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FF43F2-5CED-452A-82B9-FA59536CC805}">
  <a:tblStyle styleId="{57FF43F2-5CED-452A-82B9-FA59536CC8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e3fe7ed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e3fe7ed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e3fe7ed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e3fe7ed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e3fe7ede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e3fe7ede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e3fe7ede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e3fe7ed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0" y="821600"/>
            <a:ext cx="9144000" cy="9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Day Hackathon 2025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612057"/>
            <a:ext cx="81186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Prajakta Mali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Shailja Mamgain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Bhoomika Ghale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0" y="1876975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P.S.1 - Change Detection in Satellite Imagery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0" y="132300"/>
            <a:ext cx="9144000" cy="6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Background</a:t>
            </a:r>
            <a:endParaRPr sz="52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0" y="915875"/>
            <a:ext cx="9144000" cy="14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detection is t</a:t>
            </a:r>
            <a:r>
              <a:rPr lang="en"/>
              <a:t>he process of identifying differences in land cover or surface features over time using satellite images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in environmental monitoring, urban expansion analysis, disaster management, and deforestation studies</a:t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0" y="2419350"/>
            <a:ext cx="9144000" cy="6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</a:rPr>
              <a:t>Data Used</a:t>
            </a:r>
            <a:endParaRPr sz="5200">
              <a:solidFill>
                <a:schemeClr val="dk1"/>
              </a:solidFill>
            </a:endParaRPr>
          </a:p>
        </p:txBody>
      </p:sp>
      <p:graphicFrame>
        <p:nvGraphicFramePr>
          <p:cNvPr id="69" name="Google Shape;69;p14"/>
          <p:cNvGraphicFramePr/>
          <p:nvPr/>
        </p:nvGraphicFramePr>
        <p:xfrm>
          <a:off x="65863" y="329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{57FF43F2-5CED-452A-82B9-FA59536CC805}</a:tableStyleId>
              </a:tblPr>
              <a:tblGrid>
                <a:gridCol w="1799425"/>
                <a:gridCol w="382850"/>
                <a:gridCol w="4721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Satellite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Sentinel-2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Agency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European Space Agency (ESA)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Spatial Resolution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10m, 20m, 60m (depending on the band)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Spectral Bands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 bands (Visible, NIR, SWIR)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Revisit Time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days (at the equator)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Swath Width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: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290 km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50" y="66200"/>
            <a:ext cx="5044375" cy="473912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144000" y="4876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Methodology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0" y="0"/>
            <a:ext cx="91440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0" y="107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{57FF43F2-5CED-452A-82B9-FA59536CC805}</a:tableStyleId>
              </a:tblPr>
              <a:tblGrid>
                <a:gridCol w="1663800"/>
                <a:gridCol w="1663800"/>
                <a:gridCol w="3425525"/>
                <a:gridCol w="23908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Type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Advantages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Limitations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SVM (Support Vector Machine)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Supervised ML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Effective for small datasets, handles non-linearity well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Computationally expensive for large datasets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Random Forest (RF)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Ensemble ML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Robust, reduces overfitting, interpretable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Slower for large 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datasets;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may struggle with high-dimensional data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LightGBM (LGBM)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Gradient Boosting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Fast training, handles large datasets well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Can be sensitive to hyperparameters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MLP Neural Network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Deep Learning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Can learn complex patterns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Requires more data and computational power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XGBoost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Gradient Boosting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High accuracy, handles missing values well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Computationally intensive for large datasets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0" y="50950"/>
            <a:ext cx="88323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Model Performance &amp; Classification Results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7" name="Google Shape;87;p17"/>
          <p:cNvSpPr txBox="1"/>
          <p:nvPr/>
        </p:nvSpPr>
        <p:spPr>
          <a:xfrm>
            <a:off x="212325" y="888700"/>
            <a:ext cx="3822300" cy="30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Model Performance (Accuracy)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2017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SVM</a:t>
            </a:r>
            <a:r>
              <a:rPr lang="en" sz="1200">
                <a:solidFill>
                  <a:schemeClr val="dk1"/>
                </a:solidFill>
              </a:rPr>
              <a:t>: 93.55%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Random Forest</a:t>
            </a:r>
            <a:r>
              <a:rPr lang="en" sz="1200">
                <a:solidFill>
                  <a:schemeClr val="dk1"/>
                </a:solidFill>
              </a:rPr>
              <a:t>: 95.70%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LightGBM</a:t>
            </a:r>
            <a:r>
              <a:rPr lang="en" sz="1200">
                <a:solidFill>
                  <a:schemeClr val="dk1"/>
                </a:solidFill>
              </a:rPr>
              <a:t>: 95.70%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MLP Neural Network</a:t>
            </a:r>
            <a:r>
              <a:rPr lang="en" sz="1200">
                <a:solidFill>
                  <a:schemeClr val="dk1"/>
                </a:solidFill>
              </a:rPr>
              <a:t>: 94.62%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XGBoost</a:t>
            </a:r>
            <a:r>
              <a:rPr lang="en" sz="1200">
                <a:solidFill>
                  <a:schemeClr val="dk1"/>
                </a:solidFill>
              </a:rPr>
              <a:t>: 93.55%</a:t>
            </a:r>
            <a:br>
              <a:rPr lang="en" sz="12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089600" y="1259500"/>
            <a:ext cx="30000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2018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SVM</a:t>
            </a:r>
            <a:r>
              <a:rPr lang="en" sz="1200">
                <a:solidFill>
                  <a:schemeClr val="dk1"/>
                </a:solidFill>
              </a:rPr>
              <a:t>: 94.12%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Random Forest</a:t>
            </a:r>
            <a:r>
              <a:rPr lang="en" sz="1200">
                <a:solidFill>
                  <a:schemeClr val="dk1"/>
                </a:solidFill>
              </a:rPr>
              <a:t>: 96.30%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LightGBM</a:t>
            </a:r>
            <a:r>
              <a:rPr lang="en" sz="1200">
                <a:solidFill>
                  <a:schemeClr val="dk1"/>
                </a:solidFill>
              </a:rPr>
              <a:t>: 96.10%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MLP Neural Network</a:t>
            </a:r>
            <a:r>
              <a:rPr lang="en" sz="1200">
                <a:solidFill>
                  <a:schemeClr val="dk1"/>
                </a:solidFill>
              </a:rPr>
              <a:t>: 95.20%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XGBoost</a:t>
            </a:r>
            <a:r>
              <a:rPr lang="en" sz="1200">
                <a:solidFill>
                  <a:schemeClr val="dk1"/>
                </a:solidFill>
              </a:rPr>
              <a:t>: 94.00%</a:t>
            </a:r>
            <a:br>
              <a:rPr lang="en" sz="1200">
                <a:solidFill>
                  <a:schemeClr val="dk1"/>
                </a:solidFill>
              </a:rPr>
            </a:br>
            <a:endParaRPr sz="1500"/>
          </a:p>
        </p:txBody>
      </p:sp>
      <p:sp>
        <p:nvSpPr>
          <p:cNvPr id="89" name="Google Shape;89;p17"/>
          <p:cNvSpPr txBox="1"/>
          <p:nvPr/>
        </p:nvSpPr>
        <p:spPr>
          <a:xfrm>
            <a:off x="1808875" y="3822300"/>
            <a:ext cx="4042500" cy="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Best Performing Models: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Random Forest &amp; LightGBM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27050"/>
            <a:ext cx="8520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Classified Maps (Random Forest Method)</a:t>
            </a:r>
            <a:r>
              <a:rPr lang="en"/>
              <a:t> 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80850"/>
            <a:ext cx="8520600" cy="42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25" y="951300"/>
            <a:ext cx="3004324" cy="4074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0050" y="951300"/>
            <a:ext cx="3092175" cy="4074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349175" y="295600"/>
            <a:ext cx="46167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Change Map for 2017 and 2018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75" y="101050"/>
            <a:ext cx="3822224" cy="494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53300" y="-426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Area Gain and Loss Analysis (2017-2018)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9" name="Google Shape;109;p20"/>
          <p:cNvGraphicFramePr/>
          <p:nvPr/>
        </p:nvGraphicFramePr>
        <p:xfrm>
          <a:off x="453300" y="4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{57FF43F2-5CED-452A-82B9-FA59536CC805}</a:tableStyleId>
              </a:tblPr>
              <a:tblGrid>
                <a:gridCol w="868175"/>
                <a:gridCol w="982675"/>
                <a:gridCol w="982675"/>
                <a:gridCol w="1011300"/>
                <a:gridCol w="982675"/>
              </a:tblGrid>
              <a:tr h="429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Class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2017 Area (m²)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2018 Area (m²)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Area Gain (m²)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Area Loss (m²)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40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Barren Land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498,100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300,900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197,200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Forest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424,700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618,100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193,400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Urban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262,700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316,900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54,200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9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Water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153,700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103,300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50,400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270750" y="2902075"/>
            <a:ext cx="5444100" cy="199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Key Observations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Barren Land</a:t>
            </a:r>
            <a:r>
              <a:rPr lang="en" sz="1100"/>
              <a:t>: Significant loss of 197,200 m² in the past year.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Forest</a:t>
            </a:r>
            <a:r>
              <a:rPr lang="en" sz="1100"/>
              <a:t>: 193,400 m² gain, indicating forest expansion.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Urban</a:t>
            </a:r>
            <a:r>
              <a:rPr lang="en" sz="1100"/>
              <a:t>: Urban areas grew by 54,200 m².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Water</a:t>
            </a:r>
            <a:r>
              <a:rPr lang="en" sz="1100"/>
              <a:t>: Water bodies lost 50,400 m², likely due to reduced water levels.</a:t>
            </a:r>
            <a:br>
              <a:rPr lang="en" sz="1100"/>
            </a:br>
            <a:endParaRPr sz="11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475" y="2888488"/>
            <a:ext cx="3371814" cy="20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81700"/>
            <a:ext cx="85206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The random forest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model outperformed other models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(support vector machine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, LightGBM, MLP neural network, and XGBoost) for classification.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Forest experienced the largest growth (45.54%), while barren land and water showed significant declines (39.59% and 32.79%, respectively), highlighting shifts in land use and environmental factors.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Urban areas increased by 20.63%, indicating moderate expansion of urbanization or infrastructure.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