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579B-7D88-4C45-A3FF-A501B718AB8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F14-107B-4176-A218-586829C70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41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579B-7D88-4C45-A3FF-A501B718AB8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F14-107B-4176-A218-586829C70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9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579B-7D88-4C45-A3FF-A501B718AB8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F14-107B-4176-A218-586829C70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062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579B-7D88-4C45-A3FF-A501B718AB8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F14-107B-4176-A218-586829C7079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479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579B-7D88-4C45-A3FF-A501B718AB8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F14-107B-4176-A218-586829C70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24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579B-7D88-4C45-A3FF-A501B718AB8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F14-107B-4176-A218-586829C70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404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579B-7D88-4C45-A3FF-A501B718AB8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F14-107B-4176-A218-586829C70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99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579B-7D88-4C45-A3FF-A501B718AB8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F14-107B-4176-A218-586829C70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291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579B-7D88-4C45-A3FF-A501B718AB8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F14-107B-4176-A218-586829C70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65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579B-7D88-4C45-A3FF-A501B718AB8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F14-107B-4176-A218-586829C70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84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579B-7D88-4C45-A3FF-A501B718AB8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F14-107B-4176-A218-586829C70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48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579B-7D88-4C45-A3FF-A501B718AB8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F14-107B-4176-A218-586829C70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5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579B-7D88-4C45-A3FF-A501B718AB8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F14-107B-4176-A218-586829C70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77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579B-7D88-4C45-A3FF-A501B718AB8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F14-107B-4176-A218-586829C70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96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579B-7D88-4C45-A3FF-A501B718AB8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F14-107B-4176-A218-586829C70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38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579B-7D88-4C45-A3FF-A501B718AB8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F14-107B-4176-A218-586829C70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5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579B-7D88-4C45-A3FF-A501B718AB8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8F14-107B-4176-A218-586829C70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23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A579B-7D88-4C45-A3FF-A501B718AB83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E8F14-107B-4176-A218-586829C707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845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9AE96B-16FE-70A2-85D3-77F333DA8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1" y="259190"/>
            <a:ext cx="12115717" cy="633961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Google Shape;190;p1">
            <a:extLst>
              <a:ext uri="{FF2B5EF4-FFF2-40B4-BE49-F238E27FC236}">
                <a16:creationId xmlns:a16="http://schemas.microsoft.com/office/drawing/2014/main" id="{91444274-988A-96BB-5ADB-87B1387F2B6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64451" y="134923"/>
            <a:ext cx="7888825" cy="1733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>
                <a:latin typeface="Baskerville Old Face" panose="02020602080505020303" pitchFamily="18" charset="0"/>
              </a:rPr>
              <a:t>Amazon Sales Data Analysis</a:t>
            </a:r>
            <a:endParaRPr dirty="0">
              <a:latin typeface="Baskerville Old Face" panose="020206020805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2365B-9224-9AC9-5535-D69A6AC79A14}"/>
              </a:ext>
            </a:extLst>
          </p:cNvPr>
          <p:cNvSpPr txBox="1"/>
          <p:nvPr/>
        </p:nvSpPr>
        <p:spPr>
          <a:xfrm>
            <a:off x="8927689" y="5850195"/>
            <a:ext cx="3134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 err="1"/>
              <a:t>PRAJVAl</a:t>
            </a:r>
            <a:r>
              <a:rPr lang="en-IN" dirty="0"/>
              <a:t> MHASKE</a:t>
            </a:r>
          </a:p>
          <a:p>
            <a:r>
              <a:rPr lang="en-IN" dirty="0"/>
              <a:t>     prajvalma17@gmail.com</a:t>
            </a:r>
          </a:p>
        </p:txBody>
      </p:sp>
    </p:spTree>
    <p:extLst>
      <p:ext uri="{BB962C8B-B14F-4D97-AF65-F5344CB8AC3E}">
        <p14:creationId xmlns:p14="http://schemas.microsoft.com/office/powerpoint/2010/main" val="345989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C2E0B5-EAD3-B2A7-076E-1807AC4832F4}"/>
              </a:ext>
            </a:extLst>
          </p:cNvPr>
          <p:cNvSpPr txBox="1"/>
          <p:nvPr/>
        </p:nvSpPr>
        <p:spPr>
          <a:xfrm>
            <a:off x="776747" y="326610"/>
            <a:ext cx="6096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 b="1" dirty="0">
                <a:latin typeface="Baskerville Old Face" panose="02020602080505020303" pitchFamily="18" charset="0"/>
              </a:rPr>
              <a:t>The Process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B5D32A-AB89-8AEC-395E-31BE6F0944C6}"/>
              </a:ext>
            </a:extLst>
          </p:cNvPr>
          <p:cNvSpPr txBox="1"/>
          <p:nvPr/>
        </p:nvSpPr>
        <p:spPr>
          <a:xfrm>
            <a:off x="2428568" y="1435510"/>
            <a:ext cx="3328155" cy="460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b="1" dirty="0">
                <a:latin typeface="Baskerville Old Face" panose="02020602080505020303" pitchFamily="18" charset="0"/>
              </a:rPr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500" b="1" dirty="0"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b="1" dirty="0">
                <a:latin typeface="Baskerville Old Face" panose="02020602080505020303" pitchFamily="18" charset="0"/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500" b="1" dirty="0"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b="1" dirty="0">
                <a:latin typeface="Baskerville Old Face" panose="02020602080505020303" pitchFamily="18" charset="0"/>
              </a:rPr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500" b="1" dirty="0"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b="1" dirty="0">
                <a:latin typeface="Baskerville Old Face" panose="02020602080505020303" pitchFamily="18" charset="0"/>
              </a:rPr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500" b="1" dirty="0"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b="1" dirty="0">
                <a:latin typeface="Baskerville Old Face" panose="02020602080505020303" pitchFamily="18" charset="0"/>
              </a:rPr>
              <a:t>Stimulate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500" b="1" dirty="0"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b="1" dirty="0">
                <a:latin typeface="Baskerville Old Face" panose="02020602080505020303" pitchFamily="18" charset="0"/>
              </a:rPr>
              <a:t>Use results in business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50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CDDF53-3CB7-B983-5518-7DE43B05811B}"/>
              </a:ext>
            </a:extLst>
          </p:cNvPr>
          <p:cNvSpPr txBox="1"/>
          <p:nvPr/>
        </p:nvSpPr>
        <p:spPr>
          <a:xfrm>
            <a:off x="717755" y="375772"/>
            <a:ext cx="6096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Data Collection </a:t>
            </a:r>
            <a:r>
              <a:rPr lang="en-US" sz="25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-</a:t>
            </a:r>
            <a:endParaRPr lang="en-IN" sz="2500" b="1" dirty="0">
              <a:latin typeface="Baskerville Old Face" panose="020206020805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D7C90-B207-8E2C-8458-27C55CC00CBB}"/>
              </a:ext>
            </a:extLst>
          </p:cNvPr>
          <p:cNvSpPr txBox="1"/>
          <p:nvPr/>
        </p:nvSpPr>
        <p:spPr>
          <a:xfrm>
            <a:off x="1440425" y="1495803"/>
            <a:ext cx="9311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Data has been collected in the form of a CSV file named “Amazon Sales Data.csv”.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0308C-1386-31F8-B22D-E9EF5D4C4AA0}"/>
              </a:ext>
            </a:extLst>
          </p:cNvPr>
          <p:cNvSpPr txBox="1"/>
          <p:nvPr/>
        </p:nvSpPr>
        <p:spPr>
          <a:xfrm>
            <a:off x="1364224" y="2375188"/>
            <a:ext cx="9148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Baskerville Old Face" panose="02020602080505020303" pitchFamily="18" charset="0"/>
                <a:ea typeface="Poppins"/>
                <a:cs typeface="Poppins"/>
                <a:sym typeface="Poppins"/>
              </a:rPr>
              <a:t>The CSV file has the data of sales of products which consists of total revenue, profits and units sold as per item type</a:t>
            </a:r>
            <a:endParaRPr lang="en-IN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7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8045FF-BB92-41B2-A833-DC744DF816C3}"/>
              </a:ext>
            </a:extLst>
          </p:cNvPr>
          <p:cNvSpPr txBox="1"/>
          <p:nvPr/>
        </p:nvSpPr>
        <p:spPr>
          <a:xfrm>
            <a:off x="619432" y="592082"/>
            <a:ext cx="6096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Data Cleaning -</a:t>
            </a:r>
            <a:endParaRPr lang="en-IN" sz="3500" b="1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131DC-3E84-5731-70C2-742627AD29F9}"/>
              </a:ext>
            </a:extLst>
          </p:cNvPr>
          <p:cNvSpPr txBox="1"/>
          <p:nvPr/>
        </p:nvSpPr>
        <p:spPr>
          <a:xfrm>
            <a:off x="776749" y="1809135"/>
            <a:ext cx="83770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data no null values were found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Some values in </a:t>
            </a:r>
            <a:r>
              <a:rPr lang="en-US" u="sng" dirty="0"/>
              <a:t>‘Order Date</a:t>
            </a:r>
            <a:r>
              <a:rPr lang="en-US" dirty="0"/>
              <a:t>’ and </a:t>
            </a:r>
            <a:r>
              <a:rPr lang="en-US" u="sng" dirty="0"/>
              <a:t>‘Ship Date</a:t>
            </a:r>
            <a:r>
              <a:rPr lang="en-US" dirty="0"/>
              <a:t>’ columns are in String datatype. So we converted them using excel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Most of the values in ‘Total Revenue’, ‘Total Cost’ and ‘Total Profit’ columns were written with two decimal places, so converted it to whole number by using Excel-ROUNDDOWN() Function.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71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06125-538A-0B78-A67C-2BCAEBDF9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1631"/>
            <a:ext cx="12192000" cy="60778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BA5C64-C62D-FD5E-B098-35DD95D3BC3D}"/>
              </a:ext>
            </a:extLst>
          </p:cNvPr>
          <p:cNvSpPr txBox="1"/>
          <p:nvPr/>
        </p:nvSpPr>
        <p:spPr>
          <a:xfrm>
            <a:off x="4864733" y="0"/>
            <a:ext cx="24625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b="1" dirty="0">
                <a:latin typeface="Baskerville Old Face" panose="02020602080505020303" pitchFamily="18" charset="0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22469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477816-9460-0A70-267F-C3F7AE04A88E}"/>
              </a:ext>
            </a:extLst>
          </p:cNvPr>
          <p:cNvSpPr txBox="1"/>
          <p:nvPr/>
        </p:nvSpPr>
        <p:spPr>
          <a:xfrm>
            <a:off x="560439" y="501445"/>
            <a:ext cx="176843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Insights -</a:t>
            </a:r>
            <a:endParaRPr lang="en-IN" sz="3500" b="1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5992A-9E14-77F8-3C5F-58143A954BEF}"/>
              </a:ext>
            </a:extLst>
          </p:cNvPr>
          <p:cNvSpPr txBox="1"/>
          <p:nvPr/>
        </p:nvSpPr>
        <p:spPr>
          <a:xfrm>
            <a:off x="560439" y="1692825"/>
            <a:ext cx="971427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latin typeface="Baskerville Old Face" panose="02020602080505020303" pitchFamily="18" charset="0"/>
                <a:ea typeface="Poppins"/>
                <a:cs typeface="Poppins"/>
                <a:sym typeface="Poppins"/>
              </a:rPr>
              <a:t>The total revenue generated during 2010 to 2017 is </a:t>
            </a:r>
            <a:r>
              <a:rPr lang="en-IN" sz="1800" b="1" dirty="0">
                <a:latin typeface="Baskerville Old Face" panose="02020602080505020303" pitchFamily="18" charset="0"/>
                <a:ea typeface="Poppins"/>
                <a:cs typeface="Poppins"/>
                <a:sym typeface="Poppins"/>
              </a:rPr>
              <a:t>$137</a:t>
            </a:r>
            <a:r>
              <a:rPr lang="en-IN" b="1" dirty="0">
                <a:latin typeface="Baskerville Old Face" panose="02020602080505020303" pitchFamily="18" charset="0"/>
                <a:ea typeface="Poppins"/>
                <a:cs typeface="Poppins"/>
                <a:sym typeface="Poppins"/>
              </a:rPr>
              <a:t> </a:t>
            </a:r>
            <a:r>
              <a:rPr lang="en-IN" sz="1800" dirty="0">
                <a:latin typeface="Baskerville Old Face" panose="02020602080505020303" pitchFamily="18" charset="0"/>
                <a:ea typeface="Poppins"/>
                <a:cs typeface="Poppins"/>
                <a:sym typeface="Poppins"/>
              </a:rPr>
              <a:t>million out of which total profit is </a:t>
            </a:r>
            <a:r>
              <a:rPr lang="en-IN" sz="1800" b="1" dirty="0">
                <a:latin typeface="Baskerville Old Face" panose="02020602080505020303" pitchFamily="18" charset="0"/>
                <a:ea typeface="Poppins"/>
                <a:cs typeface="Poppins"/>
                <a:sym typeface="Poppins"/>
              </a:rPr>
              <a:t>$44 </a:t>
            </a:r>
            <a:r>
              <a:rPr lang="en-IN" sz="1800" dirty="0">
                <a:latin typeface="Baskerville Old Face" panose="02020602080505020303" pitchFamily="18" charset="0"/>
                <a:ea typeface="Poppins"/>
                <a:cs typeface="Poppins"/>
                <a:sym typeface="Poppins"/>
              </a:rPr>
              <a:t>million.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>
              <a:latin typeface="Baskerville Old Face" panose="02020602080505020303" pitchFamily="18" charset="0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Baskerville Old Face" panose="02020602080505020303" pitchFamily="18" charset="0"/>
                <a:ea typeface="Poppins"/>
                <a:cs typeface="Poppins"/>
                <a:sym typeface="Poppins"/>
              </a:rPr>
              <a:t>“cosmetics” generates the highest revenue ( 37M )among the categories listed, indicating it is a significant revenue driver for the business.</a:t>
            </a:r>
          </a:p>
          <a:p>
            <a:endParaRPr lang="en-IN" sz="1800" dirty="0">
              <a:latin typeface="Baskerville Old Face" panose="02020602080505020303" pitchFamily="18" charset="0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latin typeface="Baskerville Old Face" panose="02020602080505020303" pitchFamily="18" charset="0"/>
                <a:ea typeface="Poppins"/>
                <a:cs typeface="Poppins"/>
                <a:sym typeface="Poppins"/>
              </a:rPr>
              <a:t>Majority of people still prefer </a:t>
            </a:r>
            <a:r>
              <a:rPr lang="en-IN" sz="1800" b="1" dirty="0">
                <a:latin typeface="Baskerville Old Face" panose="02020602080505020303" pitchFamily="18" charset="0"/>
                <a:ea typeface="Poppins"/>
                <a:cs typeface="Poppins"/>
                <a:sym typeface="Poppins"/>
              </a:rPr>
              <a:t>“Offline Channel” </a:t>
            </a:r>
            <a:r>
              <a:rPr lang="en-IN" sz="1800" dirty="0">
                <a:latin typeface="Baskerville Old Face" panose="02020602080505020303" pitchFamily="18" charset="0"/>
                <a:ea typeface="Poppins"/>
                <a:cs typeface="Poppins"/>
                <a:sym typeface="Poppins"/>
              </a:rPr>
              <a:t>for buying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>
              <a:latin typeface="Baskerville Old Face" panose="02020602080505020303" pitchFamily="18" charset="0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latin typeface="Baskerville Old Face" panose="02020602080505020303" pitchFamily="18" charset="0"/>
                <a:ea typeface="Poppins"/>
                <a:cs typeface="Poppins"/>
                <a:sym typeface="Poppins"/>
              </a:rPr>
              <a:t>The year </a:t>
            </a:r>
            <a:r>
              <a:rPr lang="en-IN" sz="1800" b="1" dirty="0">
                <a:latin typeface="Baskerville Old Face" panose="02020602080505020303" pitchFamily="18" charset="0"/>
                <a:ea typeface="Poppins"/>
                <a:cs typeface="Poppins"/>
                <a:sym typeface="Poppins"/>
              </a:rPr>
              <a:t>2012</a:t>
            </a:r>
            <a:r>
              <a:rPr lang="en-IN" sz="1800" dirty="0">
                <a:latin typeface="Baskerville Old Face" panose="02020602080505020303" pitchFamily="18" charset="0"/>
                <a:ea typeface="Poppins"/>
                <a:cs typeface="Poppins"/>
                <a:sym typeface="Poppins"/>
              </a:rPr>
              <a:t> has seen the highest sales which is 32M.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>
              <a:latin typeface="Baskerville Old Face" panose="02020602080505020303" pitchFamily="18" charset="0"/>
              <a:ea typeface="Poppins"/>
              <a:cs typeface="Poppins"/>
              <a:sym typeface="Poppi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latin typeface="Baskerville Old Face" panose="02020602080505020303" pitchFamily="18" charset="0"/>
                <a:ea typeface="Poppins"/>
                <a:cs typeface="Poppins"/>
                <a:sym typeface="Poppins"/>
              </a:rPr>
              <a:t>The </a:t>
            </a:r>
            <a:r>
              <a:rPr lang="en-IN" sz="1800" b="1" dirty="0">
                <a:latin typeface="Baskerville Old Face" panose="02020602080505020303" pitchFamily="18" charset="0"/>
                <a:ea typeface="Poppins"/>
                <a:cs typeface="Poppins"/>
                <a:sym typeface="Poppins"/>
              </a:rPr>
              <a:t>Sub-Saharan Africa </a:t>
            </a:r>
            <a:r>
              <a:rPr lang="en-IN" sz="1800" dirty="0">
                <a:latin typeface="Baskerville Old Face" panose="02020602080505020303" pitchFamily="18" charset="0"/>
                <a:ea typeface="Poppins"/>
                <a:cs typeface="Poppins"/>
                <a:sym typeface="Poppins"/>
              </a:rPr>
              <a:t>region has seen the highest sales near about 40M.</a:t>
            </a:r>
          </a:p>
        </p:txBody>
      </p:sp>
    </p:spTree>
    <p:extLst>
      <p:ext uri="{BB962C8B-B14F-4D97-AF65-F5344CB8AC3E}">
        <p14:creationId xmlns:p14="http://schemas.microsoft.com/office/powerpoint/2010/main" val="321442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581F8-1550-D55C-7C56-3E72C0CA2664}"/>
              </a:ext>
            </a:extLst>
          </p:cNvPr>
          <p:cNvSpPr txBox="1"/>
          <p:nvPr/>
        </p:nvSpPr>
        <p:spPr>
          <a:xfrm>
            <a:off x="570271" y="511277"/>
            <a:ext cx="21242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b="1" dirty="0">
                <a:latin typeface="Baskerville Old Face" panose="02020602080505020303" pitchFamily="18" charset="0"/>
              </a:rPr>
              <a:t>Summary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74307-AAA2-12A2-0C38-8C4A9F61AB0F}"/>
              </a:ext>
            </a:extLst>
          </p:cNvPr>
          <p:cNvSpPr txBox="1"/>
          <p:nvPr/>
        </p:nvSpPr>
        <p:spPr>
          <a:xfrm>
            <a:off x="148786" y="971247"/>
            <a:ext cx="10440555" cy="5328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“cosmetics” is </a:t>
            </a:r>
            <a:r>
              <a:rPr lang="en-IN" kern="100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leading category which generated  the highest revenue among the categories listed, indicating it is a significant revenue driver for the business. </a:t>
            </a:r>
            <a:r>
              <a:rPr lang="en-IN" dirty="0"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There may be strong demand for cosmetics, or it could be a high-margin category, which can be a focal point for marketing and inventory decisions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dirty="0">
              <a:effectLst/>
              <a:latin typeface="Baskerville Old Face" panose="020206020805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latin typeface="Baskerville Old Face" panose="02020602080505020303" pitchFamily="18" charset="0"/>
              </a:rPr>
              <a:t>Fruits represent the smallest revenue segment which is 3.79% only , Snacks and fruits might offer opportunities for growth with appropriate strategies or promotional efforts.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dirty="0">
              <a:latin typeface="Baskerville Old Face" panose="02020602080505020303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latin typeface="Baskerville Old Face" panose="02020602080505020303" pitchFamily="18" charset="0"/>
              </a:rPr>
              <a:t>Europe gave high revenue from cosmetics but Asia region gave less compare to it so focus on promotions and understand local needs.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dirty="0">
              <a:latin typeface="Baskerville Old Face" panose="02020602080505020303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latin typeface="Baskerville Old Face" panose="02020602080505020303" pitchFamily="18" charset="0"/>
              </a:rPr>
              <a:t>Revenue from “meat” decreased gradually.so it is advisable to promote it by telling its benefits and understand the local needs.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latin typeface="Baskerville Old Face" panose="02020602080505020303" pitchFamily="18" charset="0"/>
              </a:rPr>
              <a:t>Arrange campaigns on importance of personal care as it offers opportunities for growth 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544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68</TotalTime>
  <Words>382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Baskerville Old Face</vt:lpstr>
      <vt:lpstr>Bookman Old Style</vt:lpstr>
      <vt:lpstr>Courier New</vt:lpstr>
      <vt:lpstr>Rockwell</vt:lpstr>
      <vt:lpstr>Wingdings</vt:lpstr>
      <vt:lpstr>Damask</vt:lpstr>
      <vt:lpstr>Amazon Sales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Prajval Mhaske</dc:creator>
  <cp:lastModifiedBy>Prajval Mhaske</cp:lastModifiedBy>
  <cp:revision>4</cp:revision>
  <dcterms:created xsi:type="dcterms:W3CDTF">2024-08-19T17:15:04Z</dcterms:created>
  <dcterms:modified xsi:type="dcterms:W3CDTF">2024-08-20T04:07:50Z</dcterms:modified>
</cp:coreProperties>
</file>