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2" r:id="rId2"/>
    <p:sldId id="257" r:id="rId3"/>
    <p:sldId id="258" r:id="rId4"/>
    <p:sldId id="259" r:id="rId5"/>
    <p:sldId id="260" r:id="rId6"/>
    <p:sldId id="264"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F2602E-474C-4337-AE7D-F5F6E9038C0C}" type="datetimeFigureOut">
              <a:rPr lang="en-IN" smtClean="0"/>
              <a:pPr/>
              <a:t>12-12-2019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1227471-FD9E-40E4-B0D6-1050595EAB69}" type="slidenum">
              <a:rPr lang="en-IN" smtClean="0"/>
              <a:pPr/>
              <a:t>‹#›</a:t>
            </a:fld>
            <a:endParaRPr lang="en-IN"/>
          </a:p>
        </p:txBody>
      </p:sp>
    </p:spTree>
    <p:extLst>
      <p:ext uri="{BB962C8B-B14F-4D97-AF65-F5344CB8AC3E}">
        <p14:creationId xmlns="" xmlns:p14="http://schemas.microsoft.com/office/powerpoint/2010/main" val="275915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2602E-474C-4337-AE7D-F5F6E9038C0C}" type="datetimeFigureOut">
              <a:rPr lang="en-IN" smtClean="0"/>
              <a:pPr/>
              <a:t>12-12-2019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227471-FD9E-40E4-B0D6-1050595EAB69}" type="slidenum">
              <a:rPr lang="en-IN" smtClean="0"/>
              <a:pPr/>
              <a:t>‹#›</a:t>
            </a:fld>
            <a:endParaRPr lang="en-IN"/>
          </a:p>
        </p:txBody>
      </p:sp>
    </p:spTree>
    <p:extLst>
      <p:ext uri="{BB962C8B-B14F-4D97-AF65-F5344CB8AC3E}">
        <p14:creationId xmlns="" xmlns:p14="http://schemas.microsoft.com/office/powerpoint/2010/main" val="194883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2602E-474C-4337-AE7D-F5F6E9038C0C}" type="datetimeFigureOut">
              <a:rPr lang="en-IN" smtClean="0"/>
              <a:pPr/>
              <a:t>12-12-2019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227471-FD9E-40E4-B0D6-1050595EAB69}"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773346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F2602E-474C-4337-AE7D-F5F6E9038C0C}" type="datetimeFigureOut">
              <a:rPr lang="en-IN" smtClean="0"/>
              <a:pPr/>
              <a:t>12-12-2019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227471-FD9E-40E4-B0D6-1050595EAB69}" type="slidenum">
              <a:rPr lang="en-IN" smtClean="0"/>
              <a:pPr/>
              <a:t>‹#›</a:t>
            </a:fld>
            <a:endParaRPr lang="en-IN"/>
          </a:p>
        </p:txBody>
      </p:sp>
    </p:spTree>
    <p:extLst>
      <p:ext uri="{BB962C8B-B14F-4D97-AF65-F5344CB8AC3E}">
        <p14:creationId xmlns="" xmlns:p14="http://schemas.microsoft.com/office/powerpoint/2010/main" val="2315158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F2602E-474C-4337-AE7D-F5F6E9038C0C}" type="datetimeFigureOut">
              <a:rPr lang="en-IN" smtClean="0"/>
              <a:pPr/>
              <a:t>12-12-2019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227471-FD9E-40E4-B0D6-1050595EAB69}"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121010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F2602E-474C-4337-AE7D-F5F6E9038C0C}" type="datetimeFigureOut">
              <a:rPr lang="en-IN" smtClean="0"/>
              <a:pPr/>
              <a:t>12-12-2019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227471-FD9E-40E4-B0D6-1050595EAB69}" type="slidenum">
              <a:rPr lang="en-IN" smtClean="0"/>
              <a:pPr/>
              <a:t>‹#›</a:t>
            </a:fld>
            <a:endParaRPr lang="en-IN"/>
          </a:p>
        </p:txBody>
      </p:sp>
    </p:spTree>
    <p:extLst>
      <p:ext uri="{BB962C8B-B14F-4D97-AF65-F5344CB8AC3E}">
        <p14:creationId xmlns="" xmlns:p14="http://schemas.microsoft.com/office/powerpoint/2010/main" val="4041550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2602E-474C-4337-AE7D-F5F6E9038C0C}" type="datetimeFigureOut">
              <a:rPr lang="en-IN" smtClean="0"/>
              <a:pPr/>
              <a:t>12-12-2019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227471-FD9E-40E4-B0D6-1050595EAB69}" type="slidenum">
              <a:rPr lang="en-IN" smtClean="0"/>
              <a:pPr/>
              <a:t>‹#›</a:t>
            </a:fld>
            <a:endParaRPr lang="en-IN"/>
          </a:p>
        </p:txBody>
      </p:sp>
    </p:spTree>
    <p:extLst>
      <p:ext uri="{BB962C8B-B14F-4D97-AF65-F5344CB8AC3E}">
        <p14:creationId xmlns="" xmlns:p14="http://schemas.microsoft.com/office/powerpoint/2010/main" val="2860061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2602E-474C-4337-AE7D-F5F6E9038C0C}" type="datetimeFigureOut">
              <a:rPr lang="en-IN" smtClean="0"/>
              <a:pPr/>
              <a:t>12-12-2019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227471-FD9E-40E4-B0D6-1050595EAB69}" type="slidenum">
              <a:rPr lang="en-IN" smtClean="0"/>
              <a:pPr/>
              <a:t>‹#›</a:t>
            </a:fld>
            <a:endParaRPr lang="en-IN"/>
          </a:p>
        </p:txBody>
      </p:sp>
    </p:spTree>
    <p:extLst>
      <p:ext uri="{BB962C8B-B14F-4D97-AF65-F5344CB8AC3E}">
        <p14:creationId xmlns="" xmlns:p14="http://schemas.microsoft.com/office/powerpoint/2010/main" val="4001011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2602E-474C-4337-AE7D-F5F6E9038C0C}" type="datetimeFigureOut">
              <a:rPr lang="en-IN" smtClean="0"/>
              <a:pPr/>
              <a:t>12-12-2019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227471-FD9E-40E4-B0D6-1050595EAB69}" type="slidenum">
              <a:rPr lang="en-IN" smtClean="0"/>
              <a:pPr/>
              <a:t>‹#›</a:t>
            </a:fld>
            <a:endParaRPr lang="en-IN"/>
          </a:p>
        </p:txBody>
      </p:sp>
    </p:spTree>
    <p:extLst>
      <p:ext uri="{BB962C8B-B14F-4D97-AF65-F5344CB8AC3E}">
        <p14:creationId xmlns="" xmlns:p14="http://schemas.microsoft.com/office/powerpoint/2010/main" val="57667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2602E-474C-4337-AE7D-F5F6E9038C0C}" type="datetimeFigureOut">
              <a:rPr lang="en-IN" smtClean="0"/>
              <a:pPr/>
              <a:t>12-12-2019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227471-FD9E-40E4-B0D6-1050595EAB69}" type="slidenum">
              <a:rPr lang="en-IN" smtClean="0"/>
              <a:pPr/>
              <a:t>‹#›</a:t>
            </a:fld>
            <a:endParaRPr lang="en-IN"/>
          </a:p>
        </p:txBody>
      </p:sp>
    </p:spTree>
    <p:extLst>
      <p:ext uri="{BB962C8B-B14F-4D97-AF65-F5344CB8AC3E}">
        <p14:creationId xmlns="" xmlns:p14="http://schemas.microsoft.com/office/powerpoint/2010/main" val="213679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F2602E-474C-4337-AE7D-F5F6E9038C0C}" type="datetimeFigureOut">
              <a:rPr lang="en-IN" smtClean="0"/>
              <a:pPr/>
              <a:t>12-12-2019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1227471-FD9E-40E4-B0D6-1050595EAB69}" type="slidenum">
              <a:rPr lang="en-IN" smtClean="0"/>
              <a:pPr/>
              <a:t>‹#›</a:t>
            </a:fld>
            <a:endParaRPr lang="en-IN"/>
          </a:p>
        </p:txBody>
      </p:sp>
    </p:spTree>
    <p:extLst>
      <p:ext uri="{BB962C8B-B14F-4D97-AF65-F5344CB8AC3E}">
        <p14:creationId xmlns="" xmlns:p14="http://schemas.microsoft.com/office/powerpoint/2010/main" val="366988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F2602E-474C-4337-AE7D-F5F6E9038C0C}" type="datetimeFigureOut">
              <a:rPr lang="en-IN" smtClean="0"/>
              <a:pPr/>
              <a:t>12-12-2019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227471-FD9E-40E4-B0D6-1050595EAB69}" type="slidenum">
              <a:rPr lang="en-IN" smtClean="0"/>
              <a:pPr/>
              <a:t>‹#›</a:t>
            </a:fld>
            <a:endParaRPr lang="en-IN"/>
          </a:p>
        </p:txBody>
      </p:sp>
    </p:spTree>
    <p:extLst>
      <p:ext uri="{BB962C8B-B14F-4D97-AF65-F5344CB8AC3E}">
        <p14:creationId xmlns="" xmlns:p14="http://schemas.microsoft.com/office/powerpoint/2010/main" val="400703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F2602E-474C-4337-AE7D-F5F6E9038C0C}" type="datetimeFigureOut">
              <a:rPr lang="en-IN" smtClean="0"/>
              <a:pPr/>
              <a:t>12-12-2019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227471-FD9E-40E4-B0D6-1050595EAB69}" type="slidenum">
              <a:rPr lang="en-IN" smtClean="0"/>
              <a:pPr/>
              <a:t>‹#›</a:t>
            </a:fld>
            <a:endParaRPr lang="en-IN"/>
          </a:p>
        </p:txBody>
      </p:sp>
    </p:spTree>
    <p:extLst>
      <p:ext uri="{BB962C8B-B14F-4D97-AF65-F5344CB8AC3E}">
        <p14:creationId xmlns="" xmlns:p14="http://schemas.microsoft.com/office/powerpoint/2010/main" val="386955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2602E-474C-4337-AE7D-F5F6E9038C0C}" type="datetimeFigureOut">
              <a:rPr lang="en-IN" smtClean="0"/>
              <a:pPr/>
              <a:t>12-12-2019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227471-FD9E-40E4-B0D6-1050595EAB69}" type="slidenum">
              <a:rPr lang="en-IN" smtClean="0"/>
              <a:pPr/>
              <a:t>‹#›</a:t>
            </a:fld>
            <a:endParaRPr lang="en-IN"/>
          </a:p>
        </p:txBody>
      </p:sp>
    </p:spTree>
    <p:extLst>
      <p:ext uri="{BB962C8B-B14F-4D97-AF65-F5344CB8AC3E}">
        <p14:creationId xmlns="" xmlns:p14="http://schemas.microsoft.com/office/powerpoint/2010/main" val="240084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2602E-474C-4337-AE7D-F5F6E9038C0C}" type="datetimeFigureOut">
              <a:rPr lang="en-IN" smtClean="0"/>
              <a:pPr/>
              <a:t>12-12-2019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227471-FD9E-40E4-B0D6-1050595EAB69}" type="slidenum">
              <a:rPr lang="en-IN" smtClean="0"/>
              <a:pPr/>
              <a:t>‹#›</a:t>
            </a:fld>
            <a:endParaRPr lang="en-IN"/>
          </a:p>
        </p:txBody>
      </p:sp>
    </p:spTree>
    <p:extLst>
      <p:ext uri="{BB962C8B-B14F-4D97-AF65-F5344CB8AC3E}">
        <p14:creationId xmlns="" xmlns:p14="http://schemas.microsoft.com/office/powerpoint/2010/main" val="127271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2602E-474C-4337-AE7D-F5F6E9038C0C}" type="datetimeFigureOut">
              <a:rPr lang="en-IN" smtClean="0"/>
              <a:pPr/>
              <a:t>12-12-2019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227471-FD9E-40E4-B0D6-1050595EAB69}" type="slidenum">
              <a:rPr lang="en-IN" smtClean="0"/>
              <a:pPr/>
              <a:t>‹#›</a:t>
            </a:fld>
            <a:endParaRPr lang="en-IN"/>
          </a:p>
        </p:txBody>
      </p:sp>
    </p:spTree>
    <p:extLst>
      <p:ext uri="{BB962C8B-B14F-4D97-AF65-F5344CB8AC3E}">
        <p14:creationId xmlns="" xmlns:p14="http://schemas.microsoft.com/office/powerpoint/2010/main" val="1137297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6F2602E-474C-4337-AE7D-F5F6E9038C0C}" type="datetimeFigureOut">
              <a:rPr lang="en-IN" smtClean="0"/>
              <a:pPr/>
              <a:t>12-12-2019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227471-FD9E-40E4-B0D6-1050595EAB69}" type="slidenum">
              <a:rPr lang="en-IN" smtClean="0"/>
              <a:pPr/>
              <a:t>‹#›</a:t>
            </a:fld>
            <a:endParaRPr lang="en-IN"/>
          </a:p>
        </p:txBody>
      </p:sp>
    </p:spTree>
    <p:extLst>
      <p:ext uri="{BB962C8B-B14F-4D97-AF65-F5344CB8AC3E}">
        <p14:creationId xmlns="" xmlns:p14="http://schemas.microsoft.com/office/powerpoint/2010/main" val="40455379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AB7A7-0741-4EFF-B7E1-800D38CE01B3}"/>
              </a:ext>
            </a:extLst>
          </p:cNvPr>
          <p:cNvSpPr>
            <a:spLocks noGrp="1"/>
          </p:cNvSpPr>
          <p:nvPr>
            <p:ph type="title"/>
          </p:nvPr>
        </p:nvSpPr>
        <p:spPr>
          <a:xfrm>
            <a:off x="1449978" y="1930895"/>
            <a:ext cx="9438601" cy="812306"/>
          </a:xfrm>
        </p:spPr>
        <p:txBody>
          <a:bodyPr>
            <a:normAutofit/>
          </a:bodyPr>
          <a:lstStyle/>
          <a:p>
            <a:pPr algn="ctr"/>
            <a:r>
              <a:rPr lang="en-US" b="1" dirty="0" smtClean="0">
                <a:latin typeface="Times New Roman" pitchFamily="18" charset="0"/>
                <a:cs typeface="Times New Roman" pitchFamily="18" charset="0"/>
              </a:rPr>
              <a:t>RATION </a:t>
            </a:r>
            <a:r>
              <a:rPr lang="en-US" b="1" dirty="0" smtClean="0">
                <a:latin typeface="Times New Roman" pitchFamily="18" charset="0"/>
                <a:cs typeface="Times New Roman" pitchFamily="18" charset="0"/>
              </a:rPr>
              <a:t>VENDING MACHINE</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4D659A0-BCE2-40BE-8648-EF3C7234EE34}"/>
              </a:ext>
            </a:extLst>
          </p:cNvPr>
          <p:cNvSpPr>
            <a:spLocks noGrp="1"/>
          </p:cNvSpPr>
          <p:nvPr>
            <p:ph idx="1"/>
          </p:nvPr>
        </p:nvSpPr>
        <p:spPr>
          <a:xfrm>
            <a:off x="3310665" y="2918965"/>
            <a:ext cx="5833335" cy="3566056"/>
          </a:xfrm>
        </p:spPr>
        <p:txBody>
          <a:bodyPr>
            <a:normAutofit/>
          </a:bodyPr>
          <a:lstStyle/>
          <a:p>
            <a:pPr marL="0" indent="0">
              <a:buNone/>
            </a:pPr>
            <a:r>
              <a:rPr lang="en-US" dirty="0" smtClean="0"/>
              <a:t>Presented By: </a:t>
            </a:r>
          </a:p>
          <a:p>
            <a:pPr>
              <a:buFont typeface="+mj-lt"/>
              <a:buAutoNum type="arabicPeriod"/>
            </a:pPr>
            <a:r>
              <a:rPr lang="en-US" dirty="0" smtClean="0"/>
              <a:t>U </a:t>
            </a:r>
            <a:r>
              <a:rPr lang="en-US" dirty="0" err="1" smtClean="0"/>
              <a:t>Prajwal</a:t>
            </a:r>
            <a:r>
              <a:rPr lang="en-US" dirty="0" smtClean="0"/>
              <a:t>					5</a:t>
            </a:r>
            <a:r>
              <a:rPr lang="en-US" baseline="30000" dirty="0" smtClean="0"/>
              <a:t>th</a:t>
            </a:r>
            <a:r>
              <a:rPr lang="en-US" dirty="0" smtClean="0"/>
              <a:t> </a:t>
            </a:r>
            <a:r>
              <a:rPr lang="en-US" dirty="0" err="1" smtClean="0"/>
              <a:t>Sem</a:t>
            </a:r>
            <a:r>
              <a:rPr lang="en-US" dirty="0" smtClean="0"/>
              <a:t> ISE, VVIET</a:t>
            </a:r>
          </a:p>
          <a:p>
            <a:pPr>
              <a:buFont typeface="+mj-lt"/>
              <a:buAutoNum type="arabicPeriod"/>
            </a:pPr>
            <a:r>
              <a:rPr lang="en-US" dirty="0" err="1" smtClean="0"/>
              <a:t>Bhoopathi</a:t>
            </a:r>
            <a:r>
              <a:rPr lang="en-US" dirty="0" smtClean="0"/>
              <a:t> Raj C 			5</a:t>
            </a:r>
            <a:r>
              <a:rPr lang="en-US" baseline="30000" dirty="0" smtClean="0"/>
              <a:t>th</a:t>
            </a:r>
            <a:r>
              <a:rPr lang="en-US" dirty="0" smtClean="0"/>
              <a:t> </a:t>
            </a:r>
            <a:r>
              <a:rPr lang="en-US" dirty="0" err="1" smtClean="0"/>
              <a:t>Sem</a:t>
            </a:r>
            <a:r>
              <a:rPr lang="en-US" dirty="0" smtClean="0"/>
              <a:t> ISE, VVIET        </a:t>
            </a:r>
          </a:p>
          <a:p>
            <a:pPr>
              <a:buFont typeface="+mj-lt"/>
              <a:buAutoNum type="arabicPeriod"/>
            </a:pPr>
            <a:r>
              <a:rPr lang="en-US" dirty="0" err="1" smtClean="0"/>
              <a:t>Jayanth</a:t>
            </a:r>
            <a:r>
              <a:rPr lang="en-US" dirty="0" smtClean="0"/>
              <a:t> N				5</a:t>
            </a:r>
            <a:r>
              <a:rPr lang="en-US" baseline="30000" dirty="0" smtClean="0"/>
              <a:t>th</a:t>
            </a:r>
            <a:r>
              <a:rPr lang="en-US" dirty="0" smtClean="0"/>
              <a:t> </a:t>
            </a:r>
            <a:r>
              <a:rPr lang="en-US" dirty="0" err="1" smtClean="0"/>
              <a:t>Sem</a:t>
            </a:r>
            <a:r>
              <a:rPr lang="en-US" dirty="0" smtClean="0"/>
              <a:t> ISE, VVIET</a:t>
            </a:r>
          </a:p>
          <a:p>
            <a:pPr>
              <a:buFont typeface="+mj-lt"/>
              <a:buAutoNum type="arabicPeriod"/>
            </a:pPr>
            <a:r>
              <a:rPr lang="en-US" dirty="0" err="1" smtClean="0"/>
              <a:t>Vishal</a:t>
            </a:r>
            <a:r>
              <a:rPr lang="en-US" dirty="0" smtClean="0"/>
              <a:t> N V				5</a:t>
            </a:r>
            <a:r>
              <a:rPr lang="en-US" baseline="30000" dirty="0" smtClean="0"/>
              <a:t>th</a:t>
            </a:r>
            <a:r>
              <a:rPr lang="en-US" dirty="0" smtClean="0"/>
              <a:t> </a:t>
            </a:r>
            <a:r>
              <a:rPr lang="en-US" dirty="0" err="1" smtClean="0"/>
              <a:t>Sem</a:t>
            </a:r>
            <a:r>
              <a:rPr lang="en-US" dirty="0" smtClean="0"/>
              <a:t> ISE, VVIET</a:t>
            </a:r>
          </a:p>
          <a:p>
            <a:pPr>
              <a:buFont typeface="+mj-lt"/>
              <a:buAutoNum type="arabicPeriod"/>
            </a:pPr>
            <a:r>
              <a:rPr lang="en-US" dirty="0" err="1" smtClean="0"/>
              <a:t>Abhay</a:t>
            </a:r>
            <a:r>
              <a:rPr lang="en-US" dirty="0" smtClean="0"/>
              <a:t> Kumar M D		5</a:t>
            </a:r>
            <a:r>
              <a:rPr lang="en-US" baseline="30000" dirty="0" smtClean="0"/>
              <a:t>th</a:t>
            </a:r>
            <a:r>
              <a:rPr lang="en-US" dirty="0" smtClean="0"/>
              <a:t> </a:t>
            </a:r>
            <a:r>
              <a:rPr lang="en-US" dirty="0" err="1" smtClean="0"/>
              <a:t>Sem</a:t>
            </a:r>
            <a:r>
              <a:rPr lang="en-US" dirty="0" smtClean="0"/>
              <a:t> ISE, VVIET</a:t>
            </a:r>
          </a:p>
          <a:p>
            <a:pPr>
              <a:buFont typeface="+mj-lt"/>
              <a:buAutoNum type="arabicPeriod"/>
            </a:pPr>
            <a:r>
              <a:rPr lang="en-US" dirty="0" err="1" smtClean="0"/>
              <a:t>Shreevathsa</a:t>
            </a:r>
            <a:r>
              <a:rPr lang="en-US" dirty="0" smtClean="0"/>
              <a:t> B N			5</a:t>
            </a:r>
            <a:r>
              <a:rPr lang="en-US" baseline="30000" dirty="0" smtClean="0"/>
              <a:t>th</a:t>
            </a:r>
            <a:r>
              <a:rPr lang="en-US" dirty="0" smtClean="0"/>
              <a:t> </a:t>
            </a:r>
            <a:r>
              <a:rPr lang="en-US" dirty="0" err="1" smtClean="0"/>
              <a:t>Sem</a:t>
            </a:r>
            <a:r>
              <a:rPr lang="en-US" dirty="0" smtClean="0"/>
              <a:t> ISE, VVIET</a:t>
            </a:r>
          </a:p>
          <a:p>
            <a:pPr>
              <a:buFont typeface="+mj-lt"/>
              <a:buAutoNum type="arabicPeriod"/>
            </a:pPr>
            <a:r>
              <a:rPr lang="en-US" dirty="0" err="1" smtClean="0"/>
              <a:t>Manoj</a:t>
            </a:r>
            <a:r>
              <a:rPr lang="en-US" dirty="0" smtClean="0"/>
              <a:t> </a:t>
            </a:r>
            <a:r>
              <a:rPr lang="en-US" dirty="0" err="1" smtClean="0"/>
              <a:t>Gowda</a:t>
            </a:r>
            <a:r>
              <a:rPr lang="en-US" dirty="0" smtClean="0"/>
              <a:t> N S		5</a:t>
            </a:r>
            <a:r>
              <a:rPr lang="en-US" baseline="30000" dirty="0" smtClean="0"/>
              <a:t>th</a:t>
            </a:r>
            <a:r>
              <a:rPr lang="en-US" dirty="0" smtClean="0"/>
              <a:t> </a:t>
            </a:r>
            <a:r>
              <a:rPr lang="en-US" dirty="0" err="1" smtClean="0"/>
              <a:t>Sem</a:t>
            </a:r>
            <a:r>
              <a:rPr lang="en-US" dirty="0" smtClean="0"/>
              <a:t> ISE, VVIET</a:t>
            </a:r>
            <a:endParaRPr lang="en-US" dirty="0"/>
          </a:p>
        </p:txBody>
      </p:sp>
      <p:sp>
        <p:nvSpPr>
          <p:cNvPr id="4" name="Rectangle 3">
            <a:extLst>
              <a:ext uri="{FF2B5EF4-FFF2-40B4-BE49-F238E27FC236}">
                <a16:creationId xmlns="" xmlns:a16="http://schemas.microsoft.com/office/drawing/2014/main" id="{03909418-3BEA-42E2-AB0A-FD52D39E6511}"/>
              </a:ext>
            </a:extLst>
          </p:cNvPr>
          <p:cNvSpPr/>
          <p:nvPr/>
        </p:nvSpPr>
        <p:spPr>
          <a:xfrm>
            <a:off x="1466501" y="299115"/>
            <a:ext cx="9247516" cy="1261884"/>
          </a:xfrm>
          <a:prstGeom prst="rect">
            <a:avLst/>
          </a:prstGeom>
          <a:noFill/>
        </p:spPr>
        <p:txBody>
          <a:bodyPr wrap="square" lIns="91440" tIns="45720" rIns="91440" bIns="45720">
            <a:spAutoFit/>
          </a:bodyPr>
          <a:lstStyle/>
          <a:p>
            <a:pPr algn="ctr"/>
            <a:r>
              <a:rPr lang="en-US" sz="2800" dirty="0">
                <a:ln w="0"/>
                <a:gradFill>
                  <a:gsLst>
                    <a:gs pos="21000">
                      <a:srgbClr val="53575C"/>
                    </a:gs>
                    <a:gs pos="88000">
                      <a:srgbClr val="C5C7CA"/>
                    </a:gs>
                  </a:gsLst>
                  <a:lin ang="5400000"/>
                </a:gradFill>
              </a:rPr>
              <a:t>VIDYA VIKAS INSTITUTE OF ENGINEERING AND TECHNOLOGY</a:t>
            </a:r>
          </a:p>
          <a:p>
            <a:pPr algn="ctr"/>
            <a:r>
              <a:rPr lang="en-US" sz="2000" b="0" cap="none" spc="0" dirty="0">
                <a:ln w="0"/>
                <a:gradFill>
                  <a:gsLst>
                    <a:gs pos="21000">
                      <a:srgbClr val="53575C"/>
                    </a:gs>
                    <a:gs pos="88000">
                      <a:srgbClr val="C5C7CA"/>
                    </a:gs>
                  </a:gsLst>
                  <a:lin ang="5400000"/>
                </a:gradFill>
                <a:effectLst/>
              </a:rPr>
              <a:t>#127-128, </a:t>
            </a:r>
            <a:r>
              <a:rPr lang="en-US" sz="2000" dirty="0">
                <a:ln w="0"/>
                <a:gradFill>
                  <a:gsLst>
                    <a:gs pos="21000">
                      <a:srgbClr val="53575C"/>
                    </a:gs>
                    <a:gs pos="88000">
                      <a:srgbClr val="C5C7CA"/>
                    </a:gs>
                  </a:gsLst>
                  <a:lin ang="5400000"/>
                </a:gradFill>
              </a:rPr>
              <a:t>Mysuru-Bannur Road, Alanahally Post, Mysuru-570028</a:t>
            </a:r>
            <a:endParaRPr lang="en-US" sz="2000" b="0" cap="none" spc="0" dirty="0">
              <a:ln w="0"/>
              <a:gradFill>
                <a:gsLst>
                  <a:gs pos="21000">
                    <a:srgbClr val="53575C"/>
                  </a:gs>
                  <a:gs pos="88000">
                    <a:srgbClr val="C5C7CA"/>
                  </a:gs>
                </a:gsLst>
                <a:lin ang="5400000"/>
              </a:gradFill>
              <a:effectLst/>
            </a:endParaRPr>
          </a:p>
        </p:txBody>
      </p:sp>
      <p:pic>
        <p:nvPicPr>
          <p:cNvPr id="5" name="Picture 4"/>
          <p:cNvPicPr>
            <a:picLocks noChangeAspect="1"/>
          </p:cNvPicPr>
          <p:nvPr/>
        </p:nvPicPr>
        <p:blipFill>
          <a:blip r:embed="rId2" cstate="print"/>
          <a:stretch>
            <a:fillRect/>
          </a:stretch>
        </p:blipFill>
        <p:spPr>
          <a:xfrm>
            <a:off x="315647" y="157595"/>
            <a:ext cx="1738158" cy="1403403"/>
          </a:xfrm>
          <a:prstGeom prst="rect">
            <a:avLst/>
          </a:prstGeom>
        </p:spPr>
      </p:pic>
    </p:spTree>
    <p:extLst>
      <p:ext uri="{BB962C8B-B14F-4D97-AF65-F5344CB8AC3E}">
        <p14:creationId xmlns="" xmlns:p14="http://schemas.microsoft.com/office/powerpoint/2010/main" val="25429445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87348-9E15-4437-A160-840AB11EABA5}"/>
              </a:ext>
            </a:extLst>
          </p:cNvPr>
          <p:cNvSpPr>
            <a:spLocks noGrp="1"/>
          </p:cNvSpPr>
          <p:nvPr>
            <p:ph type="ctrTitle"/>
          </p:nvPr>
        </p:nvSpPr>
        <p:spPr>
          <a:xfrm>
            <a:off x="1633057" y="266686"/>
            <a:ext cx="8635068" cy="404433"/>
          </a:xfrm>
        </p:spPr>
        <p:txBody>
          <a:bodyPr>
            <a:normAutofit fontScale="90000"/>
          </a:bodyPr>
          <a:lstStyle/>
          <a:p>
            <a:r>
              <a:rPr lang="en-IN" sz="2800" b="1" dirty="0" smtClean="0"/>
              <a:t>RATION VENDING MACHINE </a:t>
            </a:r>
            <a:endParaRPr lang="en-IN" sz="2800" b="1" dirty="0"/>
          </a:p>
        </p:txBody>
      </p:sp>
      <p:sp>
        <p:nvSpPr>
          <p:cNvPr id="3" name="Subtitle 2">
            <a:extLst>
              <a:ext uri="{FF2B5EF4-FFF2-40B4-BE49-F238E27FC236}">
                <a16:creationId xmlns="" xmlns:a16="http://schemas.microsoft.com/office/drawing/2014/main" id="{63E9507A-6960-4F5F-AE14-6D5F1C26D0E0}"/>
              </a:ext>
            </a:extLst>
          </p:cNvPr>
          <p:cNvSpPr>
            <a:spLocks noGrp="1"/>
          </p:cNvSpPr>
          <p:nvPr>
            <p:ph type="subTitle" idx="1"/>
          </p:nvPr>
        </p:nvSpPr>
        <p:spPr>
          <a:xfrm>
            <a:off x="1280759" y="880613"/>
            <a:ext cx="9426429" cy="4007840"/>
          </a:xfrm>
        </p:spPr>
        <p:txBody>
          <a:bodyPr>
            <a:normAutofit lnSpcReduction="10000"/>
          </a:bodyPr>
          <a:lstStyle/>
          <a:p>
            <a:pPr algn="ctr"/>
            <a:r>
              <a:rPr lang="en-IN" sz="3200" b="1" dirty="0">
                <a:latin typeface="Times New Roman" pitchFamily="18" charset="0"/>
                <a:cs typeface="Times New Roman" pitchFamily="18" charset="0"/>
              </a:rPr>
              <a:t>1. </a:t>
            </a:r>
            <a:r>
              <a:rPr lang="en-IN" sz="3200" b="1" dirty="0" smtClean="0">
                <a:latin typeface="Times New Roman" pitchFamily="18" charset="0"/>
                <a:cs typeface="Times New Roman" pitchFamily="18" charset="0"/>
              </a:rPr>
              <a:t>Introduction</a:t>
            </a:r>
            <a:endParaRPr lang="en-IN" sz="2000" dirty="0">
              <a:latin typeface="Times New Roman" pitchFamily="18" charset="0"/>
              <a:cs typeface="Times New Roman" pitchFamily="18" charset="0"/>
            </a:endParaRPr>
          </a:p>
          <a:p>
            <a:pPr marL="342900" indent="-342900" algn="l">
              <a:lnSpc>
                <a:spcPct val="150000"/>
              </a:lnSpc>
              <a:buFont typeface="Arial" panose="020B0604020202020204" pitchFamily="34" charset="0"/>
              <a:buChar char="•"/>
            </a:pPr>
            <a:r>
              <a:rPr lang="en-IN" sz="2000" dirty="0">
                <a:latin typeface="Times New Roman" pitchFamily="18" charset="0"/>
                <a:cs typeface="Times New Roman" pitchFamily="18" charset="0"/>
              </a:rPr>
              <a:t> The Traditional Public Distribution System(TPDS) was introduced in the year 1997 to benefit the poor and keep the budgetary food subsidies under the control of the Government at the desired extent. </a:t>
            </a:r>
          </a:p>
          <a:p>
            <a:pPr marL="342900" indent="-342900" algn="l">
              <a:lnSpc>
                <a:spcPct val="150000"/>
              </a:lnSpc>
              <a:buFont typeface="Arial" panose="020B0604020202020204" pitchFamily="34" charset="0"/>
              <a:buChar char="•"/>
            </a:pPr>
            <a:r>
              <a:rPr lang="en-IN" sz="2000" dirty="0">
                <a:latin typeface="Times New Roman" pitchFamily="18" charset="0"/>
                <a:cs typeface="Times New Roman" pitchFamily="18" charset="0"/>
              </a:rPr>
              <a:t>TPDS is aimed at reducing poverty through delivering minimum requirements of food grains at highly subsidized prices.</a:t>
            </a:r>
          </a:p>
          <a:p>
            <a:pPr marL="342900" indent="-342900" algn="l">
              <a:lnSpc>
                <a:spcPct val="150000"/>
              </a:lnSpc>
              <a:buFont typeface="Arial" panose="020B0604020202020204" pitchFamily="34" charset="0"/>
              <a:buChar char="•"/>
            </a:pPr>
            <a:r>
              <a:rPr lang="en-IN" sz="2000" dirty="0">
                <a:latin typeface="Times New Roman" pitchFamily="18" charset="0"/>
                <a:cs typeface="Times New Roman" pitchFamily="18" charset="0"/>
              </a:rPr>
              <a:t>The stocks for these ration shops will be bought directly from the farmers and then sold at subsidized rates.</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262519" y="4944038"/>
            <a:ext cx="4017466" cy="1913962"/>
          </a:xfrm>
          <a:prstGeom prst="rect">
            <a:avLst/>
          </a:prstGeom>
        </p:spPr>
      </p:pic>
      <p:pic>
        <p:nvPicPr>
          <p:cNvPr id="5" name="Picture 4"/>
          <p:cNvPicPr>
            <a:picLocks noChangeAspect="1"/>
          </p:cNvPicPr>
          <p:nvPr/>
        </p:nvPicPr>
        <p:blipFill>
          <a:blip r:embed="rId3" cstate="print">
            <a:extLst>
              <a:ext uri="{BEBA8EAE-BF5A-486C-A8C5-ECC9F3942E4B}">
                <a14:imgProps xmlns="" xmlns:a14="http://schemas.microsoft.com/office/drawing/2010/main">
                  <a14:imgLayer r:embed="rId4">
                    <a14:imgEffect>
                      <a14:sharpenSoften amount="50000"/>
                    </a14:imgEffect>
                  </a14:imgLayer>
                </a14:imgProps>
              </a:ext>
              <a:ext uri="{28A0092B-C50C-407E-A947-70E740481C1C}">
                <a14:useLocalDpi xmlns="" xmlns:a14="http://schemas.microsoft.com/office/drawing/2010/main" val="0"/>
              </a:ext>
            </a:extLst>
          </a:blip>
          <a:stretch>
            <a:fillRect/>
          </a:stretch>
        </p:blipFill>
        <p:spPr>
          <a:xfrm>
            <a:off x="1656514" y="4821382"/>
            <a:ext cx="4362389" cy="2036618"/>
          </a:xfrm>
          <a:prstGeom prst="rect">
            <a:avLst/>
          </a:prstGeom>
        </p:spPr>
      </p:pic>
    </p:spTree>
    <p:extLst>
      <p:ext uri="{BB962C8B-B14F-4D97-AF65-F5344CB8AC3E}">
        <p14:creationId xmlns="" xmlns:p14="http://schemas.microsoft.com/office/powerpoint/2010/main" val="684623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87348-9E15-4437-A160-840AB11EABA5}"/>
              </a:ext>
            </a:extLst>
          </p:cNvPr>
          <p:cNvSpPr>
            <a:spLocks noGrp="1"/>
          </p:cNvSpPr>
          <p:nvPr>
            <p:ph type="ctrTitle"/>
          </p:nvPr>
        </p:nvSpPr>
        <p:spPr>
          <a:xfrm>
            <a:off x="1633057" y="266686"/>
            <a:ext cx="8635068" cy="404433"/>
          </a:xfrm>
        </p:spPr>
        <p:txBody>
          <a:bodyPr>
            <a:normAutofit fontScale="90000"/>
          </a:bodyPr>
          <a:lstStyle/>
          <a:p>
            <a:r>
              <a:rPr lang="en-IN" sz="2800" b="1" dirty="0" smtClean="0"/>
              <a:t>RATION VENDING MACHINE </a:t>
            </a:r>
            <a:endParaRPr lang="en-IN" sz="2800" b="1" dirty="0"/>
          </a:p>
        </p:txBody>
      </p:sp>
      <p:sp>
        <p:nvSpPr>
          <p:cNvPr id="3" name="Subtitle 2">
            <a:extLst>
              <a:ext uri="{FF2B5EF4-FFF2-40B4-BE49-F238E27FC236}">
                <a16:creationId xmlns="" xmlns:a16="http://schemas.microsoft.com/office/drawing/2014/main" id="{63E9507A-6960-4F5F-AE14-6D5F1C26D0E0}"/>
              </a:ext>
            </a:extLst>
          </p:cNvPr>
          <p:cNvSpPr>
            <a:spLocks noGrp="1"/>
          </p:cNvSpPr>
          <p:nvPr>
            <p:ph type="subTitle" idx="1"/>
          </p:nvPr>
        </p:nvSpPr>
        <p:spPr>
          <a:xfrm>
            <a:off x="1359137" y="811459"/>
            <a:ext cx="9426429" cy="4007840"/>
          </a:xfrm>
        </p:spPr>
        <p:txBody>
          <a:bodyPr>
            <a:normAutofit/>
          </a:bodyPr>
          <a:lstStyle/>
          <a:p>
            <a:pPr algn="ctr"/>
            <a:r>
              <a:rPr lang="en-IN" sz="3200" b="1" dirty="0">
                <a:latin typeface="Times New Roman" pitchFamily="18" charset="0"/>
                <a:cs typeface="Times New Roman" pitchFamily="18" charset="0"/>
              </a:rPr>
              <a:t>2. Problem </a:t>
            </a:r>
            <a:r>
              <a:rPr lang="en-IN" sz="3200" b="1" dirty="0" smtClean="0">
                <a:latin typeface="Times New Roman" pitchFamily="18" charset="0"/>
                <a:cs typeface="Times New Roman" pitchFamily="18" charset="0"/>
              </a:rPr>
              <a:t>Statement</a:t>
            </a:r>
            <a:endParaRPr lang="en-IN" sz="2000" dirty="0">
              <a:latin typeface="Times New Roman" pitchFamily="18" charset="0"/>
              <a:cs typeface="Times New Roman" pitchFamily="18" charset="0"/>
            </a:endParaRPr>
          </a:p>
          <a:p>
            <a:pPr marL="342900" indent="-342900" algn="l">
              <a:lnSpc>
                <a:spcPct val="150000"/>
              </a:lnSpc>
              <a:buFont typeface="Arial" panose="020B0604020202020204" pitchFamily="34" charset="0"/>
              <a:buChar char="•"/>
            </a:pPr>
            <a:r>
              <a:rPr lang="en-IN" sz="2000" dirty="0">
                <a:latin typeface="Times New Roman" pitchFamily="18" charset="0"/>
                <a:cs typeface="Times New Roman" pitchFamily="18" charset="0"/>
              </a:rPr>
              <a:t>The Traditional Public Distribution System(TPDS) has drawbacks which involve lot of corruption such as black marketing of these food grains and many families claim the quota of other families.</a:t>
            </a:r>
          </a:p>
          <a:p>
            <a:pPr marL="342900" indent="-342900" algn="l">
              <a:lnSpc>
                <a:spcPct val="150000"/>
              </a:lnSpc>
              <a:buFont typeface="Arial" panose="020B0604020202020204" pitchFamily="34" charset="0"/>
              <a:buChar char="•"/>
            </a:pPr>
            <a:r>
              <a:rPr lang="en-IN" sz="2000" dirty="0" smtClean="0">
                <a:latin typeface="Times New Roman" pitchFamily="18" charset="0"/>
                <a:cs typeface="Times New Roman" pitchFamily="18" charset="0"/>
              </a:rPr>
              <a:t>Even </a:t>
            </a:r>
            <a:r>
              <a:rPr lang="en-IN" sz="2000" dirty="0">
                <a:latin typeface="Times New Roman" pitchFamily="18" charset="0"/>
                <a:cs typeface="Times New Roman" pitchFamily="18" charset="0"/>
              </a:rPr>
              <a:t>when the material is not bought at the end of the month, the shopkeeper would send them to others without permission of the Government. </a:t>
            </a:r>
          </a:p>
          <a:p>
            <a:pPr marL="342900" indent="-342900" algn="l">
              <a:lnSpc>
                <a:spcPct val="150000"/>
              </a:lnSpc>
              <a:buFont typeface="Arial" panose="020B0604020202020204" pitchFamily="34" charset="0"/>
              <a:buChar char="•"/>
            </a:pPr>
            <a:r>
              <a:rPr lang="en-IN" sz="2000" dirty="0">
                <a:latin typeface="Times New Roman" pitchFamily="18" charset="0"/>
                <a:cs typeface="Times New Roman" pitchFamily="18" charset="0"/>
              </a:rPr>
              <a:t>There </a:t>
            </a:r>
            <a:r>
              <a:rPr lang="en-IN" sz="2000" dirty="0" smtClean="0">
                <a:latin typeface="Times New Roman" pitchFamily="18" charset="0"/>
                <a:cs typeface="Times New Roman" pitchFamily="18" charset="0"/>
              </a:rPr>
              <a:t>is no </a:t>
            </a:r>
            <a:r>
              <a:rPr lang="en-IN" sz="2000" dirty="0">
                <a:latin typeface="Times New Roman" pitchFamily="18" charset="0"/>
                <a:cs typeface="Times New Roman" pitchFamily="18" charset="0"/>
              </a:rPr>
              <a:t>transparency between the Government and the customer.</a:t>
            </a:r>
          </a:p>
        </p:txBody>
      </p:sp>
      <p:pic>
        <p:nvPicPr>
          <p:cNvPr id="1026" name="Picture 2" descr="Image result for say no to corruption poster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174142" y="4733059"/>
            <a:ext cx="3552897" cy="18103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569734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87348-9E15-4437-A160-840AB11EABA5}"/>
              </a:ext>
            </a:extLst>
          </p:cNvPr>
          <p:cNvSpPr>
            <a:spLocks noGrp="1"/>
          </p:cNvSpPr>
          <p:nvPr>
            <p:ph type="ctrTitle"/>
          </p:nvPr>
        </p:nvSpPr>
        <p:spPr>
          <a:xfrm>
            <a:off x="1633057" y="266686"/>
            <a:ext cx="8635068" cy="404433"/>
          </a:xfrm>
        </p:spPr>
        <p:txBody>
          <a:bodyPr>
            <a:normAutofit fontScale="90000"/>
          </a:bodyPr>
          <a:lstStyle/>
          <a:p>
            <a:r>
              <a:rPr lang="en-IN" sz="2800" b="1" dirty="0" smtClean="0"/>
              <a:t>RATION VENDING MACHINE </a:t>
            </a:r>
            <a:endParaRPr lang="en-IN" sz="2800" b="1" dirty="0"/>
          </a:p>
        </p:txBody>
      </p:sp>
      <p:sp>
        <p:nvSpPr>
          <p:cNvPr id="3" name="Subtitle 2">
            <a:extLst>
              <a:ext uri="{FF2B5EF4-FFF2-40B4-BE49-F238E27FC236}">
                <a16:creationId xmlns="" xmlns:a16="http://schemas.microsoft.com/office/drawing/2014/main" id="{63E9507A-6960-4F5F-AE14-6D5F1C26D0E0}"/>
              </a:ext>
            </a:extLst>
          </p:cNvPr>
          <p:cNvSpPr>
            <a:spLocks noGrp="1"/>
          </p:cNvSpPr>
          <p:nvPr>
            <p:ph type="subTitle" idx="1"/>
          </p:nvPr>
        </p:nvSpPr>
        <p:spPr>
          <a:xfrm>
            <a:off x="1424835" y="1553027"/>
            <a:ext cx="9426429" cy="3587010"/>
          </a:xfrm>
        </p:spPr>
        <p:txBody>
          <a:bodyPr>
            <a:normAutofit/>
          </a:bodyPr>
          <a:lstStyle/>
          <a:p>
            <a:pPr marL="800100" lvl="1" indent="-342900">
              <a:lnSpc>
                <a:spcPct val="150000"/>
              </a:lnSpc>
            </a:pPr>
            <a:r>
              <a:rPr lang="en-IN" sz="3000" dirty="0">
                <a:latin typeface="Times New Roman" pitchFamily="18" charset="0"/>
                <a:cs typeface="Times New Roman" pitchFamily="18" charset="0"/>
              </a:rPr>
              <a:t>3. </a:t>
            </a:r>
            <a:r>
              <a:rPr lang="en-IN" sz="3000" dirty="0" smtClean="0">
                <a:latin typeface="Times New Roman" pitchFamily="18" charset="0"/>
                <a:cs typeface="Times New Roman" pitchFamily="18" charset="0"/>
              </a:rPr>
              <a:t>Objectives</a:t>
            </a:r>
          </a:p>
          <a:p>
            <a:pPr marL="342900" indent="-342900">
              <a:lnSpc>
                <a:spcPct val="150000"/>
              </a:lnSpc>
              <a:buFont typeface="Arial" panose="020B0604020202020204" pitchFamily="34" charset="0"/>
              <a:buChar char="•"/>
            </a:pPr>
            <a:r>
              <a:rPr lang="en-US" sz="2000" dirty="0" smtClean="0">
                <a:latin typeface="Times New Roman" pitchFamily="18" charset="0"/>
                <a:cs typeface="Times New Roman" pitchFamily="18" charset="0"/>
              </a:rPr>
              <a:t>This </a:t>
            </a:r>
            <a:r>
              <a:rPr lang="en-US" sz="2000" dirty="0" smtClean="0">
                <a:latin typeface="Times New Roman" pitchFamily="18" charset="0"/>
                <a:cs typeface="Times New Roman" pitchFamily="18" charset="0"/>
              </a:rPr>
              <a:t>system helps in reducing the corruption/ black marketing of food grains.</a:t>
            </a:r>
            <a:endParaRPr lang="en-IN" sz="2000" dirty="0" smtClean="0">
              <a:latin typeface="Times New Roman" pitchFamily="18" charset="0"/>
              <a:cs typeface="Times New Roman" pitchFamily="18" charset="0"/>
            </a:endParaRPr>
          </a:p>
          <a:p>
            <a:pPr marL="342900" indent="-342900">
              <a:lnSpc>
                <a:spcPct val="150000"/>
              </a:lnSpc>
              <a:buFont typeface="Arial" panose="020B0604020202020204" pitchFamily="34" charset="0"/>
              <a:buChar char="•"/>
            </a:pPr>
            <a:r>
              <a:rPr lang="en-IN" sz="2000" dirty="0" smtClean="0">
                <a:latin typeface="Times New Roman" pitchFamily="18" charset="0"/>
                <a:cs typeface="Times New Roman" pitchFamily="18" charset="0"/>
              </a:rPr>
              <a:t>This system allows user to buy grains at any time.</a:t>
            </a:r>
          </a:p>
          <a:p>
            <a:pPr marL="342900" indent="-342900">
              <a:lnSpc>
                <a:spcPct val="150000"/>
              </a:lnSpc>
              <a:buFont typeface="Arial" panose="020B0604020202020204" pitchFamily="34" charset="0"/>
              <a:buChar char="•"/>
            </a:pPr>
            <a:r>
              <a:rPr lang="en-US" sz="2000" dirty="0" smtClean="0">
                <a:latin typeface="Times New Roman" pitchFamily="18" charset="0"/>
                <a:cs typeface="Times New Roman" pitchFamily="18" charset="0"/>
              </a:rPr>
              <a:t>Consumers can obtain the grain at subsidized rates set by the government.</a:t>
            </a:r>
            <a:endParaRPr lang="en-IN" sz="2000" dirty="0" smtClean="0">
              <a:latin typeface="Times New Roman" pitchFamily="18" charset="0"/>
              <a:cs typeface="Times New Roman" pitchFamily="18" charset="0"/>
            </a:endParaRPr>
          </a:p>
          <a:p>
            <a:pPr marL="342900" indent="-342900">
              <a:lnSpc>
                <a:spcPct val="150000"/>
              </a:lnSpc>
              <a:buFont typeface="Arial" panose="020B0604020202020204" pitchFamily="34" charset="0"/>
              <a:buChar char="•"/>
            </a:pPr>
            <a:r>
              <a:rPr lang="en-IN" sz="2000" dirty="0" smtClean="0">
                <a:latin typeface="Times New Roman" pitchFamily="18" charset="0"/>
                <a:cs typeface="Times New Roman" pitchFamily="18" charset="0"/>
              </a:rPr>
              <a:t>To reduce the overall time of the transaction of grains.</a:t>
            </a:r>
          </a:p>
          <a:p>
            <a:pPr algn="ctr">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1175749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87348-9E15-4437-A160-840AB11EABA5}"/>
              </a:ext>
            </a:extLst>
          </p:cNvPr>
          <p:cNvSpPr>
            <a:spLocks noGrp="1"/>
          </p:cNvSpPr>
          <p:nvPr>
            <p:ph type="ctrTitle"/>
          </p:nvPr>
        </p:nvSpPr>
        <p:spPr>
          <a:xfrm>
            <a:off x="1633057" y="266686"/>
            <a:ext cx="8635068" cy="404433"/>
          </a:xfrm>
        </p:spPr>
        <p:txBody>
          <a:bodyPr>
            <a:normAutofit fontScale="90000"/>
          </a:bodyPr>
          <a:lstStyle/>
          <a:p>
            <a:r>
              <a:rPr lang="en-IN" sz="2800" b="1" dirty="0" smtClean="0"/>
              <a:t>RATION VENDING MACHINE </a:t>
            </a:r>
            <a:endParaRPr lang="en-IN" sz="2800" b="1" dirty="0"/>
          </a:p>
        </p:txBody>
      </p:sp>
      <p:sp>
        <p:nvSpPr>
          <p:cNvPr id="3" name="Subtitle 2">
            <a:extLst>
              <a:ext uri="{FF2B5EF4-FFF2-40B4-BE49-F238E27FC236}">
                <a16:creationId xmlns="" xmlns:a16="http://schemas.microsoft.com/office/drawing/2014/main" id="{63E9507A-6960-4F5F-AE14-6D5F1C26D0E0}"/>
              </a:ext>
            </a:extLst>
          </p:cNvPr>
          <p:cNvSpPr>
            <a:spLocks noGrp="1"/>
          </p:cNvSpPr>
          <p:nvPr>
            <p:ph type="subTitle" idx="1"/>
          </p:nvPr>
        </p:nvSpPr>
        <p:spPr>
          <a:xfrm>
            <a:off x="1582033" y="884500"/>
            <a:ext cx="9426429" cy="722627"/>
          </a:xfrm>
        </p:spPr>
        <p:txBody>
          <a:bodyPr>
            <a:normAutofit/>
          </a:bodyPr>
          <a:lstStyle/>
          <a:p>
            <a:pPr algn="ctr"/>
            <a:r>
              <a:rPr lang="en-US" sz="3200" b="1" dirty="0" smtClean="0">
                <a:latin typeface="Times New Roman" pitchFamily="18" charset="0"/>
                <a:cs typeface="Times New Roman" pitchFamily="18" charset="0"/>
              </a:rPr>
              <a:t>4. Methodology</a:t>
            </a:r>
            <a:endParaRPr lang="en-IN" sz="3200" b="1" dirty="0">
              <a:latin typeface="Times New Roman" pitchFamily="18" charset="0"/>
              <a:cs typeface="Times New Roman" pitchFamily="18" charset="0"/>
            </a:endParaRPr>
          </a:p>
        </p:txBody>
      </p:sp>
      <p:pic>
        <p:nvPicPr>
          <p:cNvPr id="10" name="Picture 9" descr="01.png"/>
          <p:cNvPicPr>
            <a:picLocks noChangeAspect="1"/>
          </p:cNvPicPr>
          <p:nvPr/>
        </p:nvPicPr>
        <p:blipFill>
          <a:blip r:embed="rId2" cstate="print"/>
          <a:stretch>
            <a:fillRect/>
          </a:stretch>
        </p:blipFill>
        <p:spPr>
          <a:xfrm>
            <a:off x="2189019" y="1637236"/>
            <a:ext cx="3048000" cy="4666581"/>
          </a:xfrm>
          <a:prstGeom prst="rect">
            <a:avLst/>
          </a:prstGeom>
        </p:spPr>
      </p:pic>
      <p:pic>
        <p:nvPicPr>
          <p:cNvPr id="11" name="Picture 10" descr="02.png"/>
          <p:cNvPicPr>
            <a:picLocks noChangeAspect="1"/>
          </p:cNvPicPr>
          <p:nvPr/>
        </p:nvPicPr>
        <p:blipFill>
          <a:blip r:embed="rId3" cstate="print"/>
          <a:stretch>
            <a:fillRect/>
          </a:stretch>
        </p:blipFill>
        <p:spPr>
          <a:xfrm>
            <a:off x="5153890" y="1662545"/>
            <a:ext cx="5805055" cy="4655127"/>
          </a:xfrm>
          <a:prstGeom prst="rect">
            <a:avLst/>
          </a:prstGeom>
        </p:spPr>
      </p:pic>
    </p:spTree>
    <p:extLst>
      <p:ext uri="{BB962C8B-B14F-4D97-AF65-F5344CB8AC3E}">
        <p14:creationId xmlns="" xmlns:p14="http://schemas.microsoft.com/office/powerpoint/2010/main" val="36929316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87348-9E15-4437-A160-840AB11EABA5}"/>
              </a:ext>
            </a:extLst>
          </p:cNvPr>
          <p:cNvSpPr>
            <a:spLocks noGrp="1"/>
          </p:cNvSpPr>
          <p:nvPr>
            <p:ph type="ctrTitle"/>
          </p:nvPr>
        </p:nvSpPr>
        <p:spPr>
          <a:xfrm>
            <a:off x="1633057" y="266686"/>
            <a:ext cx="8635068" cy="404433"/>
          </a:xfrm>
        </p:spPr>
        <p:txBody>
          <a:bodyPr>
            <a:normAutofit fontScale="90000"/>
          </a:bodyPr>
          <a:lstStyle/>
          <a:p>
            <a:r>
              <a:rPr lang="en-IN" sz="2800" b="1" dirty="0" smtClean="0"/>
              <a:t>RATION VENDING MACHINE </a:t>
            </a:r>
            <a:endParaRPr lang="en-IN" sz="2800" b="1" dirty="0"/>
          </a:p>
        </p:txBody>
      </p:sp>
      <p:sp>
        <p:nvSpPr>
          <p:cNvPr id="3" name="Subtitle 2">
            <a:extLst>
              <a:ext uri="{FF2B5EF4-FFF2-40B4-BE49-F238E27FC236}">
                <a16:creationId xmlns="" xmlns:a16="http://schemas.microsoft.com/office/drawing/2014/main" id="{63E9507A-6960-4F5F-AE14-6D5F1C26D0E0}"/>
              </a:ext>
            </a:extLst>
          </p:cNvPr>
          <p:cNvSpPr>
            <a:spLocks noGrp="1"/>
          </p:cNvSpPr>
          <p:nvPr>
            <p:ph type="subTitle" idx="1"/>
          </p:nvPr>
        </p:nvSpPr>
        <p:spPr>
          <a:xfrm>
            <a:off x="1318796" y="856791"/>
            <a:ext cx="9426429" cy="619312"/>
          </a:xfrm>
        </p:spPr>
        <p:txBody>
          <a:bodyPr>
            <a:normAutofit/>
          </a:bodyPr>
          <a:lstStyle/>
          <a:p>
            <a:pPr algn="ctr"/>
            <a:r>
              <a:rPr lang="en-IN" sz="3200" b="1" dirty="0"/>
              <a:t>4. Methodology </a:t>
            </a:r>
          </a:p>
        </p:txBody>
      </p:sp>
      <p:sp>
        <p:nvSpPr>
          <p:cNvPr id="5" name="Rectangle 4"/>
          <p:cNvSpPr/>
          <p:nvPr/>
        </p:nvSpPr>
        <p:spPr>
          <a:xfrm>
            <a:off x="3368226" y="2567807"/>
            <a:ext cx="1831145" cy="453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alpha val="0"/>
                </a:schemeClr>
              </a:solidFill>
            </a:endParaRPr>
          </a:p>
        </p:txBody>
      </p:sp>
      <p:cxnSp>
        <p:nvCxnSpPr>
          <p:cNvPr id="8" name="Straight Connector 7"/>
          <p:cNvCxnSpPr>
            <a:stCxn id="5" idx="3"/>
            <a:endCxn id="5" idx="3"/>
          </p:cNvCxnSpPr>
          <p:nvPr/>
        </p:nvCxnSpPr>
        <p:spPr>
          <a:xfrm>
            <a:off x="5199371" y="279463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p:cNvCxnSpPr>
          <p:nvPr/>
        </p:nvCxnSpPr>
        <p:spPr>
          <a:xfrm>
            <a:off x="5199371" y="2794639"/>
            <a:ext cx="4813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680686" y="2794639"/>
            <a:ext cx="0" cy="523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345510" y="2626167"/>
            <a:ext cx="1936749" cy="338554"/>
          </a:xfrm>
          <a:prstGeom prst="rect">
            <a:avLst/>
          </a:prstGeom>
        </p:spPr>
        <p:txBody>
          <a:bodyPr wrap="none">
            <a:spAutoFit/>
          </a:bodyPr>
          <a:lstStyle/>
          <a:p>
            <a:pPr algn="ctr"/>
            <a:r>
              <a:rPr lang="en-US" sz="1600" b="1" dirty="0">
                <a:latin typeface="Times New Roman" panose="02020603050405020304" pitchFamily="18" charset="0"/>
                <a:ea typeface="Times New Roman" panose="02020603050405020304" pitchFamily="18" charset="0"/>
              </a:rPr>
              <a:t>Fingerprint Module</a:t>
            </a:r>
            <a:endParaRPr lang="en-US" sz="1600" dirty="0"/>
          </a:p>
        </p:txBody>
      </p:sp>
      <p:sp>
        <p:nvSpPr>
          <p:cNvPr id="19" name="Rectangle 18"/>
          <p:cNvSpPr/>
          <p:nvPr/>
        </p:nvSpPr>
        <p:spPr>
          <a:xfrm>
            <a:off x="5435395" y="3318125"/>
            <a:ext cx="1406880" cy="4783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 </a:t>
            </a:r>
            <a:r>
              <a:rPr lang="en-US" b="1" dirty="0"/>
              <a:t>4</a:t>
            </a:r>
            <a:r>
              <a:rPr lang="en-US" b="1" dirty="0" smtClean="0"/>
              <a:t> </a:t>
            </a:r>
            <a:r>
              <a:rPr lang="en-US" b="1" dirty="0"/>
              <a:t>4</a:t>
            </a:r>
            <a:endParaRPr lang="en-US" dirty="0"/>
          </a:p>
        </p:txBody>
      </p:sp>
      <p:sp>
        <p:nvSpPr>
          <p:cNvPr id="20" name="Rectangle 19"/>
          <p:cNvSpPr/>
          <p:nvPr/>
        </p:nvSpPr>
        <p:spPr>
          <a:xfrm>
            <a:off x="5489488" y="3410387"/>
            <a:ext cx="1342034" cy="307777"/>
          </a:xfrm>
          <a:prstGeom prst="rect">
            <a:avLst/>
          </a:prstGeom>
          <a:ln>
            <a:noFill/>
          </a:ln>
        </p:spPr>
        <p:txBody>
          <a:bodyPr wrap="none">
            <a:spAutoFit/>
          </a:bodyPr>
          <a:lstStyle/>
          <a:p>
            <a:pPr algn="ctr"/>
            <a:r>
              <a:rPr lang="en-US" sz="1400" b="1" dirty="0">
                <a:latin typeface="Times New Roman" panose="02020603050405020304" pitchFamily="18" charset="0"/>
                <a:ea typeface="Times New Roman" panose="02020603050405020304" pitchFamily="18" charset="0"/>
              </a:rPr>
              <a:t>Raspberry Pi 4</a:t>
            </a:r>
            <a:endParaRPr lang="en-US" sz="1400" dirty="0"/>
          </a:p>
        </p:txBody>
      </p:sp>
      <p:sp>
        <p:nvSpPr>
          <p:cNvPr id="21" name="Rectangle 20"/>
          <p:cNvSpPr/>
          <p:nvPr/>
        </p:nvSpPr>
        <p:spPr>
          <a:xfrm>
            <a:off x="5227207" y="1711645"/>
            <a:ext cx="1888101" cy="3516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095314" y="2567807"/>
            <a:ext cx="2117365" cy="4526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186756" y="3797005"/>
            <a:ext cx="1864744" cy="4467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6117787" y="2063337"/>
            <a:ext cx="0" cy="12547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525750" y="2833165"/>
            <a:ext cx="5695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525750" y="2843968"/>
            <a:ext cx="0" cy="4741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617191" y="3796426"/>
            <a:ext cx="0" cy="223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23" idx="1"/>
          </p:cNvCxnSpPr>
          <p:nvPr/>
        </p:nvCxnSpPr>
        <p:spPr>
          <a:xfrm>
            <a:off x="6617191" y="4020364"/>
            <a:ext cx="5695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957204" y="4908860"/>
            <a:ext cx="2377440" cy="4631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842275" y="6075392"/>
            <a:ext cx="2461846" cy="4501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224533" y="6075392"/>
            <a:ext cx="2461846" cy="4501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596230" y="4913635"/>
            <a:ext cx="2461846" cy="4501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552378" y="3796426"/>
            <a:ext cx="2461846" cy="4501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8233772" y="4921841"/>
            <a:ext cx="2461846" cy="4501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a:stCxn id="19" idx="2"/>
            <a:endCxn id="47" idx="0"/>
          </p:cNvCxnSpPr>
          <p:nvPr/>
        </p:nvCxnSpPr>
        <p:spPr>
          <a:xfrm>
            <a:off x="6138835" y="3796426"/>
            <a:ext cx="7089" cy="1112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7781514" y="4512874"/>
            <a:ext cx="17356" cy="1554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p:cNvCxnSpPr/>
          <p:nvPr/>
        </p:nvCxnSpPr>
        <p:spPr>
          <a:xfrm flipH="1" flipV="1">
            <a:off x="4637659" y="4512874"/>
            <a:ext cx="1720" cy="1554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8632715" y="5386076"/>
            <a:ext cx="10224" cy="707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3578573" y="5370009"/>
            <a:ext cx="10224" cy="707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018926" y="4115564"/>
            <a:ext cx="4813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500241" y="3796426"/>
            <a:ext cx="0" cy="314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64" name="Rectangle 2063"/>
          <p:cNvSpPr/>
          <p:nvPr/>
        </p:nvSpPr>
        <p:spPr>
          <a:xfrm>
            <a:off x="5380965" y="1693024"/>
            <a:ext cx="1559081" cy="410882"/>
          </a:xfrm>
          <a:prstGeom prst="rect">
            <a:avLst/>
          </a:prstGeom>
        </p:spPr>
        <p:txBody>
          <a:bodyPr wrap="none">
            <a:spAutoFit/>
          </a:bodyPr>
          <a:lstStyle/>
          <a:p>
            <a:pPr algn="ctr">
              <a:lnSpc>
                <a:spcPct val="115000"/>
              </a:lnSpc>
              <a:tabLst>
                <a:tab pos="266700" algn="l"/>
                <a:tab pos="6477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Power Supply</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65" name="Rectangle 2064"/>
          <p:cNvSpPr/>
          <p:nvPr/>
        </p:nvSpPr>
        <p:spPr>
          <a:xfrm>
            <a:off x="3286760" y="3796747"/>
            <a:ext cx="954107" cy="410882"/>
          </a:xfrm>
          <a:prstGeom prst="rect">
            <a:avLst/>
          </a:prstGeom>
        </p:spPr>
        <p:txBody>
          <a:bodyPr wrap="none">
            <a:spAutoFit/>
          </a:bodyPr>
          <a:lstStyle/>
          <a:p>
            <a:pPr algn="ctr">
              <a:lnSpc>
                <a:spcPct val="115000"/>
              </a:lnSpc>
              <a:tabLst>
                <a:tab pos="266700" algn="l"/>
                <a:tab pos="6477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Keypad</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66" name="Rectangle 2065"/>
          <p:cNvSpPr/>
          <p:nvPr/>
        </p:nvSpPr>
        <p:spPr>
          <a:xfrm>
            <a:off x="2114601" y="4924832"/>
            <a:ext cx="1328569" cy="410882"/>
          </a:xfrm>
          <a:prstGeom prst="rect">
            <a:avLst/>
          </a:prstGeom>
        </p:spPr>
        <p:txBody>
          <a:bodyPr wrap="none">
            <a:spAutoFit/>
          </a:bodyPr>
          <a:lstStyle/>
          <a:p>
            <a:pPr algn="ctr">
              <a:lnSpc>
                <a:spcPct val="115000"/>
              </a:lnSpc>
              <a:tabLst>
                <a:tab pos="266700" algn="l"/>
                <a:tab pos="6477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Sugar Tank</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68" name="Rectangle 2067"/>
          <p:cNvSpPr/>
          <p:nvPr/>
        </p:nvSpPr>
        <p:spPr>
          <a:xfrm>
            <a:off x="5408869" y="4935526"/>
            <a:ext cx="1524776" cy="410882"/>
          </a:xfrm>
          <a:prstGeom prst="rect">
            <a:avLst/>
          </a:prstGeom>
        </p:spPr>
        <p:txBody>
          <a:bodyPr wrap="none">
            <a:spAutoFit/>
          </a:bodyPr>
          <a:lstStyle/>
          <a:p>
            <a:pPr algn="ctr">
              <a:lnSpc>
                <a:spcPct val="115000"/>
              </a:lnSpc>
              <a:tabLst>
                <a:tab pos="266700" algn="l"/>
                <a:tab pos="6477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GSM Module</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69" name="Rectangle 2068"/>
          <p:cNvSpPr/>
          <p:nvPr/>
        </p:nvSpPr>
        <p:spPr>
          <a:xfrm>
            <a:off x="3641611" y="6093456"/>
            <a:ext cx="1627690" cy="410882"/>
          </a:xfrm>
          <a:prstGeom prst="rect">
            <a:avLst/>
          </a:prstGeom>
        </p:spPr>
        <p:txBody>
          <a:bodyPr wrap="none">
            <a:spAutoFit/>
          </a:bodyPr>
          <a:lstStyle/>
          <a:p>
            <a:pPr algn="ctr">
              <a:lnSpc>
                <a:spcPct val="115000"/>
              </a:lnSpc>
              <a:tabLst>
                <a:tab pos="266700" algn="l"/>
                <a:tab pos="647700" algn="l"/>
              </a:tabLst>
            </a:pP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Solenoid Valve</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70" name="Rectangle 2069"/>
          <p:cNvSpPr/>
          <p:nvPr/>
        </p:nvSpPr>
        <p:spPr>
          <a:xfrm>
            <a:off x="7259353" y="6115061"/>
            <a:ext cx="1627690" cy="410882"/>
          </a:xfrm>
          <a:prstGeom prst="rect">
            <a:avLst/>
          </a:prstGeom>
        </p:spPr>
        <p:txBody>
          <a:bodyPr wrap="none">
            <a:spAutoFit/>
          </a:bodyPr>
          <a:lstStyle/>
          <a:p>
            <a:pPr algn="ctr">
              <a:lnSpc>
                <a:spcPct val="115000"/>
              </a:lnSpc>
              <a:tabLst>
                <a:tab pos="266700" algn="l"/>
                <a:tab pos="6477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Solenoid Valve</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71" name="Rectangle 2070"/>
          <p:cNvSpPr/>
          <p:nvPr/>
        </p:nvSpPr>
        <p:spPr>
          <a:xfrm>
            <a:off x="7439491" y="3822138"/>
            <a:ext cx="1341073" cy="410882"/>
          </a:xfrm>
          <a:prstGeom prst="rect">
            <a:avLst/>
          </a:prstGeom>
        </p:spPr>
        <p:txBody>
          <a:bodyPr wrap="none">
            <a:spAutoFit/>
          </a:bodyPr>
          <a:lstStyle/>
          <a:p>
            <a:pPr algn="ctr">
              <a:lnSpc>
                <a:spcPct val="115000"/>
              </a:lnSpc>
              <a:tabLst>
                <a:tab pos="266700" algn="l"/>
                <a:tab pos="6477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GUI Screen</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72" name="Rectangle 2071"/>
          <p:cNvSpPr/>
          <p:nvPr/>
        </p:nvSpPr>
        <p:spPr>
          <a:xfrm>
            <a:off x="7256198" y="2588683"/>
            <a:ext cx="1524776" cy="410882"/>
          </a:xfrm>
          <a:prstGeom prst="rect">
            <a:avLst/>
          </a:prstGeom>
        </p:spPr>
        <p:txBody>
          <a:bodyPr wrap="none">
            <a:spAutoFit/>
          </a:bodyPr>
          <a:lstStyle/>
          <a:p>
            <a:pPr algn="ctr">
              <a:lnSpc>
                <a:spcPct val="115000"/>
              </a:lnSpc>
              <a:tabLst>
                <a:tab pos="266700" algn="l"/>
                <a:tab pos="6477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RFID Reader</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73" name="Rectangle 2072"/>
          <p:cNvSpPr/>
          <p:nvPr/>
        </p:nvSpPr>
        <p:spPr>
          <a:xfrm>
            <a:off x="8821556" y="4939878"/>
            <a:ext cx="1178849" cy="410882"/>
          </a:xfrm>
          <a:prstGeom prst="rect">
            <a:avLst/>
          </a:prstGeom>
        </p:spPr>
        <p:txBody>
          <a:bodyPr wrap="none">
            <a:spAutoFit/>
          </a:bodyPr>
          <a:lstStyle/>
          <a:p>
            <a:pPr algn="ctr">
              <a:lnSpc>
                <a:spcPct val="115000"/>
              </a:lnSpc>
              <a:tabLst>
                <a:tab pos="266700" algn="l"/>
                <a:tab pos="6477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Rice Tank</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4637659" y="4512874"/>
            <a:ext cx="1240971" cy="1"/>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5878630" y="3796426"/>
            <a:ext cx="0" cy="71644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392108" y="4512874"/>
            <a:ext cx="1406762"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6392108" y="3796426"/>
            <a:ext cx="0" cy="71644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3725122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87348-9E15-4437-A160-840AB11EABA5}"/>
              </a:ext>
            </a:extLst>
          </p:cNvPr>
          <p:cNvSpPr txBox="1">
            <a:spLocks/>
          </p:cNvSpPr>
          <p:nvPr/>
        </p:nvSpPr>
        <p:spPr>
          <a:xfrm>
            <a:off x="1633057" y="266686"/>
            <a:ext cx="8635068" cy="404433"/>
          </a:xfrm>
          <a:prstGeom prst="rect">
            <a:avLst/>
          </a:prstGeom>
        </p:spPr>
        <p:txBody>
          <a:bodyPr>
            <a:normAutofit fontScale="9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t>RATION VENDING MACHINE </a:t>
            </a:r>
            <a:endParaRPr lang="en-IN" sz="2800" b="1" dirty="0"/>
          </a:p>
        </p:txBody>
      </p:sp>
      <p:sp>
        <p:nvSpPr>
          <p:cNvPr id="3" name="Subtitle 2">
            <a:extLst>
              <a:ext uri="{FF2B5EF4-FFF2-40B4-BE49-F238E27FC236}">
                <a16:creationId xmlns="" xmlns:a16="http://schemas.microsoft.com/office/drawing/2014/main" id="{63E9507A-6960-4F5F-AE14-6D5F1C26D0E0}"/>
              </a:ext>
            </a:extLst>
          </p:cNvPr>
          <p:cNvSpPr txBox="1">
            <a:spLocks/>
          </p:cNvSpPr>
          <p:nvPr/>
        </p:nvSpPr>
        <p:spPr>
          <a:xfrm>
            <a:off x="1806659" y="1551914"/>
            <a:ext cx="9057856" cy="400784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150000"/>
              </a:lnSpc>
              <a:buNone/>
            </a:pPr>
            <a:r>
              <a:rPr lang="en-IN" sz="3200" b="1" dirty="0" smtClean="0">
                <a:latin typeface="Times New Roman" pitchFamily="18" charset="0"/>
                <a:cs typeface="Times New Roman" pitchFamily="18" charset="0"/>
              </a:rPr>
              <a:t>5. Budget</a:t>
            </a:r>
          </a:p>
          <a:p>
            <a:pPr marL="0" indent="0" algn="ctr">
              <a:lnSpc>
                <a:spcPct val="150000"/>
              </a:lnSpc>
              <a:buNone/>
            </a:pPr>
            <a:endParaRPr lang="en-IN" sz="2000" dirty="0" smtClean="0">
              <a:latin typeface="Times New Roman" pitchFamily="18" charset="0"/>
              <a:cs typeface="Times New Roman" pitchFamily="18" charset="0"/>
            </a:endParaRPr>
          </a:p>
          <a:p>
            <a:pPr>
              <a:lnSpc>
                <a:spcPct val="150000"/>
              </a:lnSpc>
              <a:buFont typeface="Arial" panose="020B0604020202020204" pitchFamily="34" charset="0"/>
              <a:buChar char="•"/>
            </a:pPr>
            <a:r>
              <a:rPr lang="en-IN" sz="2000" dirty="0" smtClean="0">
                <a:latin typeface="Times New Roman" pitchFamily="18" charset="0"/>
                <a:cs typeface="Times New Roman" pitchFamily="18" charset="0"/>
              </a:rPr>
              <a:t>For the </a:t>
            </a:r>
            <a:r>
              <a:rPr lang="en-IN" sz="2000" dirty="0" smtClean="0">
                <a:latin typeface="Times New Roman" pitchFamily="18" charset="0"/>
                <a:cs typeface="Times New Roman" pitchFamily="18" charset="0"/>
              </a:rPr>
              <a:t>proof of concept, </a:t>
            </a:r>
            <a:r>
              <a:rPr lang="en-IN" sz="2000" dirty="0" smtClean="0">
                <a:latin typeface="Times New Roman" pitchFamily="18" charset="0"/>
                <a:cs typeface="Times New Roman" pitchFamily="18" charset="0"/>
              </a:rPr>
              <a:t>the estimated cost is Rs 85,000. </a:t>
            </a:r>
          </a:p>
          <a:p>
            <a:pPr>
              <a:lnSpc>
                <a:spcPct val="150000"/>
              </a:lnSpc>
              <a:buFont typeface="Arial" panose="020B0604020202020204" pitchFamily="34" charset="0"/>
              <a:buChar char="•"/>
            </a:pPr>
            <a:r>
              <a:rPr lang="en-IN" sz="2000" dirty="0" smtClean="0">
                <a:latin typeface="Times New Roman" pitchFamily="18" charset="0"/>
                <a:cs typeface="Times New Roman" pitchFamily="18" charset="0"/>
              </a:rPr>
              <a:t>For the project preparation, the estimated cost is  Rs 1,26,000.</a:t>
            </a:r>
          </a:p>
          <a:p>
            <a:pPr>
              <a:lnSpc>
                <a:spcPct val="150000"/>
              </a:lnSpc>
              <a:buFont typeface="Arial" panose="020B0604020202020204" pitchFamily="34" charset="0"/>
              <a:buChar char="•"/>
            </a:pPr>
            <a:r>
              <a:rPr lang="en-IN" sz="2000" dirty="0" smtClean="0">
                <a:latin typeface="Times New Roman" pitchFamily="18" charset="0"/>
                <a:cs typeface="Times New Roman" pitchFamily="18" charset="0"/>
              </a:rPr>
              <a:t>F</a:t>
            </a:r>
            <a:r>
              <a:rPr lang="en-IN" sz="2000" dirty="0" smtClean="0">
                <a:latin typeface="Times New Roman" pitchFamily="18" charset="0"/>
                <a:cs typeface="Times New Roman" pitchFamily="18" charset="0"/>
              </a:rPr>
              <a:t>or </a:t>
            </a:r>
            <a:r>
              <a:rPr lang="en-IN" sz="2000" dirty="0" smtClean="0">
                <a:latin typeface="Times New Roman" pitchFamily="18" charset="0"/>
                <a:cs typeface="Times New Roman" pitchFamily="18" charset="0"/>
              </a:rPr>
              <a:t>the report preparation, the estimated cost is Rs 4,000.</a:t>
            </a:r>
          </a:p>
          <a:p>
            <a:pPr>
              <a:lnSpc>
                <a:spcPct val="150000"/>
              </a:lnSpc>
              <a:buFont typeface="Arial" panose="020B0604020202020204" pitchFamily="34" charset="0"/>
              <a:buChar char="•"/>
            </a:pPr>
            <a:r>
              <a:rPr lang="en-IN" sz="2000" dirty="0" smtClean="0">
                <a:latin typeface="Times New Roman" pitchFamily="18" charset="0"/>
                <a:cs typeface="Times New Roman" pitchFamily="18" charset="0"/>
              </a:rPr>
              <a:t>The total amount estimated for the project is Rs 2,15,000.</a:t>
            </a:r>
          </a:p>
        </p:txBody>
      </p:sp>
    </p:spTree>
    <p:extLst>
      <p:ext uri="{BB962C8B-B14F-4D97-AF65-F5344CB8AC3E}">
        <p14:creationId xmlns="" xmlns:p14="http://schemas.microsoft.com/office/powerpoint/2010/main" val="9023944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87348-9E15-4437-A160-840AB11EABA5}"/>
              </a:ext>
            </a:extLst>
          </p:cNvPr>
          <p:cNvSpPr>
            <a:spLocks noGrp="1"/>
          </p:cNvSpPr>
          <p:nvPr>
            <p:ph type="ctrTitle"/>
          </p:nvPr>
        </p:nvSpPr>
        <p:spPr>
          <a:xfrm>
            <a:off x="1633057" y="266686"/>
            <a:ext cx="8635068" cy="404433"/>
          </a:xfrm>
        </p:spPr>
        <p:txBody>
          <a:bodyPr>
            <a:normAutofit fontScale="90000"/>
          </a:bodyPr>
          <a:lstStyle/>
          <a:p>
            <a:r>
              <a:rPr lang="en-IN" sz="2800" b="1" dirty="0" smtClean="0"/>
              <a:t>RATION VENDING MACHINE </a:t>
            </a:r>
            <a:endParaRPr lang="en-IN" sz="2800" b="1" dirty="0"/>
          </a:p>
        </p:txBody>
      </p:sp>
      <p:sp>
        <p:nvSpPr>
          <p:cNvPr id="3" name="Subtitle 2">
            <a:extLst>
              <a:ext uri="{FF2B5EF4-FFF2-40B4-BE49-F238E27FC236}">
                <a16:creationId xmlns="" xmlns:a16="http://schemas.microsoft.com/office/drawing/2014/main" id="{63E9507A-6960-4F5F-AE14-6D5F1C26D0E0}"/>
              </a:ext>
            </a:extLst>
          </p:cNvPr>
          <p:cNvSpPr>
            <a:spLocks noGrp="1"/>
          </p:cNvSpPr>
          <p:nvPr>
            <p:ph type="subTitle" idx="1"/>
          </p:nvPr>
        </p:nvSpPr>
        <p:spPr>
          <a:xfrm>
            <a:off x="1241570" y="1216404"/>
            <a:ext cx="10240681" cy="4727196"/>
          </a:xfrm>
        </p:spPr>
        <p:txBody>
          <a:bodyPr>
            <a:normAutofit/>
          </a:bodyPr>
          <a:lstStyle/>
          <a:p>
            <a:pPr algn="ctr">
              <a:lnSpc>
                <a:spcPct val="150000"/>
              </a:lnSpc>
            </a:pPr>
            <a:r>
              <a:rPr lang="en-IN" sz="3200" b="1" dirty="0">
                <a:latin typeface="Times New Roman" pitchFamily="18" charset="0"/>
                <a:cs typeface="Times New Roman" pitchFamily="18" charset="0"/>
              </a:rPr>
              <a:t>6</a:t>
            </a:r>
            <a:r>
              <a:rPr lang="en-IN" sz="3200" b="1" dirty="0" smtClean="0">
                <a:latin typeface="Times New Roman" pitchFamily="18" charset="0"/>
                <a:cs typeface="Times New Roman" pitchFamily="18" charset="0"/>
              </a:rPr>
              <a:t>. </a:t>
            </a:r>
            <a:r>
              <a:rPr lang="en-IN" sz="3200" b="1" dirty="0">
                <a:latin typeface="Times New Roman" pitchFamily="18" charset="0"/>
                <a:cs typeface="Times New Roman" pitchFamily="18" charset="0"/>
              </a:rPr>
              <a:t>Conclusion</a:t>
            </a:r>
          </a:p>
          <a:p>
            <a:pPr algn="l">
              <a:lnSpc>
                <a:spcPct val="150000"/>
              </a:lnSpc>
            </a:pPr>
            <a:endParaRPr lang="en-IN" sz="2000" dirty="0">
              <a:latin typeface="Times New Roman" pitchFamily="18" charset="0"/>
              <a:cs typeface="Times New Roman" pitchFamily="18" charset="0"/>
            </a:endParaRPr>
          </a:p>
          <a:p>
            <a:pPr marL="342900" indent="-342900" algn="l">
              <a:lnSpc>
                <a:spcPct val="150000"/>
              </a:lnSpc>
              <a:buFont typeface="Arial" panose="020B0604020202020204" pitchFamily="34" charset="0"/>
              <a:buChar char="•"/>
            </a:pPr>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system has a greater scope in the future involving automated product delivery or even online transaction.</a:t>
            </a:r>
          </a:p>
          <a:p>
            <a:pPr marL="342900" indent="-342900" algn="l">
              <a:lnSpc>
                <a:spcPct val="150000"/>
              </a:lnSpc>
              <a:buFont typeface="Arial" panose="020B0604020202020204" pitchFamily="34" charset="0"/>
              <a:buChar char="•"/>
            </a:pPr>
            <a:r>
              <a:rPr lang="en-IN" sz="2000" dirty="0">
                <a:latin typeface="Times New Roman" pitchFamily="18" charset="0"/>
                <a:cs typeface="Times New Roman" pitchFamily="18" charset="0"/>
              </a:rPr>
              <a:t>In this system, the ration is distributed by an automated mechanism without any human </a:t>
            </a:r>
            <a:r>
              <a:rPr lang="en-IN" sz="2000" dirty="0" smtClean="0">
                <a:latin typeface="Times New Roman" pitchFamily="18" charset="0"/>
                <a:cs typeface="Times New Roman" pitchFamily="18" charset="0"/>
              </a:rPr>
              <a:t>intervention.</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6030841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1310</TotalTime>
  <Words>366</Words>
  <Application>Microsoft Office PowerPoint</Application>
  <PresentationFormat>Custom</PresentationFormat>
  <Paragraphs>55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Wisp</vt:lpstr>
      <vt:lpstr>RATION VENDING MACHINE</vt:lpstr>
      <vt:lpstr>RATION VENDING MACHINE </vt:lpstr>
      <vt:lpstr>RATION VENDING MACHINE </vt:lpstr>
      <vt:lpstr>RATION VENDING MACHINE </vt:lpstr>
      <vt:lpstr>RATION VENDING MACHINE </vt:lpstr>
      <vt:lpstr>RATION VENDING MACHINE </vt:lpstr>
      <vt:lpstr>Slide 7</vt:lpstr>
      <vt:lpstr>RATION VENDING MACHINE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Ration Distribution Sytem</dc:title>
  <dc:creator>jayanthnagaraja10@gmail.com</dc:creator>
  <cp:lastModifiedBy>Vishwanath</cp:lastModifiedBy>
  <cp:revision>49</cp:revision>
  <dcterms:created xsi:type="dcterms:W3CDTF">2019-09-20T17:53:50Z</dcterms:created>
  <dcterms:modified xsi:type="dcterms:W3CDTF">2019-12-12T08:32:59Z</dcterms:modified>
</cp:coreProperties>
</file>