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2"/>
  </p:notesMasterIdLst>
  <p:handoutMasterIdLst>
    <p:handoutMasterId r:id="rId13"/>
  </p:handoutMasterIdLst>
  <p:sldIdLst>
    <p:sldId id="261" r:id="rId5"/>
    <p:sldId id="286" r:id="rId6"/>
    <p:sldId id="273" r:id="rId7"/>
    <p:sldId id="280" r:id="rId8"/>
    <p:sldId id="306" r:id="rId9"/>
    <p:sldId id="308" r:id="rId10"/>
    <p:sldId id="31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4" autoAdjust="0"/>
  </p:normalViewPr>
  <p:slideViewPr>
    <p:cSldViewPr>
      <p:cViewPr varScale="1">
        <p:scale>
          <a:sx n="85" d="100"/>
          <a:sy n="85" d="100"/>
        </p:scale>
        <p:origin x="590" y="67"/>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11/25/2024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11/25/2024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2318251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4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pic>
        <p:nvPicPr>
          <p:cNvPr id="4" name="Picture 3">
            <a:extLst>
              <a:ext uri="{FF2B5EF4-FFF2-40B4-BE49-F238E27FC236}">
                <a16:creationId xmlns:a16="http://schemas.microsoft.com/office/drawing/2014/main" id="{55D99BFF-A527-241D-4303-8D5651D824C1}"/>
              </a:ext>
            </a:extLst>
          </p:cNvPr>
          <p:cNvPicPr>
            <a:picLocks noChangeAspect="1"/>
          </p:cNvPicPr>
          <p:nvPr/>
        </p:nvPicPr>
        <p:blipFill>
          <a:blip r:embed="rId4"/>
          <a:stretch>
            <a:fillRect/>
          </a:stretch>
        </p:blipFill>
        <p:spPr>
          <a:xfrm>
            <a:off x="4779150" y="2755333"/>
            <a:ext cx="2633700" cy="1347333"/>
          </a:xfrm>
          <a:prstGeom prst="rect">
            <a:avLst/>
          </a:prstGeom>
        </p:spPr>
      </p:pic>
      <p:pic>
        <p:nvPicPr>
          <p:cNvPr id="8" name="Picture 7">
            <a:extLst>
              <a:ext uri="{FF2B5EF4-FFF2-40B4-BE49-F238E27FC236}">
                <a16:creationId xmlns:a16="http://schemas.microsoft.com/office/drawing/2014/main" id="{AFD898F2-F25F-1149-7BB2-2A3085250729}"/>
              </a:ext>
            </a:extLst>
          </p:cNvPr>
          <p:cNvPicPr>
            <a:picLocks noChangeAspect="1"/>
          </p:cNvPicPr>
          <p:nvPr/>
        </p:nvPicPr>
        <p:blipFill>
          <a:blip r:embed="rId4"/>
          <a:stretch>
            <a:fillRect/>
          </a:stretch>
        </p:blipFill>
        <p:spPr>
          <a:xfrm>
            <a:off x="4779150" y="2755333"/>
            <a:ext cx="2633700" cy="1347333"/>
          </a:xfrm>
          <a:prstGeom prst="rect">
            <a:avLst/>
          </a:prstGeom>
        </p:spPr>
      </p:pic>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a:xfrm>
            <a:off x="2190751" y="611877"/>
            <a:ext cx="7810500" cy="5638800"/>
          </a:xfrm>
        </p:spPr>
        <p:txBody>
          <a:bodyPr/>
          <a:lstStyle/>
          <a:p>
            <a:r>
              <a:rPr lang="en-GB" dirty="0">
                <a:solidFill>
                  <a:srgbClr val="FF0000">
                    <a:alpha val="0"/>
                  </a:srgbClr>
                </a:solidFill>
              </a:rPr>
              <a:t>Vishwakarma Institute of Technology, Pune</a:t>
            </a:r>
            <a:endParaRPr lang="en-US" dirty="0">
              <a:solidFill>
                <a:srgbClr val="FF0000">
                  <a:alpha val="0"/>
                </a:srgbClr>
              </a:solidFill>
            </a:endParaRPr>
          </a:p>
          <a:p>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3524469" y="1574798"/>
            <a:ext cx="5040560" cy="1463040"/>
          </a:xfrm>
        </p:spPr>
        <p:txBody>
          <a:bodyPr>
            <a:normAutofit/>
          </a:bodyPr>
          <a:lstStyle/>
          <a:p>
            <a:r>
              <a:rPr lang="en-US" sz="2800" b="1" dirty="0">
                <a:latin typeface="Times New Roman" panose="02020603050405020304" pitchFamily="18" charset="0"/>
                <a:cs typeface="Times New Roman" panose="02020603050405020304" pitchFamily="18" charset="0"/>
              </a:rPr>
              <a:t>Hydraulic Cylinder </a:t>
            </a:r>
          </a:p>
          <a:p>
            <a:endParaRPr lang="en-GB" sz="2400" dirty="0"/>
          </a:p>
          <a:p>
            <a:endParaRPr lang="en-US" sz="2400" dirty="0">
              <a:latin typeface="Times New Roman" panose="02020603050405020304" pitchFamily="18" charset="0"/>
              <a:cs typeface="Times New Roman" panose="02020603050405020304" pitchFamily="18" charset="0"/>
            </a:endParaRPr>
          </a:p>
        </p:txBody>
      </p:sp>
      <p:sp>
        <p:nvSpPr>
          <p:cNvPr id="2" name="Subtitle 2">
            <a:extLst>
              <a:ext uri="{FF2B5EF4-FFF2-40B4-BE49-F238E27FC236}">
                <a16:creationId xmlns:a16="http://schemas.microsoft.com/office/drawing/2014/main" id="{CB91A5B8-61FD-8114-D591-190734A43F3B}"/>
              </a:ext>
            </a:extLst>
          </p:cNvPr>
          <p:cNvSpPr>
            <a:spLocks noGrp="1"/>
          </p:cNvSpPr>
          <p:nvPr>
            <p:ph type="ctrTitle"/>
          </p:nvPr>
        </p:nvSpPr>
        <p:spPr>
          <a:xfrm>
            <a:off x="3112637" y="3168392"/>
            <a:ext cx="5864225" cy="2126804"/>
          </a:xfrm>
        </p:spPr>
        <p:txBody>
          <a:bodyPr>
            <a:normAutofit/>
          </a:bodyPr>
          <a:lstStyle/>
          <a:p>
            <a:pPr>
              <a:lnSpc>
                <a:spcPct val="150000"/>
              </a:lnSpc>
            </a:pPr>
            <a:r>
              <a:rPr lang="en-US" sz="1600" cap="none" dirty="0" err="1">
                <a:latin typeface="Times New Roman" panose="02020603050405020304" pitchFamily="18" charset="0"/>
                <a:cs typeface="Times New Roman" panose="02020603050405020304" pitchFamily="18" charset="0"/>
              </a:rPr>
              <a:t>Thorat</a:t>
            </a:r>
            <a:r>
              <a:rPr lang="en-US" sz="1600" cap="none" dirty="0">
                <a:latin typeface="Times New Roman" panose="02020603050405020304" pitchFamily="18" charset="0"/>
                <a:cs typeface="Times New Roman" panose="02020603050405020304" pitchFamily="18" charset="0"/>
              </a:rPr>
              <a:t> Yash Sachin </a:t>
            </a: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Prn No:- 12220255</a:t>
            </a:r>
            <a:br>
              <a:rPr lang="en-US" sz="1600" cap="none" dirty="0">
                <a:latin typeface="Times New Roman" panose="02020603050405020304" pitchFamily="18" charset="0"/>
                <a:cs typeface="Times New Roman" panose="02020603050405020304" pitchFamily="18" charset="0"/>
              </a:rPr>
            </a:br>
            <a:r>
              <a:rPr lang="en-US" sz="1600" cap="none" dirty="0">
                <a:latin typeface="Times New Roman" panose="02020603050405020304" pitchFamily="18" charset="0"/>
                <a:cs typeface="Times New Roman" panose="02020603050405020304" pitchFamily="18" charset="0"/>
              </a:rPr>
              <a:t>Class: -B-tech</a:t>
            </a:r>
            <a:br>
              <a:rPr lang="en-US" sz="1600" cap="none"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7228C7-9256-93E2-85F4-F97440651846}"/>
              </a:ext>
            </a:extLst>
          </p:cNvPr>
          <p:cNvSpPr txBox="1"/>
          <p:nvPr/>
        </p:nvSpPr>
        <p:spPr>
          <a:xfrm>
            <a:off x="5159896" y="4771976"/>
            <a:ext cx="2658359" cy="584775"/>
          </a:xfrm>
          <a:prstGeom prst="rect">
            <a:avLst/>
          </a:prstGeom>
          <a:noFill/>
        </p:spPr>
        <p:txBody>
          <a:bodyPr wrap="square" rtlCol="0">
            <a:spAutoFit/>
          </a:bodyPr>
          <a:lstStyle/>
          <a:p>
            <a:r>
              <a:rPr lang="en-IN" sz="1600" dirty="0">
                <a:solidFill>
                  <a:schemeClr val="bg1"/>
                </a:solidFill>
                <a:latin typeface="Times New Roman" panose="02020603050405020304" pitchFamily="18" charset="0"/>
                <a:cs typeface="Times New Roman" panose="02020603050405020304" pitchFamily="18" charset="0"/>
              </a:rPr>
              <a:t>Guide:- </a:t>
            </a:r>
          </a:p>
          <a:p>
            <a:r>
              <a:rPr lang="en-IN" sz="1600" dirty="0">
                <a:solidFill>
                  <a:schemeClr val="bg1"/>
                </a:solidFill>
                <a:latin typeface="Times New Roman" panose="02020603050405020304" pitchFamily="18" charset="0"/>
                <a:cs typeface="Times New Roman" panose="02020603050405020304" pitchFamily="18" charset="0"/>
              </a:rPr>
              <a:t>Prof .V . </a:t>
            </a:r>
            <a:r>
              <a:rPr lang="en-IN" sz="1600" dirty="0" err="1">
                <a:solidFill>
                  <a:schemeClr val="bg1"/>
                </a:solidFill>
                <a:latin typeface="Times New Roman" panose="02020603050405020304" pitchFamily="18" charset="0"/>
                <a:cs typeface="Times New Roman" panose="02020603050405020304" pitchFamily="18" charset="0"/>
              </a:rPr>
              <a:t>Deshpnde</a:t>
            </a:r>
            <a:endParaRPr lang="en-IN" sz="1600"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669DBB77-6549-A0DA-74D8-5A5C597F0024}"/>
              </a:ext>
            </a:extLst>
          </p:cNvPr>
          <p:cNvPicPr>
            <a:picLocks noChangeAspect="1"/>
          </p:cNvPicPr>
          <p:nvPr/>
        </p:nvPicPr>
        <p:blipFill>
          <a:blip r:embed="rId5"/>
          <a:stretch>
            <a:fillRect/>
          </a:stretch>
        </p:blipFill>
        <p:spPr>
          <a:xfrm>
            <a:off x="2190751" y="611877"/>
            <a:ext cx="1240954" cy="1240954"/>
          </a:xfrm>
          <a:prstGeom prst="rect">
            <a:avLst/>
          </a:prstGeom>
        </p:spPr>
      </p:pic>
      <p:pic>
        <p:nvPicPr>
          <p:cNvPr id="16" name="Picture 15">
            <a:extLst>
              <a:ext uri="{FF2B5EF4-FFF2-40B4-BE49-F238E27FC236}">
                <a16:creationId xmlns:a16="http://schemas.microsoft.com/office/drawing/2014/main" id="{622D61C7-4215-AF05-1678-BB32813785A0}"/>
              </a:ext>
            </a:extLst>
          </p:cNvPr>
          <p:cNvPicPr>
            <a:picLocks noChangeAspect="1"/>
          </p:cNvPicPr>
          <p:nvPr/>
        </p:nvPicPr>
        <p:blipFill>
          <a:blip r:embed="rId6"/>
          <a:stretch>
            <a:fillRect/>
          </a:stretch>
        </p:blipFill>
        <p:spPr>
          <a:xfrm>
            <a:off x="4041470" y="734262"/>
            <a:ext cx="4109060" cy="493819"/>
          </a:xfrm>
          <a:prstGeom prst="rect">
            <a:avLst/>
          </a:prstGeom>
        </p:spPr>
      </p:pic>
    </p:spTree>
    <p:extLst>
      <p:ext uri="{BB962C8B-B14F-4D97-AF65-F5344CB8AC3E}">
        <p14:creationId xmlns:p14="http://schemas.microsoft.com/office/powerpoint/2010/main" val="313522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a:xfrm>
            <a:off x="154757" y="133350"/>
            <a:ext cx="11620500" cy="6591300"/>
          </a:xfrm>
        </p:spPr>
        <p:txBody>
          <a:bodyPr/>
          <a:lstStyle/>
          <a:p>
            <a:pPr>
              <a:lnSpc>
                <a:spcPct val="100000"/>
              </a:lnSpc>
            </a:pPr>
            <a:r>
              <a:rPr lang="en-US" dirty="0"/>
              <a:t>About Company</a:t>
            </a:r>
          </a:p>
          <a:p>
            <a:pPr>
              <a:lnSpc>
                <a:spcPct val="100000"/>
              </a:lnSpc>
            </a:pPr>
            <a:r>
              <a:rPr lang="en-US" dirty="0"/>
              <a:t>Introduction</a:t>
            </a:r>
          </a:p>
          <a:p>
            <a:pPr>
              <a:lnSpc>
                <a:spcPct val="100000"/>
              </a:lnSpc>
            </a:pPr>
            <a:r>
              <a:rPr lang="en-US" dirty="0"/>
              <a:t>Primary goals</a:t>
            </a:r>
          </a:p>
          <a:p>
            <a:pPr>
              <a:lnSpc>
                <a:spcPct val="100000"/>
              </a:lnSpc>
            </a:pPr>
            <a:r>
              <a:rPr lang="en-US" dirty="0"/>
              <a:t>Literature Review</a:t>
            </a:r>
          </a:p>
          <a:p>
            <a:pPr>
              <a:lnSpc>
                <a:spcPct val="100000"/>
              </a:lnSpc>
            </a:pPr>
            <a:r>
              <a:rPr lang="en-US" dirty="0"/>
              <a:t>Methodology</a:t>
            </a:r>
            <a:endParaRPr lang="en-US" sz="2800" dirty="0">
              <a:latin typeface="Times New Roman" panose="02020603050405020304" pitchFamily="18" charset="0"/>
              <a:cs typeface="Times New Roman" panose="02020603050405020304" pitchFamily="18" charset="0"/>
            </a:endParaRPr>
          </a:p>
          <a:p>
            <a:pPr lvl="3">
              <a:lnSpc>
                <a:spcPct val="100000"/>
              </a:lnSpc>
            </a:pPr>
            <a:r>
              <a:rPr lang="en-US" sz="2800" dirty="0">
                <a:solidFill>
                  <a:schemeClr val="bg1"/>
                </a:solidFill>
                <a:latin typeface="Times New Roman" panose="02020603050405020304" pitchFamily="18" charset="0"/>
                <a:cs typeface="Times New Roman" panose="02020603050405020304" pitchFamily="18" charset="0"/>
              </a:rPr>
              <a:t>About Company</a:t>
            </a:r>
          </a:p>
          <a:p>
            <a:pPr lvl="3">
              <a:lnSpc>
                <a:spcPct val="100000"/>
              </a:lnSpc>
            </a:pPr>
            <a:r>
              <a:rPr lang="en-US" sz="2800" dirty="0">
                <a:solidFill>
                  <a:schemeClr val="bg1"/>
                </a:solidFill>
                <a:latin typeface="Times New Roman" panose="02020603050405020304" pitchFamily="18" charset="0"/>
                <a:cs typeface="Times New Roman" panose="02020603050405020304" pitchFamily="18" charset="0"/>
              </a:rPr>
              <a:t>Introduction</a:t>
            </a:r>
          </a:p>
          <a:p>
            <a:pPr lvl="3">
              <a:lnSpc>
                <a:spcPct val="100000"/>
              </a:lnSpc>
            </a:pPr>
            <a:r>
              <a:rPr lang="en-US" sz="2800" dirty="0">
                <a:solidFill>
                  <a:schemeClr val="bg1"/>
                </a:solidFill>
                <a:latin typeface="Times New Roman" panose="02020603050405020304" pitchFamily="18" charset="0"/>
                <a:cs typeface="Times New Roman" panose="02020603050405020304" pitchFamily="18" charset="0"/>
              </a:rPr>
              <a:t>Primary goals</a:t>
            </a:r>
          </a:p>
          <a:p>
            <a:pPr lvl="3">
              <a:lnSpc>
                <a:spcPct val="100000"/>
              </a:lnSpc>
            </a:pPr>
            <a:r>
              <a:rPr lang="en-US" sz="2800" dirty="0">
                <a:solidFill>
                  <a:schemeClr val="bg1"/>
                </a:solidFill>
                <a:latin typeface="Times New Roman" panose="02020603050405020304" pitchFamily="18" charset="0"/>
                <a:cs typeface="Times New Roman" panose="02020603050405020304" pitchFamily="18" charset="0"/>
              </a:rPr>
              <a:t>Literature Review</a:t>
            </a:r>
          </a:p>
          <a:p>
            <a:pPr lvl="3">
              <a:lnSpc>
                <a:spcPct val="100000"/>
              </a:lnSpc>
            </a:pPr>
            <a:r>
              <a:rPr lang="en-US" sz="2800" dirty="0">
                <a:solidFill>
                  <a:schemeClr val="bg1"/>
                </a:solidFill>
                <a:latin typeface="Times New Roman" panose="02020603050405020304" pitchFamily="18" charset="0"/>
                <a:cs typeface="Times New Roman" panose="02020603050405020304" pitchFamily="18" charset="0"/>
              </a:rPr>
              <a:t>Methodology</a:t>
            </a:r>
          </a:p>
          <a:p>
            <a:pPr lvl="3">
              <a:lnSpc>
                <a:spcPct val="100000"/>
              </a:lnSpc>
            </a:pPr>
            <a:r>
              <a:rPr lang="en-US" sz="2800" dirty="0">
                <a:solidFill>
                  <a:schemeClr val="bg1"/>
                </a:solidFill>
                <a:latin typeface="Times New Roman" panose="02020603050405020304" pitchFamily="18" charset="0"/>
                <a:cs typeface="Times New Roman" panose="02020603050405020304" pitchFamily="18" charset="0"/>
              </a:rPr>
              <a:t>Calculation</a:t>
            </a:r>
          </a:p>
          <a:p>
            <a:pPr lvl="3">
              <a:lnSpc>
                <a:spcPct val="100000"/>
              </a:lnSpc>
            </a:pPr>
            <a:r>
              <a:rPr lang="en-US" sz="2800" dirty="0">
                <a:solidFill>
                  <a:schemeClr val="bg1"/>
                </a:solidFill>
                <a:latin typeface="Times New Roman" panose="02020603050405020304" pitchFamily="18" charset="0"/>
                <a:cs typeface="Times New Roman" panose="02020603050405020304" pitchFamily="18" charset="0"/>
              </a:rPr>
              <a:t>References</a:t>
            </a:r>
          </a:p>
          <a:p>
            <a:endParaRPr lang="en-US" dirty="0">
              <a:solidFill>
                <a:schemeClr val="bg1">
                  <a:alpha val="0"/>
                </a:schemeClr>
              </a:solidFill>
            </a:endParaRPr>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983432" y="394904"/>
            <a:ext cx="9963150" cy="1499616"/>
          </a:xfrm>
        </p:spPr>
        <p:txBody>
          <a:bodyPr>
            <a:normAutofit/>
          </a:bodyPr>
          <a:lstStyle/>
          <a:p>
            <a:r>
              <a:rPr lang="en-US" sz="4400" cap="none" dirty="0">
                <a:latin typeface="Times New Roman" panose="02020603050405020304" pitchFamily="18" charset="0"/>
                <a:cs typeface="Times New Roman" panose="02020603050405020304" pitchFamily="18" charset="0"/>
              </a:rPr>
              <a:t>Agenda</a:t>
            </a:r>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069052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cap="none" dirty="0"/>
              <a:t>About Company </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pPr>
              <a:lnSpc>
                <a:spcPct val="107000"/>
              </a:lnSpc>
              <a:spcAft>
                <a:spcPts val="800"/>
              </a:spcAft>
            </a:pPr>
            <a:r>
              <a:rPr lang="en-GB" b="1" kern="100" dirty="0">
                <a:effectLst/>
                <a:latin typeface="Times New Roman" panose="02020603050405020304" pitchFamily="18" charset="0"/>
                <a:ea typeface="Calibri" panose="020F0502020204030204" pitchFamily="34" charset="0"/>
                <a:cs typeface="Times New Roman" panose="02020603050405020304" pitchFamily="18" charset="0"/>
              </a:rPr>
              <a:t>Company Name: </a:t>
            </a: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rPr>
              <a:t>JEKUMA TOOLS AND GAUGES PVT LTD</a:t>
            </a:r>
            <a:endParaRPr lang="en-IN"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Jekuma</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Tools And Gauges Pvt Ltd is a Private incorporated on 01 August 1983. It is classified as a non-govt company and is registered at Registrar of Companies, Pune. </a:t>
            </a:r>
          </a:p>
          <a:p>
            <a:pPr>
              <a:lnSpc>
                <a:spcPct val="107000"/>
              </a:lnSpc>
              <a:spcAft>
                <a:spcPts val="800"/>
              </a:spcAft>
            </a:pP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Its authorized share capital is Rs. 30,000,000 and its paid-up capital is Rs. 30,000,000. It is involved in Extra Territorial Organizations and Bodies.</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4" name="Picture 3">
            <a:extLst>
              <a:ext uri="{FF2B5EF4-FFF2-40B4-BE49-F238E27FC236}">
                <a16:creationId xmlns:a16="http://schemas.microsoft.com/office/drawing/2014/main" id="{856F1D8B-33BF-B89A-4E18-F6CAE3DF6036}"/>
              </a:ext>
            </a:extLst>
          </p:cNvPr>
          <p:cNvPicPr>
            <a:picLocks noChangeAspect="1"/>
          </p:cNvPicPr>
          <p:nvPr/>
        </p:nvPicPr>
        <p:blipFill>
          <a:blip r:embed="rId4"/>
          <a:stretch>
            <a:fillRect/>
          </a:stretch>
        </p:blipFill>
        <p:spPr>
          <a:xfrm>
            <a:off x="8204794" y="670876"/>
            <a:ext cx="2633700" cy="1347333"/>
          </a:xfrm>
          <a:prstGeom prst="rect">
            <a:avLst/>
          </a:prstGeom>
        </p:spPr>
      </p:pic>
    </p:spTree>
    <p:extLst>
      <p:ext uri="{BB962C8B-B14F-4D97-AF65-F5344CB8AC3E}">
        <p14:creationId xmlns:p14="http://schemas.microsoft.com/office/powerpoint/2010/main" val="107472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623392" y="1020083"/>
            <a:ext cx="5304968" cy="4929197"/>
          </a:xfrm>
        </p:spPr>
        <p:txBody>
          <a:bodyPr>
            <a:noAutofit/>
          </a:bodyPr>
          <a:lstStyle/>
          <a:p>
            <a:r>
              <a:rPr lang="en-GB" sz="1600" b="1" dirty="0">
                <a:latin typeface="Times New Roman" panose="02020603050405020304" pitchFamily="18" charset="0"/>
                <a:cs typeface="Times New Roman" panose="02020603050405020304" pitchFamily="18" charset="0"/>
              </a:rPr>
              <a:t>Introduction to Hydraulic Cylinders</a:t>
            </a:r>
            <a:br>
              <a:rPr lang="en-GB" sz="1600" b="1" dirty="0">
                <a:latin typeface="Times New Roman" panose="02020603050405020304" pitchFamily="18" charset="0"/>
                <a:cs typeface="Times New Roman" panose="02020603050405020304" pitchFamily="18" charset="0"/>
              </a:rPr>
            </a:br>
            <a:br>
              <a:rPr lang="en-GB" sz="1600" b="1" dirty="0">
                <a:latin typeface="Times New Roman" panose="02020603050405020304" pitchFamily="18" charset="0"/>
                <a:cs typeface="Times New Roman" panose="02020603050405020304" pitchFamily="18" charset="0"/>
              </a:rPr>
            </a:br>
            <a:r>
              <a:rPr lang="en-GB" sz="1600" b="1" dirty="0">
                <a:latin typeface="Times New Roman" panose="02020603050405020304" pitchFamily="18" charset="0"/>
                <a:cs typeface="Times New Roman" panose="02020603050405020304" pitchFamily="18" charset="0"/>
              </a:rPr>
              <a:t>Key Component</a:t>
            </a:r>
            <a:br>
              <a:rPr lang="en-GB" sz="1600" b="1"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A hydraulic cylinder is a crucial part of a hydraulic press, responsible for generating the force needed for pressing operations.</a:t>
            </a:r>
            <a:br>
              <a:rPr lang="en-GB" sz="1600" dirty="0">
                <a:latin typeface="Times New Roman" panose="02020603050405020304" pitchFamily="18" charset="0"/>
                <a:cs typeface="Times New Roman" panose="02020603050405020304" pitchFamily="18" charset="0"/>
              </a:rPr>
            </a:br>
            <a:br>
              <a:rPr lang="en-GB" sz="1600" dirty="0">
                <a:latin typeface="Times New Roman" panose="02020603050405020304" pitchFamily="18" charset="0"/>
                <a:cs typeface="Times New Roman" panose="02020603050405020304" pitchFamily="18" charset="0"/>
              </a:rPr>
            </a:br>
            <a:r>
              <a:rPr lang="en-GB" sz="1600" b="1" dirty="0">
                <a:latin typeface="Times New Roman" panose="02020603050405020304" pitchFamily="18" charset="0"/>
                <a:cs typeface="Times New Roman" panose="02020603050405020304" pitchFamily="18" charset="0"/>
              </a:rPr>
              <a:t>Energy Conversion</a:t>
            </a:r>
            <a:br>
              <a:rPr lang="en-GB" sz="1600" b="1"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It converts fluid energy into linear mechanical force and motion, acting as a positive displacement reciprocating hydraulic motor.</a:t>
            </a:r>
            <a:br>
              <a:rPr lang="en-GB" sz="1600" dirty="0">
                <a:latin typeface="Times New Roman" panose="02020603050405020304" pitchFamily="18" charset="0"/>
                <a:cs typeface="Times New Roman" panose="02020603050405020304" pitchFamily="18" charset="0"/>
              </a:rPr>
            </a:br>
            <a:br>
              <a:rPr lang="en-GB" sz="1600" dirty="0">
                <a:latin typeface="Times New Roman" panose="02020603050405020304" pitchFamily="18" charset="0"/>
                <a:cs typeface="Times New Roman" panose="02020603050405020304" pitchFamily="18" charset="0"/>
              </a:rPr>
            </a:br>
            <a:r>
              <a:rPr lang="en-GB" sz="1600" b="1" dirty="0">
                <a:latin typeface="Times New Roman" panose="02020603050405020304" pitchFamily="18" charset="0"/>
                <a:cs typeface="Times New Roman" panose="02020603050405020304" pitchFamily="18" charset="0"/>
              </a:rPr>
              <a:t>Types</a:t>
            </a:r>
            <a:br>
              <a:rPr lang="en-GB" sz="1600" b="1"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Hydraulic cylinders are broadly classified into</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single-action and double-action cylinders.</a:t>
            </a:r>
            <a:br>
              <a:rPr lang="en-GB"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a:xfrm>
            <a:off x="6096000" y="620688"/>
            <a:ext cx="5532331" cy="6048672"/>
          </a:xfrm>
        </p:spPr>
        <p:txBody>
          <a:body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51495A95-2335-9365-FFF6-5A9A6822B565}"/>
              </a:ext>
            </a:extLst>
          </p:cNvPr>
          <p:cNvPicPr>
            <a:picLocks noChangeAspect="1"/>
          </p:cNvPicPr>
          <p:nvPr/>
        </p:nvPicPr>
        <p:blipFill>
          <a:blip r:embed="rId3"/>
          <a:stretch>
            <a:fillRect/>
          </a:stretch>
        </p:blipFill>
        <p:spPr>
          <a:xfrm>
            <a:off x="6116543" y="620688"/>
            <a:ext cx="5511788" cy="6048672"/>
          </a:xfrm>
          <a:prstGeom prst="rect">
            <a:avLst/>
          </a:prstGeom>
        </p:spPr>
      </p:pic>
    </p:spTree>
    <p:extLst>
      <p:ext uri="{BB962C8B-B14F-4D97-AF65-F5344CB8AC3E}">
        <p14:creationId xmlns:p14="http://schemas.microsoft.com/office/powerpoint/2010/main" val="2956204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p:txBody>
          <a:bodyPr/>
          <a:lstStyle/>
          <a:p>
            <a:r>
              <a:rPr lang="en-US" dirty="0"/>
              <a:t>“QUOTE”</a:t>
            </a:r>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7608168" y="476672"/>
            <a:ext cx="3816424" cy="6062092"/>
          </a:xfrm>
        </p:spPr>
        <p:txBody>
          <a:bodyPr>
            <a:noAutofit/>
          </a:bodyPr>
          <a:lstStyle/>
          <a:p>
            <a:r>
              <a:rPr lang="en-IN" sz="2000" dirty="0">
                <a:latin typeface="Times New Roman" panose="02020603050405020304" pitchFamily="18" charset="0"/>
                <a:cs typeface="Times New Roman" panose="02020603050405020304" pitchFamily="18" charset="0"/>
              </a:rPr>
              <a:t>1.Piston Rod</a:t>
            </a:r>
          </a:p>
          <a:p>
            <a:r>
              <a:rPr lang="en-IN" sz="2000" dirty="0">
                <a:latin typeface="Times New Roman" panose="02020603050405020304" pitchFamily="18" charset="0"/>
                <a:cs typeface="Times New Roman" panose="02020603050405020304" pitchFamily="18" charset="0"/>
              </a:rPr>
              <a:t>2. Wiper Seal</a:t>
            </a:r>
          </a:p>
          <a:p>
            <a:r>
              <a:rPr lang="en-IN" sz="2000" dirty="0">
                <a:latin typeface="Times New Roman" panose="02020603050405020304" pitchFamily="18" charset="0"/>
                <a:cs typeface="Times New Roman" panose="02020603050405020304" pitchFamily="18" charset="0"/>
              </a:rPr>
              <a:t>3. Gland-Bush</a:t>
            </a:r>
          </a:p>
          <a:p>
            <a:r>
              <a:rPr lang="en-IN" sz="2000" dirty="0">
                <a:latin typeface="Times New Roman" panose="02020603050405020304" pitchFamily="18" charset="0"/>
                <a:cs typeface="Times New Roman" panose="02020603050405020304" pitchFamily="18" charset="0"/>
              </a:rPr>
              <a:t>4. Rod Seals</a:t>
            </a:r>
          </a:p>
          <a:p>
            <a:r>
              <a:rPr lang="en-IN" sz="2000" dirty="0">
                <a:latin typeface="Times New Roman" panose="02020603050405020304" pitchFamily="18" charset="0"/>
                <a:cs typeface="Times New Roman" panose="02020603050405020304" pitchFamily="18" charset="0"/>
              </a:rPr>
              <a:t>5. Removable Guide Bush  </a:t>
            </a:r>
          </a:p>
          <a:p>
            <a:r>
              <a:rPr lang="en-IN" sz="2000" dirty="0">
                <a:latin typeface="Times New Roman" panose="02020603050405020304" pitchFamily="18" charset="0"/>
                <a:cs typeface="Times New Roman" panose="02020603050405020304" pitchFamily="18" charset="0"/>
              </a:rPr>
              <a:t>6. End-Plug</a:t>
            </a:r>
          </a:p>
          <a:p>
            <a:r>
              <a:rPr lang="en-IN" sz="2000" dirty="0">
                <a:latin typeface="Times New Roman" panose="02020603050405020304" pitchFamily="18" charset="0"/>
                <a:cs typeface="Times New Roman" panose="02020603050405020304" pitchFamily="18" charset="0"/>
              </a:rPr>
              <a:t>7. Oil Port</a:t>
            </a:r>
          </a:p>
          <a:p>
            <a:r>
              <a:rPr lang="en-IN" sz="2000" dirty="0">
                <a:latin typeface="Times New Roman" panose="02020603050405020304" pitchFamily="18" charset="0"/>
                <a:cs typeface="Times New Roman" panose="02020603050405020304" pitchFamily="18" charset="0"/>
              </a:rPr>
              <a:t>8. Cylinder-Tube-Flanges</a:t>
            </a:r>
          </a:p>
          <a:p>
            <a:r>
              <a:rPr lang="en-IN" sz="2000" dirty="0">
                <a:latin typeface="Times New Roman" panose="02020603050405020304" pitchFamily="18" charset="0"/>
                <a:cs typeface="Times New Roman" panose="02020603050405020304" pitchFamily="18" charset="0"/>
              </a:rPr>
              <a:t>9. 'O' Ring</a:t>
            </a:r>
          </a:p>
          <a:p>
            <a:r>
              <a:rPr lang="en-IN" sz="2000" dirty="0">
                <a:latin typeface="Times New Roman" panose="02020603050405020304" pitchFamily="18" charset="0"/>
                <a:cs typeface="Times New Roman" panose="02020603050405020304" pitchFamily="18" charset="0"/>
              </a:rPr>
              <a:t>10. Stopper Tube</a:t>
            </a:r>
          </a:p>
          <a:p>
            <a:r>
              <a:rPr lang="en-IN" sz="2000" dirty="0">
                <a:latin typeface="Times New Roman" panose="02020603050405020304" pitchFamily="18" charset="0"/>
                <a:cs typeface="Times New Roman" panose="02020603050405020304" pitchFamily="18" charset="0"/>
              </a:rPr>
              <a:t>11. Air-Bleed-Off-Port</a:t>
            </a:r>
          </a:p>
          <a:p>
            <a:r>
              <a:rPr lang="en-IN" sz="2000" dirty="0">
                <a:latin typeface="Times New Roman" panose="02020603050405020304" pitchFamily="18" charset="0"/>
                <a:cs typeface="Times New Roman" panose="02020603050405020304" pitchFamily="18" charset="0"/>
              </a:rPr>
              <a:t>12. Main Shell </a:t>
            </a:r>
          </a:p>
          <a:p>
            <a:r>
              <a:rPr lang="en-IN" sz="2000" dirty="0">
                <a:latin typeface="Times New Roman" panose="02020603050405020304" pitchFamily="18" charset="0"/>
                <a:cs typeface="Times New Roman" panose="02020603050405020304" pitchFamily="18" charset="0"/>
              </a:rPr>
              <a:t>13. Seal Plates1</a:t>
            </a:r>
          </a:p>
          <a:p>
            <a:r>
              <a:rPr lang="en-IN" sz="2000" dirty="0">
                <a:latin typeface="Times New Roman" panose="02020603050405020304" pitchFamily="18" charset="0"/>
                <a:cs typeface="Times New Roman" panose="02020603050405020304" pitchFamily="18" charset="0"/>
              </a:rPr>
              <a:t>4. Piston Seal</a:t>
            </a:r>
          </a:p>
          <a:p>
            <a:r>
              <a:rPr lang="en-IN" sz="2000" dirty="0">
                <a:latin typeface="Times New Roman" panose="02020603050405020304" pitchFamily="18" charset="0"/>
                <a:cs typeface="Times New Roman" panose="02020603050405020304" pitchFamily="18" charset="0"/>
              </a:rPr>
              <a:t>15. Piston</a:t>
            </a:r>
          </a:p>
          <a:p>
            <a:r>
              <a:rPr lang="en-IN" sz="2000" dirty="0">
                <a:latin typeface="Times New Roman" panose="02020603050405020304" pitchFamily="18" charset="0"/>
                <a:cs typeface="Times New Roman" panose="02020603050405020304" pitchFamily="18" charset="0"/>
              </a:rPr>
              <a:t>16. Lock Nut</a:t>
            </a:r>
          </a:p>
          <a:p>
            <a:r>
              <a:rPr lang="en-IN" sz="2000" dirty="0">
                <a:latin typeface="Times New Roman" panose="02020603050405020304" pitchFamily="18" charset="0"/>
                <a:cs typeface="Times New Roman" panose="02020603050405020304" pitchFamily="18" charset="0"/>
              </a:rPr>
              <a:t>17. Guide-Ring</a:t>
            </a:r>
          </a:p>
          <a:p>
            <a:r>
              <a:rPr lang="en-IN" sz="2000" dirty="0">
                <a:latin typeface="Times New Roman" panose="02020603050405020304" pitchFamily="18" charset="0"/>
                <a:cs typeface="Times New Roman" panose="02020603050405020304" pitchFamily="18" charset="0"/>
              </a:rPr>
              <a:t>18. Cushioning</a:t>
            </a:r>
          </a:p>
          <a:p>
            <a:endParaRPr lang="en-US" sz="2000" dirty="0"/>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pic>
        <p:nvPicPr>
          <p:cNvPr id="2" name="Picture 1">
            <a:extLst>
              <a:ext uri="{FF2B5EF4-FFF2-40B4-BE49-F238E27FC236}">
                <a16:creationId xmlns:a16="http://schemas.microsoft.com/office/drawing/2014/main" id="{0FCD92A8-E8D7-91A0-FA00-9485FB57287A}"/>
              </a:ext>
            </a:extLst>
          </p:cNvPr>
          <p:cNvPicPr>
            <a:picLocks noChangeAspect="1"/>
          </p:cNvPicPr>
          <p:nvPr/>
        </p:nvPicPr>
        <p:blipFill>
          <a:blip r:embed="rId4"/>
          <a:stretch>
            <a:fillRect/>
          </a:stretch>
        </p:blipFill>
        <p:spPr>
          <a:xfrm>
            <a:off x="480444" y="217934"/>
            <a:ext cx="4968552" cy="6422132"/>
          </a:xfrm>
          <a:prstGeom prst="rect">
            <a:avLst/>
          </a:prstGeom>
        </p:spPr>
      </p:pic>
    </p:spTree>
    <p:extLst>
      <p:ext uri="{BB962C8B-B14F-4D97-AF65-F5344CB8AC3E}">
        <p14:creationId xmlns:p14="http://schemas.microsoft.com/office/powerpoint/2010/main" val="320284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a:xfrm>
            <a:off x="263352" y="404664"/>
            <a:ext cx="10805160" cy="644158"/>
          </a:xfrm>
        </p:spPr>
        <p:txBody>
          <a:bodyPr>
            <a:normAutofit fontScale="90000"/>
          </a:bodyPr>
          <a:lstStyle/>
          <a:p>
            <a:r>
              <a:rPr lang="en-IN" dirty="0">
                <a:solidFill>
                  <a:schemeClr val="tx1"/>
                </a:solidFill>
              </a:rPr>
              <a:t>Literature Review</a:t>
            </a:r>
            <a:endParaRPr lang="en-US" dirty="0"/>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3" name="TextBox 2">
            <a:extLst>
              <a:ext uri="{FF2B5EF4-FFF2-40B4-BE49-F238E27FC236}">
                <a16:creationId xmlns:a16="http://schemas.microsoft.com/office/drawing/2014/main" id="{ABCF5F0B-86FB-EC31-1214-5D254490996F}"/>
              </a:ext>
            </a:extLst>
          </p:cNvPr>
          <p:cNvSpPr txBox="1"/>
          <p:nvPr/>
        </p:nvSpPr>
        <p:spPr>
          <a:xfrm>
            <a:off x="352844" y="1167408"/>
            <a:ext cx="11359780" cy="5355312"/>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1] Improving the design of hydraulic cylinders used in hydraulic equipment for irrigation and drainage(2020) </a:t>
            </a:r>
            <a:r>
              <a:rPr lang="en-GB" dirty="0">
                <a:latin typeface="Times New Roman" panose="02020603050405020304" pitchFamily="18" charset="0"/>
                <a:cs typeface="Times New Roman" panose="02020603050405020304" pitchFamily="18" charset="0"/>
              </a:rPr>
              <a:t>Recent advances in hydraulic system design, particularly for agricultural machinery, have focused on enhancing the reliability and efficiency of hydraulic cylinders. Innovative sealing mechanisms, such as those using permanent magnets, have been developed to improve load distribution, leading to greater seal durability and overall system reliability. </a:t>
            </a:r>
          </a:p>
          <a:p>
            <a:r>
              <a:rPr lang="en-GB" b="1" dirty="0">
                <a:latin typeface="Times New Roman" panose="02020603050405020304" pitchFamily="18" charset="0"/>
                <a:cs typeface="Times New Roman" panose="02020603050405020304" pitchFamily="18" charset="0"/>
              </a:rPr>
              <a:t>2] Study of Manufacturing of Hydraulic Cylinder Rod(2020) </a:t>
            </a:r>
            <a:r>
              <a:rPr lang="en-GB" dirty="0">
                <a:latin typeface="Times New Roman" panose="02020603050405020304" pitchFamily="18" charset="0"/>
                <a:cs typeface="Times New Roman" panose="02020603050405020304" pitchFamily="18" charset="0"/>
              </a:rPr>
              <a:t>The manufacturing of hydraulic cylinder rods is a detailed process, crucial for ensuring the durability and performance of these components in industrial and agricultural machinery. Starting with the selection of C45 steel for its strength, the process involves heat treatment to enhance hardness, followed by straightening for proper alignment. </a:t>
            </a:r>
          </a:p>
          <a:p>
            <a:r>
              <a:rPr lang="en-GB" b="1" dirty="0">
                <a:latin typeface="Times New Roman" panose="02020603050405020304" pitchFamily="18" charset="0"/>
                <a:cs typeface="Times New Roman" panose="02020603050405020304" pitchFamily="18" charset="0"/>
              </a:rPr>
              <a:t>3] Design and Analysis of Piston Rod Joint in Hydraulic Cylinder for Industrial Implements(2017) </a:t>
            </a:r>
            <a:r>
              <a:rPr lang="en-GB" dirty="0">
                <a:latin typeface="Times New Roman" panose="02020603050405020304" pitchFamily="18" charset="0"/>
                <a:cs typeface="Times New Roman" panose="02020603050405020304" pitchFamily="18" charset="0"/>
              </a:rPr>
              <a:t>The design of piston-rod joints in hydraulic cylinders is crucial for ensuring their performance in heavy industrial applications, where they must endure significant tensile loads and preload conditions. Research has explored various joint configurations to identify the most effective design for these demanding environments.</a:t>
            </a:r>
          </a:p>
          <a:p>
            <a:r>
              <a:rPr lang="en-GB" b="1" dirty="0">
                <a:latin typeface="Times New Roman" panose="02020603050405020304" pitchFamily="18" charset="0"/>
                <a:cs typeface="Times New Roman" panose="02020603050405020304" pitchFamily="18" charset="0"/>
              </a:rPr>
              <a:t>4] Design and Realization of Hydraulic Cylinder(2017) </a:t>
            </a:r>
            <a:r>
              <a:rPr lang="en-GB" dirty="0">
                <a:latin typeface="Times New Roman" panose="02020603050405020304" pitchFamily="18" charset="0"/>
                <a:cs typeface="Times New Roman" panose="02020603050405020304" pitchFamily="18" charset="0"/>
              </a:rPr>
              <a:t>The paper provides an overview of hydraulic cylinders, including their components, design considerations, and applications in various industries. Hydraulic technology is widely used in various industries for mechanical transmission and control. - Hydraulic cylinders can be classified into different types based on their action and structure. </a:t>
            </a:r>
          </a:p>
          <a:p>
            <a:r>
              <a:rPr lang="en-GB" b="1" dirty="0">
                <a:latin typeface="Times New Roman" panose="02020603050405020304" pitchFamily="18" charset="0"/>
                <a:cs typeface="Times New Roman" panose="02020603050405020304" pitchFamily="18" charset="0"/>
              </a:rPr>
              <a:t>5] Design And Analysis Of Hydraulic Cylinder Using Ductile Cast Iron(2021) </a:t>
            </a:r>
            <a:r>
              <a:rPr lang="en-GB" dirty="0">
                <a:latin typeface="Times New Roman" panose="02020603050405020304" pitchFamily="18" charset="0"/>
                <a:cs typeface="Times New Roman" panose="02020603050405020304" pitchFamily="18" charset="0"/>
              </a:rPr>
              <a:t>The Paper Present the Selecting the right material for hydraulic cylinders in heavy machinery, such as JCB equipment, is crucial for optimizing cost, strength, and durability. Recent research highlights ductile cast iron 60-4018 as a superior alternative to stainless steel 304. </a:t>
            </a:r>
          </a:p>
        </p:txBody>
      </p:sp>
    </p:spTree>
    <p:extLst>
      <p:ext uri="{BB962C8B-B14F-4D97-AF65-F5344CB8AC3E}">
        <p14:creationId xmlns:p14="http://schemas.microsoft.com/office/powerpoint/2010/main" val="1965089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663485" y="692696"/>
            <a:ext cx="10805160" cy="707886"/>
          </a:xfrm>
        </p:spPr>
        <p:txBody>
          <a:bodyPr>
            <a:normAutofit/>
          </a:bodyPr>
          <a:lstStyle/>
          <a:p>
            <a:r>
              <a:rPr lang="en-US" sz="2800" dirty="0">
                <a:latin typeface="Times New Roman" panose="02020603050405020304" pitchFamily="18" charset="0"/>
                <a:cs typeface="Times New Roman" panose="02020603050405020304" pitchFamily="18" charset="0"/>
              </a:rPr>
              <a:t>References</a:t>
            </a:r>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548641" y="1637307"/>
            <a:ext cx="11091975" cy="4937584"/>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 Yevgeniy Slivinskiy1 , Sergey Radin (2020), “Improving the design of hydraulic cylinders used in hydraulic equipment for irrigation and drainage” E3S Web of Conferences 175, 05012. </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2] H A J Sadiq Sha (2020) “Study of Manufacturing of Hydraulic Cylinder Rod” International Research Journal of Engineering and Technology (IRJET) e-ISSN: 2395-0056 Volume: 07 Issue: 06.</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3] M. Antony Maria Thomas Benny1 , U.S. Chavan (2017). “Design and Analysis of Piston Rod Joint in Hydraulic Cylinder for Industrial Implements”. IOSR Journal of Mechanical and Civil Engineering (IOSR-JMCE) e-ISSN: 2278-1684,p-ISSN: 2320-334X, Volume 14, Issue 3 Ver. VII.</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4]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Puqing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Luo, Jianzhong Hu,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Shijun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Tan (2017), “Design and Realization of Hydraulic Cylinder”, School of Mechanical Engineering,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Yueyang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University of Technology, Hunan, China. Water Conservancy.</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G. Senthil Kumar1, Mariya Sunil Joshi.A2,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Narendran.K</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Raveendar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 (2021), “Design And Analysis Of Hydraulic Cylinder Using Ductile Cast Iron” International Research Journal of Engineering and Technology (IRJET) e-ISSN: 2395-0056 Volume: 08 Issue: 03 </a:t>
            </a:r>
            <a:endParaRPr lang="en-US" sz="18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07347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458</TotalTime>
  <Words>829</Words>
  <Application>Microsoft Office PowerPoint</Application>
  <PresentationFormat>Widescreen</PresentationFormat>
  <Paragraphs>65</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Times New Roman</vt:lpstr>
      <vt:lpstr>Tw Cen MT</vt:lpstr>
      <vt:lpstr>Tw Cen MT Condensed</vt:lpstr>
      <vt:lpstr>Wingdings 3</vt:lpstr>
      <vt:lpstr>ModernClassicBlock-3</vt:lpstr>
      <vt:lpstr>Thorat Yash Sachin  Prn No:- 12220255 Class: -B-tech  </vt:lpstr>
      <vt:lpstr>Agenda</vt:lpstr>
      <vt:lpstr>About Company </vt:lpstr>
      <vt:lpstr>Introduction to Hydraulic Cylinders  Key Component A hydraulic cylinder is a crucial part of a hydraulic press, responsible for generating the force needed for pressing operations.  Energy Conversion It converts fluid energy into linear mechanical force and motion, acting as a positive displacement reciprocating hydraulic motor.  Types Hydraulic cylinders are broadly classified into single-action and double-action cylinders. </vt:lpstr>
      <vt:lpstr>“QUOTE”</vt:lpstr>
      <vt:lpstr>Literature Review</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Prajwal Wani</dc:creator>
  <cp:lastModifiedBy>Prajwal Wani</cp:lastModifiedBy>
  <cp:revision>7</cp:revision>
  <dcterms:created xsi:type="dcterms:W3CDTF">2024-11-24T21:45:48Z</dcterms:created>
  <dcterms:modified xsi:type="dcterms:W3CDTF">2024-11-25T15:25:48Z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