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4"/>
  </p:sldMasterIdLst>
  <p:sldIdLst>
    <p:sldId id="261" r:id="rId5"/>
    <p:sldId id="256" r:id="rId6"/>
    <p:sldId id="266" r:id="rId7"/>
    <p:sldId id="257" r:id="rId8"/>
    <p:sldId id="258" r:id="rId9"/>
    <p:sldId id="262" r:id="rId10"/>
    <p:sldId id="263" r:id="rId11"/>
    <p:sldId id="264" r:id="rId12"/>
    <p:sldId id="267"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5/15/2025</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67909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5/15/2025</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79961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5/15/2025</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77525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5/15/2025</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76633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5/15/2025</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11877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5/15/2025</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007019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5/15/2025</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37003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5/15/2025</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0969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5/15/2025</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48275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5/15/2025</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2956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5/15/2025</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074933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5/15/2025</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485635779"/>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7A8D30-C79E-2A17-BE03-303F67E22122}"/>
              </a:ext>
            </a:extLst>
          </p:cNvPr>
          <p:cNvSpPr>
            <a:spLocks noGrp="1"/>
          </p:cNvSpPr>
          <p:nvPr>
            <p:ph type="title"/>
          </p:nvPr>
        </p:nvSpPr>
        <p:spPr>
          <a:xfrm>
            <a:off x="654926" y="2894163"/>
            <a:ext cx="10077556" cy="1325563"/>
          </a:xfrm>
        </p:spPr>
        <p:txBody>
          <a:bodyPr>
            <a:normAutofit fontScale="90000"/>
          </a:bodyPr>
          <a:lstStyle/>
          <a:p>
            <a:r>
              <a:rPr lang="en-IN" dirty="0"/>
              <a:t>Design of portable concrete mixture</a:t>
            </a:r>
            <a:br>
              <a:rPr lang="en-IN" dirty="0"/>
            </a:br>
            <a:br>
              <a:rPr lang="en-IN" dirty="0"/>
            </a:br>
            <a:br>
              <a:rPr lang="en-IN" dirty="0"/>
            </a:br>
            <a:br>
              <a:rPr lang="en-IN" dirty="0"/>
            </a:br>
            <a:br>
              <a:rPr lang="en-IN" dirty="0"/>
            </a:br>
            <a:r>
              <a:rPr lang="en-IN" sz="2200" i="0" dirty="0"/>
              <a:t>Prajwal Chandrashekhar Wani</a:t>
            </a:r>
            <a:br>
              <a:rPr lang="en-IN" sz="2200" i="0" dirty="0"/>
            </a:br>
            <a:endParaRPr lang="en-IN" i="0" dirty="0"/>
          </a:p>
        </p:txBody>
      </p:sp>
    </p:spTree>
    <p:extLst>
      <p:ext uri="{BB962C8B-B14F-4D97-AF65-F5344CB8AC3E}">
        <p14:creationId xmlns:p14="http://schemas.microsoft.com/office/powerpoint/2010/main" val="153586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E147-1B50-7025-5244-6BA3B68FA50A}"/>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Conclusion</a:t>
            </a:r>
            <a:r>
              <a:rPr lang="en-IN" dirty="0"/>
              <a:t>:</a:t>
            </a:r>
          </a:p>
        </p:txBody>
      </p:sp>
      <p:sp>
        <p:nvSpPr>
          <p:cNvPr id="3" name="Content Placeholder 2">
            <a:extLst>
              <a:ext uri="{FF2B5EF4-FFF2-40B4-BE49-F238E27FC236}">
                <a16:creationId xmlns:a16="http://schemas.microsoft.com/office/drawing/2014/main" id="{72C49578-B6A4-DCC5-F67E-63B5DF6198C1}"/>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response to the growing demand for concrete, especially in emerging nations, mechanization is crucial. After thorough calculations, a mobile concrete mixer was designed to produce M10 grade concrete. The design proved safe with acceptable deformations. Complex mixing variables, including energy, loading, and time, were considered. Stainless steel blades were chosen to address issues like strength and corrosion.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08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EC80C92A-D5F2-CFD0-F0EF-143291985756}"/>
              </a:ext>
            </a:extLst>
          </p:cNvPr>
          <p:cNvSpPr>
            <a:spLocks noGrp="1"/>
          </p:cNvSpPr>
          <p:nvPr>
            <p:ph type="ctrTitle"/>
          </p:nvPr>
        </p:nvSpPr>
        <p:spPr>
          <a:xfrm>
            <a:off x="530352" y="589788"/>
            <a:ext cx="4884481" cy="2510921"/>
          </a:xfrm>
        </p:spPr>
        <p:txBody>
          <a:bodyPr>
            <a:normAutofit/>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9AA9F96-BCAD-8C60-91EA-A3542E3A09AE}"/>
              </a:ext>
            </a:extLst>
          </p:cNvPr>
          <p:cNvSpPr>
            <a:spLocks noGrp="1"/>
          </p:cNvSpPr>
          <p:nvPr>
            <p:ph type="subTitle" idx="1"/>
          </p:nvPr>
        </p:nvSpPr>
        <p:spPr>
          <a:xfrm>
            <a:off x="530352" y="3509963"/>
            <a:ext cx="4884481" cy="2058352"/>
          </a:xfrm>
        </p:spPr>
        <p:txBody>
          <a:bodyPr>
            <a:normAutofit/>
          </a:bodyPr>
          <a:lstStyle/>
          <a:p>
            <a:pPr>
              <a:lnSpc>
                <a:spcPct val="100000"/>
              </a:lnSpc>
            </a:pPr>
            <a:r>
              <a:rPr lang="en-US" sz="1700" b="0" i="0" dirty="0">
                <a:effectLst/>
                <a:latin typeface="Times New Roman" panose="02020603050405020304" pitchFamily="18" charset="0"/>
                <a:cs typeface="Times New Roman" panose="02020603050405020304" pitchFamily="18" charset="0"/>
              </a:rPr>
              <a:t>A concrete mixture, also known as concrete mix or concrete batch, refers to the combination of various materials that are blended together to create concrete. Concrete is a versatile construction material composed of cement, aggregates (such as sand and gravel), water, and sometimes additional additives or admixtures.</a:t>
            </a:r>
            <a:endParaRPr lang="en-IN" sz="1700" dirty="0">
              <a:latin typeface="Times New Roman" panose="02020603050405020304" pitchFamily="18" charset="0"/>
              <a:cs typeface="Times New Roman" panose="02020603050405020304" pitchFamily="18" charset="0"/>
            </a:endParaRPr>
          </a:p>
        </p:txBody>
      </p:sp>
      <p:grpSp>
        <p:nvGrpSpPr>
          <p:cNvPr id="1033"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1034"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35"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036"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37"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038"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039"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1041" name="Freeform: Shape 1040">
            <a:extLst>
              <a:ext uri="{FF2B5EF4-FFF2-40B4-BE49-F238E27FC236}">
                <a16:creationId xmlns:a16="http://schemas.microsoft.com/office/drawing/2014/main" id="{752C2BA4-3BBE-4D22-A0D9-8D2A7B8F1C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5918708"/>
            <a:ext cx="4187283" cy="93929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026" name="Picture 2" descr="Half Bag Mixer Machine - Handle Type Half Bag Concrete Mixture Manufacturer  from Mumbai">
            <a:extLst>
              <a:ext uri="{FF2B5EF4-FFF2-40B4-BE49-F238E27FC236}">
                <a16:creationId xmlns:a16="http://schemas.microsoft.com/office/drawing/2014/main" id="{D0293845-DA1F-6964-0BF3-8D65D26B4DE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64204" y="589788"/>
            <a:ext cx="5678424" cy="5678424"/>
          </a:xfrm>
          <a:prstGeom prst="rect">
            <a:avLst/>
          </a:pr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82AA7049-B18D-49D6-AD7D-DBB9E19F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713190" y="-534982"/>
            <a:ext cx="943826" cy="2013794"/>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45" name="Group 1044">
            <a:extLst>
              <a:ext uri="{FF2B5EF4-FFF2-40B4-BE49-F238E27FC236}">
                <a16:creationId xmlns:a16="http://schemas.microsoft.com/office/drawing/2014/main" id="{3850DB66-16D1-4953-A6E3-FCA3DC5F27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635690" y="349252"/>
            <a:ext cx="886142" cy="693398"/>
            <a:chOff x="10948005" y="3379098"/>
            <a:chExt cx="868640" cy="679702"/>
          </a:xfrm>
          <a:solidFill>
            <a:schemeClr val="accent6"/>
          </a:solidFill>
        </p:grpSpPr>
        <p:sp>
          <p:nvSpPr>
            <p:cNvPr id="1046" name="Freeform: Shape 1045">
              <a:extLst>
                <a:ext uri="{FF2B5EF4-FFF2-40B4-BE49-F238E27FC236}">
                  <a16:creationId xmlns:a16="http://schemas.microsoft.com/office/drawing/2014/main" id="{D698AB2F-1D17-4249-81CB-9A41D46B8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7" name="Freeform: Shape 1046">
              <a:extLst>
                <a:ext uri="{FF2B5EF4-FFF2-40B4-BE49-F238E27FC236}">
                  <a16:creationId xmlns:a16="http://schemas.microsoft.com/office/drawing/2014/main" id="{F5301961-8687-4ADB-8043-4065F470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048" name="Graphic 15">
              <a:extLst>
                <a:ext uri="{FF2B5EF4-FFF2-40B4-BE49-F238E27FC236}">
                  <a16:creationId xmlns:a16="http://schemas.microsoft.com/office/drawing/2014/main" id="{9DC20816-893A-4201-AA91-22F71E46F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49" name="Graphic 15">
              <a:extLst>
                <a:ext uri="{FF2B5EF4-FFF2-40B4-BE49-F238E27FC236}">
                  <a16:creationId xmlns:a16="http://schemas.microsoft.com/office/drawing/2014/main" id="{866D1F4E-BA21-44F3-A97A-E979C5FE7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050" name="Freeform: Shape 1049">
              <a:extLst>
                <a:ext uri="{FF2B5EF4-FFF2-40B4-BE49-F238E27FC236}">
                  <a16:creationId xmlns:a16="http://schemas.microsoft.com/office/drawing/2014/main" id="{B35EADCB-1DB5-4B69-892B-14567F528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5993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B3C7C-EEA8-467E-B44F-3774DC8C268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4C938E22-F8E8-2F40-270B-825027D1E91E}"/>
              </a:ext>
            </a:extLst>
          </p:cNvPr>
          <p:cNvSpPr>
            <a:spLocks noGrp="1"/>
          </p:cNvSpPr>
          <p:nvPr>
            <p:ph idx="1"/>
          </p:nvPr>
        </p:nvSpPr>
        <p:spPr>
          <a:xfrm>
            <a:off x="525717" y="2713383"/>
            <a:ext cx="10077557" cy="3357547"/>
          </a:xfrm>
        </p:spPr>
        <p:txBody>
          <a:bodyPr>
            <a:normAutofit/>
          </a:bodyPr>
          <a:lstStyle/>
          <a:p>
            <a:r>
              <a:rPr lang="en-US" dirty="0">
                <a:effectLst/>
                <a:latin typeface="Times New Roman" panose="02020603050405020304" pitchFamily="18" charset="0"/>
                <a:ea typeface="Times New Roman" panose="02020603050405020304" pitchFamily="18" charset="0"/>
              </a:rPr>
              <a:t>The objective of designing a portable concrete mixer is to create a compact and efficient system that can effectively blend cement, water, and aggregates to produce quality concrete. This design aims to provide mobility and reliability for on-site construction projects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1226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99" name="Freeform: Shape 2054">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100" name="Group 2056">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2101" name="Freeform: Shape 2057">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2" name="Freeform: Shape 2058">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3" name="Freeform: Shape 2059">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04"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05"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6"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07" name="Freeform: Shape 2063">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08" name="Freeform: Shape 2065">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09"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2310569"/>
            <a:ext cx="972241" cy="45718"/>
            <a:chOff x="4886325" y="3371754"/>
            <a:chExt cx="2418492" cy="113728"/>
          </a:xfrm>
          <a:solidFill>
            <a:schemeClr val="accent1"/>
          </a:solidFill>
        </p:grpSpPr>
        <p:sp>
          <p:nvSpPr>
            <p:cNvPr id="2110" name="Graphic 78">
              <a:extLst>
                <a:ext uri="{FF2B5EF4-FFF2-40B4-BE49-F238E27FC236}">
                  <a16:creationId xmlns:a16="http://schemas.microsoft.com/office/drawing/2014/main" id="{41DF3078-C636-4776-A616-D5BF3BC28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70" name="Graphic 78">
              <a:extLst>
                <a:ext uri="{FF2B5EF4-FFF2-40B4-BE49-F238E27FC236}">
                  <a16:creationId xmlns:a16="http://schemas.microsoft.com/office/drawing/2014/main" id="{0D1A27FA-1310-4BC3-A071-1566746B2FB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111" name="Graphic 78">
                <a:extLst>
                  <a:ext uri="{FF2B5EF4-FFF2-40B4-BE49-F238E27FC236}">
                    <a16:creationId xmlns:a16="http://schemas.microsoft.com/office/drawing/2014/main" id="{99ACB9EB-84FE-4B33-9EF9-4EC7DAC2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112" name="Graphic 78">
                <a:extLst>
                  <a:ext uri="{FF2B5EF4-FFF2-40B4-BE49-F238E27FC236}">
                    <a16:creationId xmlns:a16="http://schemas.microsoft.com/office/drawing/2014/main" id="{826E5EFB-0EF9-4DB8-99CB-5DD72009D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13" name="Graphic 78">
                <a:extLst>
                  <a:ext uri="{FF2B5EF4-FFF2-40B4-BE49-F238E27FC236}">
                    <a16:creationId xmlns:a16="http://schemas.microsoft.com/office/drawing/2014/main" id="{86238E12-0689-4123-8B2E-E1CCFCC4C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14" name="Graphic 78">
                <a:extLst>
                  <a:ext uri="{FF2B5EF4-FFF2-40B4-BE49-F238E27FC236}">
                    <a16:creationId xmlns:a16="http://schemas.microsoft.com/office/drawing/2014/main" id="{8538CF67-A00E-4955-A447-001BE02E7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2115" name="Rectangle 2075">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3CE71C-D4D2-E633-0DA8-CD5374E6DE45}"/>
              </a:ext>
            </a:extLst>
          </p:cNvPr>
          <p:cNvSpPr>
            <a:spLocks noGrp="1"/>
          </p:cNvSpPr>
          <p:nvPr>
            <p:ph type="ctrTitle"/>
          </p:nvPr>
        </p:nvSpPr>
        <p:spPr>
          <a:xfrm>
            <a:off x="100417" y="103125"/>
            <a:ext cx="4958599" cy="669586"/>
          </a:xfrm>
        </p:spPr>
        <p:txBody>
          <a:bodyPr vert="horz" lIns="91440" tIns="45720" rIns="91440" bIns="45720" rtlCol="0" anchor="b">
            <a:normAutofit/>
          </a:bodyPr>
          <a:lstStyle/>
          <a:p>
            <a:r>
              <a:rPr lang="en-US" sz="3600" b="1" dirty="0">
                <a:latin typeface="Times New Roman" panose="02020603050405020304" pitchFamily="18" charset="0"/>
                <a:cs typeface="Times New Roman" panose="02020603050405020304" pitchFamily="18" charset="0"/>
              </a:rPr>
              <a:t>Components:</a:t>
            </a:r>
          </a:p>
        </p:txBody>
      </p:sp>
      <p:sp>
        <p:nvSpPr>
          <p:cNvPr id="2116" name="Freeform: Shape 2077">
            <a:extLst>
              <a:ext uri="{FF2B5EF4-FFF2-40B4-BE49-F238E27FC236}">
                <a16:creationId xmlns:a16="http://schemas.microsoft.com/office/drawing/2014/main" id="{13E5F285-BD95-4989-B20B-778990159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1">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117" name="Graphic 78">
            <a:extLst>
              <a:ext uri="{FF2B5EF4-FFF2-40B4-BE49-F238E27FC236}">
                <a16:creationId xmlns:a16="http://schemas.microsoft.com/office/drawing/2014/main" id="{6C02F4BE-6538-4CAD-B506-5FEB41D37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74415" y="3039261"/>
            <a:ext cx="1020166" cy="45718"/>
            <a:chOff x="4886325" y="3371754"/>
            <a:chExt cx="2418492" cy="113728"/>
          </a:xfrm>
          <a:solidFill>
            <a:schemeClr val="accent1"/>
          </a:solidFill>
        </p:grpSpPr>
        <p:sp>
          <p:nvSpPr>
            <p:cNvPr id="2118" name="Graphic 78">
              <a:extLst>
                <a:ext uri="{FF2B5EF4-FFF2-40B4-BE49-F238E27FC236}">
                  <a16:creationId xmlns:a16="http://schemas.microsoft.com/office/drawing/2014/main" id="{3937246C-D7B5-4CC9-B979-0999DFD5BF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082" name="Graphic 78">
              <a:extLst>
                <a:ext uri="{FF2B5EF4-FFF2-40B4-BE49-F238E27FC236}">
                  <a16:creationId xmlns:a16="http://schemas.microsoft.com/office/drawing/2014/main" id="{559392DF-C926-44F7-920D-C232D60C05F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119" name="Graphic 78">
                <a:extLst>
                  <a:ext uri="{FF2B5EF4-FFF2-40B4-BE49-F238E27FC236}">
                    <a16:creationId xmlns:a16="http://schemas.microsoft.com/office/drawing/2014/main" id="{437FE2E3-579D-4AA7-8775-C78D1D5631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120" name="Graphic 78">
                <a:extLst>
                  <a:ext uri="{FF2B5EF4-FFF2-40B4-BE49-F238E27FC236}">
                    <a16:creationId xmlns:a16="http://schemas.microsoft.com/office/drawing/2014/main" id="{A6A05323-CAFA-4D34-83D6-3B23B0208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121" name="Graphic 78">
                <a:extLst>
                  <a:ext uri="{FF2B5EF4-FFF2-40B4-BE49-F238E27FC236}">
                    <a16:creationId xmlns:a16="http://schemas.microsoft.com/office/drawing/2014/main" id="{D49C45E0-CA07-4FD4-9097-BF313F498A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122" name="Graphic 78">
                <a:extLst>
                  <a:ext uri="{FF2B5EF4-FFF2-40B4-BE49-F238E27FC236}">
                    <a16:creationId xmlns:a16="http://schemas.microsoft.com/office/drawing/2014/main" id="{1EC741B7-EEE8-43D3-9F8E-C2B4DD196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3" name="Subtitle 2">
            <a:extLst>
              <a:ext uri="{FF2B5EF4-FFF2-40B4-BE49-F238E27FC236}">
                <a16:creationId xmlns:a16="http://schemas.microsoft.com/office/drawing/2014/main" id="{3FECD2C6-99E1-8A1D-411F-9F0DF503C42B}"/>
              </a:ext>
            </a:extLst>
          </p:cNvPr>
          <p:cNvSpPr>
            <a:spLocks noGrp="1"/>
          </p:cNvSpPr>
          <p:nvPr>
            <p:ph type="subTitle" idx="1"/>
          </p:nvPr>
        </p:nvSpPr>
        <p:spPr>
          <a:xfrm>
            <a:off x="69574" y="1085313"/>
            <a:ext cx="6251835" cy="5460080"/>
          </a:xfrm>
        </p:spPr>
        <p:txBody>
          <a:bodyPr vert="horz" lIns="91440" tIns="45720" rIns="91440" bIns="45720" rtlCol="0">
            <a:noAutofit/>
          </a:bodyPr>
          <a:lstStyle/>
          <a:p>
            <a:pPr algn="just">
              <a:lnSpc>
                <a:spcPct val="100000"/>
              </a:lnSpc>
            </a:pPr>
            <a:r>
              <a:rPr lang="en-US" sz="1400" b="0" i="0" dirty="0">
                <a:effectLst/>
                <a:latin typeface="Times New Roman" panose="02020603050405020304" pitchFamily="18" charset="0"/>
                <a:cs typeface="Times New Roman" panose="02020603050405020304" pitchFamily="18" charset="0"/>
              </a:rPr>
              <a:t>A concrete mixture machine, often referred to as a concrete mixer or concrete mixing machine, typically consists of several key components:</a:t>
            </a:r>
          </a:p>
          <a:p>
            <a:pPr marL="228600" indent="-228600" algn="just">
              <a:lnSpc>
                <a:spcPct val="100000"/>
              </a:lnSpc>
              <a:buFont typeface="+mj-lt"/>
              <a:buAutoNum type="arabicPeriod"/>
            </a:pPr>
            <a:r>
              <a:rPr lang="en-US" sz="1400" b="0" i="0" dirty="0">
                <a:effectLst/>
                <a:latin typeface="Times New Roman" panose="02020603050405020304" pitchFamily="18" charset="0"/>
                <a:cs typeface="Times New Roman" panose="02020603050405020304" pitchFamily="18" charset="0"/>
              </a:rPr>
              <a:t>Drum or Mixing Chamber: This is the main part of the machine where the concrete ingredients are mixed together. It can have various designs, such as a drum that rotates horizontally or a mixing chamber with blades that move the materials around.</a:t>
            </a:r>
          </a:p>
          <a:p>
            <a:pPr marL="228600" indent="-228600" algn="just">
              <a:lnSpc>
                <a:spcPct val="100000"/>
              </a:lnSpc>
              <a:buFont typeface="+mj-lt"/>
              <a:buAutoNum type="arabicPeriod"/>
            </a:pPr>
            <a:r>
              <a:rPr lang="en-US" sz="1400" b="0" i="0" dirty="0">
                <a:effectLst/>
                <a:latin typeface="Times New Roman" panose="02020603050405020304" pitchFamily="18" charset="0"/>
                <a:cs typeface="Times New Roman" panose="02020603050405020304" pitchFamily="18" charset="0"/>
              </a:rPr>
              <a:t>Electric Motor or Engine: This provides the power to rotate the drum or operate the mixing blades, depending on the type of mixer. Electric motors or gasoline/diesel engines are commonly used to drive the machine.</a:t>
            </a:r>
          </a:p>
          <a:p>
            <a:pPr marL="228600" indent="-228600" algn="just">
              <a:lnSpc>
                <a:spcPct val="100000"/>
              </a:lnSpc>
              <a:buFont typeface="+mj-lt"/>
              <a:buAutoNum type="arabicPeriod"/>
            </a:pPr>
            <a:r>
              <a:rPr lang="en-US" sz="1400" b="0" i="0" dirty="0">
                <a:effectLst/>
                <a:latin typeface="Times New Roman" panose="02020603050405020304" pitchFamily="18" charset="0"/>
                <a:cs typeface="Times New Roman" panose="02020603050405020304" pitchFamily="18" charset="0"/>
              </a:rPr>
              <a:t>Chassis or Frame: The mixer is usually mounted on a sturdy frame or chassis to support the weight and ensure stability during operation.</a:t>
            </a:r>
          </a:p>
          <a:p>
            <a:pPr marL="228600" indent="-228600" algn="just">
              <a:lnSpc>
                <a:spcPct val="100000"/>
              </a:lnSpc>
              <a:buFont typeface="+mj-lt"/>
              <a:buAutoNum type="arabicPeriod"/>
            </a:pPr>
            <a:r>
              <a:rPr lang="en-US" sz="1400" b="0" i="0" dirty="0">
                <a:effectLst/>
                <a:latin typeface="Times New Roman" panose="02020603050405020304" pitchFamily="18" charset="0"/>
                <a:cs typeface="Times New Roman" panose="02020603050405020304" pitchFamily="18" charset="0"/>
              </a:rPr>
              <a:t>Hopper or Loading Chute: This is where the raw materials, such as cement, sand, gravel, and water, are added to the mixer. The operator loads these components into the hopper to initiate the mixing process.</a:t>
            </a:r>
          </a:p>
          <a:p>
            <a:pPr marL="228600" indent="-228600" algn="just">
              <a:lnSpc>
                <a:spcPct val="100000"/>
              </a:lnSpc>
              <a:buFont typeface="+mj-lt"/>
              <a:buAutoNum type="arabicPeriod"/>
            </a:pPr>
            <a:r>
              <a:rPr lang="en-US" sz="1400" b="0" i="0" dirty="0">
                <a:effectLst/>
                <a:latin typeface="Times New Roman" panose="02020603050405020304" pitchFamily="18" charset="0"/>
                <a:cs typeface="Times New Roman" panose="02020603050405020304" pitchFamily="18" charset="0"/>
              </a:rPr>
              <a:t>Control Panel: In some modern concrete mixers, you may find a control panel for adjusting the mixing speed, direction, and other settings, especially in the case of electric mixers.</a:t>
            </a:r>
          </a:p>
          <a:p>
            <a:pPr marL="228600" indent="-228600" algn="just">
              <a:lnSpc>
                <a:spcPct val="100000"/>
              </a:lnSpc>
              <a:buFont typeface="+mj-lt"/>
              <a:buAutoNum type="arabicPeriod"/>
            </a:pPr>
            <a:r>
              <a:rPr lang="en-US" sz="1400" b="0" i="0" dirty="0">
                <a:effectLst/>
                <a:latin typeface="Times New Roman" panose="02020603050405020304" pitchFamily="18" charset="0"/>
                <a:cs typeface="Times New Roman" panose="02020603050405020304" pitchFamily="18" charset="0"/>
              </a:rPr>
              <a:t>Wheels: Many portable concrete mixers have wheels for easy mobility, allowing them to be moved to different job sites or positions.</a:t>
            </a:r>
          </a:p>
          <a:p>
            <a:pPr marL="228600" indent="-228600" algn="just">
              <a:lnSpc>
                <a:spcPct val="100000"/>
              </a:lnSpc>
              <a:buFont typeface="+mj-lt"/>
              <a:buAutoNum type="arabicPeriod"/>
            </a:pPr>
            <a:r>
              <a:rPr lang="en-US" sz="1400" b="0" i="0" dirty="0">
                <a:effectLst/>
                <a:latin typeface="Times New Roman" panose="02020603050405020304" pitchFamily="18" charset="0"/>
                <a:cs typeface="Times New Roman" panose="02020603050405020304" pitchFamily="18" charset="0"/>
              </a:rPr>
              <a:t>Handle or Controls: Hand-operated concrete mixers often have handles for manual control. They can be adjusted to control the direction and speed of the mixing process.</a:t>
            </a:r>
            <a:endParaRPr lang="en-US" sz="1400" dirty="0">
              <a:latin typeface="Times New Roman" panose="02020603050405020304" pitchFamily="18" charset="0"/>
              <a:cs typeface="Times New Roman" panose="02020603050405020304" pitchFamily="18" charset="0"/>
            </a:endParaRPr>
          </a:p>
        </p:txBody>
      </p:sp>
      <p:pic>
        <p:nvPicPr>
          <p:cNvPr id="2050" name="Picture 2" descr="Concrete Mixer Spare Parts - Cesco Australia">
            <a:extLst>
              <a:ext uri="{FF2B5EF4-FFF2-40B4-BE49-F238E27FC236}">
                <a16:creationId xmlns:a16="http://schemas.microsoft.com/office/drawing/2014/main" id="{CB6B1E6A-18E7-810D-D915-520A5654A4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25" r="31775"/>
          <a:stretch/>
        </p:blipFill>
        <p:spPr bwMode="auto">
          <a:xfrm>
            <a:off x="6826250" y="759184"/>
            <a:ext cx="5205998" cy="4760785"/>
          </a:xfrm>
          <a:prstGeom prst="rect">
            <a:avLst/>
          </a:prstGeom>
          <a:noFill/>
          <a:extLst>
            <a:ext uri="{909E8E84-426E-40DD-AFC4-6F175D3DCCD1}">
              <a14:hiddenFill xmlns:a14="http://schemas.microsoft.com/office/drawing/2010/main">
                <a:solidFill>
                  <a:srgbClr val="FFFFFF"/>
                </a:solidFill>
              </a14:hiddenFill>
            </a:ext>
          </a:extLst>
        </p:spPr>
      </p:pic>
      <p:sp>
        <p:nvSpPr>
          <p:cNvPr id="2123" name="Freeform: Shape 2087">
            <a:extLst>
              <a:ext uri="{FF2B5EF4-FFF2-40B4-BE49-F238E27FC236}">
                <a16:creationId xmlns:a16="http://schemas.microsoft.com/office/drawing/2014/main" id="{6B6061A8-D267-4967-AF47-C3CC45138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4951350"/>
            <a:ext cx="4292956" cy="1927671"/>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24" name="Group 2089">
            <a:extLst>
              <a:ext uri="{FF2B5EF4-FFF2-40B4-BE49-F238E27FC236}">
                <a16:creationId xmlns:a16="http://schemas.microsoft.com/office/drawing/2014/main" id="{12DB770A-658D-4212-9BF2-236070D5D7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3">
              <a:lumMod val="60000"/>
              <a:lumOff val="40000"/>
            </a:schemeClr>
          </a:solidFill>
        </p:grpSpPr>
        <p:sp>
          <p:nvSpPr>
            <p:cNvPr id="2125" name="Freeform: Shape 2090">
              <a:extLst>
                <a:ext uri="{FF2B5EF4-FFF2-40B4-BE49-F238E27FC236}">
                  <a16:creationId xmlns:a16="http://schemas.microsoft.com/office/drawing/2014/main" id="{A9B99195-76A3-4B90-8F45-BAEF05699C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26" name="Freeform: Shape 2091">
              <a:extLst>
                <a:ext uri="{FF2B5EF4-FFF2-40B4-BE49-F238E27FC236}">
                  <a16:creationId xmlns:a16="http://schemas.microsoft.com/office/drawing/2014/main" id="{F1029419-581A-4B40-B3E3-BD5931F99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27" name="Freeform: Shape 2092">
              <a:extLst>
                <a:ext uri="{FF2B5EF4-FFF2-40B4-BE49-F238E27FC236}">
                  <a16:creationId xmlns:a16="http://schemas.microsoft.com/office/drawing/2014/main" id="{38F181C6-C3A7-463D-B837-E6FB1B080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128" name="Graphic 12">
              <a:extLst>
                <a:ext uri="{FF2B5EF4-FFF2-40B4-BE49-F238E27FC236}">
                  <a16:creationId xmlns:a16="http://schemas.microsoft.com/office/drawing/2014/main" id="{FB6F6AFA-67F5-4D3A-839B-6B3980B6FC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129" name="Graphic 15">
              <a:extLst>
                <a:ext uri="{FF2B5EF4-FFF2-40B4-BE49-F238E27FC236}">
                  <a16:creationId xmlns:a16="http://schemas.microsoft.com/office/drawing/2014/main" id="{E9F49015-3756-46EC-AF1A-2F33219CB1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30" name="Graphic 15">
              <a:extLst>
                <a:ext uri="{FF2B5EF4-FFF2-40B4-BE49-F238E27FC236}">
                  <a16:creationId xmlns:a16="http://schemas.microsoft.com/office/drawing/2014/main" id="{44C1E606-364B-4793-83A8-61AC96EDBE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131" name="Freeform: Shape 2096">
              <a:extLst>
                <a:ext uri="{FF2B5EF4-FFF2-40B4-BE49-F238E27FC236}">
                  <a16:creationId xmlns:a16="http://schemas.microsoft.com/office/drawing/2014/main" id="{4D62BB33-881E-4E43-A746-75C1E7C322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85654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5B6A7-99B8-A58E-3730-2A63D1F1D248}"/>
              </a:ext>
            </a:extLst>
          </p:cNvPr>
          <p:cNvSpPr>
            <a:spLocks noGrp="1"/>
          </p:cNvSpPr>
          <p:nvPr>
            <p:ph type="ctrTitle"/>
          </p:nvPr>
        </p:nvSpPr>
        <p:spPr>
          <a:xfrm>
            <a:off x="194450" y="114657"/>
            <a:ext cx="10072922" cy="1023678"/>
          </a:xfrm>
        </p:spPr>
        <p:txBody>
          <a:bodyPr/>
          <a:lstStyle/>
          <a:p>
            <a:r>
              <a:rPr lang="en-US" b="1" dirty="0">
                <a:latin typeface="Times New Roman" panose="02020603050405020304" pitchFamily="18" charset="0"/>
                <a:cs typeface="Times New Roman" panose="02020603050405020304" pitchFamily="18" charset="0"/>
              </a:rPr>
              <a:t>Methodology</a:t>
            </a:r>
            <a:endParaRPr lang="en-IN"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8B4B642-E17F-6594-A58C-CD69294FFDB6}"/>
              </a:ext>
            </a:extLst>
          </p:cNvPr>
          <p:cNvSpPr>
            <a:spLocks noGrp="1"/>
          </p:cNvSpPr>
          <p:nvPr>
            <p:ph type="subTitle" idx="1"/>
          </p:nvPr>
        </p:nvSpPr>
        <p:spPr>
          <a:xfrm>
            <a:off x="540291" y="1396902"/>
            <a:ext cx="10072922" cy="5346441"/>
          </a:xfrm>
        </p:spPr>
        <p:txBody>
          <a:bodyPr>
            <a:normAutofit fontScale="92500" lnSpcReduction="10000"/>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The methodology for using a portable concrete mixer typically involves several steps to ensure that you create a consistent and well-mixed concrete mixture. Here's a general guideline for using a portable concrete mixer </a:t>
            </a:r>
          </a:p>
          <a:p>
            <a:pPr marL="457200" indent="-45720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Research and Analysis: </a:t>
            </a:r>
            <a:r>
              <a:rPr lang="en-US" b="0" i="0" dirty="0">
                <a:solidFill>
                  <a:srgbClr val="374151"/>
                </a:solidFill>
                <a:effectLst/>
                <a:latin typeface="Times New Roman" panose="02020603050405020304" pitchFamily="18" charset="0"/>
                <a:cs typeface="Times New Roman" panose="02020603050405020304" pitchFamily="18" charset="0"/>
              </a:rPr>
              <a:t>Study existing technologies and concrete mix proportions to inform your design.</a:t>
            </a:r>
          </a:p>
          <a:p>
            <a:pPr marL="457200" indent="-45720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Proportion Calculations: </a:t>
            </a:r>
            <a:r>
              <a:rPr lang="en-US" b="0" i="0" dirty="0">
                <a:solidFill>
                  <a:srgbClr val="374151"/>
                </a:solidFill>
                <a:effectLst/>
                <a:latin typeface="Times New Roman" panose="02020603050405020304" pitchFamily="18" charset="0"/>
                <a:cs typeface="Times New Roman" panose="02020603050405020304" pitchFamily="18" charset="0"/>
              </a:rPr>
              <a:t>Determine the exact ratios of cement, sand, gravel, and water for the concrete mix.</a:t>
            </a:r>
          </a:p>
          <a:p>
            <a:pPr marL="457200" indent="-45720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Drum Design: </a:t>
            </a:r>
            <a:r>
              <a:rPr lang="en-US" b="0" i="0" dirty="0">
                <a:solidFill>
                  <a:srgbClr val="374151"/>
                </a:solidFill>
                <a:effectLst/>
                <a:latin typeface="Times New Roman" panose="02020603050405020304" pitchFamily="18" charset="0"/>
                <a:cs typeface="Times New Roman" panose="02020603050405020304" pitchFamily="18" charset="0"/>
              </a:rPr>
              <a:t>Design the mixing drum, considering its capacity and structural integrity.</a:t>
            </a:r>
          </a:p>
          <a:p>
            <a:pPr marL="457200" indent="-45720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Supporting Components: </a:t>
            </a:r>
            <a:r>
              <a:rPr lang="en-US" b="0" i="0" dirty="0">
                <a:solidFill>
                  <a:srgbClr val="374151"/>
                </a:solidFill>
                <a:effectLst/>
                <a:latin typeface="Times New Roman" panose="02020603050405020304" pitchFamily="18" charset="0"/>
                <a:cs typeface="Times New Roman" panose="02020603050405020304" pitchFamily="18" charset="0"/>
              </a:rPr>
              <a:t>Create designs for the yoke, base frame, and hand wheel that will hold and operate the mixer.</a:t>
            </a:r>
          </a:p>
          <a:p>
            <a:pPr marL="457200" indent="-45720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Safety and Quality: </a:t>
            </a:r>
            <a:r>
              <a:rPr lang="en-US" b="0" i="0" dirty="0">
                <a:solidFill>
                  <a:srgbClr val="374151"/>
                </a:solidFill>
                <a:effectLst/>
                <a:latin typeface="Times New Roman" panose="02020603050405020304" pitchFamily="18" charset="0"/>
                <a:cs typeface="Times New Roman" panose="02020603050405020304" pitchFamily="18" charset="0"/>
              </a:rPr>
              <a:t>Ensure safety and quality by using analysis and simulations to assess the design.</a:t>
            </a:r>
          </a:p>
          <a:p>
            <a:pPr marL="457200" indent="-45720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Prototype Development: </a:t>
            </a:r>
            <a:r>
              <a:rPr lang="en-US" b="0" i="0" dirty="0">
                <a:solidFill>
                  <a:srgbClr val="374151"/>
                </a:solidFill>
                <a:effectLst/>
                <a:latin typeface="Times New Roman" panose="02020603050405020304" pitchFamily="18" charset="0"/>
                <a:cs typeface="Times New Roman" panose="02020603050405020304" pitchFamily="18" charset="0"/>
              </a:rPr>
              <a:t>Build a prototype and conduct thorough testing to verify its performance.</a:t>
            </a:r>
          </a:p>
          <a:p>
            <a:pPr marL="457200" indent="-457200" algn="just">
              <a:buFont typeface="+mj-lt"/>
              <a:buAutoNum type="arabicPeriod"/>
            </a:pPr>
            <a:r>
              <a:rPr lang="en-US" b="0" i="0" dirty="0">
                <a:solidFill>
                  <a:srgbClr val="374151"/>
                </a:solidFill>
                <a:effectLst/>
                <a:latin typeface="Times New Roman" panose="02020603050405020304" pitchFamily="18" charset="0"/>
                <a:cs typeface="Times New Roman" panose="02020603050405020304" pitchFamily="18" charset="0"/>
              </a:rPr>
              <a:t> </a:t>
            </a:r>
            <a:r>
              <a:rPr lang="en-US" b="1" i="0" dirty="0">
                <a:solidFill>
                  <a:srgbClr val="374151"/>
                </a:solidFill>
                <a:effectLst/>
                <a:latin typeface="Times New Roman" panose="02020603050405020304" pitchFamily="18" charset="0"/>
                <a:cs typeface="Times New Roman" panose="02020603050405020304" pitchFamily="18" charset="0"/>
              </a:rPr>
              <a:t>Refinement: </a:t>
            </a:r>
            <a:r>
              <a:rPr lang="en-US" b="0" i="0" dirty="0">
                <a:solidFill>
                  <a:srgbClr val="374151"/>
                </a:solidFill>
                <a:effectLst/>
                <a:latin typeface="Times New Roman" panose="02020603050405020304" pitchFamily="18" charset="0"/>
                <a:cs typeface="Times New Roman" panose="02020603050405020304" pitchFamily="18" charset="0"/>
              </a:rPr>
              <a:t>Make improvements to the design based on test results and feedback.</a:t>
            </a:r>
          </a:p>
        </p:txBody>
      </p:sp>
    </p:spTree>
    <p:extLst>
      <p:ext uri="{BB962C8B-B14F-4D97-AF65-F5344CB8AC3E}">
        <p14:creationId xmlns:p14="http://schemas.microsoft.com/office/powerpoint/2010/main" val="3110372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5FF7-EB37-51E0-6979-7E60F72178BA}"/>
              </a:ext>
            </a:extLst>
          </p:cNvPr>
          <p:cNvSpPr>
            <a:spLocks noGrp="1"/>
          </p:cNvSpPr>
          <p:nvPr>
            <p:ph type="title"/>
          </p:nvPr>
        </p:nvSpPr>
        <p:spPr>
          <a:xfrm>
            <a:off x="525717" y="99391"/>
            <a:ext cx="10077557" cy="693862"/>
          </a:xfrm>
        </p:spPr>
        <p:txBody>
          <a:bodyPr/>
          <a:lstStyle/>
          <a:p>
            <a:r>
              <a:rPr lang="en-IN" b="1" dirty="0">
                <a:latin typeface="Times New Roman" panose="02020603050405020304" pitchFamily="18" charset="0"/>
                <a:cs typeface="Times New Roman" panose="02020603050405020304" pitchFamily="18" charset="0"/>
              </a:rPr>
              <a:t>Calculations: </a:t>
            </a:r>
          </a:p>
        </p:txBody>
      </p:sp>
      <p:sp>
        <p:nvSpPr>
          <p:cNvPr id="3" name="Content Placeholder 2">
            <a:extLst>
              <a:ext uri="{FF2B5EF4-FFF2-40B4-BE49-F238E27FC236}">
                <a16:creationId xmlns:a16="http://schemas.microsoft.com/office/drawing/2014/main" id="{58B8AC4B-979F-2EE4-E78A-A34A0F11C62A}"/>
              </a:ext>
            </a:extLst>
          </p:cNvPr>
          <p:cNvSpPr>
            <a:spLocks noGrp="1"/>
          </p:cNvSpPr>
          <p:nvPr>
            <p:ph idx="1"/>
          </p:nvPr>
        </p:nvSpPr>
        <p:spPr>
          <a:xfrm>
            <a:off x="298175" y="790160"/>
            <a:ext cx="11368108" cy="6067839"/>
          </a:xfrm>
        </p:spPr>
        <p:txBody>
          <a:bodyPr>
            <a:noAutofit/>
          </a:bodyPr>
          <a:lstStyle/>
          <a:p>
            <a:pPr marR="27305" algn="just">
              <a:lnSpc>
                <a:spcPct val="107000"/>
              </a:lnSpc>
              <a:spcBef>
                <a:spcPts val="775"/>
              </a:spcBef>
              <a:spcAft>
                <a:spcPts val="0"/>
              </a:spcAft>
            </a:pPr>
            <a:r>
              <a:rPr lang="en-US" sz="1500" b="1" dirty="0">
                <a:effectLst/>
                <a:latin typeface="Times New Roman" panose="02020603050405020304" pitchFamily="18" charset="0"/>
                <a:ea typeface="Times New Roman" panose="02020603050405020304" pitchFamily="18" charset="0"/>
                <a:cs typeface="Times New Roman" panose="02020603050405020304" pitchFamily="18" charset="0"/>
              </a:rPr>
              <a:t>Data for Calculations:</a:t>
            </a:r>
            <a:endParaRPr lang="en-IN" sz="15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R="27305" algn="just">
              <a:lnSpc>
                <a:spcPct val="107000"/>
              </a:lnSpc>
              <a:spcBef>
                <a:spcPts val="775"/>
              </a:spcBef>
              <a:spcAft>
                <a:spcPts val="0"/>
              </a:spcAf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Mass of Cement = 10 Kg, Mass of Sand = 30 Kg,</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Mass of Gravel = 60 Kg, Mass of Water = 5 Kg</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Total Mass = 105 Kg, Factor of Safety = 2,</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Assumed Mass (Total Mass x FOS) = 210 Kg, Volumetric Capacity = 0.0808 m3</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Length of Drum = 0.5 m</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Diameter of Drum = 0.45 m</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Thickness of the Drum = 6mm</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Mixing Force (Assumed Mass x g) = 2060N</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Minimum RPM of Drum for proper mixing = 25</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Power of Motor = 1.49 kW (2HP)</a:t>
            </a:r>
            <a:r>
              <a:rPr lang="en-IN" sz="15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Torque of Motor = 900 Nm</a:t>
            </a:r>
            <a:endParaRPr lang="en-IN" sz="1500" dirty="0">
              <a:latin typeface="Times New Roman" panose="02020603050405020304" pitchFamily="18" charset="0"/>
              <a:ea typeface="Times New Roman" panose="02020603050405020304" pitchFamily="18" charset="0"/>
              <a:cs typeface="Times New Roman" panose="02020603050405020304" pitchFamily="18" charset="0"/>
            </a:endParaRPr>
          </a:p>
          <a:p>
            <a:pPr marR="27305" algn="just">
              <a:lnSpc>
                <a:spcPct val="107000"/>
              </a:lnSpc>
              <a:spcBef>
                <a:spcPts val="775"/>
              </a:spcBef>
              <a:spcAft>
                <a:spcPts val="0"/>
              </a:spcAft>
            </a:pP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So, the total Load acting on the yoke (or the main frame) during the process of mixing =  </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DRUM ASSEMBLY LOAD + LOAD DUE TO  </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ONE FULL BATCH = 2989 N</a:t>
            </a:r>
          </a:p>
          <a:p>
            <a:r>
              <a:rPr lang="en-IN" sz="1500" dirty="0">
                <a:latin typeface="Times New Roman" panose="02020603050405020304" pitchFamily="18" charset="0"/>
                <a:cs typeface="Times New Roman" panose="02020603050405020304" pitchFamily="18" charset="0"/>
              </a:rPr>
              <a:t> </a:t>
            </a:r>
            <a:r>
              <a:rPr lang="en-IN" sz="1500" b="1" dirty="0">
                <a:latin typeface="Times New Roman" panose="02020603050405020304" pitchFamily="18" charset="0"/>
                <a:cs typeface="Times New Roman" panose="02020603050405020304" pitchFamily="18" charset="0"/>
              </a:rPr>
              <a:t>Determination of Maximum force required: </a:t>
            </a:r>
          </a:p>
          <a:p>
            <a:r>
              <a:rPr lang="en-IN" sz="1500" dirty="0">
                <a:latin typeface="Times New Roman" panose="02020603050405020304" pitchFamily="18" charset="0"/>
                <a:cs typeface="Times New Roman" panose="02020603050405020304" pitchFamily="18" charset="0"/>
              </a:rPr>
              <a:t>W = MT x g MT = Mass of concrete + mass of drums  = (105+200) = 305 Kg Therefore Force required for proper mixing </a:t>
            </a:r>
          </a:p>
          <a:p>
            <a:r>
              <a:rPr lang="en-IN" sz="1500" dirty="0">
                <a:latin typeface="Times New Roman" panose="02020603050405020304" pitchFamily="18" charset="0"/>
                <a:cs typeface="Times New Roman" panose="02020603050405020304" pitchFamily="18" charset="0"/>
              </a:rPr>
              <a:t>= (305 x 9.8)  = 2990N </a:t>
            </a:r>
          </a:p>
          <a:p>
            <a:r>
              <a:rPr lang="en-IN" sz="1500" b="1" dirty="0">
                <a:latin typeface="Times New Roman" panose="02020603050405020304" pitchFamily="18" charset="0"/>
                <a:cs typeface="Times New Roman" panose="02020603050405020304" pitchFamily="18" charset="0"/>
              </a:rPr>
              <a:t>Determination of Mixing Volume</a:t>
            </a:r>
            <a:r>
              <a:rPr lang="en-IN" sz="1500" dirty="0">
                <a:latin typeface="Times New Roman" panose="02020603050405020304" pitchFamily="18" charset="0"/>
                <a:cs typeface="Times New Roman" panose="02020603050405020304" pitchFamily="18" charset="0"/>
              </a:rPr>
              <a:t>: </a:t>
            </a:r>
            <a:r>
              <a:rPr lang="en-IN" sz="1500" dirty="0" err="1">
                <a:latin typeface="Times New Roman" panose="02020603050405020304" pitchFamily="18" charset="0"/>
                <a:cs typeface="Times New Roman" panose="02020603050405020304" pitchFamily="18" charset="0"/>
              </a:rPr>
              <a:t>Vmc</a:t>
            </a:r>
            <a:r>
              <a:rPr lang="en-IN" sz="1500" dirty="0">
                <a:latin typeface="Times New Roman" panose="02020603050405020304" pitchFamily="18" charset="0"/>
                <a:cs typeface="Times New Roman" panose="02020603050405020304" pitchFamily="18" charset="0"/>
              </a:rPr>
              <a:t> = </a:t>
            </a:r>
            <a:r>
              <a:rPr lang="el-GR" sz="1500" dirty="0">
                <a:latin typeface="Times New Roman" panose="02020603050405020304" pitchFamily="18" charset="0"/>
                <a:cs typeface="Times New Roman" panose="02020603050405020304" pitchFamily="18" charset="0"/>
              </a:rPr>
              <a:t>π</a:t>
            </a:r>
            <a:r>
              <a:rPr lang="en-IN" sz="1500" dirty="0">
                <a:latin typeface="Times New Roman" panose="02020603050405020304" pitchFamily="18" charset="0"/>
                <a:cs typeface="Times New Roman" panose="02020603050405020304" pitchFamily="18" charset="0"/>
              </a:rPr>
              <a:t>r2h , </a:t>
            </a:r>
            <a:r>
              <a:rPr lang="en-IN" sz="1500" dirty="0" err="1">
                <a:latin typeface="Times New Roman" panose="02020603050405020304" pitchFamily="18" charset="0"/>
                <a:cs typeface="Times New Roman" panose="02020603050405020304" pitchFamily="18" charset="0"/>
              </a:rPr>
              <a:t>Vmc</a:t>
            </a:r>
            <a:r>
              <a:rPr lang="en-IN" sz="1500" dirty="0">
                <a:latin typeface="Times New Roman" panose="02020603050405020304" pitchFamily="18" charset="0"/>
                <a:cs typeface="Times New Roman" panose="02020603050405020304" pitchFamily="18" charset="0"/>
              </a:rPr>
              <a:t> = Volume of Mixing chamber  r = 0.225m h = 0.500m ∴ </a:t>
            </a:r>
            <a:r>
              <a:rPr lang="en-IN" sz="1500" dirty="0" err="1">
                <a:latin typeface="Times New Roman" panose="02020603050405020304" pitchFamily="18" charset="0"/>
                <a:cs typeface="Times New Roman" panose="02020603050405020304" pitchFamily="18" charset="0"/>
              </a:rPr>
              <a:t>Vmc</a:t>
            </a:r>
            <a:r>
              <a:rPr lang="en-IN" sz="1500" dirty="0">
                <a:latin typeface="Times New Roman" panose="02020603050405020304" pitchFamily="18" charset="0"/>
                <a:cs typeface="Times New Roman" panose="02020603050405020304" pitchFamily="18" charset="0"/>
              </a:rPr>
              <a:t> = </a:t>
            </a:r>
            <a:r>
              <a:rPr lang="el-GR" sz="1500" dirty="0">
                <a:latin typeface="Times New Roman" panose="02020603050405020304" pitchFamily="18" charset="0"/>
                <a:cs typeface="Times New Roman" panose="02020603050405020304" pitchFamily="18" charset="0"/>
              </a:rPr>
              <a:t>π </a:t>
            </a:r>
            <a:r>
              <a:rPr lang="en-IN" sz="1500" dirty="0">
                <a:latin typeface="Times New Roman" panose="02020603050405020304" pitchFamily="18" charset="0"/>
                <a:cs typeface="Times New Roman" panose="02020603050405020304" pitchFamily="18" charset="0"/>
              </a:rPr>
              <a:t>x (0.225)2 x (0.5)  = 0.80 m3</a:t>
            </a:r>
          </a:p>
          <a:p>
            <a:r>
              <a:rPr lang="en-IN" sz="1500" b="1" dirty="0">
                <a:latin typeface="Times New Roman" panose="02020603050405020304" pitchFamily="18" charset="0"/>
                <a:cs typeface="Times New Roman" panose="02020603050405020304" pitchFamily="18" charset="0"/>
              </a:rPr>
              <a:t>Determination of Belt Length: </a:t>
            </a:r>
            <a:r>
              <a:rPr lang="en-IN" sz="1500" dirty="0">
                <a:latin typeface="Times New Roman" panose="02020603050405020304" pitchFamily="18" charset="0"/>
                <a:cs typeface="Times New Roman" panose="02020603050405020304" pitchFamily="18" charset="0"/>
              </a:rPr>
              <a:t>L = </a:t>
            </a:r>
            <a:r>
              <a:rPr lang="el-GR" sz="1500" dirty="0">
                <a:latin typeface="Times New Roman" panose="02020603050405020304" pitchFamily="18" charset="0"/>
                <a:cs typeface="Times New Roman" panose="02020603050405020304" pitchFamily="18" charset="0"/>
              </a:rPr>
              <a:t>π( </a:t>
            </a:r>
            <a:r>
              <a:rPr lang="en-IN" sz="1500" dirty="0">
                <a:latin typeface="Times New Roman" panose="02020603050405020304" pitchFamily="18" charset="0"/>
                <a:cs typeface="Times New Roman" panose="02020603050405020304" pitchFamily="18" charset="0"/>
              </a:rPr>
              <a:t>r1 + r2 ) + 2x + ( r1 + r2 )2 / x r1 &amp; r2 = Radii of Smaller and Larger Pulleys </a:t>
            </a:r>
          </a:p>
          <a:p>
            <a:r>
              <a:rPr lang="en-IN" sz="1500" dirty="0">
                <a:latin typeface="Times New Roman" panose="02020603050405020304" pitchFamily="18" charset="0"/>
                <a:cs typeface="Times New Roman" panose="02020603050405020304" pitchFamily="18" charset="0"/>
              </a:rPr>
              <a:t>x = Distance between the centre of 2 pulleys  = 2d1 + d2  = 2(0.070) + 0.135  = 0.275 m ∴ L = 0.32185 + 0.55 + 0.003  L = 0.875 m </a:t>
            </a:r>
          </a:p>
          <a:p>
            <a:r>
              <a:rPr lang="en-IN" sz="1500" b="1" dirty="0">
                <a:latin typeface="Times New Roman" panose="02020603050405020304" pitchFamily="18" charset="0"/>
                <a:cs typeface="Times New Roman" panose="02020603050405020304" pitchFamily="18" charset="0"/>
              </a:rPr>
              <a:t>Determination of Lap Angle: </a:t>
            </a:r>
            <a:r>
              <a:rPr lang="el-GR" sz="1500" dirty="0">
                <a:latin typeface="Times New Roman" panose="02020603050405020304" pitchFamily="18" charset="0"/>
                <a:cs typeface="Times New Roman" panose="02020603050405020304" pitchFamily="18" charset="0"/>
              </a:rPr>
              <a:t>α = 180 ± 2</a:t>
            </a:r>
            <a:r>
              <a:rPr lang="en-IN" sz="1500" dirty="0">
                <a:latin typeface="Times New Roman" panose="02020603050405020304" pitchFamily="18" charset="0"/>
                <a:cs typeface="Times New Roman" panose="02020603050405020304" pitchFamily="18" charset="0"/>
              </a:rPr>
              <a:t>sin-1 (D2-D1/2C) For open belt, (used in this case), </a:t>
            </a:r>
            <a:r>
              <a:rPr lang="el-GR" sz="1500" dirty="0">
                <a:latin typeface="Times New Roman" panose="02020603050405020304" pitchFamily="18" charset="0"/>
                <a:cs typeface="Times New Roman" panose="02020603050405020304" pitchFamily="18" charset="0"/>
              </a:rPr>
              <a:t>α </a:t>
            </a:r>
            <a:r>
              <a:rPr lang="en-IN" sz="1500" dirty="0">
                <a:latin typeface="Times New Roman" panose="02020603050405020304" pitchFamily="18" charset="0"/>
                <a:cs typeface="Times New Roman" panose="02020603050405020304" pitchFamily="18" charset="0"/>
              </a:rPr>
              <a:t>is given as: 180 – 2sin-1(D2-D1/2C) ∴ </a:t>
            </a:r>
            <a:r>
              <a:rPr lang="el-GR" sz="1500" dirty="0">
                <a:latin typeface="Times New Roman" panose="02020603050405020304" pitchFamily="18" charset="0"/>
                <a:cs typeface="Times New Roman" panose="02020603050405020304" pitchFamily="18" charset="0"/>
              </a:rPr>
              <a:t>α = 180 – 13.575  = 166.425° </a:t>
            </a: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46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4387-CB07-0CAB-B9F7-B04DA4D9D1F7}"/>
              </a:ext>
            </a:extLst>
          </p:cNvPr>
          <p:cNvSpPr>
            <a:spLocks noGrp="1"/>
          </p:cNvSpPr>
          <p:nvPr>
            <p:ph type="title"/>
          </p:nvPr>
        </p:nvSpPr>
        <p:spPr>
          <a:xfrm>
            <a:off x="525716" y="124288"/>
            <a:ext cx="10077557" cy="1325563"/>
          </a:xfrm>
        </p:spPr>
        <p:txBody>
          <a:bodyPr/>
          <a:lstStyle/>
          <a:p>
            <a:r>
              <a:rPr lang="en-IN" b="1" dirty="0">
                <a:latin typeface="Times New Roman" panose="02020603050405020304" pitchFamily="18" charset="0"/>
                <a:cs typeface="Times New Roman" panose="02020603050405020304" pitchFamily="18" charset="0"/>
              </a:rPr>
              <a:t>Calculations: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DAFFD0-4660-FA17-D52E-3F9E7D6CD018}"/>
              </a:ext>
            </a:extLst>
          </p:cNvPr>
          <p:cNvSpPr>
            <a:spLocks noGrp="1"/>
          </p:cNvSpPr>
          <p:nvPr>
            <p:ph idx="1"/>
          </p:nvPr>
        </p:nvSpPr>
        <p:spPr>
          <a:xfrm>
            <a:off x="525715" y="1449851"/>
            <a:ext cx="10864528" cy="5283861"/>
          </a:xfrm>
        </p:spPr>
        <p:txBody>
          <a:bodyPr>
            <a:normAutofit fontScale="92500" lnSpcReduction="20000"/>
          </a:bodyPr>
          <a:lstStyle/>
          <a:p>
            <a:r>
              <a:rPr lang="en-IN" b="1" dirty="0">
                <a:latin typeface="Times New Roman" panose="02020603050405020304" pitchFamily="18" charset="0"/>
                <a:cs typeface="Times New Roman" panose="02020603050405020304" pitchFamily="18" charset="0"/>
              </a:rPr>
              <a:t>Number of teeth on Ring Gear of Drum: </a:t>
            </a:r>
          </a:p>
          <a:p>
            <a:r>
              <a:rPr lang="en-IN" dirty="0">
                <a:latin typeface="Times New Roman" panose="02020603050405020304" pitchFamily="18" charset="0"/>
                <a:cs typeface="Times New Roman" panose="02020603050405020304" pitchFamily="18" charset="0"/>
              </a:rPr>
              <a:t>Motor: 2HP, General Purpose, 3 Phase &amp; 500 RPM Considering that 25 RPM is adequate for proper mixing, </a:t>
            </a:r>
          </a:p>
          <a:p>
            <a:r>
              <a:rPr lang="en-IN" dirty="0">
                <a:latin typeface="Times New Roman" panose="02020603050405020304" pitchFamily="18" charset="0"/>
                <a:cs typeface="Times New Roman" panose="02020603050405020304" pitchFamily="18" charset="0"/>
              </a:rPr>
              <a:t>D1 = Diameter of driver pulley = 0.070m ,D2 = Diameter of driven pulley = 0.135m N1 = Speed of Driver = 500 RPM N2 = Speed of Driven ∴ N1/N2 = D2/D1 ∴ N2 = N1xD1/D2  = 500 x 0.070/-0.135 ∴ N2 = 260 RPM </a:t>
            </a:r>
          </a:p>
          <a:p>
            <a:r>
              <a:rPr lang="en-IN" dirty="0">
                <a:latin typeface="Times New Roman" panose="02020603050405020304" pitchFamily="18" charset="0"/>
                <a:cs typeface="Times New Roman" panose="02020603050405020304" pitchFamily="18" charset="0"/>
              </a:rPr>
              <a:t>NB = Speed of Bevel Gear = 260 RPM NB = 260 RPM NR = 25 RPM TB = 13 (Standard) ∴ NB x TB = NR x TR  260 x 13 = 25 x TR ∴ TR = 260 x 13/25  = 135 </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Determination of Torque: </a:t>
            </a:r>
            <a:r>
              <a:rPr lang="en-IN" dirty="0">
                <a:latin typeface="Times New Roman" panose="02020603050405020304" pitchFamily="18" charset="0"/>
                <a:cs typeface="Times New Roman" panose="02020603050405020304" pitchFamily="18" charset="0"/>
              </a:rPr>
              <a:t>T = Fl , T = Torque ,F = Mixing Force = 2990 N , L = Length of Paddle = 0.30m       ∴ T = 2990 x 0.30  = 900 Nm </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Determination of Shaft Speed: </a:t>
            </a:r>
            <a:r>
              <a:rPr lang="en-IN" dirty="0">
                <a:latin typeface="Times New Roman" panose="02020603050405020304" pitchFamily="18" charset="0"/>
                <a:cs typeface="Times New Roman" panose="02020603050405020304" pitchFamily="18" charset="0"/>
              </a:rPr>
              <a:t>N = 500 RPM DS (Shaft Diameter) = 0.10 m V = </a:t>
            </a:r>
            <a:r>
              <a:rPr lang="el-GR" dirty="0">
                <a:latin typeface="Times New Roman" panose="02020603050405020304" pitchFamily="18" charset="0"/>
                <a:cs typeface="Times New Roman" panose="02020603050405020304" pitchFamily="18" charset="0"/>
              </a:rPr>
              <a:t>π</a:t>
            </a:r>
            <a:r>
              <a:rPr lang="en-IN" dirty="0">
                <a:latin typeface="Times New Roman" panose="02020603050405020304" pitchFamily="18" charset="0"/>
                <a:cs typeface="Times New Roman" panose="02020603050405020304" pitchFamily="18" charset="0"/>
              </a:rPr>
              <a:t>DN / 60</a:t>
            </a:r>
          </a:p>
          <a:p>
            <a:r>
              <a:rPr lang="en-IN" dirty="0">
                <a:latin typeface="Times New Roman" panose="02020603050405020304" pitchFamily="18" charset="0"/>
                <a:cs typeface="Times New Roman" panose="02020603050405020304" pitchFamily="18" charset="0"/>
              </a:rPr>
              <a:t>= 3.142 x 0.10 x 500 / 60</a:t>
            </a:r>
          </a:p>
          <a:p>
            <a:r>
              <a:rPr lang="en-IN" dirty="0">
                <a:latin typeface="Times New Roman" panose="02020603050405020304" pitchFamily="18" charset="0"/>
                <a:cs typeface="Times New Roman" panose="02020603050405020304" pitchFamily="18" charset="0"/>
              </a:rPr>
              <a:t>= 2.6m / sec</a:t>
            </a:r>
          </a:p>
        </p:txBody>
      </p:sp>
    </p:spTree>
    <p:extLst>
      <p:ext uri="{BB962C8B-B14F-4D97-AF65-F5344CB8AC3E}">
        <p14:creationId xmlns:p14="http://schemas.microsoft.com/office/powerpoint/2010/main" val="4125876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4E399-F746-11EC-5273-5F2ED6232816}"/>
              </a:ext>
            </a:extLst>
          </p:cNvPr>
          <p:cNvSpPr>
            <a:spLocks noGrp="1"/>
          </p:cNvSpPr>
          <p:nvPr>
            <p:ph type="title"/>
          </p:nvPr>
        </p:nvSpPr>
        <p:spPr>
          <a:xfrm>
            <a:off x="298174" y="298174"/>
            <a:ext cx="10056621" cy="1057206"/>
          </a:xfrm>
        </p:spPr>
        <p:txBody>
          <a:bodyPr/>
          <a:lstStyle/>
          <a:p>
            <a:r>
              <a:rPr lang="en-IN" b="1" dirty="0">
                <a:latin typeface="Times New Roman" panose="02020603050405020304" pitchFamily="18" charset="0"/>
                <a:cs typeface="Times New Roman" panose="02020603050405020304" pitchFamily="18" charset="0"/>
              </a:rPr>
              <a:t>Parameters</a:t>
            </a:r>
            <a:r>
              <a:rPr lang="en-IN" dirty="0"/>
              <a:t> </a:t>
            </a:r>
          </a:p>
        </p:txBody>
      </p:sp>
      <p:graphicFrame>
        <p:nvGraphicFramePr>
          <p:cNvPr id="5" name="Content Placeholder 4">
            <a:extLst>
              <a:ext uri="{FF2B5EF4-FFF2-40B4-BE49-F238E27FC236}">
                <a16:creationId xmlns:a16="http://schemas.microsoft.com/office/drawing/2014/main" id="{71F33BBB-8963-88D1-0B34-E88930E20303}"/>
              </a:ext>
            </a:extLst>
          </p:cNvPr>
          <p:cNvGraphicFramePr>
            <a:graphicFrameLocks noGrp="1"/>
          </p:cNvGraphicFramePr>
          <p:nvPr>
            <p:ph idx="1"/>
            <p:extLst>
              <p:ext uri="{D42A27DB-BD31-4B8C-83A1-F6EECF244321}">
                <p14:modId xmlns:p14="http://schemas.microsoft.com/office/powerpoint/2010/main" val="4078203061"/>
              </p:ext>
            </p:extLst>
          </p:nvPr>
        </p:nvGraphicFramePr>
        <p:xfrm>
          <a:off x="566530" y="1987827"/>
          <a:ext cx="9929913" cy="3881625"/>
        </p:xfrm>
        <a:graphic>
          <a:graphicData uri="http://schemas.openxmlformats.org/drawingml/2006/table">
            <a:tbl>
              <a:tblPr firstRow="1" firstCol="1" bandRow="1">
                <a:tableStyleId>{5C22544A-7EE6-4342-B048-85BDC9FD1C3A}</a:tableStyleId>
              </a:tblPr>
              <a:tblGrid>
                <a:gridCol w="992817">
                  <a:extLst>
                    <a:ext uri="{9D8B030D-6E8A-4147-A177-3AD203B41FA5}">
                      <a16:colId xmlns:a16="http://schemas.microsoft.com/office/drawing/2014/main" val="3879507010"/>
                    </a:ext>
                  </a:extLst>
                </a:gridCol>
                <a:gridCol w="2003235">
                  <a:extLst>
                    <a:ext uri="{9D8B030D-6E8A-4147-A177-3AD203B41FA5}">
                      <a16:colId xmlns:a16="http://schemas.microsoft.com/office/drawing/2014/main" val="1724468283"/>
                    </a:ext>
                  </a:extLst>
                </a:gridCol>
                <a:gridCol w="1968028">
                  <a:extLst>
                    <a:ext uri="{9D8B030D-6E8A-4147-A177-3AD203B41FA5}">
                      <a16:colId xmlns:a16="http://schemas.microsoft.com/office/drawing/2014/main" val="48268847"/>
                    </a:ext>
                  </a:extLst>
                </a:gridCol>
                <a:gridCol w="1737425">
                  <a:extLst>
                    <a:ext uri="{9D8B030D-6E8A-4147-A177-3AD203B41FA5}">
                      <a16:colId xmlns:a16="http://schemas.microsoft.com/office/drawing/2014/main" val="3968249875"/>
                    </a:ext>
                  </a:extLst>
                </a:gridCol>
                <a:gridCol w="1737425">
                  <a:extLst>
                    <a:ext uri="{9D8B030D-6E8A-4147-A177-3AD203B41FA5}">
                      <a16:colId xmlns:a16="http://schemas.microsoft.com/office/drawing/2014/main" val="1140533749"/>
                    </a:ext>
                  </a:extLst>
                </a:gridCol>
                <a:gridCol w="1490983">
                  <a:extLst>
                    <a:ext uri="{9D8B030D-6E8A-4147-A177-3AD203B41FA5}">
                      <a16:colId xmlns:a16="http://schemas.microsoft.com/office/drawing/2014/main" val="19306605"/>
                    </a:ext>
                  </a:extLst>
                </a:gridCol>
              </a:tblGrid>
              <a:tr h="845282">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SR NO.</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PART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HEIGHT/LENGTH (m)</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DIMETER (m)</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WIDTH (m)</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NO OF TEETH</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extLst>
                  <a:ext uri="{0D108BD9-81ED-4DB2-BD59-A6C34878D82A}">
                    <a16:rowId xmlns:a16="http://schemas.microsoft.com/office/drawing/2014/main" val="1700784030"/>
                  </a:ext>
                </a:extLst>
              </a:tr>
              <a:tr h="483019">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1</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l">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DRUM LOWER</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0.5000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0.450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0.060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NA</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extLst>
                  <a:ext uri="{0D108BD9-81ED-4DB2-BD59-A6C34878D82A}">
                    <a16:rowId xmlns:a16="http://schemas.microsoft.com/office/drawing/2014/main" val="705320059"/>
                  </a:ext>
                </a:extLst>
              </a:tr>
              <a:tr h="362263">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2</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l">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DRUM TOP</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0.5000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0.450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0.060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NA</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extLst>
                  <a:ext uri="{0D108BD9-81ED-4DB2-BD59-A6C34878D82A}">
                    <a16:rowId xmlns:a16="http://schemas.microsoft.com/office/drawing/2014/main" val="2341540428"/>
                  </a:ext>
                </a:extLst>
              </a:tr>
              <a:tr h="603773">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3</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l">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DRUM BRACKET</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0.1000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0.250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NA</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extLst>
                  <a:ext uri="{0D108BD9-81ED-4DB2-BD59-A6C34878D82A}">
                    <a16:rowId xmlns:a16="http://schemas.microsoft.com/office/drawing/2014/main" val="603069106"/>
                  </a:ext>
                </a:extLst>
              </a:tr>
              <a:tr h="301886">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4</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l">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YOKE</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0.900</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0.050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NA</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extLst>
                  <a:ext uri="{0D108BD9-81ED-4DB2-BD59-A6C34878D82A}">
                    <a16:rowId xmlns:a16="http://schemas.microsoft.com/office/drawing/2014/main" val="3255511352"/>
                  </a:ext>
                </a:extLst>
              </a:tr>
              <a:tr h="422640">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l">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MAIN FRAME</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1.215</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1.260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NA</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extLst>
                  <a:ext uri="{0D108BD9-81ED-4DB2-BD59-A6C34878D82A}">
                    <a16:rowId xmlns:a16="http://schemas.microsoft.com/office/drawing/2014/main" val="1953986253"/>
                  </a:ext>
                </a:extLst>
              </a:tr>
              <a:tr h="301886">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6</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l">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WHEELS</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0.300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0.040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NA</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extLst>
                  <a:ext uri="{0D108BD9-81ED-4DB2-BD59-A6C34878D82A}">
                    <a16:rowId xmlns:a16="http://schemas.microsoft.com/office/drawing/2014/main" val="2204995081"/>
                  </a:ext>
                </a:extLst>
              </a:tr>
              <a:tr h="422640">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7</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l">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RING GEAR</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0.920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a:effectLst/>
                          <a:latin typeface="Times New Roman" panose="02020603050405020304" pitchFamily="18" charset="0"/>
                          <a:cs typeface="Times New Roman" panose="02020603050405020304" pitchFamily="18" charset="0"/>
                        </a:rPr>
                        <a:t>0.040</a:t>
                      </a:r>
                      <a:endParaRPr lang="en-IN"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tc>
                  <a:txBody>
                    <a:bodyPr/>
                    <a:lstStyle/>
                    <a:p>
                      <a:pPr marL="63500" marR="213360" algn="ctr">
                        <a:spcBef>
                          <a:spcPts val="795"/>
                        </a:spcBef>
                        <a:spcAft>
                          <a:spcPts val="0"/>
                        </a:spcAft>
                        <a:tabLst>
                          <a:tab pos="254000" algn="l"/>
                          <a:tab pos="1141095" algn="l"/>
                          <a:tab pos="2006600" algn="l"/>
                          <a:tab pos="2971800" algn="l"/>
                          <a:tab pos="3675380" algn="l"/>
                          <a:tab pos="4639945" algn="l"/>
                          <a:tab pos="5422265" algn="l"/>
                          <a:tab pos="6047105" algn="l"/>
                        </a:tabLst>
                      </a:pPr>
                      <a:r>
                        <a:rPr lang="en-US" sz="2000" dirty="0">
                          <a:effectLst/>
                          <a:latin typeface="Times New Roman" panose="02020603050405020304" pitchFamily="18" charset="0"/>
                          <a:cs typeface="Times New Roman" panose="02020603050405020304" pitchFamily="18" charset="0"/>
                        </a:rPr>
                        <a:t>135</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9383" marR="39383" marT="0" marB="0"/>
                </a:tc>
                <a:extLst>
                  <a:ext uri="{0D108BD9-81ED-4DB2-BD59-A6C34878D82A}">
                    <a16:rowId xmlns:a16="http://schemas.microsoft.com/office/drawing/2014/main" val="3229057111"/>
                  </a:ext>
                </a:extLst>
              </a:tr>
            </a:tbl>
          </a:graphicData>
        </a:graphic>
      </p:graphicFrame>
    </p:spTree>
    <p:extLst>
      <p:ext uri="{BB962C8B-B14F-4D97-AF65-F5344CB8AC3E}">
        <p14:creationId xmlns:p14="http://schemas.microsoft.com/office/powerpoint/2010/main" val="1346756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DDC8-C7F7-9EFF-A499-77332E709A3E}"/>
              </a:ext>
            </a:extLst>
          </p:cNvPr>
          <p:cNvSpPr>
            <a:spLocks noGrp="1"/>
          </p:cNvSpPr>
          <p:nvPr>
            <p:ph type="title"/>
          </p:nvPr>
        </p:nvSpPr>
        <p:spPr>
          <a:xfrm>
            <a:off x="525717" y="349625"/>
            <a:ext cx="10077557" cy="770964"/>
          </a:xfrm>
        </p:spPr>
        <p:txBody>
          <a:bodyPr/>
          <a:lstStyle/>
          <a:p>
            <a:pPr algn="ctr"/>
            <a:r>
              <a:rPr lang="en-IN" b="1" i="0" dirty="0">
                <a:latin typeface="Times New Roman" panose="02020603050405020304" pitchFamily="18" charset="0"/>
                <a:cs typeface="Times New Roman" panose="02020603050405020304" pitchFamily="18" charset="0"/>
              </a:rPr>
              <a:t>Analysis</a:t>
            </a:r>
          </a:p>
        </p:txBody>
      </p:sp>
      <p:pic>
        <p:nvPicPr>
          <p:cNvPr id="5" name="Content Placeholder 4">
            <a:extLst>
              <a:ext uri="{FF2B5EF4-FFF2-40B4-BE49-F238E27FC236}">
                <a16:creationId xmlns:a16="http://schemas.microsoft.com/office/drawing/2014/main" id="{59FE2371-0985-64E7-5649-EE9C2A6C7CBF}"/>
              </a:ext>
            </a:extLst>
          </p:cNvPr>
          <p:cNvPicPr>
            <a:picLocks noGrp="1" noChangeAspect="1"/>
          </p:cNvPicPr>
          <p:nvPr>
            <p:ph idx="1"/>
          </p:nvPr>
        </p:nvPicPr>
        <p:blipFill>
          <a:blip r:embed="rId2"/>
          <a:stretch>
            <a:fillRect/>
          </a:stretch>
        </p:blipFill>
        <p:spPr>
          <a:xfrm>
            <a:off x="525717" y="1470489"/>
            <a:ext cx="4922947" cy="2551987"/>
          </a:xfrm>
        </p:spPr>
      </p:pic>
      <p:pic>
        <p:nvPicPr>
          <p:cNvPr id="7" name="Picture 6">
            <a:extLst>
              <a:ext uri="{FF2B5EF4-FFF2-40B4-BE49-F238E27FC236}">
                <a16:creationId xmlns:a16="http://schemas.microsoft.com/office/drawing/2014/main" id="{8C786933-D7BC-EF39-F6DC-06E650E152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2541" y="1470490"/>
            <a:ext cx="4991714" cy="2551988"/>
          </a:xfrm>
          <a:prstGeom prst="rect">
            <a:avLst/>
          </a:prstGeom>
        </p:spPr>
      </p:pic>
      <p:graphicFrame>
        <p:nvGraphicFramePr>
          <p:cNvPr id="8" name="Table 7">
            <a:extLst>
              <a:ext uri="{FF2B5EF4-FFF2-40B4-BE49-F238E27FC236}">
                <a16:creationId xmlns:a16="http://schemas.microsoft.com/office/drawing/2014/main" id="{C14737E2-1F32-54DA-E8BF-564A278F02E4}"/>
              </a:ext>
            </a:extLst>
          </p:cNvPr>
          <p:cNvGraphicFramePr>
            <a:graphicFrameLocks noGrp="1"/>
          </p:cNvGraphicFramePr>
          <p:nvPr>
            <p:extLst>
              <p:ext uri="{D42A27DB-BD31-4B8C-83A1-F6EECF244321}">
                <p14:modId xmlns:p14="http://schemas.microsoft.com/office/powerpoint/2010/main" val="3452450273"/>
              </p:ext>
            </p:extLst>
          </p:nvPr>
        </p:nvGraphicFramePr>
        <p:xfrm>
          <a:off x="525717" y="4493807"/>
          <a:ext cx="4922947" cy="370840"/>
        </p:xfrm>
        <a:graphic>
          <a:graphicData uri="http://schemas.openxmlformats.org/drawingml/2006/table">
            <a:tbl>
              <a:tblPr firstRow="1" bandRow="1">
                <a:tableStyleId>{2D5ABB26-0587-4C30-8999-92F81FD0307C}</a:tableStyleId>
              </a:tblPr>
              <a:tblGrid>
                <a:gridCol w="4922947">
                  <a:extLst>
                    <a:ext uri="{9D8B030D-6E8A-4147-A177-3AD203B41FA5}">
                      <a16:colId xmlns:a16="http://schemas.microsoft.com/office/drawing/2014/main" val="329821199"/>
                    </a:ext>
                  </a:extLst>
                </a:gridCol>
              </a:tblGrid>
              <a:tr h="370840">
                <a:tc>
                  <a:txBody>
                    <a:bodyPr/>
                    <a:lstStyle/>
                    <a:p>
                      <a:pPr algn="ctr"/>
                      <a:r>
                        <a:rPr lang="en-IN" dirty="0"/>
                        <a:t>Blade</a:t>
                      </a:r>
                    </a:p>
                  </a:txBody>
                  <a:tcPr/>
                </a:tc>
                <a:extLst>
                  <a:ext uri="{0D108BD9-81ED-4DB2-BD59-A6C34878D82A}">
                    <a16:rowId xmlns:a16="http://schemas.microsoft.com/office/drawing/2014/main" val="853204944"/>
                  </a:ext>
                </a:extLst>
              </a:tr>
            </a:tbl>
          </a:graphicData>
        </a:graphic>
      </p:graphicFrame>
      <p:graphicFrame>
        <p:nvGraphicFramePr>
          <p:cNvPr id="9" name="Table 8">
            <a:extLst>
              <a:ext uri="{FF2B5EF4-FFF2-40B4-BE49-F238E27FC236}">
                <a16:creationId xmlns:a16="http://schemas.microsoft.com/office/drawing/2014/main" id="{789A96F6-A6DB-40C5-614A-BF252E85FB82}"/>
              </a:ext>
            </a:extLst>
          </p:cNvPr>
          <p:cNvGraphicFramePr>
            <a:graphicFrameLocks noGrp="1"/>
          </p:cNvGraphicFramePr>
          <p:nvPr>
            <p:extLst>
              <p:ext uri="{D42A27DB-BD31-4B8C-83A1-F6EECF244321}">
                <p14:modId xmlns:p14="http://schemas.microsoft.com/office/powerpoint/2010/main" val="1057289299"/>
              </p:ext>
            </p:extLst>
          </p:nvPr>
        </p:nvGraphicFramePr>
        <p:xfrm>
          <a:off x="6284257" y="4392798"/>
          <a:ext cx="5211483" cy="370840"/>
        </p:xfrm>
        <a:graphic>
          <a:graphicData uri="http://schemas.openxmlformats.org/drawingml/2006/table">
            <a:tbl>
              <a:tblPr firstRow="1" bandRow="1">
                <a:tableStyleId>{2D5ABB26-0587-4C30-8999-92F81FD0307C}</a:tableStyleId>
              </a:tblPr>
              <a:tblGrid>
                <a:gridCol w="5211483">
                  <a:extLst>
                    <a:ext uri="{9D8B030D-6E8A-4147-A177-3AD203B41FA5}">
                      <a16:colId xmlns:a16="http://schemas.microsoft.com/office/drawing/2014/main" val="1223731834"/>
                    </a:ext>
                  </a:extLst>
                </a:gridCol>
              </a:tblGrid>
              <a:tr h="370840">
                <a:tc>
                  <a:txBody>
                    <a:bodyPr/>
                    <a:lstStyle/>
                    <a:p>
                      <a:pPr algn="ctr"/>
                      <a:r>
                        <a:rPr lang="en-IN" dirty="0"/>
                        <a:t>Yoke</a:t>
                      </a:r>
                    </a:p>
                  </a:txBody>
                  <a:tcPr/>
                </a:tc>
                <a:extLst>
                  <a:ext uri="{0D108BD9-81ED-4DB2-BD59-A6C34878D82A}">
                    <a16:rowId xmlns:a16="http://schemas.microsoft.com/office/drawing/2014/main" val="3196564445"/>
                  </a:ext>
                </a:extLst>
              </a:tr>
            </a:tbl>
          </a:graphicData>
        </a:graphic>
      </p:graphicFrame>
      <p:pic>
        <p:nvPicPr>
          <p:cNvPr id="11" name="Picture 10">
            <a:extLst>
              <a:ext uri="{FF2B5EF4-FFF2-40B4-BE49-F238E27FC236}">
                <a16:creationId xmlns:a16="http://schemas.microsoft.com/office/drawing/2014/main" id="{BAE42DFA-AD32-F21B-A2F0-424D9A6609B9}"/>
              </a:ext>
            </a:extLst>
          </p:cNvPr>
          <p:cNvPicPr>
            <a:picLocks noChangeAspect="1"/>
          </p:cNvPicPr>
          <p:nvPr/>
        </p:nvPicPr>
        <p:blipFill>
          <a:blip r:embed="rId4"/>
          <a:stretch>
            <a:fillRect/>
          </a:stretch>
        </p:blipFill>
        <p:spPr>
          <a:xfrm>
            <a:off x="4276165" y="4392798"/>
            <a:ext cx="3585882" cy="2115577"/>
          </a:xfrm>
          <a:prstGeom prst="rect">
            <a:avLst/>
          </a:prstGeom>
        </p:spPr>
      </p:pic>
    </p:spTree>
    <p:extLst>
      <p:ext uri="{BB962C8B-B14F-4D97-AF65-F5344CB8AC3E}">
        <p14:creationId xmlns:p14="http://schemas.microsoft.com/office/powerpoint/2010/main" val="1266427459"/>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DF7A0217C5214E931B32DB5924E223" ma:contentTypeVersion="0" ma:contentTypeDescription="Create a new document." ma:contentTypeScope="" ma:versionID="005d5a19e04dd4f92200f6f68e80eef5">
  <xsd:schema xmlns:xsd="http://www.w3.org/2001/XMLSchema" xmlns:xs="http://www.w3.org/2001/XMLSchema" xmlns:p="http://schemas.microsoft.com/office/2006/metadata/properties" targetNamespace="http://schemas.microsoft.com/office/2006/metadata/properties" ma:root="true" ma:fieldsID="71ac61e1bd1ab63ebee8fc8f1a9cffc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CE4B218-3A6B-4B6C-A1C2-696ABCF52FB2}">
  <ds:schemaRefs>
    <ds:schemaRef ds:uri="http://schemas.microsoft.com/sharepoint/v3/contenttype/forms"/>
  </ds:schemaRefs>
</ds:datastoreItem>
</file>

<file path=customXml/itemProps2.xml><?xml version="1.0" encoding="utf-8"?>
<ds:datastoreItem xmlns:ds="http://schemas.openxmlformats.org/officeDocument/2006/customXml" ds:itemID="{8E066A99-ABDA-4BEB-8127-99D839BAEC5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D910862-C4F5-486A-B874-48641C733B33}">
  <ds:schemaRefs>
    <ds:schemaRef ds:uri="http://schemas.microsoft.com/office/infopath/2007/PartnerControls"/>
    <ds:schemaRef ds:uri="http://www.w3.org/XML/1998/namespace"/>
    <ds:schemaRef ds:uri="http://purl.org/dc/term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Facet</Template>
  <TotalTime>100</TotalTime>
  <Words>1237</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Avenir Next LT Pro</vt:lpstr>
      <vt:lpstr>Avenir Next LT Pro Light</vt:lpstr>
      <vt:lpstr>Georgia Pro Semibold</vt:lpstr>
      <vt:lpstr>Times New Roman</vt:lpstr>
      <vt:lpstr>RocaVTI</vt:lpstr>
      <vt:lpstr>Design of portable concrete mixture     Prajwal Chandrashekhar Wani </vt:lpstr>
      <vt:lpstr>Introduction</vt:lpstr>
      <vt:lpstr>Objective:</vt:lpstr>
      <vt:lpstr>Components:</vt:lpstr>
      <vt:lpstr>Methodology</vt:lpstr>
      <vt:lpstr>Calculations: </vt:lpstr>
      <vt:lpstr>Calculations: </vt:lpstr>
      <vt:lpstr>Parameters </vt:lpstr>
      <vt:lpstr>Analysis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Pratham Alekar</dc:creator>
  <cp:lastModifiedBy>Prajwal Wani</cp:lastModifiedBy>
  <cp:revision>4</cp:revision>
  <dcterms:created xsi:type="dcterms:W3CDTF">2023-07-17T07:18:03Z</dcterms:created>
  <dcterms:modified xsi:type="dcterms:W3CDTF">2025-05-15T12:32:21Z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0x0101008EDF7A0217C5214E931B32DB5924E223</vt:lpwstr>
  </property>
</Properties>
</file>