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8BCA7-66B3-42CD-BE13-2F5223F8C9F8}" v="150" dt="2024-03-31T20:31:3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ajw\Downloads\download(Auto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ajw\Downloads\download%201234.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[download(AutoRecovered).xlsx]Order level Analysis!PivotTable3</c:name>
    <c:fmtId val="27"/>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Areas vs Monthly Orders </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6"/>
          <c:spPr>
            <a:solidFill>
              <a:schemeClr val="lt1"/>
            </a:solidFill>
            <a:ln w="1587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6"/>
          <c:spPr>
            <a:solidFill>
              <a:schemeClr val="lt1"/>
            </a:solidFill>
            <a:ln w="1587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6"/>
          <c:spPr>
            <a:solidFill>
              <a:schemeClr val="lt1"/>
            </a:solidFill>
            <a:ln w="15875">
              <a:solidFill>
                <a:schemeClr val="accent1">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6"/>
          <c:spPr>
            <a:solidFill>
              <a:schemeClr val="lt1"/>
            </a:solidFill>
            <a:ln w="15875">
              <a:solidFill>
                <a:schemeClr val="accent2">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6"/>
          <c:spPr>
            <a:solidFill>
              <a:schemeClr val="lt1"/>
            </a:solidFill>
            <a:ln w="15875">
              <a:solidFill>
                <a:schemeClr val="accent3">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402668506650592E-2"/>
          <c:y val="7.5468626541313755E-2"/>
          <c:w val="0.95203324212295559"/>
          <c:h val="0.82791478172542954"/>
        </c:manualLayout>
      </c:layout>
      <c:barChart>
        <c:barDir val="col"/>
        <c:grouping val="clustered"/>
        <c:varyColors val="0"/>
        <c:ser>
          <c:idx val="0"/>
          <c:order val="0"/>
          <c:tx>
            <c:strRef>
              <c:f>'Order level Analysis'!$I$8:$I$10</c:f>
              <c:strCache>
                <c:ptCount val="1"/>
                <c:pt idx="0">
                  <c:v>Jan</c:v>
                </c:pt>
              </c:strCache>
            </c:strRef>
          </c:tx>
          <c:spPr>
            <a:solidFill>
              <a:schemeClr val="accent1"/>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Analysis'!$I$11:$I$63</c:f>
              <c:numCache>
                <c:formatCode>General</c:formatCode>
                <c:ptCount val="52"/>
              </c:numCache>
            </c:numRef>
          </c:val>
          <c:extLst>
            <c:ext xmlns:c16="http://schemas.microsoft.com/office/drawing/2014/chart" uri="{C3380CC4-5D6E-409C-BE32-E72D297353CC}">
              <c16:uniqueId val="{00000000-C214-4A88-891A-2063E91BAF9E}"/>
            </c:ext>
          </c:extLst>
        </c:ser>
        <c:ser>
          <c:idx val="1"/>
          <c:order val="1"/>
          <c:tx>
            <c:strRef>
              <c:f>'Order level Analysis'!$J$8:$J$10</c:f>
              <c:strCache>
                <c:ptCount val="1"/>
                <c:pt idx="0">
                  <c:v>Feb</c:v>
                </c:pt>
              </c:strCache>
            </c:strRef>
          </c:tx>
          <c:spPr>
            <a:solidFill>
              <a:schemeClr val="accent2"/>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Analysis'!$J$11:$J$63</c:f>
              <c:numCache>
                <c:formatCode>General</c:formatCode>
                <c:ptCount val="52"/>
                <c:pt idx="0">
                  <c:v>0</c:v>
                </c:pt>
                <c:pt idx="1">
                  <c:v>-2</c:v>
                </c:pt>
                <c:pt idx="2">
                  <c:v>0</c:v>
                </c:pt>
                <c:pt idx="3">
                  <c:v>-2</c:v>
                </c:pt>
                <c:pt idx="4">
                  <c:v>0</c:v>
                </c:pt>
                <c:pt idx="5">
                  <c:v>-3</c:v>
                </c:pt>
                <c:pt idx="6">
                  <c:v>6</c:v>
                </c:pt>
                <c:pt idx="7">
                  <c:v>-1</c:v>
                </c:pt>
                <c:pt idx="8">
                  <c:v>0</c:v>
                </c:pt>
                <c:pt idx="9">
                  <c:v>0</c:v>
                </c:pt>
                <c:pt idx="10">
                  <c:v>0</c:v>
                </c:pt>
                <c:pt idx="11">
                  <c:v>-6</c:v>
                </c:pt>
                <c:pt idx="12">
                  <c:v>-2</c:v>
                </c:pt>
                <c:pt idx="13">
                  <c:v>0</c:v>
                </c:pt>
                <c:pt idx="14">
                  <c:v>-45</c:v>
                </c:pt>
                <c:pt idx="15">
                  <c:v>0</c:v>
                </c:pt>
                <c:pt idx="16">
                  <c:v>0</c:v>
                </c:pt>
                <c:pt idx="17">
                  <c:v>1</c:v>
                </c:pt>
                <c:pt idx="18">
                  <c:v>0</c:v>
                </c:pt>
                <c:pt idx="19">
                  <c:v>0</c:v>
                </c:pt>
                <c:pt idx="20">
                  <c:v>0</c:v>
                </c:pt>
                <c:pt idx="21">
                  <c:v>0</c:v>
                </c:pt>
                <c:pt idx="22">
                  <c:v>1</c:v>
                </c:pt>
                <c:pt idx="23">
                  <c:v>0</c:v>
                </c:pt>
                <c:pt idx="24">
                  <c:v>-2</c:v>
                </c:pt>
                <c:pt idx="25">
                  <c:v>0</c:v>
                </c:pt>
                <c:pt idx="26">
                  <c:v>17</c:v>
                </c:pt>
                <c:pt idx="27">
                  <c:v>114</c:v>
                </c:pt>
                <c:pt idx="28">
                  <c:v>0</c:v>
                </c:pt>
                <c:pt idx="29">
                  <c:v>-11</c:v>
                </c:pt>
                <c:pt idx="30">
                  <c:v>-1</c:v>
                </c:pt>
                <c:pt idx="31">
                  <c:v>-1</c:v>
                </c:pt>
                <c:pt idx="32">
                  <c:v>0</c:v>
                </c:pt>
                <c:pt idx="33">
                  <c:v>1</c:v>
                </c:pt>
                <c:pt idx="34">
                  <c:v>0</c:v>
                </c:pt>
                <c:pt idx="35">
                  <c:v>1</c:v>
                </c:pt>
                <c:pt idx="36">
                  <c:v>0</c:v>
                </c:pt>
                <c:pt idx="37">
                  <c:v>10</c:v>
                </c:pt>
                <c:pt idx="38">
                  <c:v>-9</c:v>
                </c:pt>
                <c:pt idx="39">
                  <c:v>1</c:v>
                </c:pt>
                <c:pt idx="40">
                  <c:v>0</c:v>
                </c:pt>
                <c:pt idx="41">
                  <c:v>-9</c:v>
                </c:pt>
                <c:pt idx="42">
                  <c:v>-1</c:v>
                </c:pt>
                <c:pt idx="43">
                  <c:v>0</c:v>
                </c:pt>
                <c:pt idx="44">
                  <c:v>0</c:v>
                </c:pt>
                <c:pt idx="45">
                  <c:v>-1</c:v>
                </c:pt>
                <c:pt idx="46">
                  <c:v>0</c:v>
                </c:pt>
                <c:pt idx="47">
                  <c:v>0</c:v>
                </c:pt>
                <c:pt idx="48">
                  <c:v>0</c:v>
                </c:pt>
                <c:pt idx="49">
                  <c:v>0</c:v>
                </c:pt>
                <c:pt idx="50">
                  <c:v>0</c:v>
                </c:pt>
                <c:pt idx="51">
                  <c:v>1</c:v>
                </c:pt>
              </c:numCache>
            </c:numRef>
          </c:val>
          <c:extLst>
            <c:ext xmlns:c16="http://schemas.microsoft.com/office/drawing/2014/chart" uri="{C3380CC4-5D6E-409C-BE32-E72D297353CC}">
              <c16:uniqueId val="{00000001-C214-4A88-891A-2063E91BAF9E}"/>
            </c:ext>
          </c:extLst>
        </c:ser>
        <c:ser>
          <c:idx val="2"/>
          <c:order val="2"/>
          <c:tx>
            <c:strRef>
              <c:f>'Order level Analysis'!$K$8:$K$10</c:f>
              <c:strCache>
                <c:ptCount val="1"/>
                <c:pt idx="0">
                  <c:v>Mar</c:v>
                </c:pt>
              </c:strCache>
            </c:strRef>
          </c:tx>
          <c:spPr>
            <a:solidFill>
              <a:schemeClr val="accent3"/>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Analysis'!$K$11:$K$63</c:f>
              <c:numCache>
                <c:formatCode>General</c:formatCode>
                <c:ptCount val="52"/>
                <c:pt idx="0">
                  <c:v>3</c:v>
                </c:pt>
                <c:pt idx="1">
                  <c:v>0</c:v>
                </c:pt>
                <c:pt idx="2">
                  <c:v>0</c:v>
                </c:pt>
                <c:pt idx="3">
                  <c:v>1</c:v>
                </c:pt>
                <c:pt idx="4">
                  <c:v>0</c:v>
                </c:pt>
                <c:pt idx="5">
                  <c:v>3</c:v>
                </c:pt>
                <c:pt idx="6">
                  <c:v>-3</c:v>
                </c:pt>
                <c:pt idx="7">
                  <c:v>0</c:v>
                </c:pt>
                <c:pt idx="8">
                  <c:v>1</c:v>
                </c:pt>
                <c:pt idx="9">
                  <c:v>2</c:v>
                </c:pt>
                <c:pt idx="10">
                  <c:v>1</c:v>
                </c:pt>
                <c:pt idx="11">
                  <c:v>3</c:v>
                </c:pt>
                <c:pt idx="12">
                  <c:v>1</c:v>
                </c:pt>
                <c:pt idx="13">
                  <c:v>0</c:v>
                </c:pt>
                <c:pt idx="14">
                  <c:v>4</c:v>
                </c:pt>
                <c:pt idx="15">
                  <c:v>-2</c:v>
                </c:pt>
                <c:pt idx="16">
                  <c:v>0</c:v>
                </c:pt>
                <c:pt idx="17">
                  <c:v>2</c:v>
                </c:pt>
                <c:pt idx="18">
                  <c:v>-1</c:v>
                </c:pt>
                <c:pt idx="19">
                  <c:v>0</c:v>
                </c:pt>
                <c:pt idx="20">
                  <c:v>0</c:v>
                </c:pt>
                <c:pt idx="21">
                  <c:v>0</c:v>
                </c:pt>
                <c:pt idx="22">
                  <c:v>-1</c:v>
                </c:pt>
                <c:pt idx="23">
                  <c:v>0</c:v>
                </c:pt>
                <c:pt idx="24">
                  <c:v>1</c:v>
                </c:pt>
                <c:pt idx="25">
                  <c:v>1</c:v>
                </c:pt>
                <c:pt idx="26">
                  <c:v>18</c:v>
                </c:pt>
                <c:pt idx="27">
                  <c:v>387</c:v>
                </c:pt>
                <c:pt idx="28">
                  <c:v>0</c:v>
                </c:pt>
                <c:pt idx="29">
                  <c:v>98</c:v>
                </c:pt>
                <c:pt idx="30">
                  <c:v>0</c:v>
                </c:pt>
                <c:pt idx="31">
                  <c:v>1</c:v>
                </c:pt>
                <c:pt idx="32">
                  <c:v>-1</c:v>
                </c:pt>
                <c:pt idx="33">
                  <c:v>0</c:v>
                </c:pt>
                <c:pt idx="34">
                  <c:v>0</c:v>
                </c:pt>
                <c:pt idx="35">
                  <c:v>1</c:v>
                </c:pt>
                <c:pt idx="36">
                  <c:v>0</c:v>
                </c:pt>
                <c:pt idx="37">
                  <c:v>-4</c:v>
                </c:pt>
                <c:pt idx="38">
                  <c:v>5</c:v>
                </c:pt>
                <c:pt idx="39">
                  <c:v>-1</c:v>
                </c:pt>
                <c:pt idx="40">
                  <c:v>0</c:v>
                </c:pt>
                <c:pt idx="41">
                  <c:v>2</c:v>
                </c:pt>
                <c:pt idx="42">
                  <c:v>0</c:v>
                </c:pt>
                <c:pt idx="43">
                  <c:v>0</c:v>
                </c:pt>
                <c:pt idx="44">
                  <c:v>0</c:v>
                </c:pt>
                <c:pt idx="45">
                  <c:v>0</c:v>
                </c:pt>
                <c:pt idx="46">
                  <c:v>0</c:v>
                </c:pt>
                <c:pt idx="47">
                  <c:v>0</c:v>
                </c:pt>
                <c:pt idx="48">
                  <c:v>0</c:v>
                </c:pt>
                <c:pt idx="49">
                  <c:v>0</c:v>
                </c:pt>
                <c:pt idx="50">
                  <c:v>1</c:v>
                </c:pt>
                <c:pt idx="51">
                  <c:v>-1</c:v>
                </c:pt>
              </c:numCache>
            </c:numRef>
          </c:val>
          <c:extLst>
            <c:ext xmlns:c16="http://schemas.microsoft.com/office/drawing/2014/chart" uri="{C3380CC4-5D6E-409C-BE32-E72D297353CC}">
              <c16:uniqueId val="{00000002-C214-4A88-891A-2063E91BAF9E}"/>
            </c:ext>
          </c:extLst>
        </c:ser>
        <c:ser>
          <c:idx val="3"/>
          <c:order val="3"/>
          <c:tx>
            <c:strRef>
              <c:f>'Order level Analysis'!$L$8:$L$10</c:f>
              <c:strCache>
                <c:ptCount val="1"/>
                <c:pt idx="0">
                  <c:v>Apr</c:v>
                </c:pt>
              </c:strCache>
            </c:strRef>
          </c:tx>
          <c:spPr>
            <a:solidFill>
              <a:schemeClr val="accent4"/>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Analysis'!$L$11:$L$63</c:f>
              <c:numCache>
                <c:formatCode>General</c:formatCode>
                <c:ptCount val="52"/>
                <c:pt idx="0">
                  <c:v>2</c:v>
                </c:pt>
                <c:pt idx="1">
                  <c:v>1</c:v>
                </c:pt>
                <c:pt idx="2">
                  <c:v>0</c:v>
                </c:pt>
                <c:pt idx="3">
                  <c:v>-1</c:v>
                </c:pt>
                <c:pt idx="4">
                  <c:v>0</c:v>
                </c:pt>
                <c:pt idx="5">
                  <c:v>5</c:v>
                </c:pt>
                <c:pt idx="6">
                  <c:v>-4</c:v>
                </c:pt>
                <c:pt idx="7">
                  <c:v>0</c:v>
                </c:pt>
                <c:pt idx="8">
                  <c:v>-1</c:v>
                </c:pt>
                <c:pt idx="9">
                  <c:v>6</c:v>
                </c:pt>
                <c:pt idx="10">
                  <c:v>0</c:v>
                </c:pt>
                <c:pt idx="11">
                  <c:v>7</c:v>
                </c:pt>
                <c:pt idx="12">
                  <c:v>-1</c:v>
                </c:pt>
                <c:pt idx="13">
                  <c:v>0</c:v>
                </c:pt>
                <c:pt idx="14">
                  <c:v>9</c:v>
                </c:pt>
                <c:pt idx="15">
                  <c:v>0</c:v>
                </c:pt>
                <c:pt idx="16">
                  <c:v>0</c:v>
                </c:pt>
                <c:pt idx="17">
                  <c:v>-2</c:v>
                </c:pt>
                <c:pt idx="18">
                  <c:v>0</c:v>
                </c:pt>
                <c:pt idx="19">
                  <c:v>0</c:v>
                </c:pt>
                <c:pt idx="20">
                  <c:v>0</c:v>
                </c:pt>
                <c:pt idx="21">
                  <c:v>0</c:v>
                </c:pt>
                <c:pt idx="22">
                  <c:v>1</c:v>
                </c:pt>
                <c:pt idx="23">
                  <c:v>0</c:v>
                </c:pt>
                <c:pt idx="24">
                  <c:v>1</c:v>
                </c:pt>
                <c:pt idx="25">
                  <c:v>-1</c:v>
                </c:pt>
                <c:pt idx="26">
                  <c:v>-2</c:v>
                </c:pt>
                <c:pt idx="27">
                  <c:v>221</c:v>
                </c:pt>
                <c:pt idx="28">
                  <c:v>3</c:v>
                </c:pt>
                <c:pt idx="29">
                  <c:v>23</c:v>
                </c:pt>
                <c:pt idx="30">
                  <c:v>0</c:v>
                </c:pt>
                <c:pt idx="31">
                  <c:v>0</c:v>
                </c:pt>
                <c:pt idx="32">
                  <c:v>1</c:v>
                </c:pt>
                <c:pt idx="33">
                  <c:v>-1</c:v>
                </c:pt>
                <c:pt idx="34">
                  <c:v>0</c:v>
                </c:pt>
                <c:pt idx="35">
                  <c:v>-2</c:v>
                </c:pt>
                <c:pt idx="36">
                  <c:v>0</c:v>
                </c:pt>
                <c:pt idx="37">
                  <c:v>24</c:v>
                </c:pt>
                <c:pt idx="38">
                  <c:v>-2</c:v>
                </c:pt>
                <c:pt idx="39">
                  <c:v>0</c:v>
                </c:pt>
                <c:pt idx="40">
                  <c:v>0</c:v>
                </c:pt>
                <c:pt idx="41">
                  <c:v>3</c:v>
                </c:pt>
                <c:pt idx="42">
                  <c:v>0</c:v>
                </c:pt>
                <c:pt idx="43">
                  <c:v>0</c:v>
                </c:pt>
                <c:pt idx="44">
                  <c:v>0</c:v>
                </c:pt>
                <c:pt idx="45">
                  <c:v>1</c:v>
                </c:pt>
                <c:pt idx="46">
                  <c:v>0</c:v>
                </c:pt>
                <c:pt idx="47">
                  <c:v>0</c:v>
                </c:pt>
                <c:pt idx="48">
                  <c:v>1</c:v>
                </c:pt>
                <c:pt idx="49">
                  <c:v>0</c:v>
                </c:pt>
                <c:pt idx="50">
                  <c:v>-1</c:v>
                </c:pt>
                <c:pt idx="51">
                  <c:v>1</c:v>
                </c:pt>
              </c:numCache>
            </c:numRef>
          </c:val>
          <c:extLst>
            <c:ext xmlns:c16="http://schemas.microsoft.com/office/drawing/2014/chart" uri="{C3380CC4-5D6E-409C-BE32-E72D297353CC}">
              <c16:uniqueId val="{00000003-C214-4A88-891A-2063E91BAF9E}"/>
            </c:ext>
          </c:extLst>
        </c:ser>
        <c:ser>
          <c:idx val="4"/>
          <c:order val="4"/>
          <c:tx>
            <c:strRef>
              <c:f>'Order level Analysis'!$M$8:$M$10</c:f>
              <c:strCache>
                <c:ptCount val="1"/>
                <c:pt idx="0">
                  <c:v>May</c:v>
                </c:pt>
              </c:strCache>
            </c:strRef>
          </c:tx>
          <c:spPr>
            <a:solidFill>
              <a:schemeClr val="accent5"/>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Analysis'!$M$11:$M$63</c:f>
              <c:numCache>
                <c:formatCode>General</c:formatCode>
                <c:ptCount val="52"/>
                <c:pt idx="0">
                  <c:v>-1</c:v>
                </c:pt>
                <c:pt idx="1">
                  <c:v>0</c:v>
                </c:pt>
                <c:pt idx="2">
                  <c:v>0</c:v>
                </c:pt>
                <c:pt idx="3">
                  <c:v>1</c:v>
                </c:pt>
                <c:pt idx="4">
                  <c:v>3</c:v>
                </c:pt>
                <c:pt idx="5">
                  <c:v>-1</c:v>
                </c:pt>
                <c:pt idx="6">
                  <c:v>-1</c:v>
                </c:pt>
                <c:pt idx="7">
                  <c:v>0</c:v>
                </c:pt>
                <c:pt idx="8">
                  <c:v>0</c:v>
                </c:pt>
                <c:pt idx="9">
                  <c:v>0</c:v>
                </c:pt>
                <c:pt idx="10">
                  <c:v>2</c:v>
                </c:pt>
                <c:pt idx="11">
                  <c:v>-6</c:v>
                </c:pt>
                <c:pt idx="12">
                  <c:v>2</c:v>
                </c:pt>
                <c:pt idx="13">
                  <c:v>0</c:v>
                </c:pt>
                <c:pt idx="14">
                  <c:v>-8</c:v>
                </c:pt>
                <c:pt idx="15">
                  <c:v>8</c:v>
                </c:pt>
                <c:pt idx="16">
                  <c:v>0</c:v>
                </c:pt>
                <c:pt idx="17">
                  <c:v>5</c:v>
                </c:pt>
                <c:pt idx="18">
                  <c:v>3</c:v>
                </c:pt>
                <c:pt idx="19">
                  <c:v>0</c:v>
                </c:pt>
                <c:pt idx="20">
                  <c:v>0</c:v>
                </c:pt>
                <c:pt idx="21">
                  <c:v>0</c:v>
                </c:pt>
                <c:pt idx="22">
                  <c:v>-2</c:v>
                </c:pt>
                <c:pt idx="23">
                  <c:v>0</c:v>
                </c:pt>
                <c:pt idx="24">
                  <c:v>0</c:v>
                </c:pt>
                <c:pt idx="25">
                  <c:v>0</c:v>
                </c:pt>
                <c:pt idx="26">
                  <c:v>-18</c:v>
                </c:pt>
                <c:pt idx="27">
                  <c:v>-26</c:v>
                </c:pt>
                <c:pt idx="28">
                  <c:v>-1</c:v>
                </c:pt>
                <c:pt idx="29">
                  <c:v>-20</c:v>
                </c:pt>
                <c:pt idx="30">
                  <c:v>0</c:v>
                </c:pt>
                <c:pt idx="31">
                  <c:v>0</c:v>
                </c:pt>
                <c:pt idx="32">
                  <c:v>2</c:v>
                </c:pt>
                <c:pt idx="33">
                  <c:v>3</c:v>
                </c:pt>
                <c:pt idx="34">
                  <c:v>0</c:v>
                </c:pt>
                <c:pt idx="35">
                  <c:v>2</c:v>
                </c:pt>
                <c:pt idx="36">
                  <c:v>1</c:v>
                </c:pt>
                <c:pt idx="37">
                  <c:v>-2</c:v>
                </c:pt>
                <c:pt idx="38">
                  <c:v>29</c:v>
                </c:pt>
                <c:pt idx="39">
                  <c:v>2</c:v>
                </c:pt>
                <c:pt idx="40">
                  <c:v>1</c:v>
                </c:pt>
                <c:pt idx="41">
                  <c:v>-1</c:v>
                </c:pt>
                <c:pt idx="42">
                  <c:v>1</c:v>
                </c:pt>
                <c:pt idx="43">
                  <c:v>0</c:v>
                </c:pt>
                <c:pt idx="44">
                  <c:v>2</c:v>
                </c:pt>
                <c:pt idx="45">
                  <c:v>5</c:v>
                </c:pt>
                <c:pt idx="46">
                  <c:v>0</c:v>
                </c:pt>
                <c:pt idx="47">
                  <c:v>1</c:v>
                </c:pt>
                <c:pt idx="48">
                  <c:v>2</c:v>
                </c:pt>
                <c:pt idx="49">
                  <c:v>0</c:v>
                </c:pt>
                <c:pt idx="50">
                  <c:v>1</c:v>
                </c:pt>
                <c:pt idx="51">
                  <c:v>-1</c:v>
                </c:pt>
              </c:numCache>
            </c:numRef>
          </c:val>
          <c:extLst>
            <c:ext xmlns:c16="http://schemas.microsoft.com/office/drawing/2014/chart" uri="{C3380CC4-5D6E-409C-BE32-E72D297353CC}">
              <c16:uniqueId val="{00000004-C214-4A88-891A-2063E91BAF9E}"/>
            </c:ext>
          </c:extLst>
        </c:ser>
        <c:ser>
          <c:idx val="5"/>
          <c:order val="5"/>
          <c:tx>
            <c:strRef>
              <c:f>'Order level Analysis'!$N$8:$N$10</c:f>
              <c:strCache>
                <c:ptCount val="1"/>
                <c:pt idx="0">
                  <c:v>Jun</c:v>
                </c:pt>
              </c:strCache>
            </c:strRef>
          </c:tx>
          <c:spPr>
            <a:solidFill>
              <a:schemeClr val="accent6"/>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Analysis'!$N$11:$N$63</c:f>
              <c:numCache>
                <c:formatCode>General</c:formatCode>
                <c:ptCount val="52"/>
                <c:pt idx="0">
                  <c:v>2</c:v>
                </c:pt>
                <c:pt idx="1">
                  <c:v>0</c:v>
                </c:pt>
                <c:pt idx="2">
                  <c:v>1</c:v>
                </c:pt>
                <c:pt idx="3">
                  <c:v>-1</c:v>
                </c:pt>
                <c:pt idx="4">
                  <c:v>-3</c:v>
                </c:pt>
                <c:pt idx="5">
                  <c:v>-2</c:v>
                </c:pt>
                <c:pt idx="6">
                  <c:v>1</c:v>
                </c:pt>
                <c:pt idx="7">
                  <c:v>0</c:v>
                </c:pt>
                <c:pt idx="8">
                  <c:v>0</c:v>
                </c:pt>
                <c:pt idx="9">
                  <c:v>6</c:v>
                </c:pt>
                <c:pt idx="10">
                  <c:v>-2</c:v>
                </c:pt>
                <c:pt idx="11">
                  <c:v>10</c:v>
                </c:pt>
                <c:pt idx="12">
                  <c:v>-2</c:v>
                </c:pt>
                <c:pt idx="13">
                  <c:v>0</c:v>
                </c:pt>
                <c:pt idx="14">
                  <c:v>15</c:v>
                </c:pt>
                <c:pt idx="15">
                  <c:v>-7</c:v>
                </c:pt>
                <c:pt idx="16">
                  <c:v>0</c:v>
                </c:pt>
                <c:pt idx="17">
                  <c:v>-7</c:v>
                </c:pt>
                <c:pt idx="18">
                  <c:v>-5</c:v>
                </c:pt>
                <c:pt idx="19">
                  <c:v>0</c:v>
                </c:pt>
                <c:pt idx="20">
                  <c:v>0</c:v>
                </c:pt>
                <c:pt idx="21">
                  <c:v>1</c:v>
                </c:pt>
                <c:pt idx="22">
                  <c:v>1</c:v>
                </c:pt>
                <c:pt idx="23">
                  <c:v>0</c:v>
                </c:pt>
                <c:pt idx="24">
                  <c:v>-2</c:v>
                </c:pt>
                <c:pt idx="25">
                  <c:v>0</c:v>
                </c:pt>
                <c:pt idx="26">
                  <c:v>-1</c:v>
                </c:pt>
                <c:pt idx="27">
                  <c:v>87</c:v>
                </c:pt>
                <c:pt idx="28">
                  <c:v>-1</c:v>
                </c:pt>
                <c:pt idx="29">
                  <c:v>84</c:v>
                </c:pt>
                <c:pt idx="30">
                  <c:v>0</c:v>
                </c:pt>
                <c:pt idx="31">
                  <c:v>-1</c:v>
                </c:pt>
                <c:pt idx="32">
                  <c:v>-3</c:v>
                </c:pt>
                <c:pt idx="33">
                  <c:v>-2</c:v>
                </c:pt>
                <c:pt idx="34">
                  <c:v>1</c:v>
                </c:pt>
                <c:pt idx="35">
                  <c:v>-2</c:v>
                </c:pt>
                <c:pt idx="36">
                  <c:v>-1</c:v>
                </c:pt>
                <c:pt idx="37">
                  <c:v>-12</c:v>
                </c:pt>
                <c:pt idx="38">
                  <c:v>22</c:v>
                </c:pt>
                <c:pt idx="39">
                  <c:v>-2</c:v>
                </c:pt>
                <c:pt idx="40">
                  <c:v>-1</c:v>
                </c:pt>
                <c:pt idx="41">
                  <c:v>16</c:v>
                </c:pt>
                <c:pt idx="42">
                  <c:v>-1</c:v>
                </c:pt>
                <c:pt idx="43">
                  <c:v>0</c:v>
                </c:pt>
                <c:pt idx="44">
                  <c:v>-2</c:v>
                </c:pt>
                <c:pt idx="45">
                  <c:v>-2</c:v>
                </c:pt>
                <c:pt idx="46">
                  <c:v>0</c:v>
                </c:pt>
                <c:pt idx="47">
                  <c:v>-1</c:v>
                </c:pt>
                <c:pt idx="48">
                  <c:v>-2</c:v>
                </c:pt>
                <c:pt idx="49">
                  <c:v>0</c:v>
                </c:pt>
                <c:pt idx="50">
                  <c:v>-1</c:v>
                </c:pt>
                <c:pt idx="51">
                  <c:v>1</c:v>
                </c:pt>
              </c:numCache>
            </c:numRef>
          </c:val>
          <c:extLst>
            <c:ext xmlns:c16="http://schemas.microsoft.com/office/drawing/2014/chart" uri="{C3380CC4-5D6E-409C-BE32-E72D297353CC}">
              <c16:uniqueId val="{00000005-C214-4A88-891A-2063E91BAF9E}"/>
            </c:ext>
          </c:extLst>
        </c:ser>
        <c:ser>
          <c:idx val="6"/>
          <c:order val="6"/>
          <c:tx>
            <c:strRef>
              <c:f>'Order level Analysis'!$O$8:$O$10</c:f>
              <c:strCache>
                <c:ptCount val="1"/>
                <c:pt idx="0">
                  <c:v>Jul</c:v>
                </c:pt>
              </c:strCache>
            </c:strRef>
          </c:tx>
          <c:spPr>
            <a:solidFill>
              <a:schemeClr val="accent1">
                <a:lumMod val="60000"/>
              </a:schemeClr>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Analysis'!$O$11:$O$63</c:f>
              <c:numCache>
                <c:formatCode>General</c:formatCode>
                <c:ptCount val="52"/>
                <c:pt idx="0">
                  <c:v>-6</c:v>
                </c:pt>
                <c:pt idx="1">
                  <c:v>-1</c:v>
                </c:pt>
                <c:pt idx="2">
                  <c:v>0</c:v>
                </c:pt>
                <c:pt idx="3">
                  <c:v>0</c:v>
                </c:pt>
                <c:pt idx="4">
                  <c:v>0</c:v>
                </c:pt>
                <c:pt idx="5">
                  <c:v>-4</c:v>
                </c:pt>
                <c:pt idx="6">
                  <c:v>-1</c:v>
                </c:pt>
                <c:pt idx="7">
                  <c:v>0</c:v>
                </c:pt>
                <c:pt idx="8">
                  <c:v>0</c:v>
                </c:pt>
                <c:pt idx="9">
                  <c:v>0</c:v>
                </c:pt>
                <c:pt idx="10">
                  <c:v>0</c:v>
                </c:pt>
                <c:pt idx="11">
                  <c:v>-5</c:v>
                </c:pt>
                <c:pt idx="12">
                  <c:v>2</c:v>
                </c:pt>
                <c:pt idx="13">
                  <c:v>1</c:v>
                </c:pt>
                <c:pt idx="14">
                  <c:v>0</c:v>
                </c:pt>
                <c:pt idx="15">
                  <c:v>-3</c:v>
                </c:pt>
                <c:pt idx="16">
                  <c:v>1</c:v>
                </c:pt>
                <c:pt idx="17">
                  <c:v>-1</c:v>
                </c:pt>
                <c:pt idx="18">
                  <c:v>2</c:v>
                </c:pt>
                <c:pt idx="19">
                  <c:v>0</c:v>
                </c:pt>
                <c:pt idx="20">
                  <c:v>1</c:v>
                </c:pt>
                <c:pt idx="21">
                  <c:v>-1</c:v>
                </c:pt>
                <c:pt idx="22">
                  <c:v>-1</c:v>
                </c:pt>
                <c:pt idx="23">
                  <c:v>1</c:v>
                </c:pt>
                <c:pt idx="24">
                  <c:v>0</c:v>
                </c:pt>
                <c:pt idx="25">
                  <c:v>0</c:v>
                </c:pt>
                <c:pt idx="26">
                  <c:v>17</c:v>
                </c:pt>
                <c:pt idx="27">
                  <c:v>27</c:v>
                </c:pt>
                <c:pt idx="28">
                  <c:v>1</c:v>
                </c:pt>
                <c:pt idx="29">
                  <c:v>29</c:v>
                </c:pt>
                <c:pt idx="30">
                  <c:v>1</c:v>
                </c:pt>
                <c:pt idx="31">
                  <c:v>0</c:v>
                </c:pt>
                <c:pt idx="32">
                  <c:v>0</c:v>
                </c:pt>
                <c:pt idx="33">
                  <c:v>-1</c:v>
                </c:pt>
                <c:pt idx="34">
                  <c:v>-1</c:v>
                </c:pt>
                <c:pt idx="35">
                  <c:v>3</c:v>
                </c:pt>
                <c:pt idx="36">
                  <c:v>0</c:v>
                </c:pt>
                <c:pt idx="37">
                  <c:v>-6</c:v>
                </c:pt>
                <c:pt idx="38">
                  <c:v>-43</c:v>
                </c:pt>
                <c:pt idx="39">
                  <c:v>1</c:v>
                </c:pt>
                <c:pt idx="40">
                  <c:v>0</c:v>
                </c:pt>
                <c:pt idx="41">
                  <c:v>-16</c:v>
                </c:pt>
                <c:pt idx="42">
                  <c:v>0</c:v>
                </c:pt>
                <c:pt idx="43">
                  <c:v>0</c:v>
                </c:pt>
                <c:pt idx="44">
                  <c:v>0</c:v>
                </c:pt>
                <c:pt idx="45">
                  <c:v>0</c:v>
                </c:pt>
                <c:pt idx="46">
                  <c:v>0</c:v>
                </c:pt>
                <c:pt idx="47">
                  <c:v>0</c:v>
                </c:pt>
                <c:pt idx="48">
                  <c:v>1</c:v>
                </c:pt>
                <c:pt idx="49">
                  <c:v>0</c:v>
                </c:pt>
                <c:pt idx="50">
                  <c:v>0</c:v>
                </c:pt>
                <c:pt idx="51">
                  <c:v>0</c:v>
                </c:pt>
              </c:numCache>
            </c:numRef>
          </c:val>
          <c:extLst>
            <c:ext xmlns:c16="http://schemas.microsoft.com/office/drawing/2014/chart" uri="{C3380CC4-5D6E-409C-BE32-E72D297353CC}">
              <c16:uniqueId val="{00000006-C214-4A88-891A-2063E91BAF9E}"/>
            </c:ext>
          </c:extLst>
        </c:ser>
        <c:ser>
          <c:idx val="7"/>
          <c:order val="7"/>
          <c:tx>
            <c:strRef>
              <c:f>'Order level Analysis'!$P$8:$P$10</c:f>
              <c:strCache>
                <c:ptCount val="1"/>
                <c:pt idx="0">
                  <c:v>Aug</c:v>
                </c:pt>
              </c:strCache>
            </c:strRef>
          </c:tx>
          <c:spPr>
            <a:solidFill>
              <a:schemeClr val="accent2">
                <a:lumMod val="60000"/>
              </a:schemeClr>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Analysis'!$P$11:$P$63</c:f>
              <c:numCache>
                <c:formatCode>General</c:formatCode>
                <c:ptCount val="52"/>
                <c:pt idx="0">
                  <c:v>1</c:v>
                </c:pt>
                <c:pt idx="1">
                  <c:v>0</c:v>
                </c:pt>
                <c:pt idx="2">
                  <c:v>-1</c:v>
                </c:pt>
                <c:pt idx="3">
                  <c:v>1</c:v>
                </c:pt>
                <c:pt idx="4">
                  <c:v>0</c:v>
                </c:pt>
                <c:pt idx="5">
                  <c:v>5</c:v>
                </c:pt>
                <c:pt idx="6">
                  <c:v>3</c:v>
                </c:pt>
                <c:pt idx="7">
                  <c:v>0</c:v>
                </c:pt>
                <c:pt idx="8">
                  <c:v>0</c:v>
                </c:pt>
                <c:pt idx="9">
                  <c:v>-12</c:v>
                </c:pt>
                <c:pt idx="10">
                  <c:v>1</c:v>
                </c:pt>
                <c:pt idx="11">
                  <c:v>-8</c:v>
                </c:pt>
                <c:pt idx="12">
                  <c:v>-1</c:v>
                </c:pt>
                <c:pt idx="13">
                  <c:v>-1</c:v>
                </c:pt>
                <c:pt idx="14">
                  <c:v>14</c:v>
                </c:pt>
                <c:pt idx="15">
                  <c:v>1</c:v>
                </c:pt>
                <c:pt idx="16">
                  <c:v>-1</c:v>
                </c:pt>
                <c:pt idx="17">
                  <c:v>2</c:v>
                </c:pt>
                <c:pt idx="18">
                  <c:v>0</c:v>
                </c:pt>
                <c:pt idx="19">
                  <c:v>1</c:v>
                </c:pt>
                <c:pt idx="20">
                  <c:v>-1</c:v>
                </c:pt>
                <c:pt idx="21">
                  <c:v>0</c:v>
                </c:pt>
                <c:pt idx="22">
                  <c:v>0</c:v>
                </c:pt>
                <c:pt idx="23">
                  <c:v>0</c:v>
                </c:pt>
                <c:pt idx="24">
                  <c:v>0</c:v>
                </c:pt>
                <c:pt idx="25">
                  <c:v>0</c:v>
                </c:pt>
                <c:pt idx="26">
                  <c:v>170</c:v>
                </c:pt>
                <c:pt idx="27">
                  <c:v>39</c:v>
                </c:pt>
                <c:pt idx="28">
                  <c:v>-2</c:v>
                </c:pt>
                <c:pt idx="29">
                  <c:v>61</c:v>
                </c:pt>
                <c:pt idx="30">
                  <c:v>0</c:v>
                </c:pt>
                <c:pt idx="31">
                  <c:v>1</c:v>
                </c:pt>
                <c:pt idx="32">
                  <c:v>1</c:v>
                </c:pt>
                <c:pt idx="33">
                  <c:v>0</c:v>
                </c:pt>
                <c:pt idx="34">
                  <c:v>0</c:v>
                </c:pt>
                <c:pt idx="35">
                  <c:v>-3</c:v>
                </c:pt>
                <c:pt idx="36">
                  <c:v>0</c:v>
                </c:pt>
                <c:pt idx="37">
                  <c:v>-7</c:v>
                </c:pt>
                <c:pt idx="38">
                  <c:v>-3</c:v>
                </c:pt>
                <c:pt idx="39">
                  <c:v>-1</c:v>
                </c:pt>
                <c:pt idx="40">
                  <c:v>0</c:v>
                </c:pt>
                <c:pt idx="41">
                  <c:v>3</c:v>
                </c:pt>
                <c:pt idx="42">
                  <c:v>0</c:v>
                </c:pt>
                <c:pt idx="43">
                  <c:v>1</c:v>
                </c:pt>
                <c:pt idx="44">
                  <c:v>0</c:v>
                </c:pt>
                <c:pt idx="45">
                  <c:v>-4</c:v>
                </c:pt>
                <c:pt idx="46">
                  <c:v>0</c:v>
                </c:pt>
                <c:pt idx="47">
                  <c:v>0</c:v>
                </c:pt>
                <c:pt idx="48">
                  <c:v>-2</c:v>
                </c:pt>
                <c:pt idx="49">
                  <c:v>0</c:v>
                </c:pt>
                <c:pt idx="50">
                  <c:v>0</c:v>
                </c:pt>
                <c:pt idx="51">
                  <c:v>1</c:v>
                </c:pt>
              </c:numCache>
            </c:numRef>
          </c:val>
          <c:extLst>
            <c:ext xmlns:c16="http://schemas.microsoft.com/office/drawing/2014/chart" uri="{C3380CC4-5D6E-409C-BE32-E72D297353CC}">
              <c16:uniqueId val="{00000007-C214-4A88-891A-2063E91BAF9E}"/>
            </c:ext>
          </c:extLst>
        </c:ser>
        <c:ser>
          <c:idx val="8"/>
          <c:order val="8"/>
          <c:tx>
            <c:strRef>
              <c:f>'Order level Analysis'!$Q$8:$Q$10</c:f>
              <c:strCache>
                <c:ptCount val="1"/>
                <c:pt idx="0">
                  <c:v>Sep</c:v>
                </c:pt>
              </c:strCache>
            </c:strRef>
          </c:tx>
          <c:spPr>
            <a:solidFill>
              <a:schemeClr val="accent3">
                <a:lumMod val="60000"/>
              </a:schemeClr>
            </a:solidFill>
            <a:ln>
              <a:noFill/>
            </a:ln>
            <a:effectLst/>
          </c:spPr>
          <c:invertIfNegative val="0"/>
          <c:cat>
            <c:strRef>
              <c:f>'Order level Analysis'!$H$11:$H$63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Analysis'!$Q$11:$Q$63</c:f>
              <c:numCache>
                <c:formatCode>General</c:formatCode>
                <c:ptCount val="52"/>
                <c:pt idx="0">
                  <c:v>1</c:v>
                </c:pt>
                <c:pt idx="1">
                  <c:v>1</c:v>
                </c:pt>
                <c:pt idx="2">
                  <c:v>0</c:v>
                </c:pt>
                <c:pt idx="3">
                  <c:v>-1</c:v>
                </c:pt>
                <c:pt idx="4">
                  <c:v>0</c:v>
                </c:pt>
                <c:pt idx="5">
                  <c:v>-4</c:v>
                </c:pt>
                <c:pt idx="6">
                  <c:v>-3</c:v>
                </c:pt>
                <c:pt idx="7">
                  <c:v>0</c:v>
                </c:pt>
                <c:pt idx="8">
                  <c:v>1</c:v>
                </c:pt>
                <c:pt idx="9">
                  <c:v>12</c:v>
                </c:pt>
                <c:pt idx="10">
                  <c:v>0</c:v>
                </c:pt>
                <c:pt idx="11">
                  <c:v>5</c:v>
                </c:pt>
                <c:pt idx="12">
                  <c:v>2</c:v>
                </c:pt>
                <c:pt idx="13">
                  <c:v>0</c:v>
                </c:pt>
                <c:pt idx="14">
                  <c:v>-29</c:v>
                </c:pt>
                <c:pt idx="15">
                  <c:v>-2</c:v>
                </c:pt>
                <c:pt idx="16">
                  <c:v>0</c:v>
                </c:pt>
                <c:pt idx="17">
                  <c:v>0</c:v>
                </c:pt>
                <c:pt idx="18">
                  <c:v>2</c:v>
                </c:pt>
                <c:pt idx="19">
                  <c:v>-1</c:v>
                </c:pt>
                <c:pt idx="20">
                  <c:v>0</c:v>
                </c:pt>
                <c:pt idx="21">
                  <c:v>0</c:v>
                </c:pt>
                <c:pt idx="22">
                  <c:v>1</c:v>
                </c:pt>
                <c:pt idx="23">
                  <c:v>-1</c:v>
                </c:pt>
                <c:pt idx="24">
                  <c:v>1</c:v>
                </c:pt>
                <c:pt idx="25">
                  <c:v>0</c:v>
                </c:pt>
                <c:pt idx="26">
                  <c:v>285</c:v>
                </c:pt>
                <c:pt idx="27">
                  <c:v>685</c:v>
                </c:pt>
                <c:pt idx="28">
                  <c:v>0</c:v>
                </c:pt>
                <c:pt idx="29">
                  <c:v>389</c:v>
                </c:pt>
                <c:pt idx="30">
                  <c:v>-1</c:v>
                </c:pt>
                <c:pt idx="31">
                  <c:v>-1</c:v>
                </c:pt>
                <c:pt idx="32">
                  <c:v>-1</c:v>
                </c:pt>
                <c:pt idx="33">
                  <c:v>0</c:v>
                </c:pt>
                <c:pt idx="34">
                  <c:v>0</c:v>
                </c:pt>
                <c:pt idx="35">
                  <c:v>1</c:v>
                </c:pt>
                <c:pt idx="36">
                  <c:v>0</c:v>
                </c:pt>
                <c:pt idx="37">
                  <c:v>9</c:v>
                </c:pt>
                <c:pt idx="38">
                  <c:v>-26</c:v>
                </c:pt>
                <c:pt idx="39">
                  <c:v>0</c:v>
                </c:pt>
                <c:pt idx="40">
                  <c:v>0</c:v>
                </c:pt>
                <c:pt idx="41">
                  <c:v>-5</c:v>
                </c:pt>
                <c:pt idx="42">
                  <c:v>1</c:v>
                </c:pt>
                <c:pt idx="43">
                  <c:v>-1</c:v>
                </c:pt>
                <c:pt idx="44">
                  <c:v>0</c:v>
                </c:pt>
                <c:pt idx="45">
                  <c:v>4</c:v>
                </c:pt>
                <c:pt idx="46">
                  <c:v>1</c:v>
                </c:pt>
                <c:pt idx="47">
                  <c:v>0</c:v>
                </c:pt>
                <c:pt idx="48">
                  <c:v>0</c:v>
                </c:pt>
                <c:pt idx="49">
                  <c:v>1</c:v>
                </c:pt>
                <c:pt idx="50">
                  <c:v>2</c:v>
                </c:pt>
                <c:pt idx="51">
                  <c:v>-1</c:v>
                </c:pt>
              </c:numCache>
            </c:numRef>
          </c:val>
          <c:extLst>
            <c:ext xmlns:c16="http://schemas.microsoft.com/office/drawing/2014/chart" uri="{C3380CC4-5D6E-409C-BE32-E72D297353CC}">
              <c16:uniqueId val="{00000008-C214-4A88-891A-2063E91BAF9E}"/>
            </c:ext>
          </c:extLst>
        </c:ser>
        <c:dLbls>
          <c:showLegendKey val="0"/>
          <c:showVal val="0"/>
          <c:showCatName val="0"/>
          <c:showSerName val="0"/>
          <c:showPercent val="0"/>
          <c:showBubbleSize val="0"/>
        </c:dLbls>
        <c:gapWidth val="247"/>
        <c:axId val="527276223"/>
        <c:axId val="527275743"/>
      </c:barChart>
      <c:catAx>
        <c:axId val="52727622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27275743"/>
        <c:crosses val="autoZero"/>
        <c:auto val="1"/>
        <c:lblAlgn val="ctr"/>
        <c:lblOffset val="100"/>
        <c:noMultiLvlLbl val="0"/>
      </c:catAx>
      <c:valAx>
        <c:axId val="52727574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2727622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[download(AutoRecovered).xlsx]Completion rate analysis!PivotTable29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Completion rate</a:t>
            </a:r>
            <a:r>
              <a:rPr lang="en-US" baseline="0"/>
              <a:t> at slot level</a:t>
            </a:r>
          </a:p>
        </c:rich>
      </c:tx>
      <c:layout>
        <c:manualLayout>
          <c:xMode val="edge"/>
          <c:yMode val="edge"/>
          <c:x val="0.25869869114670169"/>
          <c:y val="4.3988869084276442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analysis'!$E$8</c:f>
              <c:strCache>
                <c:ptCount val="1"/>
                <c:pt idx="0">
                  <c:v>Total</c:v>
                </c:pt>
              </c:strCache>
            </c:strRef>
          </c:tx>
          <c:spPr>
            <a:solidFill>
              <a:schemeClr val="accent1"/>
            </a:solidFill>
            <a:ln>
              <a:noFill/>
            </a:ln>
            <a:effectLst/>
          </c:spPr>
          <c:invertIfNegative val="0"/>
          <c:cat>
            <c:strRef>
              <c:f>'Completion rate analysis'!$D$9:$D$14</c:f>
              <c:strCache>
                <c:ptCount val="5"/>
                <c:pt idx="0">
                  <c:v>Afternoon</c:v>
                </c:pt>
                <c:pt idx="1">
                  <c:v>Evening</c:v>
                </c:pt>
                <c:pt idx="2">
                  <c:v>Late night</c:v>
                </c:pt>
                <c:pt idx="3">
                  <c:v>Morning</c:v>
                </c:pt>
                <c:pt idx="4">
                  <c:v>Night</c:v>
                </c:pt>
              </c:strCache>
            </c:strRef>
          </c:cat>
          <c:val>
            <c:numRef>
              <c:f>'Completion rate analysis'!$E$9:$E$14</c:f>
              <c:numCache>
                <c:formatCode>0.00%</c:formatCode>
                <c:ptCount val="5"/>
                <c:pt idx="0">
                  <c:v>0.2600677787069231</c:v>
                </c:pt>
                <c:pt idx="1">
                  <c:v>0.20676906826284056</c:v>
                </c:pt>
                <c:pt idx="2">
                  <c:v>6.9495180669864889E-2</c:v>
                </c:pt>
                <c:pt idx="3">
                  <c:v>0.23603714625236566</c:v>
                </c:pt>
                <c:pt idx="4">
                  <c:v>0.22763082610800581</c:v>
                </c:pt>
              </c:numCache>
            </c:numRef>
          </c:val>
          <c:extLst>
            <c:ext xmlns:c16="http://schemas.microsoft.com/office/drawing/2014/chart" uri="{C3380CC4-5D6E-409C-BE32-E72D297353CC}">
              <c16:uniqueId val="{00000000-8A11-4494-9B1D-E45682DDBFD2}"/>
            </c:ext>
          </c:extLst>
        </c:ser>
        <c:dLbls>
          <c:showLegendKey val="0"/>
          <c:showVal val="0"/>
          <c:showCatName val="0"/>
          <c:showSerName val="0"/>
          <c:showPercent val="0"/>
          <c:showBubbleSize val="0"/>
        </c:dLbls>
        <c:gapWidth val="219"/>
        <c:overlap val="-27"/>
        <c:axId val="1752394303"/>
        <c:axId val="1752393823"/>
      </c:barChart>
      <c:catAx>
        <c:axId val="1752394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393823"/>
        <c:crosses val="autoZero"/>
        <c:auto val="1"/>
        <c:lblAlgn val="ctr"/>
        <c:lblOffset val="100"/>
        <c:noMultiLvlLbl val="0"/>
      </c:catAx>
      <c:valAx>
        <c:axId val="17523938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394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[download(AutoRecovered).xlsx]Completion rate analysis!PivotTable30</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Completion</a:t>
            </a:r>
            <a:r>
              <a:rPr lang="en-US" baseline="0" dirty="0"/>
              <a:t> rate at day of the week</a:t>
            </a:r>
            <a:endParaRPr lang="en-US" dirty="0"/>
          </a:p>
        </c:rich>
      </c:tx>
      <c:layout>
        <c:manualLayout>
          <c:xMode val="edge"/>
          <c:yMode val="edge"/>
          <c:x val="0.31620476928109775"/>
          <c:y val="1.53846153846153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analysis'!$H$8</c:f>
              <c:strCache>
                <c:ptCount val="1"/>
                <c:pt idx="0">
                  <c:v>Total</c:v>
                </c:pt>
              </c:strCache>
            </c:strRef>
          </c:tx>
          <c:spPr>
            <a:solidFill>
              <a:schemeClr val="accent1"/>
            </a:solidFill>
            <a:ln>
              <a:noFill/>
            </a:ln>
            <a:effectLst/>
          </c:spPr>
          <c:invertIfNegative val="0"/>
          <c:cat>
            <c:strRef>
              <c:f>'Completion rate analysis'!$G$9:$G$16</c:f>
              <c:strCache>
                <c:ptCount val="7"/>
                <c:pt idx="0">
                  <c:v>Sunday</c:v>
                </c:pt>
                <c:pt idx="1">
                  <c:v>Monday</c:v>
                </c:pt>
                <c:pt idx="2">
                  <c:v>Tuesday</c:v>
                </c:pt>
                <c:pt idx="3">
                  <c:v>Wednesday</c:v>
                </c:pt>
                <c:pt idx="4">
                  <c:v>Thursday</c:v>
                </c:pt>
                <c:pt idx="5">
                  <c:v>Friday</c:v>
                </c:pt>
                <c:pt idx="6">
                  <c:v>Saturday</c:v>
                </c:pt>
              </c:strCache>
            </c:strRef>
          </c:cat>
          <c:val>
            <c:numRef>
              <c:f>'Completion rate analysis'!$H$9:$H$16</c:f>
              <c:numCache>
                <c:formatCode>0.00%</c:formatCode>
                <c:ptCount val="7"/>
                <c:pt idx="0">
                  <c:v>0.15479072223933807</c:v>
                </c:pt>
                <c:pt idx="1">
                  <c:v>0.13502926807798951</c:v>
                </c:pt>
                <c:pt idx="2">
                  <c:v>0.13538136525681088</c:v>
                </c:pt>
                <c:pt idx="3">
                  <c:v>0.13811011839267637</c:v>
                </c:pt>
                <c:pt idx="4">
                  <c:v>0.14277540601205932</c:v>
                </c:pt>
                <c:pt idx="5">
                  <c:v>0.14546014700057217</c:v>
                </c:pt>
                <c:pt idx="6">
                  <c:v>0.14845297302055369</c:v>
                </c:pt>
              </c:numCache>
            </c:numRef>
          </c:val>
          <c:extLst>
            <c:ext xmlns:c16="http://schemas.microsoft.com/office/drawing/2014/chart" uri="{C3380CC4-5D6E-409C-BE32-E72D297353CC}">
              <c16:uniqueId val="{00000000-61B3-4478-983D-543571243FB3}"/>
            </c:ext>
          </c:extLst>
        </c:ser>
        <c:dLbls>
          <c:showLegendKey val="0"/>
          <c:showVal val="0"/>
          <c:showCatName val="0"/>
          <c:showSerName val="0"/>
          <c:showPercent val="0"/>
          <c:showBubbleSize val="0"/>
        </c:dLbls>
        <c:gapWidth val="219"/>
        <c:overlap val="-27"/>
        <c:axId val="806686880"/>
        <c:axId val="806688320"/>
      </c:barChart>
      <c:catAx>
        <c:axId val="8066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688320"/>
        <c:crosses val="autoZero"/>
        <c:auto val="1"/>
        <c:lblAlgn val="ctr"/>
        <c:lblOffset val="100"/>
        <c:noMultiLvlLbl val="0"/>
      </c:catAx>
      <c:valAx>
        <c:axId val="8066883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686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[download(AutoRecovered).xlsx]Customer level analysis!PivotTable39</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Slot vs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analysis'!$S$25:$S$26</c:f>
              <c:strCache>
                <c:ptCount val="1"/>
                <c:pt idx="0">
                  <c:v>1</c:v>
                </c:pt>
              </c:strCache>
            </c:strRef>
          </c:tx>
          <c:spPr>
            <a:solidFill>
              <a:schemeClr val="accent1"/>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analysis'!$S$27:$S$32</c:f>
              <c:numCache>
                <c:formatCode>General</c:formatCode>
                <c:ptCount val="5"/>
                <c:pt idx="0">
                  <c:v>35</c:v>
                </c:pt>
                <c:pt idx="1">
                  <c:v>39</c:v>
                </c:pt>
                <c:pt idx="2">
                  <c:v>15</c:v>
                </c:pt>
                <c:pt idx="3">
                  <c:v>37</c:v>
                </c:pt>
                <c:pt idx="4">
                  <c:v>45</c:v>
                </c:pt>
              </c:numCache>
            </c:numRef>
          </c:val>
          <c:extLst>
            <c:ext xmlns:c16="http://schemas.microsoft.com/office/drawing/2014/chart" uri="{C3380CC4-5D6E-409C-BE32-E72D297353CC}">
              <c16:uniqueId val="{00000000-039C-4DBD-AAFE-CC18527956FD}"/>
            </c:ext>
          </c:extLst>
        </c:ser>
        <c:ser>
          <c:idx val="1"/>
          <c:order val="1"/>
          <c:tx>
            <c:strRef>
              <c:f>'Customer level analysis'!$T$25:$T$26</c:f>
              <c:strCache>
                <c:ptCount val="1"/>
                <c:pt idx="0">
                  <c:v>2</c:v>
                </c:pt>
              </c:strCache>
            </c:strRef>
          </c:tx>
          <c:spPr>
            <a:solidFill>
              <a:schemeClr val="accent2"/>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analysis'!$T$27:$T$32</c:f>
              <c:numCache>
                <c:formatCode>General</c:formatCode>
                <c:ptCount val="5"/>
                <c:pt idx="0">
                  <c:v>19</c:v>
                </c:pt>
                <c:pt idx="1">
                  <c:v>13</c:v>
                </c:pt>
                <c:pt idx="2">
                  <c:v>7</c:v>
                </c:pt>
                <c:pt idx="3">
                  <c:v>17</c:v>
                </c:pt>
                <c:pt idx="4">
                  <c:v>17</c:v>
                </c:pt>
              </c:numCache>
            </c:numRef>
          </c:val>
          <c:extLst>
            <c:ext xmlns:c16="http://schemas.microsoft.com/office/drawing/2014/chart" uri="{C3380CC4-5D6E-409C-BE32-E72D297353CC}">
              <c16:uniqueId val="{00000001-039C-4DBD-AAFE-CC18527956FD}"/>
            </c:ext>
          </c:extLst>
        </c:ser>
        <c:ser>
          <c:idx val="2"/>
          <c:order val="2"/>
          <c:tx>
            <c:strRef>
              <c:f>'Customer level analysis'!$U$25:$U$26</c:f>
              <c:strCache>
                <c:ptCount val="1"/>
                <c:pt idx="0">
                  <c:v>3</c:v>
                </c:pt>
              </c:strCache>
            </c:strRef>
          </c:tx>
          <c:spPr>
            <a:solidFill>
              <a:schemeClr val="accent3"/>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analysis'!$U$27:$U$32</c:f>
              <c:numCache>
                <c:formatCode>General</c:formatCode>
                <c:ptCount val="5"/>
                <c:pt idx="0">
                  <c:v>74</c:v>
                </c:pt>
                <c:pt idx="1">
                  <c:v>49</c:v>
                </c:pt>
                <c:pt idx="2">
                  <c:v>19</c:v>
                </c:pt>
                <c:pt idx="3">
                  <c:v>51</c:v>
                </c:pt>
                <c:pt idx="4">
                  <c:v>55</c:v>
                </c:pt>
              </c:numCache>
            </c:numRef>
          </c:val>
          <c:extLst>
            <c:ext xmlns:c16="http://schemas.microsoft.com/office/drawing/2014/chart" uri="{C3380CC4-5D6E-409C-BE32-E72D297353CC}">
              <c16:uniqueId val="{00000002-039C-4DBD-AAFE-CC18527956FD}"/>
            </c:ext>
          </c:extLst>
        </c:ser>
        <c:ser>
          <c:idx val="3"/>
          <c:order val="3"/>
          <c:tx>
            <c:strRef>
              <c:f>'Customer level analysis'!$V$25:$V$26</c:f>
              <c:strCache>
                <c:ptCount val="1"/>
                <c:pt idx="0">
                  <c:v>4</c:v>
                </c:pt>
              </c:strCache>
            </c:strRef>
          </c:tx>
          <c:spPr>
            <a:solidFill>
              <a:schemeClr val="accent4"/>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analysis'!$V$27:$V$32</c:f>
              <c:numCache>
                <c:formatCode>General</c:formatCode>
                <c:ptCount val="5"/>
                <c:pt idx="0">
                  <c:v>284</c:v>
                </c:pt>
                <c:pt idx="1">
                  <c:v>233</c:v>
                </c:pt>
                <c:pt idx="2">
                  <c:v>56</c:v>
                </c:pt>
                <c:pt idx="3">
                  <c:v>290</c:v>
                </c:pt>
                <c:pt idx="4">
                  <c:v>264</c:v>
                </c:pt>
              </c:numCache>
            </c:numRef>
          </c:val>
          <c:extLst>
            <c:ext xmlns:c16="http://schemas.microsoft.com/office/drawing/2014/chart" uri="{C3380CC4-5D6E-409C-BE32-E72D297353CC}">
              <c16:uniqueId val="{00000003-039C-4DBD-AAFE-CC18527956FD}"/>
            </c:ext>
          </c:extLst>
        </c:ser>
        <c:ser>
          <c:idx val="4"/>
          <c:order val="4"/>
          <c:tx>
            <c:strRef>
              <c:f>'Customer level analysis'!$W$25:$W$26</c:f>
              <c:strCache>
                <c:ptCount val="1"/>
                <c:pt idx="0">
                  <c:v>5</c:v>
                </c:pt>
              </c:strCache>
            </c:strRef>
          </c:tx>
          <c:spPr>
            <a:solidFill>
              <a:schemeClr val="accent5"/>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analysis'!$W$27:$W$32</c:f>
              <c:numCache>
                <c:formatCode>General</c:formatCode>
                <c:ptCount val="5"/>
                <c:pt idx="0">
                  <c:v>4073</c:v>
                </c:pt>
                <c:pt idx="1">
                  <c:v>3227</c:v>
                </c:pt>
                <c:pt idx="2">
                  <c:v>995</c:v>
                </c:pt>
                <c:pt idx="3">
                  <c:v>3715</c:v>
                </c:pt>
                <c:pt idx="4">
                  <c:v>3474</c:v>
                </c:pt>
              </c:numCache>
            </c:numRef>
          </c:val>
          <c:extLst>
            <c:ext xmlns:c16="http://schemas.microsoft.com/office/drawing/2014/chart" uri="{C3380CC4-5D6E-409C-BE32-E72D297353CC}">
              <c16:uniqueId val="{00000004-039C-4DBD-AAFE-CC18527956FD}"/>
            </c:ext>
          </c:extLst>
        </c:ser>
        <c:ser>
          <c:idx val="5"/>
          <c:order val="5"/>
          <c:tx>
            <c:strRef>
              <c:f>'Customer level analysis'!$X$25:$X$26</c:f>
              <c:strCache>
                <c:ptCount val="1"/>
                <c:pt idx="0">
                  <c:v>NA</c:v>
                </c:pt>
              </c:strCache>
            </c:strRef>
          </c:tx>
          <c:spPr>
            <a:solidFill>
              <a:schemeClr val="accent6"/>
            </a:solidFill>
            <a:ln>
              <a:noFill/>
            </a:ln>
            <a:effectLst/>
          </c:spPr>
          <c:invertIfNegative val="0"/>
          <c:cat>
            <c:strRef>
              <c:f>'Customer level analysis'!$R$27:$R$32</c:f>
              <c:strCache>
                <c:ptCount val="5"/>
                <c:pt idx="0">
                  <c:v>Afternoon</c:v>
                </c:pt>
                <c:pt idx="1">
                  <c:v>Evening</c:v>
                </c:pt>
                <c:pt idx="2">
                  <c:v>Late night</c:v>
                </c:pt>
                <c:pt idx="3">
                  <c:v>Morning</c:v>
                </c:pt>
                <c:pt idx="4">
                  <c:v>Night</c:v>
                </c:pt>
              </c:strCache>
            </c:strRef>
          </c:cat>
          <c:val>
            <c:numRef>
              <c:f>'Customer level analysis'!$X$27:$X$32</c:f>
              <c:numCache>
                <c:formatCode>General</c:formatCode>
                <c:ptCount val="5"/>
                <c:pt idx="0">
                  <c:v>1439</c:v>
                </c:pt>
                <c:pt idx="1">
                  <c:v>1151</c:v>
                </c:pt>
                <c:pt idx="2">
                  <c:v>497</c:v>
                </c:pt>
                <c:pt idx="3">
                  <c:v>1279</c:v>
                </c:pt>
                <c:pt idx="4">
                  <c:v>1354</c:v>
                </c:pt>
              </c:numCache>
            </c:numRef>
          </c:val>
          <c:extLst>
            <c:ext xmlns:c16="http://schemas.microsoft.com/office/drawing/2014/chart" uri="{C3380CC4-5D6E-409C-BE32-E72D297353CC}">
              <c16:uniqueId val="{00000005-039C-4DBD-AAFE-CC18527956FD}"/>
            </c:ext>
          </c:extLst>
        </c:ser>
        <c:dLbls>
          <c:showLegendKey val="0"/>
          <c:showVal val="0"/>
          <c:showCatName val="0"/>
          <c:showSerName val="0"/>
          <c:showPercent val="0"/>
          <c:showBubbleSize val="0"/>
        </c:dLbls>
        <c:gapWidth val="219"/>
        <c:overlap val="-27"/>
        <c:axId val="1749442415"/>
        <c:axId val="1749442895"/>
      </c:barChart>
      <c:catAx>
        <c:axId val="1749442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442895"/>
        <c:crosses val="autoZero"/>
        <c:auto val="1"/>
        <c:lblAlgn val="ctr"/>
        <c:lblOffset val="100"/>
        <c:noMultiLvlLbl val="0"/>
      </c:catAx>
      <c:valAx>
        <c:axId val="1749442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442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[download(AutoRecovered).xlsx]Delivery analysis!PivotTable36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Delivery</a:t>
            </a:r>
            <a:r>
              <a:rPr lang="en-IN" baseline="0" dirty="0"/>
              <a:t> Charges across slot</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analysis'!$O$69</c:f>
              <c:strCache>
                <c:ptCount val="1"/>
                <c:pt idx="0">
                  <c:v>Total</c:v>
                </c:pt>
              </c:strCache>
            </c:strRef>
          </c:tx>
          <c:spPr>
            <a:solidFill>
              <a:schemeClr val="accent1"/>
            </a:solidFill>
            <a:ln>
              <a:noFill/>
            </a:ln>
            <a:effectLst/>
          </c:spPr>
          <c:invertIfNegative val="0"/>
          <c:cat>
            <c:strRef>
              <c:f>'Delivery analysis'!$N$70:$N$75</c:f>
              <c:strCache>
                <c:ptCount val="5"/>
                <c:pt idx="0">
                  <c:v>Afternoon</c:v>
                </c:pt>
                <c:pt idx="1">
                  <c:v>Evening</c:v>
                </c:pt>
                <c:pt idx="2">
                  <c:v>Late night</c:v>
                </c:pt>
                <c:pt idx="3">
                  <c:v>Morning</c:v>
                </c:pt>
                <c:pt idx="4">
                  <c:v>Night</c:v>
                </c:pt>
              </c:strCache>
            </c:strRef>
          </c:cat>
          <c:val>
            <c:numRef>
              <c:f>'Delivery analysis'!$O$70:$O$75</c:f>
              <c:numCache>
                <c:formatCode>General</c:formatCode>
                <c:ptCount val="5"/>
                <c:pt idx="0">
                  <c:v>19.198852126941254</c:v>
                </c:pt>
                <c:pt idx="1">
                  <c:v>19.926570458404075</c:v>
                </c:pt>
                <c:pt idx="2">
                  <c:v>32.0862177470107</c:v>
                </c:pt>
                <c:pt idx="3">
                  <c:v>18.903878270551122</c:v>
                </c:pt>
                <c:pt idx="4">
                  <c:v>20.821654828181991</c:v>
                </c:pt>
              </c:numCache>
            </c:numRef>
          </c:val>
          <c:extLst>
            <c:ext xmlns:c16="http://schemas.microsoft.com/office/drawing/2014/chart" uri="{C3380CC4-5D6E-409C-BE32-E72D297353CC}">
              <c16:uniqueId val="{00000001-BD3D-4E89-B9DE-CAEC2FD9FE74}"/>
            </c:ext>
          </c:extLst>
        </c:ser>
        <c:dLbls>
          <c:showLegendKey val="0"/>
          <c:showVal val="0"/>
          <c:showCatName val="0"/>
          <c:showSerName val="0"/>
          <c:showPercent val="0"/>
          <c:showBubbleSize val="0"/>
        </c:dLbls>
        <c:gapWidth val="219"/>
        <c:overlap val="-27"/>
        <c:axId val="1637146143"/>
        <c:axId val="1637147583"/>
      </c:barChart>
      <c:catAx>
        <c:axId val="1637146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147583"/>
        <c:crosses val="autoZero"/>
        <c:auto val="1"/>
        <c:lblAlgn val="ctr"/>
        <c:lblOffset val="100"/>
        <c:noMultiLvlLbl val="0"/>
      </c:catAx>
      <c:valAx>
        <c:axId val="1637147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146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[download(AutoRecovered).xlsx]Delivery analysis!PivotTable37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Delivery charges across Areas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analysis'!$R$69</c:f>
              <c:strCache>
                <c:ptCount val="1"/>
                <c:pt idx="0">
                  <c:v>Total</c:v>
                </c:pt>
              </c:strCache>
            </c:strRef>
          </c:tx>
          <c:spPr>
            <a:ln w="28575" cap="rnd">
              <a:solidFill>
                <a:schemeClr val="accent1"/>
              </a:solidFill>
              <a:round/>
            </a:ln>
            <a:effectLst/>
          </c:spPr>
          <c:marker>
            <c:symbol val="none"/>
          </c:marker>
          <c:cat>
            <c:strRef>
              <c:f>'Delivery analysis'!$Q$70:$Q$121</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analysis'!$R$70:$R$121</c:f>
              <c:numCache>
                <c:formatCode>0.00</c:formatCode>
                <c:ptCount val="52"/>
                <c:pt idx="0">
                  <c:v>119.28571428571429</c:v>
                </c:pt>
                <c:pt idx="1">
                  <c:v>127</c:v>
                </c:pt>
                <c:pt idx="2">
                  <c:v>145</c:v>
                </c:pt>
                <c:pt idx="3">
                  <c:v>111</c:v>
                </c:pt>
                <c:pt idx="4">
                  <c:v>155</c:v>
                </c:pt>
                <c:pt idx="5">
                  <c:v>53.477272727272727</c:v>
                </c:pt>
                <c:pt idx="6">
                  <c:v>102.41379310344827</c:v>
                </c:pt>
                <c:pt idx="7">
                  <c:v>39</c:v>
                </c:pt>
                <c:pt idx="8">
                  <c:v>0</c:v>
                </c:pt>
                <c:pt idx="9">
                  <c:v>35.917910447761194</c:v>
                </c:pt>
                <c:pt idx="10">
                  <c:v>70.272727272727266</c:v>
                </c:pt>
                <c:pt idx="11">
                  <c:v>69.551020408163268</c:v>
                </c:pt>
                <c:pt idx="12">
                  <c:v>77.181818181818187</c:v>
                </c:pt>
                <c:pt idx="13">
                  <c:v>0</c:v>
                </c:pt>
                <c:pt idx="14">
                  <c:v>38.479128856624321</c:v>
                </c:pt>
                <c:pt idx="15">
                  <c:v>50.807692307692307</c:v>
                </c:pt>
                <c:pt idx="16">
                  <c:v>332</c:v>
                </c:pt>
                <c:pt idx="17">
                  <c:v>71</c:v>
                </c:pt>
                <c:pt idx="18">
                  <c:v>55.875</c:v>
                </c:pt>
                <c:pt idx="19">
                  <c:v>172</c:v>
                </c:pt>
                <c:pt idx="20">
                  <c:v>0</c:v>
                </c:pt>
                <c:pt idx="21">
                  <c:v>287</c:v>
                </c:pt>
                <c:pt idx="22">
                  <c:v>95.75</c:v>
                </c:pt>
                <c:pt idx="23">
                  <c:v>198.5</c:v>
                </c:pt>
                <c:pt idx="24">
                  <c:v>101.5</c:v>
                </c:pt>
                <c:pt idx="25">
                  <c:v>259</c:v>
                </c:pt>
                <c:pt idx="26">
                  <c:v>20.38961038961039</c:v>
                </c:pt>
                <c:pt idx="27">
                  <c:v>18.13188988950629</c:v>
                </c:pt>
                <c:pt idx="28">
                  <c:v>124.25</c:v>
                </c:pt>
                <c:pt idx="29">
                  <c:v>16.587683730359856</c:v>
                </c:pt>
                <c:pt idx="30">
                  <c:v>66.666666666666671</c:v>
                </c:pt>
                <c:pt idx="31">
                  <c:v>105.8</c:v>
                </c:pt>
                <c:pt idx="32">
                  <c:v>117.57142857142857</c:v>
                </c:pt>
                <c:pt idx="33">
                  <c:v>126.5</c:v>
                </c:pt>
                <c:pt idx="34">
                  <c:v>130</c:v>
                </c:pt>
                <c:pt idx="35">
                  <c:v>122.11111111111111</c:v>
                </c:pt>
                <c:pt idx="36">
                  <c:v>120</c:v>
                </c:pt>
                <c:pt idx="37">
                  <c:v>49.96875</c:v>
                </c:pt>
                <c:pt idx="38">
                  <c:v>32.223938223938227</c:v>
                </c:pt>
                <c:pt idx="39">
                  <c:v>146.25</c:v>
                </c:pt>
                <c:pt idx="40">
                  <c:v>195</c:v>
                </c:pt>
                <c:pt idx="41">
                  <c:v>58.2</c:v>
                </c:pt>
                <c:pt idx="42">
                  <c:v>116.66666666666667</c:v>
                </c:pt>
                <c:pt idx="43">
                  <c:v>180</c:v>
                </c:pt>
                <c:pt idx="44">
                  <c:v>82.5</c:v>
                </c:pt>
                <c:pt idx="45">
                  <c:v>69.05</c:v>
                </c:pt>
                <c:pt idx="46">
                  <c:v>75</c:v>
                </c:pt>
                <c:pt idx="47">
                  <c:v>210</c:v>
                </c:pt>
                <c:pt idx="48">
                  <c:v>73.571428571428569</c:v>
                </c:pt>
                <c:pt idx="49">
                  <c:v>0</c:v>
                </c:pt>
                <c:pt idx="50">
                  <c:v>95</c:v>
                </c:pt>
                <c:pt idx="51">
                  <c:v>77.857142857142861</c:v>
                </c:pt>
              </c:numCache>
            </c:numRef>
          </c:val>
          <c:smooth val="0"/>
          <c:extLst>
            <c:ext xmlns:c16="http://schemas.microsoft.com/office/drawing/2014/chart" uri="{C3380CC4-5D6E-409C-BE32-E72D297353CC}">
              <c16:uniqueId val="{00000000-753A-4A80-B1E4-A64BC4375E2E}"/>
            </c:ext>
          </c:extLst>
        </c:ser>
        <c:dLbls>
          <c:showLegendKey val="0"/>
          <c:showVal val="0"/>
          <c:showCatName val="0"/>
          <c:showSerName val="0"/>
          <c:showPercent val="0"/>
          <c:showBubbleSize val="0"/>
        </c:dLbls>
        <c:smooth val="0"/>
        <c:axId val="533474111"/>
        <c:axId val="533474591"/>
      </c:lineChart>
      <c:catAx>
        <c:axId val="533474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474591"/>
        <c:crosses val="autoZero"/>
        <c:auto val="1"/>
        <c:lblAlgn val="ctr"/>
        <c:lblOffset val="100"/>
        <c:noMultiLvlLbl val="0"/>
      </c:catAx>
      <c:valAx>
        <c:axId val="5334745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474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 Assignment Answered.xlsx]Delivery analysis!PivotTable41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Delivery time vs Delivery area</a:t>
            </a:r>
            <a:r>
              <a:rPr lang="en-IN"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analysis'!$V$69</c:f>
              <c:strCache>
                <c:ptCount val="1"/>
                <c:pt idx="0">
                  <c:v>Total</c:v>
                </c:pt>
              </c:strCache>
            </c:strRef>
          </c:tx>
          <c:spPr>
            <a:solidFill>
              <a:schemeClr val="accent1"/>
            </a:solidFill>
            <a:ln>
              <a:noFill/>
            </a:ln>
            <a:effectLst/>
          </c:spPr>
          <c:invertIfNegative val="0"/>
          <c:cat>
            <c:strRef>
              <c:f>'Delivery analysis'!$U$70:$U$121</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analysis'!$V$70:$V$121</c:f>
              <c:numCache>
                <c:formatCode>[$-14009]h:mm;@</c:formatCode>
                <c:ptCount val="52"/>
                <c:pt idx="0">
                  <c:v>3.8090277777777778E-2</c:v>
                </c:pt>
                <c:pt idx="1">
                  <c:v>2.9050925925925928E-2</c:v>
                </c:pt>
                <c:pt idx="2">
                  <c:v>2.7430555555555555E-2</c:v>
                </c:pt>
                <c:pt idx="3">
                  <c:v>3.6666666666666667E-2</c:v>
                </c:pt>
                <c:pt idx="4">
                  <c:v>3.981481481481481E-2</c:v>
                </c:pt>
                <c:pt idx="5">
                  <c:v>2.548926767676768E-2</c:v>
                </c:pt>
                <c:pt idx="6">
                  <c:v>3.0818965517241378E-2</c:v>
                </c:pt>
                <c:pt idx="7">
                  <c:v>1.5277777777777777E-2</c:v>
                </c:pt>
                <c:pt idx="8">
                  <c:v>1.5972222222222221E-2</c:v>
                </c:pt>
                <c:pt idx="9">
                  <c:v>2.1755725190839674E-2</c:v>
                </c:pt>
                <c:pt idx="10">
                  <c:v>3.125E-2</c:v>
                </c:pt>
                <c:pt idx="11">
                  <c:v>2.314327485380116E-2</c:v>
                </c:pt>
                <c:pt idx="12">
                  <c:v>2.676767676767677E-2</c:v>
                </c:pt>
                <c:pt idx="13">
                  <c:v>3.2638888888888891E-2</c:v>
                </c:pt>
                <c:pt idx="14">
                  <c:v>2.2949918150194391E-2</c:v>
                </c:pt>
                <c:pt idx="15">
                  <c:v>2.7737713675213674E-2</c:v>
                </c:pt>
                <c:pt idx="16">
                  <c:v>6.3194444444444442E-2</c:v>
                </c:pt>
                <c:pt idx="17">
                  <c:v>2.3672385620915035E-2</c:v>
                </c:pt>
                <c:pt idx="18">
                  <c:v>2.4497126436781615E-2</c:v>
                </c:pt>
                <c:pt idx="19">
                  <c:v>2.9166666666666667E-2</c:v>
                </c:pt>
                <c:pt idx="20">
                  <c:v>2.0833333333333333E-3</c:v>
                </c:pt>
                <c:pt idx="21">
                  <c:v>4.4444444444444446E-2</c:v>
                </c:pt>
                <c:pt idx="22">
                  <c:v>3.2440476190476193E-2</c:v>
                </c:pt>
                <c:pt idx="23">
                  <c:v>2.7777777777777776E-2</c:v>
                </c:pt>
                <c:pt idx="24">
                  <c:v>3.2539682539682542E-2</c:v>
                </c:pt>
                <c:pt idx="25">
                  <c:v>#N/A</c:v>
                </c:pt>
                <c:pt idx="26">
                  <c:v>2.2146317829457363E-2</c:v>
                </c:pt>
                <c:pt idx="27">
                  <c:v>1.5616235601345197E-2</c:v>
                </c:pt>
                <c:pt idx="28">
                  <c:v>3.5069444444444445E-2</c:v>
                </c:pt>
                <c:pt idx="29">
                  <c:v>1.6222108232880159E-2</c:v>
                </c:pt>
                <c:pt idx="30">
                  <c:v>3.7731481481481484E-2</c:v>
                </c:pt>
                <c:pt idx="31">
                  <c:v>2.9861111111111113E-2</c:v>
                </c:pt>
                <c:pt idx="32">
                  <c:v>3.5648148148148151E-2</c:v>
                </c:pt>
                <c:pt idx="33">
                  <c:v>3.5416666666666666E-2</c:v>
                </c:pt>
                <c:pt idx="34">
                  <c:v>4.1666666666666664E-2</c:v>
                </c:pt>
                <c:pt idx="35">
                  <c:v>2.9861111111111106E-2</c:v>
                </c:pt>
                <c:pt idx="36">
                  <c:v>2.9861111111111113E-2</c:v>
                </c:pt>
                <c:pt idx="37">
                  <c:v>2.5680827886710233E-2</c:v>
                </c:pt>
                <c:pt idx="38">
                  <c:v>2.3824365704286959E-2</c:v>
                </c:pt>
                <c:pt idx="39">
                  <c:v>3.9583333333333331E-2</c:v>
                </c:pt>
                <c:pt idx="40">
                  <c:v>0.10208333333333333</c:v>
                </c:pt>
                <c:pt idx="41">
                  <c:v>2.6882309941520452E-2</c:v>
                </c:pt>
                <c:pt idx="42">
                  <c:v>2.6157407407407407E-2</c:v>
                </c:pt>
                <c:pt idx="43">
                  <c:v>4.9305555555555554E-2</c:v>
                </c:pt>
                <c:pt idx="44">
                  <c:v>4.4097222222222218E-2</c:v>
                </c:pt>
                <c:pt idx="45">
                  <c:v>2.7361111111111107E-2</c:v>
                </c:pt>
                <c:pt idx="46">
                  <c:v>2.9166666666666667E-2</c:v>
                </c:pt>
                <c:pt idx="47">
                  <c:v>5.2777777777777778E-2</c:v>
                </c:pt>
                <c:pt idx="48">
                  <c:v>2.9365079365079368E-2</c:v>
                </c:pt>
                <c:pt idx="49">
                  <c:v>6.9444444444444447E-4</c:v>
                </c:pt>
                <c:pt idx="50">
                  <c:v>2.7604166666666669E-2</c:v>
                </c:pt>
                <c:pt idx="51">
                  <c:v>2.509920634920635E-2</c:v>
                </c:pt>
              </c:numCache>
            </c:numRef>
          </c:val>
          <c:extLst>
            <c:ext xmlns:c16="http://schemas.microsoft.com/office/drawing/2014/chart" uri="{C3380CC4-5D6E-409C-BE32-E72D297353CC}">
              <c16:uniqueId val="{00000000-4817-4C85-B86C-CFE495FF486E}"/>
            </c:ext>
          </c:extLst>
        </c:ser>
        <c:dLbls>
          <c:showLegendKey val="0"/>
          <c:showVal val="0"/>
          <c:showCatName val="0"/>
          <c:showSerName val="0"/>
          <c:showPercent val="0"/>
          <c:showBubbleSize val="0"/>
        </c:dLbls>
        <c:gapWidth val="219"/>
        <c:overlap val="-27"/>
        <c:axId val="1712807775"/>
        <c:axId val="1798486303"/>
      </c:barChart>
      <c:catAx>
        <c:axId val="171280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486303"/>
        <c:crosses val="autoZero"/>
        <c:auto val="1"/>
        <c:lblAlgn val="ctr"/>
        <c:lblOffset val="100"/>
        <c:noMultiLvlLbl val="0"/>
      </c:catAx>
      <c:valAx>
        <c:axId val="1798486303"/>
        <c:scaling>
          <c:orientation val="minMax"/>
        </c:scaling>
        <c:delete val="0"/>
        <c:axPos val="l"/>
        <c:majorGridlines>
          <c:spPr>
            <a:ln w="9525" cap="flat" cmpd="sng" algn="ctr">
              <a:solidFill>
                <a:schemeClr val="tx1">
                  <a:lumMod val="15000"/>
                  <a:lumOff val="85000"/>
                </a:schemeClr>
              </a:solidFill>
              <a:round/>
            </a:ln>
            <a:effectLst/>
          </c:spPr>
        </c:majorGridlines>
        <c:numFmt formatCode="[$-14009]h: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2807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51299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0E8CF-6F02-4E6D-8DBA-E11588A461B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156103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116998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4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52706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427044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2260481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3095217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330447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282814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11746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0E8CF-6F02-4E6D-8DBA-E11588A461B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268772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0E8CF-6F02-4E6D-8DBA-E11588A461B9}"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188510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69145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179100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C0E8CF-6F02-4E6D-8DBA-E11588A461B9}" type="datetimeFigureOut">
              <a:rPr lang="en-IN" smtClean="0"/>
              <a:t>31-03-2024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272629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0E8CF-6F02-4E6D-8DBA-E11588A461B9}"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FDD315-497D-494F-A29A-8291BDB3693A}" type="slidenum">
              <a:rPr lang="en-IN" smtClean="0"/>
              <a:t>‹#›</a:t>
            </a:fld>
            <a:endParaRPr lang="en-IN"/>
          </a:p>
        </p:txBody>
      </p:sp>
    </p:spTree>
    <p:extLst>
      <p:ext uri="{BB962C8B-B14F-4D97-AF65-F5344CB8AC3E}">
        <p14:creationId xmlns:p14="http://schemas.microsoft.com/office/powerpoint/2010/main" val="78493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C0E8CF-6F02-4E6D-8DBA-E11588A461B9}" type="datetimeFigureOut">
              <a:rPr lang="en-IN" smtClean="0"/>
              <a:t>31-03-2024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FDD315-497D-494F-A29A-8291BDB3693A}" type="slidenum">
              <a:rPr lang="en-IN" smtClean="0"/>
              <a:t>‹#›</a:t>
            </a:fld>
            <a:endParaRPr lang="en-IN"/>
          </a:p>
        </p:txBody>
      </p:sp>
    </p:spTree>
    <p:extLst>
      <p:ext uri="{BB962C8B-B14F-4D97-AF65-F5344CB8AC3E}">
        <p14:creationId xmlns:p14="http://schemas.microsoft.com/office/powerpoint/2010/main" val="377926287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8421-2B50-A3BD-36EF-6264E981BC46}"/>
              </a:ext>
            </a:extLst>
          </p:cNvPr>
          <p:cNvSpPr>
            <a:spLocks noGrp="1"/>
          </p:cNvSpPr>
          <p:nvPr>
            <p:ph type="ctrTitle"/>
          </p:nvPr>
        </p:nvSpPr>
        <p:spPr>
          <a:xfrm>
            <a:off x="1524000" y="225892"/>
            <a:ext cx="8346141" cy="500249"/>
          </a:xfrm>
        </p:spPr>
        <p:txBody>
          <a:bodyPr>
            <a:normAutofit fontScale="90000"/>
          </a:bodyPr>
          <a:lstStyle/>
          <a:p>
            <a:r>
              <a:rPr lang="en-IN" sz="2800" dirty="0">
                <a:latin typeface="Algerian" panose="04020705040A02060702" pitchFamily="82" charset="0"/>
              </a:rPr>
              <a:t>Order Level Analysis</a:t>
            </a:r>
          </a:p>
        </p:txBody>
      </p:sp>
      <p:sp>
        <p:nvSpPr>
          <p:cNvPr id="3" name="Subtitle 2">
            <a:extLst>
              <a:ext uri="{FF2B5EF4-FFF2-40B4-BE49-F238E27FC236}">
                <a16:creationId xmlns:a16="http://schemas.microsoft.com/office/drawing/2014/main" id="{204A60CF-077F-ABC1-42EB-EC501343EFDF}"/>
              </a:ext>
            </a:extLst>
          </p:cNvPr>
          <p:cNvSpPr>
            <a:spLocks noGrp="1"/>
          </p:cNvSpPr>
          <p:nvPr>
            <p:ph type="subTitle" idx="1"/>
          </p:nvPr>
        </p:nvSpPr>
        <p:spPr>
          <a:xfrm>
            <a:off x="8486775" y="1047751"/>
            <a:ext cx="3638550" cy="5457824"/>
          </a:xfrm>
        </p:spPr>
        <p:txBody>
          <a:bodyPr>
            <a:noAutofit/>
          </a:bodyPr>
          <a:lstStyle/>
          <a:p>
            <a:pPr marL="285750" indent="-285750" algn="l">
              <a:buFont typeface="Wingdings" panose="05000000000000000000" pitchFamily="2" charset="2"/>
              <a:buChar char="Ø"/>
            </a:pPr>
            <a:r>
              <a:rPr lang="en-IN" sz="1400" dirty="0"/>
              <a:t>HSR Layout have the highest increase in monthly orders from Feb to April</a:t>
            </a:r>
          </a:p>
          <a:p>
            <a:pPr marL="285750" indent="-285750" algn="l">
              <a:buFont typeface="Wingdings" panose="05000000000000000000" pitchFamily="2" charset="2"/>
              <a:buChar char="Ø"/>
            </a:pPr>
            <a:r>
              <a:rPr lang="en-IN" sz="1400" dirty="0"/>
              <a:t>During the month of May there was a decrease in orders for HSR Layout</a:t>
            </a:r>
          </a:p>
          <a:p>
            <a:pPr marL="285750" indent="-285750" algn="l">
              <a:buFont typeface="Wingdings" panose="05000000000000000000" pitchFamily="2" charset="2"/>
              <a:buChar char="Ø"/>
            </a:pPr>
            <a:r>
              <a:rPr lang="en-IN" sz="1400" dirty="0"/>
              <a:t>During the month of may </a:t>
            </a:r>
            <a:r>
              <a:rPr lang="en-IN" sz="1400" dirty="0" err="1"/>
              <a:t>Kudlu</a:t>
            </a:r>
            <a:r>
              <a:rPr lang="en-IN" sz="1400" dirty="0"/>
              <a:t> have good increase in the orders compared to other areas</a:t>
            </a:r>
          </a:p>
          <a:p>
            <a:pPr marL="285750" indent="-285750" algn="l">
              <a:buFont typeface="Wingdings" panose="05000000000000000000" pitchFamily="2" charset="2"/>
              <a:buChar char="Ø"/>
            </a:pPr>
            <a:r>
              <a:rPr lang="en-IN" sz="1400" dirty="0"/>
              <a:t>During the month of June HSR layout got the increase in orders compared to previous month &amp; compared to all the areas.</a:t>
            </a:r>
          </a:p>
          <a:p>
            <a:pPr marL="285750" indent="-285750" algn="l">
              <a:buFont typeface="Wingdings" panose="05000000000000000000" pitchFamily="2" charset="2"/>
              <a:buChar char="Ø"/>
            </a:pPr>
            <a:r>
              <a:rPr lang="en-IN" sz="1400" dirty="0"/>
              <a:t>During the month of July &amp; August ITIL layout got the increase in monthly orders compared to other areas.</a:t>
            </a:r>
          </a:p>
          <a:p>
            <a:pPr marL="285750" indent="-285750" algn="l">
              <a:buFont typeface="Wingdings" panose="05000000000000000000" pitchFamily="2" charset="2"/>
              <a:buChar char="Ø"/>
            </a:pPr>
            <a:r>
              <a:rPr lang="en-IN" sz="1400" dirty="0"/>
              <a:t>During the month of September HSR Layout got the highest increase in the orders </a:t>
            </a:r>
          </a:p>
          <a:p>
            <a:endParaRPr lang="en-IN" sz="1400" dirty="0"/>
          </a:p>
          <a:p>
            <a:pPr algn="r"/>
            <a:endParaRPr lang="en-IN" sz="1400" dirty="0"/>
          </a:p>
          <a:p>
            <a:pPr algn="l"/>
            <a:r>
              <a:rPr lang="en-IN" sz="1400" dirty="0">
                <a:solidFill>
                  <a:srgbClr val="FF0000"/>
                </a:solidFill>
              </a:rPr>
              <a:t>Conclusion</a:t>
            </a:r>
          </a:p>
          <a:p>
            <a:pPr algn="l"/>
            <a:r>
              <a:rPr lang="en-IN" sz="1400" dirty="0"/>
              <a:t>HSR Layout is the area where most of the orders are increased on a monthly basis compared to rest of the areas.                                     </a:t>
            </a:r>
          </a:p>
        </p:txBody>
      </p:sp>
      <p:graphicFrame>
        <p:nvGraphicFramePr>
          <p:cNvPr id="5" name="Chart 4">
            <a:extLst>
              <a:ext uri="{FF2B5EF4-FFF2-40B4-BE49-F238E27FC236}">
                <a16:creationId xmlns:a16="http://schemas.microsoft.com/office/drawing/2014/main" id="{75CED035-6D0B-CBC2-EAE2-2829CC59A391}"/>
              </a:ext>
            </a:extLst>
          </p:cNvPr>
          <p:cNvGraphicFramePr>
            <a:graphicFrameLocks/>
          </p:cNvGraphicFramePr>
          <p:nvPr>
            <p:extLst>
              <p:ext uri="{D42A27DB-BD31-4B8C-83A1-F6EECF244321}">
                <p14:modId xmlns:p14="http://schemas.microsoft.com/office/powerpoint/2010/main" val="169768140"/>
              </p:ext>
            </p:extLst>
          </p:nvPr>
        </p:nvGraphicFramePr>
        <p:xfrm>
          <a:off x="453359" y="1047751"/>
          <a:ext cx="7719091" cy="57026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861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7A54-6B4F-393D-273C-E99A8AF8D471}"/>
              </a:ext>
            </a:extLst>
          </p:cNvPr>
          <p:cNvSpPr>
            <a:spLocks noGrp="1"/>
          </p:cNvSpPr>
          <p:nvPr>
            <p:ph type="title"/>
          </p:nvPr>
        </p:nvSpPr>
        <p:spPr>
          <a:xfrm>
            <a:off x="838200" y="365126"/>
            <a:ext cx="10515600" cy="406399"/>
          </a:xfrm>
        </p:spPr>
        <p:txBody>
          <a:bodyPr>
            <a:noAutofit/>
          </a:bodyPr>
          <a:lstStyle/>
          <a:p>
            <a:pPr algn="ctr"/>
            <a:r>
              <a:rPr lang="en-IN" sz="2800" dirty="0">
                <a:latin typeface="Algerian" panose="04020705040A02060702" pitchFamily="82" charset="0"/>
              </a:rPr>
              <a:t>Completion rate analysis Based on slot</a:t>
            </a:r>
          </a:p>
        </p:txBody>
      </p:sp>
      <p:sp>
        <p:nvSpPr>
          <p:cNvPr id="3" name="Content Placeholder 2">
            <a:extLst>
              <a:ext uri="{FF2B5EF4-FFF2-40B4-BE49-F238E27FC236}">
                <a16:creationId xmlns:a16="http://schemas.microsoft.com/office/drawing/2014/main" id="{32FDC3B0-AFE6-21A1-AF4C-4704C6ACC29E}"/>
              </a:ext>
            </a:extLst>
          </p:cNvPr>
          <p:cNvSpPr>
            <a:spLocks noGrp="1"/>
          </p:cNvSpPr>
          <p:nvPr>
            <p:ph idx="1"/>
          </p:nvPr>
        </p:nvSpPr>
        <p:spPr>
          <a:xfrm>
            <a:off x="7477125" y="1009650"/>
            <a:ext cx="4514850" cy="5167313"/>
          </a:xfrm>
        </p:spPr>
        <p:txBody>
          <a:bodyPr>
            <a:normAutofit fontScale="92500" lnSpcReduction="10000"/>
          </a:bodyPr>
          <a:lstStyle/>
          <a:p>
            <a:pPr>
              <a:buFont typeface="Wingdings" panose="05000000000000000000" pitchFamily="2" charset="2"/>
              <a:buChar char="Ø"/>
            </a:pPr>
            <a:r>
              <a:rPr lang="en-IN" sz="1400" dirty="0"/>
              <a:t>From this pattern its been observed that Completion rate is high in the afternoon slot &amp; the manageable during evening, morning &amp; night time slots</a:t>
            </a:r>
          </a:p>
          <a:p>
            <a:pPr>
              <a:buFont typeface="Wingdings" panose="05000000000000000000" pitchFamily="2" charset="2"/>
              <a:buChar char="Ø"/>
            </a:pPr>
            <a:r>
              <a:rPr lang="en-IN" sz="1400" dirty="0"/>
              <a:t>But the completion rate is too low during the Late night slot orders which is impacting the entire process</a:t>
            </a:r>
          </a:p>
          <a:p>
            <a:pPr marL="0" indent="0">
              <a:buNone/>
            </a:pPr>
            <a:endParaRPr lang="en-IN" sz="1400" dirty="0"/>
          </a:p>
          <a:p>
            <a:pPr marL="0" indent="0">
              <a:buNone/>
            </a:pPr>
            <a:endParaRPr lang="en-IN" sz="1400" dirty="0"/>
          </a:p>
          <a:p>
            <a:pPr marL="0" indent="0">
              <a:buNone/>
            </a:pPr>
            <a:r>
              <a:rPr lang="en-IN" sz="1400" dirty="0"/>
              <a:t>Conclusion</a:t>
            </a:r>
          </a:p>
          <a:p>
            <a:pPr marL="0" indent="0">
              <a:buNone/>
            </a:pPr>
            <a:r>
              <a:rPr lang="en-IN" sz="1400" dirty="0"/>
              <a:t>Need to work on increasing the completion rates during the late night slot orders</a:t>
            </a:r>
          </a:p>
          <a:p>
            <a:pPr marL="0" indent="0">
              <a:buNone/>
            </a:pPr>
            <a:r>
              <a:rPr lang="en-IN" sz="1400" dirty="0"/>
              <a:t>As observed from the chart the user’s ordering in  afternoon slot are getting s good discount with less delivery charges compared to late night slot.</a:t>
            </a:r>
          </a:p>
          <a:p>
            <a:pPr marL="0" indent="0">
              <a:buNone/>
            </a:pPr>
            <a:endParaRPr lang="en-IN" sz="1400" dirty="0"/>
          </a:p>
          <a:p>
            <a:pPr marL="0" indent="0">
              <a:buNone/>
            </a:pPr>
            <a:r>
              <a:rPr lang="en-IN" sz="1400" dirty="0"/>
              <a:t>The completion rates during the late night slot orders can be increased by</a:t>
            </a:r>
          </a:p>
          <a:p>
            <a:pPr>
              <a:buFont typeface="Wingdings" panose="05000000000000000000" pitchFamily="2" charset="2"/>
              <a:buChar char="ü"/>
            </a:pPr>
            <a:r>
              <a:rPr lang="en-IN" sz="1400" dirty="0"/>
              <a:t>Providing discounts at late night slots &amp; reducing the delivery charges or by achieving either of one would increase the completion rate</a:t>
            </a:r>
          </a:p>
          <a:p>
            <a:pPr>
              <a:buFont typeface="Wingdings" panose="05000000000000000000" pitchFamily="2" charset="2"/>
              <a:buChar char="ü"/>
            </a:pPr>
            <a:endParaRPr lang="en-IN" sz="1400" dirty="0"/>
          </a:p>
          <a:p>
            <a:pPr marL="0" indent="0">
              <a:buNone/>
            </a:pPr>
            <a:endParaRPr lang="en-IN" sz="1400" dirty="0"/>
          </a:p>
        </p:txBody>
      </p:sp>
      <p:graphicFrame>
        <p:nvGraphicFramePr>
          <p:cNvPr id="4" name="Chart 3">
            <a:extLst>
              <a:ext uri="{FF2B5EF4-FFF2-40B4-BE49-F238E27FC236}">
                <a16:creationId xmlns:a16="http://schemas.microsoft.com/office/drawing/2014/main" id="{65650C96-3623-A8E7-7A29-9CE88FB3BE65}"/>
              </a:ext>
            </a:extLst>
          </p:cNvPr>
          <p:cNvGraphicFramePr>
            <a:graphicFrameLocks/>
          </p:cNvGraphicFramePr>
          <p:nvPr>
            <p:extLst>
              <p:ext uri="{D42A27DB-BD31-4B8C-83A1-F6EECF244321}">
                <p14:modId xmlns:p14="http://schemas.microsoft.com/office/powerpoint/2010/main" val="2391318860"/>
              </p:ext>
            </p:extLst>
          </p:nvPr>
        </p:nvGraphicFramePr>
        <p:xfrm>
          <a:off x="390525" y="1549399"/>
          <a:ext cx="6648450" cy="4943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358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2412-38DC-2EB8-52C2-FCC38DE124B0}"/>
              </a:ext>
            </a:extLst>
          </p:cNvPr>
          <p:cNvSpPr>
            <a:spLocks noGrp="1"/>
          </p:cNvSpPr>
          <p:nvPr>
            <p:ph type="title"/>
          </p:nvPr>
        </p:nvSpPr>
        <p:spPr>
          <a:xfrm>
            <a:off x="838200" y="219076"/>
            <a:ext cx="10515600" cy="533400"/>
          </a:xfrm>
        </p:spPr>
        <p:txBody>
          <a:bodyPr>
            <a:normAutofit/>
          </a:bodyPr>
          <a:lstStyle/>
          <a:p>
            <a:r>
              <a:rPr lang="en-IN" sz="2800" dirty="0">
                <a:latin typeface="Algerian" panose="04020705040A02060702" pitchFamily="82" charset="0"/>
              </a:rPr>
              <a:t>Completion rate analysis Based on EACH DAY</a:t>
            </a:r>
            <a:endParaRPr lang="en-IN" sz="2800" dirty="0"/>
          </a:p>
        </p:txBody>
      </p:sp>
      <p:sp>
        <p:nvSpPr>
          <p:cNvPr id="3" name="Content Placeholder 2">
            <a:extLst>
              <a:ext uri="{FF2B5EF4-FFF2-40B4-BE49-F238E27FC236}">
                <a16:creationId xmlns:a16="http://schemas.microsoft.com/office/drawing/2014/main" id="{130ECF96-07F9-75D7-45A3-A8A8D6F4608E}"/>
              </a:ext>
            </a:extLst>
          </p:cNvPr>
          <p:cNvSpPr>
            <a:spLocks noGrp="1"/>
          </p:cNvSpPr>
          <p:nvPr>
            <p:ph idx="1"/>
          </p:nvPr>
        </p:nvSpPr>
        <p:spPr>
          <a:xfrm>
            <a:off x="6867527" y="2505074"/>
            <a:ext cx="4781549" cy="1276351"/>
          </a:xfrm>
        </p:spPr>
        <p:txBody>
          <a:bodyPr>
            <a:normAutofit/>
          </a:bodyPr>
          <a:lstStyle/>
          <a:p>
            <a:pPr>
              <a:buFont typeface="Wingdings" panose="05000000000000000000" pitchFamily="2" charset="2"/>
              <a:buChar char="Ø"/>
            </a:pPr>
            <a:r>
              <a:rPr lang="en-IN" sz="1400" dirty="0"/>
              <a:t>Completion rates based on each day is quite good but its bit increased during Weekends(Saturday &amp; Sunday) due to a bit increase in providing discounts &amp; less delivery charges</a:t>
            </a:r>
          </a:p>
        </p:txBody>
      </p:sp>
      <p:graphicFrame>
        <p:nvGraphicFramePr>
          <p:cNvPr id="5" name="Chart 4">
            <a:extLst>
              <a:ext uri="{FF2B5EF4-FFF2-40B4-BE49-F238E27FC236}">
                <a16:creationId xmlns:a16="http://schemas.microsoft.com/office/drawing/2014/main" id="{50904363-434E-F5F5-8726-B2335788B607}"/>
              </a:ext>
            </a:extLst>
          </p:cNvPr>
          <p:cNvGraphicFramePr>
            <a:graphicFrameLocks/>
          </p:cNvGraphicFramePr>
          <p:nvPr>
            <p:extLst>
              <p:ext uri="{D42A27DB-BD31-4B8C-83A1-F6EECF244321}">
                <p14:modId xmlns:p14="http://schemas.microsoft.com/office/powerpoint/2010/main" val="3272500917"/>
              </p:ext>
            </p:extLst>
          </p:nvPr>
        </p:nvGraphicFramePr>
        <p:xfrm>
          <a:off x="542924" y="1343025"/>
          <a:ext cx="6324601"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099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836-CF3C-B2C7-2FA3-BC90C2D1B3B1}"/>
              </a:ext>
            </a:extLst>
          </p:cNvPr>
          <p:cNvSpPr>
            <a:spLocks noGrp="1"/>
          </p:cNvSpPr>
          <p:nvPr>
            <p:ph type="title"/>
          </p:nvPr>
        </p:nvSpPr>
        <p:spPr>
          <a:xfrm>
            <a:off x="838200" y="219075"/>
            <a:ext cx="10515600" cy="638175"/>
          </a:xfrm>
        </p:spPr>
        <p:txBody>
          <a:bodyPr>
            <a:noAutofit/>
          </a:bodyPr>
          <a:lstStyle/>
          <a:p>
            <a:r>
              <a:rPr lang="en-US" sz="2400" i="0" u="none" strike="noStrike" dirty="0">
                <a:solidFill>
                  <a:srgbClr val="000000"/>
                </a:solidFill>
                <a:effectLst/>
                <a:latin typeface="Algerian" panose="04020705040A02060702" pitchFamily="82" charset="0"/>
              </a:rPr>
              <a:t>Comparison between order rating across slots, number of items placed</a:t>
            </a:r>
            <a:r>
              <a:rPr lang="en-US" sz="2400" dirty="0">
                <a:latin typeface="Algerian" panose="04020705040A02060702" pitchFamily="82" charset="0"/>
              </a:rPr>
              <a:t> </a:t>
            </a:r>
            <a:endParaRPr lang="en-IN" sz="2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DA5BCD4-7CE9-EEB5-00E6-01DDD2C888FA}"/>
              </a:ext>
            </a:extLst>
          </p:cNvPr>
          <p:cNvSpPr>
            <a:spLocks noGrp="1"/>
          </p:cNvSpPr>
          <p:nvPr>
            <p:ph idx="1"/>
          </p:nvPr>
        </p:nvSpPr>
        <p:spPr>
          <a:xfrm>
            <a:off x="7610475" y="1835150"/>
            <a:ext cx="4105276" cy="4117975"/>
          </a:xfrm>
        </p:spPr>
        <p:txBody>
          <a:bodyPr>
            <a:normAutofit lnSpcReduction="10000"/>
          </a:bodyPr>
          <a:lstStyle/>
          <a:p>
            <a:pPr>
              <a:buFont typeface="Wingdings" panose="05000000000000000000" pitchFamily="2" charset="2"/>
              <a:buChar char="Ø"/>
            </a:pPr>
            <a:r>
              <a:rPr lang="en-IN" sz="1400" dirty="0">
                <a:effectLst/>
                <a:latin typeface="Calibri" panose="020F0502020204030204" pitchFamily="34" charset="0"/>
              </a:rPr>
              <a:t>Its been observed that most of the orders are placed in afternoon are rated high and late night orders receive less high rating and less orders are placed in Late night which could also result in less high rating compared to other slots.</a:t>
            </a:r>
          </a:p>
          <a:p>
            <a:pPr>
              <a:buFont typeface="Wingdings" panose="05000000000000000000" pitchFamily="2" charset="2"/>
              <a:buChar char="Ø"/>
            </a:pPr>
            <a:r>
              <a:rPr lang="en-IN" sz="1400" dirty="0">
                <a:latin typeface="Calibri" panose="020F0502020204030204" pitchFamily="34" charset="0"/>
              </a:rPr>
              <a:t>No need to work on delivery time as the average delivery time is less for late night slot compared to afternoon slot</a:t>
            </a:r>
          </a:p>
          <a:p>
            <a:pPr marL="0" indent="0">
              <a:buNone/>
            </a:pPr>
            <a:endParaRPr lang="en-IN" sz="1400" dirty="0"/>
          </a:p>
          <a:p>
            <a:pPr marL="0" indent="0">
              <a:buNone/>
            </a:pPr>
            <a:r>
              <a:rPr lang="en-IN" sz="1400" dirty="0"/>
              <a:t>Conclusion</a:t>
            </a:r>
          </a:p>
          <a:p>
            <a:pPr>
              <a:buFont typeface="Wingdings" panose="05000000000000000000" pitchFamily="2" charset="2"/>
              <a:buChar char="ü"/>
            </a:pPr>
            <a:r>
              <a:rPr lang="en-IN" sz="1400" dirty="0"/>
              <a:t>Increase the completion rate for late night slot order which is affected. So once the order gets delivered completely the possibilities are high to get the ratings. So based on the this decision we can proceed further if the ratings are still less for the late night time slot</a:t>
            </a:r>
          </a:p>
        </p:txBody>
      </p:sp>
      <p:graphicFrame>
        <p:nvGraphicFramePr>
          <p:cNvPr id="4" name="Chart 3">
            <a:extLst>
              <a:ext uri="{FF2B5EF4-FFF2-40B4-BE49-F238E27FC236}">
                <a16:creationId xmlns:a16="http://schemas.microsoft.com/office/drawing/2014/main" id="{635902D5-A6F2-6652-AB14-62D2493C8E69}"/>
              </a:ext>
            </a:extLst>
          </p:cNvPr>
          <p:cNvGraphicFramePr>
            <a:graphicFrameLocks/>
          </p:cNvGraphicFramePr>
          <p:nvPr>
            <p:extLst>
              <p:ext uri="{D42A27DB-BD31-4B8C-83A1-F6EECF244321}">
                <p14:modId xmlns:p14="http://schemas.microsoft.com/office/powerpoint/2010/main" val="1118237818"/>
              </p:ext>
            </p:extLst>
          </p:nvPr>
        </p:nvGraphicFramePr>
        <p:xfrm>
          <a:off x="647699" y="1835150"/>
          <a:ext cx="5915026"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275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81A5-4B02-2877-DDA0-B24C4EBCBE75}"/>
              </a:ext>
            </a:extLst>
          </p:cNvPr>
          <p:cNvSpPr>
            <a:spLocks noGrp="1"/>
          </p:cNvSpPr>
          <p:nvPr>
            <p:ph type="title"/>
          </p:nvPr>
        </p:nvSpPr>
        <p:spPr>
          <a:xfrm>
            <a:off x="838200" y="147598"/>
            <a:ext cx="10515600" cy="482600"/>
          </a:xfrm>
        </p:spPr>
        <p:txBody>
          <a:bodyPr>
            <a:normAutofit fontScale="90000"/>
          </a:bodyPr>
          <a:lstStyle/>
          <a:p>
            <a:r>
              <a:rPr lang="en-IN" sz="2800" b="1" i="0" u="none" strike="noStrike" dirty="0">
                <a:solidFill>
                  <a:srgbClr val="000000"/>
                </a:solidFill>
                <a:effectLst/>
                <a:latin typeface="Algerian" panose="04020705040A02060702" pitchFamily="82" charset="0"/>
              </a:rPr>
              <a:t>Delivery Analysis</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B4E3622-13A3-6FF4-3F80-25363C96C8E8}"/>
              </a:ext>
            </a:extLst>
          </p:cNvPr>
          <p:cNvSpPr>
            <a:spLocks noGrp="1"/>
          </p:cNvSpPr>
          <p:nvPr>
            <p:ph idx="1"/>
          </p:nvPr>
        </p:nvSpPr>
        <p:spPr>
          <a:xfrm>
            <a:off x="7648575" y="1319212"/>
            <a:ext cx="4076700" cy="4767263"/>
          </a:xfrm>
        </p:spPr>
        <p:txBody>
          <a:bodyPr>
            <a:normAutofit/>
          </a:bodyPr>
          <a:lstStyle/>
          <a:p>
            <a:r>
              <a:rPr lang="en-IN" sz="1600" dirty="0"/>
              <a:t>Delivery charges across Late night slot is higher.</a:t>
            </a:r>
          </a:p>
          <a:p>
            <a:endParaRPr lang="en-IN" sz="1600" dirty="0"/>
          </a:p>
          <a:p>
            <a:endParaRPr lang="en-IN" sz="1600" dirty="0"/>
          </a:p>
          <a:p>
            <a:endParaRPr lang="en-IN" sz="1600" dirty="0"/>
          </a:p>
          <a:p>
            <a:endParaRPr lang="en-IN" sz="1600" dirty="0"/>
          </a:p>
          <a:p>
            <a:endParaRPr lang="en-IN" sz="1600" dirty="0"/>
          </a:p>
          <a:p>
            <a:r>
              <a:rPr lang="en-IN" sz="1600" dirty="0"/>
              <a:t>Delivery charges across Brookfield area is higher compared to other areas.</a:t>
            </a:r>
          </a:p>
        </p:txBody>
      </p:sp>
      <p:graphicFrame>
        <p:nvGraphicFramePr>
          <p:cNvPr id="4" name="Chart 3">
            <a:extLst>
              <a:ext uri="{FF2B5EF4-FFF2-40B4-BE49-F238E27FC236}">
                <a16:creationId xmlns:a16="http://schemas.microsoft.com/office/drawing/2014/main" id="{380EE450-132A-2BD7-2E98-6E3B0C95D7FE}"/>
              </a:ext>
            </a:extLst>
          </p:cNvPr>
          <p:cNvGraphicFramePr>
            <a:graphicFrameLocks/>
          </p:cNvGraphicFramePr>
          <p:nvPr>
            <p:extLst>
              <p:ext uri="{D42A27DB-BD31-4B8C-83A1-F6EECF244321}">
                <p14:modId xmlns:p14="http://schemas.microsoft.com/office/powerpoint/2010/main" val="2922880604"/>
              </p:ext>
            </p:extLst>
          </p:nvPr>
        </p:nvGraphicFramePr>
        <p:xfrm>
          <a:off x="960306" y="762000"/>
          <a:ext cx="5135693" cy="2666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792F902-42A4-BDB4-397F-0E980DB65DA7}"/>
              </a:ext>
            </a:extLst>
          </p:cNvPr>
          <p:cNvGraphicFramePr>
            <a:graphicFrameLocks/>
          </p:cNvGraphicFramePr>
          <p:nvPr>
            <p:extLst>
              <p:ext uri="{D42A27DB-BD31-4B8C-83A1-F6EECF244321}">
                <p14:modId xmlns:p14="http://schemas.microsoft.com/office/powerpoint/2010/main" val="1568178048"/>
              </p:ext>
            </p:extLst>
          </p:nvPr>
        </p:nvGraphicFramePr>
        <p:xfrm>
          <a:off x="304799" y="3609975"/>
          <a:ext cx="6524625" cy="28828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53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9498-6DAD-AFA4-B4F8-D1EF3D9672B3}"/>
              </a:ext>
            </a:extLst>
          </p:cNvPr>
          <p:cNvSpPr>
            <a:spLocks noGrp="1"/>
          </p:cNvSpPr>
          <p:nvPr>
            <p:ph type="title"/>
          </p:nvPr>
        </p:nvSpPr>
        <p:spPr>
          <a:xfrm>
            <a:off x="838200" y="365126"/>
            <a:ext cx="10515600" cy="577850"/>
          </a:xfrm>
        </p:spPr>
        <p:txBody>
          <a:bodyPr>
            <a:normAutofit/>
          </a:bodyPr>
          <a:lstStyle/>
          <a:p>
            <a:r>
              <a:rPr lang="en-IN" sz="2800" dirty="0">
                <a:latin typeface="Algerian" panose="04020705040A02060702" pitchFamily="82" charset="0"/>
              </a:rPr>
              <a:t>Delivery Time VS Delivery area</a:t>
            </a:r>
          </a:p>
        </p:txBody>
      </p:sp>
      <p:sp>
        <p:nvSpPr>
          <p:cNvPr id="3" name="Content Placeholder 2">
            <a:extLst>
              <a:ext uri="{FF2B5EF4-FFF2-40B4-BE49-F238E27FC236}">
                <a16:creationId xmlns:a16="http://schemas.microsoft.com/office/drawing/2014/main" id="{D1DB7198-150B-1CB6-1F5D-F31C45928C5D}"/>
              </a:ext>
            </a:extLst>
          </p:cNvPr>
          <p:cNvSpPr>
            <a:spLocks noGrp="1"/>
          </p:cNvSpPr>
          <p:nvPr>
            <p:ph idx="1"/>
          </p:nvPr>
        </p:nvSpPr>
        <p:spPr>
          <a:xfrm>
            <a:off x="7943851" y="2730500"/>
            <a:ext cx="3705224" cy="2041525"/>
          </a:xfrm>
        </p:spPr>
        <p:txBody>
          <a:bodyPr>
            <a:normAutofit fontScale="92500"/>
          </a:bodyPr>
          <a:lstStyle/>
          <a:p>
            <a:pPr>
              <a:buFont typeface="Wingdings" panose="05000000000000000000" pitchFamily="2" charset="2"/>
              <a:buChar char="Ø"/>
            </a:pPr>
            <a:r>
              <a:rPr lang="en-IN" sz="1600" dirty="0"/>
              <a:t>The Delivery time is higher in areas such as CV Raman Nagar, Brookfield, Kumaraswamy Layout, Manipal County &amp; so on as the delivery partner reached the store too late to pick up the order hence the delivery time as been increased in these areas.</a:t>
            </a:r>
          </a:p>
        </p:txBody>
      </p:sp>
      <p:graphicFrame>
        <p:nvGraphicFramePr>
          <p:cNvPr id="5" name="Chart 4">
            <a:extLst>
              <a:ext uri="{FF2B5EF4-FFF2-40B4-BE49-F238E27FC236}">
                <a16:creationId xmlns:a16="http://schemas.microsoft.com/office/drawing/2014/main" id="{CC11C29E-EF62-22AF-9087-E9121A1CD87A}"/>
              </a:ext>
            </a:extLst>
          </p:cNvPr>
          <p:cNvGraphicFramePr>
            <a:graphicFrameLocks/>
          </p:cNvGraphicFramePr>
          <p:nvPr>
            <p:extLst>
              <p:ext uri="{D42A27DB-BD31-4B8C-83A1-F6EECF244321}">
                <p14:modId xmlns:p14="http://schemas.microsoft.com/office/powerpoint/2010/main" val="4249092734"/>
              </p:ext>
            </p:extLst>
          </p:nvPr>
        </p:nvGraphicFramePr>
        <p:xfrm>
          <a:off x="704850" y="1714500"/>
          <a:ext cx="6762750" cy="4610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3602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573</TotalTime>
  <Words>530</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Calibri</vt:lpstr>
      <vt:lpstr>Century Gothic</vt:lpstr>
      <vt:lpstr>Wingdings</vt:lpstr>
      <vt:lpstr>Wingdings 3</vt:lpstr>
      <vt:lpstr>Ion</vt:lpstr>
      <vt:lpstr>Order Level Analysis</vt:lpstr>
      <vt:lpstr>Completion rate analysis Based on slot</vt:lpstr>
      <vt:lpstr>Completion rate analysis Based on EACH DAY</vt:lpstr>
      <vt:lpstr>Comparison between order rating across slots, number of items placed </vt:lpstr>
      <vt:lpstr>Delivery Analysis</vt:lpstr>
      <vt:lpstr>Delivery Time VS Delivery area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Level Analysis</dc:title>
  <dc:creator>Prajwal Kumar</dc:creator>
  <cp:lastModifiedBy>Prajwal Kumar</cp:lastModifiedBy>
  <cp:revision>1</cp:revision>
  <dcterms:created xsi:type="dcterms:W3CDTF">2024-03-31T11:00:24Z</dcterms:created>
  <dcterms:modified xsi:type="dcterms:W3CDTF">2024-03-31T20:34:05Z</dcterms:modified>
</cp:coreProperties>
</file>