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1"/>
  </p:notesMasterIdLst>
  <p:sldIdLst>
    <p:sldId id="258" r:id="rId2"/>
    <p:sldId id="284" r:id="rId3"/>
    <p:sldId id="287" r:id="rId4"/>
    <p:sldId id="288" r:id="rId5"/>
    <p:sldId id="290" r:id="rId6"/>
    <p:sldId id="291" r:id="rId7"/>
    <p:sldId id="289" r:id="rId8"/>
    <p:sldId id="293" r:id="rId9"/>
    <p:sldId id="294" r:id="rId10"/>
    <p:sldId id="295" r:id="rId11"/>
    <p:sldId id="296" r:id="rId12"/>
    <p:sldId id="297" r:id="rId13"/>
    <p:sldId id="282" r:id="rId14"/>
    <p:sldId id="286" r:id="rId15"/>
    <p:sldId id="292" r:id="rId16"/>
    <p:sldId id="285" r:id="rId17"/>
    <p:sldId id="283" r:id="rId18"/>
    <p:sldId id="257" r:id="rId19"/>
    <p:sldId id="280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4DF95-CEC1-4283-9D2F-A63CA85962EA}" type="datetimeFigureOut">
              <a:rPr lang="en-IN" smtClean="0"/>
              <a:t>24-10-2022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78D5E-AF19-4606-9547-914425CB0E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744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in/Aeroelasticity-Dover-Books-Aeronautical-Engineering/dp/0486691896/ref=sr_1_6?crid=28NSAFMPNO8PH&amp;keywords=aeroelasticity&amp;qid=1638281048&amp;qsid=259-7238261-7882651&amp;sprefix=aeroelas%2Caps%2C297&amp;sr=8-6&amp;sres=0486613496%2C1118488016%2C1498724728%2C3319330683%2C0486469360%2C0486691896%2C0792350405%2C0470858419%2C110761709X%2C8126548185%2C184564056X%2C9028604049%2CB00FBR6FGU%2CB06XXSH39F%2C8179925919%2C8172234988%2C0792327896%2C1402020392%2C1461393434%2CB08NHF1SLH&amp;srpt=ABIS_BOOK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Buy Aeroelasticity (Dover Books on Aeronautical Engineering) Book Online at Low Prices in India | Aeroelasticity (Dover Books on Aeronautical Engineering) Reviews &amp; Ratings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 Radius between two vortices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Summarize the russian paper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Sine wave/Saw tooth wave/Squre wave - heaving motion for the cylinder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2901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3661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5185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da1d6e9913_0_10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da1d6e9913_0_10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f3fb92cc5f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f3fb92cc5f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12593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0351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a1d6e991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a1d6e991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2032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f3fb92cc5f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f3fb92cc5f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da1d6e9913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da1d6e9913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8937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9856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2968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6422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6320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0763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0493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1072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12192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0600" y="1676400"/>
            <a:ext cx="10830800" cy="21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0600" y="4243084"/>
            <a:ext cx="108308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486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008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07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34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34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029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7300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8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6096000" y="10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0" name="Google Shape;40;p9"/>
          <p:cNvCxnSpPr/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54000" y="1607767"/>
            <a:ext cx="5393600" cy="20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90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15600" y="5649100"/>
            <a:ext cx="7998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79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321967"/>
            <a:ext cx="11360800" cy="25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15600" y="4095067"/>
            <a:ext cx="11360800" cy="12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93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85479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991184" y="505400"/>
            <a:ext cx="10251200" cy="123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949784" y="465567"/>
            <a:ext cx="10292400" cy="1313268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spAutoFit/>
          </a:bodyPr>
          <a:lstStyle/>
          <a:p>
            <a:pPr algn="ctr"/>
            <a:r>
              <a:rPr lang="en-IN" sz="3467" dirty="0"/>
              <a:t>Turbulence Modelling for</a:t>
            </a:r>
            <a:br>
              <a:rPr lang="en-IN" sz="3467" dirty="0"/>
            </a:br>
            <a:r>
              <a:rPr lang="en-IN" sz="3467" dirty="0"/>
              <a:t>Smoothed Particle Hydrodynamics</a:t>
            </a:r>
            <a:endParaRPr lang="en-US" sz="3467" dirty="0"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970600" y="4920001"/>
            <a:ext cx="10292400" cy="193760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indent="0" algn="ctr">
              <a:lnSpc>
                <a:spcPct val="90000"/>
              </a:lnSpc>
              <a:buSzPts val="358"/>
            </a:pPr>
            <a:r>
              <a:rPr lang="en" sz="2133" dirty="0"/>
              <a:t>Supervisor: Prof. Prabhu Ramachandran</a:t>
            </a:r>
            <a:endParaRPr sz="2133" dirty="0"/>
          </a:p>
          <a:p>
            <a:pPr marL="0" indent="0" algn="ctr">
              <a:lnSpc>
                <a:spcPct val="90000"/>
              </a:lnSpc>
              <a:buSzPts val="358"/>
            </a:pPr>
            <a:endParaRPr sz="1440" dirty="0"/>
          </a:p>
          <a:p>
            <a:pPr marL="0" indent="0" algn="ctr">
              <a:lnSpc>
                <a:spcPct val="90000"/>
              </a:lnSpc>
              <a:buSzPts val="358"/>
            </a:pPr>
            <a:r>
              <a:rPr lang="en" sz="1600" dirty="0"/>
              <a:t>Department of Aerospace Engineering</a:t>
            </a:r>
            <a:endParaRPr sz="1600" dirty="0"/>
          </a:p>
          <a:p>
            <a:pPr marL="0" indent="0" algn="ctr">
              <a:lnSpc>
                <a:spcPct val="90000"/>
              </a:lnSpc>
              <a:buSzPts val="358"/>
            </a:pPr>
            <a:r>
              <a:rPr lang="en" sz="1600" dirty="0"/>
              <a:t>Indian Institute of Technology Bombay</a:t>
            </a:r>
            <a:endParaRPr sz="1600" dirty="0"/>
          </a:p>
          <a:p>
            <a:pPr marL="0" indent="0" algn="ctr">
              <a:lnSpc>
                <a:spcPct val="90000"/>
              </a:lnSpc>
              <a:buSzPts val="358"/>
            </a:pPr>
            <a:endParaRPr sz="1440" dirty="0"/>
          </a:p>
          <a:p>
            <a:pPr marL="0" indent="0" algn="ctr">
              <a:lnSpc>
                <a:spcPct val="90000"/>
              </a:lnSpc>
              <a:buSzPts val="358"/>
            </a:pPr>
            <a:endParaRPr sz="2000" dirty="0"/>
          </a:p>
          <a:p>
            <a:pPr marL="0" indent="0" algn="ctr">
              <a:lnSpc>
                <a:spcPct val="90000"/>
              </a:lnSpc>
              <a:buSzPts val="358"/>
            </a:pPr>
            <a:r>
              <a:rPr lang="en" sz="2000" dirty="0"/>
              <a:t>October 25</a:t>
            </a:r>
            <a:r>
              <a:rPr lang="en" sz="2000" baseline="30000" dirty="0"/>
              <a:t>th</a:t>
            </a:r>
            <a:r>
              <a:rPr lang="en" sz="2000" dirty="0"/>
              <a:t>, 2022</a:t>
            </a:r>
            <a:endParaRPr sz="2000" dirty="0"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758993" y="3397233"/>
            <a:ext cx="2715600" cy="524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990"/>
            </a:pPr>
            <a:r>
              <a:rPr lang="en" sz="2000"/>
              <a:t>K T Prajwal Prathiksh</a:t>
            </a:r>
            <a:endParaRPr sz="1333"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402" y="1940650"/>
            <a:ext cx="1173167" cy="114356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4138800" y="4138533"/>
            <a:ext cx="3914400" cy="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990"/>
            </a:pPr>
            <a:r>
              <a:rPr lang="en" sz="1333" i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Dual Degree Project (Stage I) - Presentation</a:t>
            </a:r>
            <a:endParaRPr sz="1867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2" y="963200"/>
                <a:ext cx="11867599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/>
              </a:bodyPr>
              <a:lstStyle/>
              <a:p>
                <a:pPr marL="285750" indent="-285750"/>
                <a:r>
                  <a:rPr lang="en-IN" dirty="0"/>
                  <a:t>Explicit Pressure Poisson-based Models</a:t>
                </a:r>
              </a:p>
              <a:p>
                <a:pPr marL="895335" lvl="1" indent="-285750"/>
                <a:r>
                  <a:rPr lang="en-IN" dirty="0"/>
                  <a:t>[Okraschevski2022] Reinterpret SPH as a </a:t>
                </a:r>
                <a:r>
                  <a:rPr lang="en-US" dirty="0"/>
                  <a:t>Lagrangian quadrature technique for explicit LES eqs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Kernel scale limits SPH’s physical resolution  Unsuitable DNS alternative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Considered spatial filtering on compressible NS 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Compared multiple Smagorinsky models (standard, sigma, MCG-form)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Simulated 3D TGV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8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</m:ctrlPr>
                      </m:dPr>
                      <m:e>
                        <m:r>
                          <a:rPr lang="en-IN" sz="18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𝑅𝑒</m:t>
                        </m:r>
                        <m:r>
                          <a:rPr lang="en-IN" sz="18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≈</m:t>
                        </m:r>
                        <m:sSup>
                          <m:sSupPr>
                            <m:ctrlPr>
                              <a:rPr lang="en-IN" sz="18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18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10</m:t>
                            </m:r>
                          </m:e>
                          <m:sup>
                            <m: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4</m:t>
                            </m:r>
                          </m:sup>
                        </m:sSup>
                        <m:r>
                          <a:rPr lang="en-IN" sz="18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,  </m:t>
                        </m:r>
                        <m:sSub>
                          <m:sSubPr>
                            <m:ctrlPr>
                              <a:rPr lang="en-IN" sz="18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bPr>
                          <m:e>
                            <m:r>
                              <a:rPr lang="en-IN" sz="18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𝑁</m:t>
                            </m:r>
                          </m:e>
                          <m:sub>
                            <m:r>
                              <a:rPr lang="en-IN" sz="18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𝑖</m:t>
                            </m:r>
                          </m:sub>
                        </m:sSub>
                        <m:r>
                          <a:rPr lang="en-IN" sz="18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=</m:t>
                        </m:r>
                        <m:sSup>
                          <m:sSupPr>
                            <m:ctrlP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200</m:t>
                            </m:r>
                          </m:e>
                          <m:sup>
                            <m: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3</m:t>
                            </m:r>
                          </m:sup>
                        </m:sSup>
                        <m:r>
                          <a:rPr lang="en-IN" sz="18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−</m:t>
                        </m:r>
                        <m:sSup>
                          <m:sSupPr>
                            <m:ctrlP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500</m:t>
                            </m:r>
                          </m:e>
                          <m:sup>
                            <m: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All of the Smagorisnky models reduced the averaged kinetic energy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Did not predict the dissipation rates accurately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Overall comments: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[fig2.14a,c]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SPH can capture turbulence up to kernel scale at a high cost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Explicit SFS models will remove kinetic energy, heightening the energy deficit of standard SPH</a:t>
                </a:r>
              </a:p>
              <a:p>
                <a:pPr marL="1504919" lvl="2" indent="-285750"/>
                <a:r>
                  <a:rPr lang="en-US" dirty="0">
                    <a:sym typeface="Wingdings" panose="05000000000000000000" pitchFamily="2" charset="2"/>
                  </a:rPr>
                  <a:t>Such models in an SPH framework can only degrade the quality of the approximation for subsonic turbulent flow [rennehan2021mixing]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:pPr marL="1504919" lvl="2" indent="-285750"/>
                <a:endParaRPr lang="en-IN" dirty="0">
                  <a:sym typeface="Wingdings" panose="05000000000000000000" pitchFamily="2" charset="2"/>
                </a:endParaRPr>
              </a:p>
              <a:p>
                <a:pPr marL="895335" lvl="1" indent="-285750"/>
                <a:endParaRPr lang="en-IN" dirty="0">
                  <a:sym typeface="Wingdings" panose="05000000000000000000" pitchFamily="2" charset="2"/>
                </a:endParaRPr>
              </a:p>
              <a:p>
                <a:pPr marL="895335" lvl="1" indent="-285750"/>
                <a:endParaRPr lang="en-IN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2" y="963200"/>
                <a:ext cx="11867599" cy="5452800"/>
              </a:xfrm>
              <a:prstGeom prst="rect">
                <a:avLst/>
              </a:prstGeom>
              <a:blipFill>
                <a:blip r:embed="rId3"/>
                <a:stretch>
                  <a:fillRect l="-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Large-Eddy Simulation-based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Dynnikova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G.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et al. (2021). “Stability of a reverse Karman vortex street”. In: Physics of Fluids 33.2. ISSN: 10897666. DOI: 10.1063/5.0035575.</a:t>
            </a:r>
          </a:p>
        </p:txBody>
      </p:sp>
    </p:spTree>
    <p:extLst>
      <p:ext uri="{BB962C8B-B14F-4D97-AF65-F5344CB8AC3E}">
        <p14:creationId xmlns:p14="http://schemas.microsoft.com/office/powerpoint/2010/main" val="943956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160733" y="963200"/>
            <a:ext cx="11867600" cy="5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buNone/>
            </a:pPr>
            <a:endParaRPr dirty="0"/>
          </a:p>
        </p:txBody>
      </p:sp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0" name="Google Shape;340;p37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160733" y="0"/>
                <a:ext cx="11867600" cy="7636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ctr" anchorCtr="0">
                <a:normAutofit/>
              </a:bodyPr>
              <a:lstStyle/>
              <a:p>
                <a:r>
                  <a:rPr lang="en-IN" b="1" dirty="0"/>
                  <a:t>RANS-based </a:t>
                </a:r>
                <a14:m>
                  <m:oMath xmlns:m="http://schemas.openxmlformats.org/officeDocument/2006/math">
                    <m:r>
                      <a:rPr lang="en-IN" b="1" i="1" smtClean="0"/>
                      <m:t>𝒌</m:t>
                    </m:r>
                    <m:r>
                      <a:rPr lang="en-IN" b="1" i="1" smtClean="0"/>
                      <m:t>−</m:t>
                    </m:r>
                    <m:r>
                      <a:rPr lang="en-IN" b="1" i="1" smtClean="0"/>
                      <m:t>𝝐</m:t>
                    </m:r>
                  </m:oMath>
                </a14:m>
                <a:r>
                  <a:rPr lang="en-IN" b="1" dirty="0"/>
                  <a:t> Models</a:t>
                </a:r>
                <a:endParaRPr b="1" dirty="0"/>
              </a:p>
            </p:txBody>
          </p:sp>
        </mc:Choice>
        <mc:Fallback>
          <p:sp>
            <p:nvSpPr>
              <p:cNvPr id="340" name="Google Shape;340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0733" y="0"/>
                <a:ext cx="11867600" cy="763600"/>
              </a:xfrm>
              <a:prstGeom prst="rect">
                <a:avLst/>
              </a:prstGeom>
              <a:blipFill>
                <a:blip r:embed="rId3"/>
                <a:stretch>
                  <a:fillRect l="-770" b="-56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Dynnikova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G.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et al. (2021). “Stability of a reverse Karman vortex street”. In: Physics of Fluids 33.2. ISSN: 10897666. DOI: 10.1063/5.0035575.</a:t>
            </a:r>
          </a:p>
        </p:txBody>
      </p:sp>
    </p:spTree>
    <p:extLst>
      <p:ext uri="{BB962C8B-B14F-4D97-AF65-F5344CB8AC3E}">
        <p14:creationId xmlns:p14="http://schemas.microsoft.com/office/powerpoint/2010/main" val="3119075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160733" y="963200"/>
            <a:ext cx="11867600" cy="5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buNone/>
            </a:pPr>
            <a:endParaRPr dirty="0"/>
          </a:p>
        </p:txBody>
      </p:sp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Lagrangian LES-based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Dynnikova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G.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et al. (2021). “Stability of a reverse Karman vortex street”. In: Physics of Fluids 33.2. ISSN: 10897666. DOI: 10.1063/5.0035575.</a:t>
            </a:r>
          </a:p>
        </p:txBody>
      </p:sp>
    </p:spTree>
    <p:extLst>
      <p:ext uri="{BB962C8B-B14F-4D97-AF65-F5344CB8AC3E}">
        <p14:creationId xmlns:p14="http://schemas.microsoft.com/office/powerpoint/2010/main" val="1057105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9"/>
          <p:cNvSpPr/>
          <p:nvPr/>
        </p:nvSpPr>
        <p:spPr>
          <a:xfrm>
            <a:off x="970400" y="3362033"/>
            <a:ext cx="10251200" cy="123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60" name="Google Shape;360;p39"/>
          <p:cNvSpPr txBox="1"/>
          <p:nvPr/>
        </p:nvSpPr>
        <p:spPr>
          <a:xfrm>
            <a:off x="970400" y="3362033"/>
            <a:ext cx="10251200" cy="1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990"/>
            </a:pPr>
            <a:r>
              <a:rPr lang="en" sz="3467" i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you!</a:t>
            </a:r>
            <a:endParaRPr sz="1867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61" name="Google Shape;36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402" y="1209801"/>
            <a:ext cx="1173167" cy="1143567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9"/>
          <p:cNvSpPr txBox="1">
            <a:spLocks noGrp="1"/>
          </p:cNvSpPr>
          <p:nvPr>
            <p:ph type="subTitle" idx="1"/>
          </p:nvPr>
        </p:nvSpPr>
        <p:spPr>
          <a:xfrm>
            <a:off x="949800" y="5414801"/>
            <a:ext cx="10292400" cy="144279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indent="0" algn="ctr">
              <a:lnSpc>
                <a:spcPct val="90000"/>
              </a:lnSpc>
              <a:buSzPts val="358"/>
            </a:pPr>
            <a:r>
              <a:rPr lang="en" sz="1600" dirty="0"/>
              <a:t>Department of Aerospace Engineering</a:t>
            </a:r>
            <a:endParaRPr sz="1600" dirty="0"/>
          </a:p>
          <a:p>
            <a:pPr marL="0" indent="0" algn="ctr">
              <a:lnSpc>
                <a:spcPct val="90000"/>
              </a:lnSpc>
              <a:buSzPts val="358"/>
            </a:pPr>
            <a:r>
              <a:rPr lang="en" sz="1600" dirty="0"/>
              <a:t>Indian Institute of Technology Bombay</a:t>
            </a:r>
            <a:endParaRPr sz="1600" dirty="0"/>
          </a:p>
          <a:p>
            <a:pPr marL="0" indent="0" algn="ctr">
              <a:lnSpc>
                <a:spcPct val="90000"/>
              </a:lnSpc>
              <a:buSzPts val="358"/>
            </a:pPr>
            <a:endParaRPr sz="1440" dirty="0"/>
          </a:p>
          <a:p>
            <a:pPr marL="0" indent="0" algn="ctr">
              <a:lnSpc>
                <a:spcPct val="90000"/>
              </a:lnSpc>
              <a:buSzPts val="358"/>
            </a:pPr>
            <a:endParaRPr sz="2000" dirty="0"/>
          </a:p>
          <a:p>
            <a:pPr marL="0" indent="0" algn="ctr">
              <a:lnSpc>
                <a:spcPct val="90000"/>
              </a:lnSpc>
              <a:buSzPts val="358"/>
            </a:pPr>
            <a:r>
              <a:rPr lang="en" sz="2000" dirty="0"/>
              <a:t>October 25</a:t>
            </a:r>
            <a:r>
              <a:rPr lang="en" sz="2000" baseline="30000" dirty="0"/>
              <a:t>th</a:t>
            </a:r>
            <a:r>
              <a:rPr lang="en" sz="2000" dirty="0"/>
              <a:t>, 2022</a:t>
            </a:r>
            <a:endParaRPr sz="2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730000" cy="5454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dirty="0"/>
              <a:t>Blank Template Slides</a:t>
            </a:r>
            <a:endParaRPr sz="2133" dirty="0"/>
          </a:p>
        </p:txBody>
      </p:sp>
      <p:sp>
        <p:nvSpPr>
          <p:cNvPr id="368" name="Google Shape;368;p4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5214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160733" y="963200"/>
            <a:ext cx="7046000" cy="5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>
              <a:buNone/>
            </a:pPr>
            <a:endParaRPr dirty="0"/>
          </a:p>
        </p:txBody>
      </p:sp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Dynnikova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G.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et al. (2021). “Stability of a reverse Karman vortex street”. In: Physics of Fluids 33.2. ISSN: 10897666. DOI: 10.1063/5.0035575.</a:t>
            </a:r>
          </a:p>
        </p:txBody>
      </p:sp>
    </p:spTree>
    <p:extLst>
      <p:ext uri="{BB962C8B-B14F-4D97-AF65-F5344CB8AC3E}">
        <p14:creationId xmlns:p14="http://schemas.microsoft.com/office/powerpoint/2010/main" val="227011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endParaRPr b="1"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98647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730000" cy="5454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dirty="0"/>
              <a:t>Filled Template Slides</a:t>
            </a:r>
            <a:endParaRPr sz="2133" dirty="0"/>
          </a:p>
        </p:txBody>
      </p:sp>
      <p:sp>
        <p:nvSpPr>
          <p:cNvPr id="368" name="Google Shape;368;p4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" b="1" dirty="0"/>
              <a:t>Project Motivation</a:t>
            </a:r>
            <a:endParaRPr b="1" dirty="0"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606767" y="1768267"/>
            <a:ext cx="2426400" cy="10896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 dirty="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Motion of Biological Swimmers</a:t>
            </a:r>
            <a:endParaRPr sz="1867" dirty="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3632200" y="993533"/>
            <a:ext cx="2426400" cy="10896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Study of Forces</a:t>
            </a:r>
            <a:endParaRPr sz="1867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3632200" y="2511552"/>
            <a:ext cx="2426400" cy="10896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Study of Energetics</a:t>
            </a:r>
            <a:endParaRPr sz="1867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6106951" y="937267"/>
            <a:ext cx="319600" cy="2751600"/>
          </a:xfrm>
          <a:prstGeom prst="rightBracket">
            <a:avLst>
              <a:gd name="adj" fmla="val 8333"/>
            </a:avLst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6" name="Google Shape;76;p14"/>
          <p:cNvSpPr/>
          <p:nvPr/>
        </p:nvSpPr>
        <p:spPr>
          <a:xfrm>
            <a:off x="6778967" y="1768267"/>
            <a:ext cx="2426400" cy="10896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High-Fidelity - CFD Solvers</a:t>
            </a:r>
            <a:endParaRPr sz="1867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9573167" y="811267"/>
            <a:ext cx="2426400" cy="3003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rgbClr val="D0E0E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Simulation Parameters</a:t>
            </a:r>
            <a:endParaRPr sz="1867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algn="ctr"/>
            <a:endParaRPr sz="1467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228594" indent="-173562">
              <a:buSzPts val="1150"/>
              <a:buFont typeface="Proxima Nova Semibold"/>
              <a:buChar char="●"/>
            </a:pPr>
            <a:r>
              <a:rPr lang="en" sz="1533">
                <a:latin typeface="Proxima Nova Semibold"/>
                <a:ea typeface="Proxima Nova Semibold"/>
                <a:cs typeface="Proxima Nova Semibold"/>
                <a:sym typeface="Proxima Nova Semibold"/>
              </a:rPr>
              <a:t>Reynolds number</a:t>
            </a:r>
            <a:endParaRPr sz="1533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228594" indent="-173562">
              <a:buSzPts val="1150"/>
              <a:buFont typeface="Proxima Nova Semibold"/>
              <a:buChar char="●"/>
            </a:pPr>
            <a:r>
              <a:rPr lang="en" sz="1533">
                <a:latin typeface="Proxima Nova Semibold"/>
                <a:ea typeface="Proxima Nova Semibold"/>
                <a:cs typeface="Proxima Nova Semibold"/>
                <a:sym typeface="Proxima Nova Semibold"/>
              </a:rPr>
              <a:t>Swimming trajectories</a:t>
            </a:r>
            <a:endParaRPr sz="1533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228594" indent="-173562">
              <a:buSzPts val="1150"/>
              <a:buFont typeface="Proxima Nova Semibold"/>
              <a:buChar char="●"/>
            </a:pPr>
            <a:r>
              <a:rPr lang="en" sz="1533">
                <a:latin typeface="Proxima Nova Semibold"/>
                <a:ea typeface="Proxima Nova Semibold"/>
                <a:cs typeface="Proxima Nova Semibold"/>
                <a:sym typeface="Proxima Nova Semibold"/>
              </a:rPr>
              <a:t>Single/Multi Swimmers</a:t>
            </a:r>
            <a:endParaRPr sz="1533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228594" indent="-173562">
              <a:buSzPts val="1150"/>
              <a:buFont typeface="Proxima Nova Semibold"/>
              <a:buChar char="●"/>
            </a:pPr>
            <a:r>
              <a:rPr lang="en" sz="1533">
                <a:latin typeface="Proxima Nova Semibold"/>
                <a:ea typeface="Proxima Nova Semibold"/>
                <a:cs typeface="Proxima Nova Semibold"/>
                <a:sym typeface="Proxima Nova Semibold"/>
              </a:rPr>
              <a:t>Placements &amp; Configurations</a:t>
            </a:r>
            <a:endParaRPr sz="1533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228594" indent="-173562">
              <a:buSzPts val="1150"/>
              <a:buFont typeface="Proxima Nova Semibold"/>
              <a:buChar char="●"/>
            </a:pPr>
            <a:r>
              <a:rPr lang="en" sz="1533">
                <a:latin typeface="Proxima Nova Semibold"/>
                <a:ea typeface="Proxima Nova Semibold"/>
                <a:cs typeface="Proxima Nova Semibold"/>
                <a:sym typeface="Proxima Nova Semibold"/>
              </a:rPr>
              <a:t>Boundary Conditions</a:t>
            </a:r>
            <a:endParaRPr sz="1533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228594" indent="-173562">
              <a:buSzPts val="1150"/>
              <a:buFont typeface="Proxima Nova Semibold"/>
              <a:buChar char="●"/>
            </a:pPr>
            <a:r>
              <a:rPr lang="en" sz="1533">
                <a:latin typeface="Proxima Nova Semibold"/>
                <a:ea typeface="Proxima Nova Semibold"/>
                <a:cs typeface="Proxima Nova Semibold"/>
                <a:sym typeface="Proxima Nova Semibold"/>
              </a:rPr>
              <a:t>Geometry</a:t>
            </a:r>
            <a:endParaRPr sz="1533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228594" indent="-173562">
              <a:buSzPts val="1150"/>
              <a:buFont typeface="Proxima Nova Semibold"/>
              <a:buChar char="●"/>
            </a:pPr>
            <a:r>
              <a:rPr lang="en" sz="1533">
                <a:latin typeface="Proxima Nova Semibold"/>
                <a:ea typeface="Proxima Nova Semibold"/>
                <a:cs typeface="Proxima Nova Semibold"/>
                <a:sym typeface="Proxima Nova Semibold"/>
              </a:rPr>
              <a:t>And many more...</a:t>
            </a:r>
            <a:endParaRPr sz="1533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1220367" y="3163067"/>
            <a:ext cx="1199200" cy="1322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79" name="Google Shape;79;p14"/>
          <p:cNvSpPr/>
          <p:nvPr/>
        </p:nvSpPr>
        <p:spPr>
          <a:xfrm>
            <a:off x="171367" y="4588933"/>
            <a:ext cx="3297200" cy="19568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1867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Develop underwater vehicles with:</a:t>
            </a:r>
            <a:endParaRPr sz="1867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609585" indent="-423323">
              <a:buSzPts val="1400"/>
              <a:buFont typeface="Proxima Nova Semibold"/>
              <a:buChar char="●"/>
            </a:pPr>
            <a:r>
              <a:rPr lang="en" sz="1867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better mobility</a:t>
            </a:r>
            <a:endParaRPr sz="1867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609585" indent="-423323">
              <a:buSzPts val="1400"/>
              <a:buFont typeface="Proxima Nova Semibold"/>
              <a:buChar char="●"/>
            </a:pPr>
            <a:r>
              <a:rPr lang="en" sz="1867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lower noise</a:t>
            </a:r>
            <a:endParaRPr sz="1867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609585" indent="-423323">
              <a:buSzPts val="1400"/>
              <a:buFont typeface="Proxima Nova Semibold"/>
              <a:buChar char="●"/>
            </a:pPr>
            <a:r>
              <a:rPr lang="en" sz="1867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higher endurance</a:t>
            </a:r>
            <a:endParaRPr sz="1867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609585" indent="-423323">
              <a:buSzPts val="1400"/>
              <a:buFont typeface="Proxima Nova Semibold"/>
              <a:buChar char="●"/>
            </a:pPr>
            <a:r>
              <a:rPr lang="en" sz="1867" dirty="0">
                <a:latin typeface="Proxima Nova Semibold"/>
                <a:ea typeface="Proxima Nova Semibold"/>
                <a:cs typeface="Proxima Nova Semibold"/>
                <a:sym typeface="Proxima Nova Semibold"/>
              </a:rPr>
              <a:t>efficiency</a:t>
            </a:r>
            <a:endParaRPr sz="1867" dirty="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5080367" y="4800500"/>
            <a:ext cx="2683600" cy="15772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rgbClr val="F9CB9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Low-Fidelity - Theoretical or Computational Frameworks</a:t>
            </a:r>
            <a:endParaRPr sz="1867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8686967" y="4727900"/>
            <a:ext cx="3297200" cy="172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Project Outcome</a:t>
            </a:r>
            <a:endParaRPr sz="1867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algn="ctr"/>
            <a:endParaRPr sz="8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228594" indent="-173562">
              <a:buSzPts val="1150"/>
              <a:buFont typeface="Proxima Nova Semibold"/>
              <a:buChar char="●"/>
            </a:pPr>
            <a:r>
              <a:rPr lang="en" sz="1533">
                <a:latin typeface="Proxima Nova Semibold"/>
                <a:ea typeface="Proxima Nova Semibold"/>
                <a:cs typeface="Proxima Nova Semibold"/>
                <a:sym typeface="Proxima Nova Semibold"/>
              </a:rPr>
              <a:t>Gain better understanding of the problem at hand</a:t>
            </a:r>
            <a:endParaRPr sz="1533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228594" indent="-173562">
              <a:buSzPts val="1150"/>
              <a:buFont typeface="Proxima Nova Semibold"/>
              <a:buChar char="●"/>
            </a:pPr>
            <a:r>
              <a:rPr lang="en" sz="1533">
                <a:latin typeface="Proxima Nova Semibold"/>
                <a:ea typeface="Proxima Nova Semibold"/>
                <a:cs typeface="Proxima Nova Semibold"/>
                <a:sym typeface="Proxima Nova Semibold"/>
              </a:rPr>
              <a:t>Utilizes lesser resources</a:t>
            </a:r>
            <a:endParaRPr sz="1533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228594" indent="-173562">
              <a:buSzPts val="1150"/>
              <a:buFont typeface="Proxima Nova Semibold"/>
              <a:buChar char="●"/>
            </a:pPr>
            <a:r>
              <a:rPr lang="en" sz="1533">
                <a:latin typeface="Proxima Nova Semibold"/>
                <a:ea typeface="Proxima Nova Semibold"/>
                <a:cs typeface="Proxima Nova Semibold"/>
                <a:sym typeface="Proxima Nova Semibold"/>
              </a:rPr>
              <a:t>Allows for faster iteration over models</a:t>
            </a:r>
            <a:endParaRPr sz="1533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cxnSp>
        <p:nvCxnSpPr>
          <p:cNvPr id="82" name="Google Shape;82;p14"/>
          <p:cNvCxnSpPr>
            <a:stCxn id="72" idx="3"/>
            <a:endCxn id="73" idx="1"/>
          </p:cNvCxnSpPr>
          <p:nvPr/>
        </p:nvCxnSpPr>
        <p:spPr>
          <a:xfrm rot="10800000" flipH="1">
            <a:off x="3033167" y="1538267"/>
            <a:ext cx="599200" cy="774800"/>
          </a:xfrm>
          <a:prstGeom prst="bentConnector3">
            <a:avLst>
              <a:gd name="adj1" fmla="val 49986"/>
            </a:avLst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3" name="Google Shape;83;p14"/>
          <p:cNvCxnSpPr>
            <a:stCxn id="72" idx="3"/>
            <a:endCxn id="74" idx="1"/>
          </p:cNvCxnSpPr>
          <p:nvPr/>
        </p:nvCxnSpPr>
        <p:spPr>
          <a:xfrm>
            <a:off x="3033167" y="2313067"/>
            <a:ext cx="599200" cy="743200"/>
          </a:xfrm>
          <a:prstGeom prst="bentConnector3">
            <a:avLst>
              <a:gd name="adj1" fmla="val 49986"/>
            </a:avLst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4" name="Google Shape;84;p14"/>
          <p:cNvCxnSpPr>
            <a:stCxn id="75" idx="2"/>
            <a:endCxn id="76" idx="1"/>
          </p:cNvCxnSpPr>
          <p:nvPr/>
        </p:nvCxnSpPr>
        <p:spPr>
          <a:xfrm>
            <a:off x="6426551" y="2313067"/>
            <a:ext cx="3524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5" name="Google Shape;85;p14"/>
          <p:cNvSpPr/>
          <p:nvPr/>
        </p:nvSpPr>
        <p:spPr>
          <a:xfrm>
            <a:off x="7217367" y="1463067"/>
            <a:ext cx="1549600" cy="1700000"/>
          </a:xfrm>
          <a:prstGeom prst="mathMultiply">
            <a:avLst>
              <a:gd name="adj1" fmla="val 23520"/>
            </a:avLst>
          </a:prstGeom>
          <a:solidFill>
            <a:srgbClr val="FF5252">
              <a:alpha val="42700"/>
            </a:srgbClr>
          </a:solidFill>
          <a:ln w="9525" cap="flat" cmpd="sng">
            <a:solidFill>
              <a:srgbClr val="2021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cxnSp>
        <p:nvCxnSpPr>
          <p:cNvPr id="86" name="Google Shape;86;p14"/>
          <p:cNvCxnSpPr>
            <a:stCxn id="75" idx="2"/>
            <a:endCxn id="80" idx="0"/>
          </p:cNvCxnSpPr>
          <p:nvPr/>
        </p:nvCxnSpPr>
        <p:spPr>
          <a:xfrm flipH="1">
            <a:off x="6422151" y="2313067"/>
            <a:ext cx="4400" cy="24876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Google Shape;87;p14"/>
          <p:cNvSpPr/>
          <p:nvPr/>
        </p:nvSpPr>
        <p:spPr>
          <a:xfrm>
            <a:off x="7943067" y="5400300"/>
            <a:ext cx="564800" cy="377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cxnSp>
        <p:nvCxnSpPr>
          <p:cNvPr id="88" name="Google Shape;88;p14"/>
          <p:cNvCxnSpPr>
            <a:stCxn id="77" idx="2"/>
            <a:endCxn id="80" idx="0"/>
          </p:cNvCxnSpPr>
          <p:nvPr/>
        </p:nvCxnSpPr>
        <p:spPr>
          <a:xfrm rot="5400000">
            <a:off x="8111567" y="2125667"/>
            <a:ext cx="985600" cy="4364000"/>
          </a:xfrm>
          <a:prstGeom prst="bentConnector3">
            <a:avLst>
              <a:gd name="adj1" fmla="val 50002"/>
            </a:avLst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89" name="Google Shape;89;p14"/>
          <p:cNvCxnSpPr>
            <a:stCxn id="77" idx="1"/>
            <a:endCxn id="76" idx="3"/>
          </p:cNvCxnSpPr>
          <p:nvPr/>
        </p:nvCxnSpPr>
        <p:spPr>
          <a:xfrm rot="10800000">
            <a:off x="9205567" y="2313067"/>
            <a:ext cx="367600" cy="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160733" y="963200"/>
            <a:ext cx="7046000" cy="5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 dirty="0"/>
              <a:t>Thrust produced </a:t>
            </a:r>
            <a:r>
              <a:rPr lang="en" dirty="0">
                <a:solidFill>
                  <a:srgbClr val="0000FF"/>
                </a:solidFill>
              </a:rPr>
              <a:t>continuously </a:t>
            </a:r>
            <a:r>
              <a:rPr lang="en" dirty="0"/>
              <a:t>→ Output is </a:t>
            </a:r>
            <a:r>
              <a:rPr lang="en" dirty="0">
                <a:solidFill>
                  <a:srgbClr val="0000FF"/>
                </a:solidFill>
              </a:rPr>
              <a:t>not </a:t>
            </a:r>
            <a:r>
              <a:rPr lang="en" dirty="0"/>
              <a:t>stable.</a:t>
            </a:r>
            <a:endParaRPr dirty="0"/>
          </a:p>
          <a:p>
            <a:r>
              <a:rPr lang="en" dirty="0"/>
              <a:t>Sharp peaks in thrust production </a:t>
            </a:r>
            <a:r>
              <a:rPr lang="en" dirty="0">
                <a:solidFill>
                  <a:srgbClr val="0000FF"/>
                </a:solidFill>
              </a:rPr>
              <a:t>coincide </a:t>
            </a:r>
            <a:r>
              <a:rPr lang="en" dirty="0"/>
              <a:t>with vortex shedding.</a:t>
            </a:r>
            <a:endParaRPr dirty="0"/>
          </a:p>
          <a:p>
            <a:r>
              <a:rPr lang="en" dirty="0"/>
              <a:t>Airfoil starts its heaving motion with </a:t>
            </a:r>
            <a:r>
              <a:rPr lang="en" dirty="0">
                <a:solidFill>
                  <a:srgbClr val="0000FF"/>
                </a:solidFill>
              </a:rPr>
              <a:t>downwards </a:t>
            </a:r>
            <a:r>
              <a:rPr lang="en" dirty="0"/>
              <a:t>stroke → Small </a:t>
            </a:r>
            <a:r>
              <a:rPr lang="en" dirty="0">
                <a:solidFill>
                  <a:srgbClr val="0000FF"/>
                </a:solidFill>
              </a:rPr>
              <a:t>negative </a:t>
            </a:r>
            <a:r>
              <a:rPr lang="en" dirty="0"/>
              <a:t>lift is produced </a:t>
            </a:r>
            <a:r>
              <a:rPr lang="en" i="1" dirty="0"/>
              <a:t>(average)</a:t>
            </a:r>
            <a:endParaRPr i="1" dirty="0"/>
          </a:p>
          <a:p>
            <a:r>
              <a:rPr lang="en" dirty="0"/>
              <a:t>Airfoil starts its heaving motion with </a:t>
            </a:r>
            <a:r>
              <a:rPr lang="en" dirty="0">
                <a:solidFill>
                  <a:srgbClr val="0000FF"/>
                </a:solidFill>
              </a:rPr>
              <a:t>upwards </a:t>
            </a:r>
            <a:r>
              <a:rPr lang="en" dirty="0"/>
              <a:t>stroke → Small </a:t>
            </a:r>
            <a:r>
              <a:rPr lang="en" dirty="0">
                <a:solidFill>
                  <a:srgbClr val="0000FF"/>
                </a:solidFill>
              </a:rPr>
              <a:t>positive </a:t>
            </a:r>
            <a:r>
              <a:rPr lang="en" dirty="0"/>
              <a:t>lift is produced </a:t>
            </a:r>
            <a:r>
              <a:rPr lang="en" i="1" dirty="0"/>
              <a:t>(average).</a:t>
            </a:r>
            <a:endParaRPr dirty="0"/>
          </a:p>
          <a:p>
            <a:r>
              <a:rPr lang="en" dirty="0"/>
              <a:t>General </a:t>
            </a:r>
            <a:r>
              <a:rPr lang="en" dirty="0">
                <a:solidFill>
                  <a:srgbClr val="0000FF"/>
                </a:solidFill>
              </a:rPr>
              <a:t>trend </a:t>
            </a:r>
            <a:r>
              <a:rPr lang="en" dirty="0"/>
              <a:t>in bulk movement of shed vortices as shown by Dynnikova</a:t>
            </a:r>
            <a:r>
              <a:rPr lang="en" baseline="30000" dirty="0"/>
              <a:t>[1]</a:t>
            </a:r>
            <a:r>
              <a:rPr lang="en" dirty="0"/>
              <a:t> is observed.</a:t>
            </a: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" b="1" dirty="0"/>
              <a:t>Conclusion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/>
          </a:p>
        </p:txBody>
      </p:sp>
      <p:grpSp>
        <p:nvGrpSpPr>
          <p:cNvPr id="342" name="Google Shape;342;p37"/>
          <p:cNvGrpSpPr/>
          <p:nvPr/>
        </p:nvGrpSpPr>
        <p:grpSpPr>
          <a:xfrm>
            <a:off x="7339627" y="1852263"/>
            <a:ext cx="4473432" cy="2181965"/>
            <a:chOff x="523075" y="1848525"/>
            <a:chExt cx="3032150" cy="1264663"/>
          </a:xfrm>
        </p:grpSpPr>
        <p:pic>
          <p:nvPicPr>
            <p:cNvPr id="343" name="Google Shape;343;p37"/>
            <p:cNvPicPr preferRelativeResize="0"/>
            <p:nvPr/>
          </p:nvPicPr>
          <p:blipFill rotWithShape="1">
            <a:blip r:embed="rId3">
              <a:alphaModFix/>
            </a:blip>
            <a:srcRect l="4692" t="1772" r="1463" b="85292"/>
            <a:stretch/>
          </p:blipFill>
          <p:spPr>
            <a:xfrm>
              <a:off x="523075" y="1848525"/>
              <a:ext cx="3032146" cy="57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4" name="Google Shape;344;p37"/>
            <p:cNvPicPr preferRelativeResize="0"/>
            <p:nvPr/>
          </p:nvPicPr>
          <p:blipFill rotWithShape="1">
            <a:blip r:embed="rId3">
              <a:alphaModFix/>
            </a:blip>
            <a:srcRect l="4692" t="83202" r="1463" b="1167"/>
            <a:stretch/>
          </p:blipFill>
          <p:spPr>
            <a:xfrm>
              <a:off x="523075" y="2421213"/>
              <a:ext cx="3032150" cy="691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5" name="Google Shape;345;p37"/>
          <p:cNvSpPr txBox="1"/>
          <p:nvPr/>
        </p:nvSpPr>
        <p:spPr>
          <a:xfrm>
            <a:off x="7206733" y="4034233"/>
            <a:ext cx="4739200" cy="65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1333" i="1" dirty="0">
                <a:latin typeface="Proxima Nova"/>
                <a:ea typeface="Proxima Nova"/>
                <a:cs typeface="Proxima Nova"/>
                <a:sym typeface="Proxima Nova"/>
              </a:rPr>
              <a:t>Fig: Vortex wakes behind an airfoil performing angular oscillations</a:t>
            </a:r>
            <a:r>
              <a:rPr lang="en" sz="1333" i="1" baseline="30000" dirty="0">
                <a:latin typeface="Proxima Nova"/>
                <a:ea typeface="Proxima Nova"/>
                <a:cs typeface="Proxima Nova"/>
                <a:sym typeface="Proxima Nova"/>
              </a:rPr>
              <a:t>[7]</a:t>
            </a:r>
            <a:endParaRPr sz="1333" i="1" baseline="30000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1067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Dynnikova, G. Ya et al. (2021). “Stability of a reverse Karman vortex street”. In: Physics of Fluids 33.2. ISSN: 10897666. DOI: 10.1063/5.0035575.</a:t>
            </a:r>
            <a:endParaRPr sz="1067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160732" y="963200"/>
            <a:ext cx="10728092" cy="5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285750" indent="-285750">
              <a:lnSpc>
                <a:spcPct val="100000"/>
              </a:lnSpc>
            </a:pPr>
            <a:r>
              <a:rPr lang="en-US" dirty="0"/>
              <a:t>Turbulent Flow: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dirty="0"/>
              <a:t>Characterization:</a:t>
            </a:r>
          </a:p>
          <a:p>
            <a:pPr marL="1504919" lvl="2" indent="-285750">
              <a:lnSpc>
                <a:spcPct val="100000"/>
              </a:lnSpc>
            </a:pPr>
            <a:r>
              <a:rPr lang="en-US" dirty="0"/>
              <a:t>High Reynolds number flows</a:t>
            </a:r>
          </a:p>
          <a:p>
            <a:pPr marL="1504919" lvl="2" indent="-285750">
              <a:lnSpc>
                <a:spcPct val="100000"/>
              </a:lnSpc>
            </a:pPr>
            <a:r>
              <a:rPr lang="en-US" dirty="0"/>
              <a:t>Random spatial &amp; temporal velocity fluctuations</a:t>
            </a:r>
          </a:p>
          <a:p>
            <a:pPr marL="1504919" lvl="2" indent="-285750">
              <a:lnSpc>
                <a:spcPct val="100000"/>
              </a:lnSpc>
            </a:pPr>
            <a:r>
              <a:rPr lang="en-US" dirty="0"/>
              <a:t>Rotational &amp; 3D velocity field</a:t>
            </a:r>
          </a:p>
          <a:p>
            <a:pPr marL="1504919" lvl="2" indent="-285750">
              <a:lnSpc>
                <a:spcPct val="100000"/>
              </a:lnSpc>
            </a:pPr>
            <a:r>
              <a:rPr lang="en-US" dirty="0"/>
              <a:t>Large mixing capacity of the flow</a:t>
            </a:r>
          </a:p>
          <a:p>
            <a:pPr marL="1504919" lvl="2" indent="-285750">
              <a:lnSpc>
                <a:spcPct val="100000"/>
              </a:lnSpc>
            </a:pPr>
            <a:r>
              <a:rPr lang="en-US" dirty="0"/>
              <a:t>Chaotic nature of the solutions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dirty="0"/>
              <a:t>Modelling:</a:t>
            </a:r>
          </a:p>
          <a:p>
            <a:pPr marL="1504919" lvl="2" indent="-285750">
              <a:lnSpc>
                <a:spcPct val="100000"/>
              </a:lnSpc>
            </a:pPr>
            <a:r>
              <a:rPr lang="en-US" dirty="0"/>
              <a:t>Lack analytical solutions except for simple flow cases</a:t>
            </a:r>
          </a:p>
          <a:p>
            <a:pPr marL="1504919" lvl="2" indent="-285750"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CFD simulations required for complex flow cases</a:t>
            </a:r>
          </a:p>
          <a:p>
            <a:pPr marL="1504919" lvl="2" indent="-285750"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Typical modelling techniques</a:t>
            </a:r>
          </a:p>
          <a:p>
            <a:pPr marL="2114504" lvl="3" indent="-285750"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Governing equations  Averaged or filtered</a:t>
            </a:r>
          </a:p>
          <a:p>
            <a:pPr marL="2114504" lvl="3" indent="-285750"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Closure problem  Model fluctuating components using mean flow properties</a:t>
            </a:r>
          </a:p>
          <a:p>
            <a:pPr marL="2114504" lvl="3" indent="-285750"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Stochastic methods</a:t>
            </a:r>
          </a:p>
          <a:p>
            <a:pPr marL="1504919" lvl="2" indent="-285750">
              <a:lnSpc>
                <a:spcPct val="100000"/>
              </a:lnSpc>
            </a:pPr>
            <a:r>
              <a:rPr lang="en-US" b="1" dirty="0">
                <a:sym typeface="Wingdings" panose="05000000000000000000" pitchFamily="2" charset="2"/>
              </a:rPr>
              <a:t>Eulerian frameworks</a:t>
            </a:r>
          </a:p>
          <a:p>
            <a:pPr marL="285750" indent="-285750"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Lagrangian Modelling – SPH: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No background mesh required  Large deformations, complex boundary dynamics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dirty="0">
                <a:sym typeface="Wingdings" panose="05000000000000000000" pitchFamily="2" charset="2"/>
              </a:rPr>
              <a:t>Simplifies model implementation and parallelization to multi-core architectures</a:t>
            </a:r>
          </a:p>
          <a:p>
            <a:pPr marL="895335" lvl="1" indent="-285750">
              <a:lnSpc>
                <a:spcPct val="10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 marL="895335" lvl="1" indent="-285750">
              <a:lnSpc>
                <a:spcPct val="10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lnSpc>
                <a:spcPct val="10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 marL="2114504" lvl="3" indent="-285750">
              <a:lnSpc>
                <a:spcPct val="10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 marL="1504919" lvl="2" indent="-285750">
              <a:lnSpc>
                <a:spcPct val="100000"/>
              </a:lnSpc>
            </a:pPr>
            <a:endParaRPr lang="en-US" dirty="0">
              <a:sym typeface="Wingdings" panose="05000000000000000000" pitchFamily="2" charset="2"/>
            </a:endParaRPr>
          </a:p>
          <a:p>
            <a:pPr marL="1504919" lvl="2" indent="-285750">
              <a:lnSpc>
                <a:spcPct val="100000"/>
              </a:lnSpc>
            </a:pPr>
            <a:endParaRPr lang="en-US" dirty="0"/>
          </a:p>
          <a:p>
            <a:pPr marL="895335" lvl="1" indent="-285750">
              <a:lnSpc>
                <a:spcPct val="100000"/>
              </a:lnSpc>
            </a:pPr>
            <a:endParaRPr lang="en-US" dirty="0"/>
          </a:p>
          <a:p>
            <a:pPr marL="895335" lvl="1" indent="-285750">
              <a:lnSpc>
                <a:spcPct val="100000"/>
              </a:lnSpc>
            </a:pPr>
            <a:endParaRPr lang="en-US" dirty="0"/>
          </a:p>
          <a:p>
            <a:pPr marL="895335" lvl="1" indent="-285750">
              <a:lnSpc>
                <a:spcPct val="100000"/>
              </a:lnSpc>
            </a:pPr>
            <a:endParaRPr lang="en-US" dirty="0"/>
          </a:p>
          <a:p>
            <a:pPr marL="285750" indent="-285750">
              <a:lnSpc>
                <a:spcPct val="100000"/>
              </a:lnSpc>
            </a:pPr>
            <a:endParaRPr lang="en-US" dirty="0"/>
          </a:p>
        </p:txBody>
      </p:sp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US" b="1" dirty="0"/>
              <a:t>Introduction 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FF7DF4-C0F4-4CB3-B7D3-6F59012E5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488" y="2593910"/>
            <a:ext cx="1558845" cy="2008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84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160732" y="963200"/>
            <a:ext cx="11867599" cy="5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285750" indent="-285750">
              <a:lnSpc>
                <a:spcPct val="100000"/>
              </a:lnSpc>
            </a:pPr>
            <a:r>
              <a:rPr lang="en-US" dirty="0"/>
              <a:t>Turbulence Modelling in SPH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dirty="0"/>
              <a:t>Lacks robust models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dirty="0"/>
              <a:t>Shortcomings of current models –</a:t>
            </a:r>
          </a:p>
          <a:p>
            <a:pPr marL="1504919" lvl="2" indent="-285750">
              <a:lnSpc>
                <a:spcPct val="100000"/>
              </a:lnSpc>
            </a:pPr>
            <a:r>
              <a:rPr lang="en-US" dirty="0"/>
              <a:t>Cannot be generalized to various turbulence-based problems</a:t>
            </a:r>
          </a:p>
          <a:p>
            <a:pPr marL="1504919" lvl="2" indent="-285750">
              <a:lnSpc>
                <a:spcPct val="100000"/>
              </a:lnSpc>
            </a:pPr>
            <a:r>
              <a:rPr lang="en-US" dirty="0"/>
              <a:t>Issues in scaling to 3D flows</a:t>
            </a:r>
          </a:p>
          <a:p>
            <a:pPr marL="895335" lvl="1" indent="-285750">
              <a:lnSpc>
                <a:spcPct val="100000"/>
              </a:lnSpc>
            </a:pPr>
            <a:endParaRPr lang="en-US" dirty="0"/>
          </a:p>
          <a:p>
            <a:pPr marL="285750" indent="-285750">
              <a:lnSpc>
                <a:spcPct val="100000"/>
              </a:lnSpc>
            </a:pPr>
            <a:r>
              <a:rPr lang="en-US" dirty="0"/>
              <a:t>Project Objective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dirty="0"/>
              <a:t>Review state of the art turbulence models in SPH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dirty="0"/>
              <a:t>Provide advantages &amp; disadvantages of the major classes of models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dirty="0"/>
              <a:t>Extend promising models to robust &amp; accurate SPH schemes [</a:t>
            </a:r>
            <a:r>
              <a:rPr lang="en-US" dirty="0" err="1"/>
              <a:t>negi</a:t>
            </a:r>
            <a:r>
              <a:rPr lang="en-US" dirty="0"/>
              <a:t>]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dirty="0"/>
              <a:t>Analyze &amp; study its performance in bounded turbulent flows</a:t>
            </a:r>
          </a:p>
          <a:p>
            <a:pPr marL="1504919" lvl="2" indent="-285750">
              <a:lnSpc>
                <a:spcPct val="100000"/>
              </a:lnSpc>
            </a:pPr>
            <a:endParaRPr lang="en-US" dirty="0"/>
          </a:p>
          <a:p>
            <a:pPr marL="285750" indent="-285750">
              <a:lnSpc>
                <a:spcPct val="100000"/>
              </a:lnSpc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US" b="1" dirty="0"/>
              <a:t>Project Objectives 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8327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160732" y="963200"/>
            <a:ext cx="11867599" cy="5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285750" indent="-285750"/>
            <a:r>
              <a:rPr lang="en-US" dirty="0"/>
              <a:t>Surveyed research papers detailing work on turbulence models for SPH (c. 2000 – 2022)</a:t>
            </a:r>
          </a:p>
          <a:p>
            <a:pPr marL="285750" indent="-285750"/>
            <a:r>
              <a:rPr lang="en-US" dirty="0"/>
              <a:t>Classified 5 major categories of turbulence models</a:t>
            </a:r>
          </a:p>
          <a:p>
            <a:pPr marL="895335" lvl="1" indent="-285750"/>
            <a:r>
              <a:rPr lang="en-US" dirty="0"/>
              <a:t>[chart]</a:t>
            </a:r>
          </a:p>
          <a:p>
            <a:pPr marL="285750" indent="-285750"/>
            <a:r>
              <a:rPr lang="en-US" dirty="0"/>
              <a:t>Identified a systematic, model-evaluation method</a:t>
            </a:r>
          </a:p>
          <a:p>
            <a:pPr marL="895335" lvl="1" indent="-285750"/>
            <a:r>
              <a:rPr lang="en-US" dirty="0"/>
              <a:t>Benchmark problems amenable to SPH</a:t>
            </a:r>
          </a:p>
          <a:p>
            <a:pPr marL="895335" lvl="1" indent="-285750"/>
            <a:r>
              <a:rPr lang="en-US" dirty="0"/>
              <a:t>Post-simulation analysis techniques</a:t>
            </a:r>
          </a:p>
          <a:p>
            <a:pPr marL="895335" lvl="1" indent="-285750"/>
            <a:endParaRPr lang="en-US" dirty="0"/>
          </a:p>
          <a:p>
            <a:pPr marL="895335" lvl="1" indent="-285750"/>
            <a:endParaRPr lang="en-US" dirty="0"/>
          </a:p>
          <a:p>
            <a:pPr marL="285750" indent="-285750"/>
            <a:endParaRPr lang="en-US" dirty="0"/>
          </a:p>
          <a:p>
            <a:pPr marL="285750" indent="-285750"/>
            <a:endParaRPr dirty="0"/>
          </a:p>
        </p:txBody>
      </p:sp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US" b="1" dirty="0"/>
              <a:t>Turbulence Modelling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078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3" y="963200"/>
                <a:ext cx="11867600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/>
              </a:bodyPr>
              <a:lstStyle/>
              <a:p>
                <a:pPr marL="285750" indent="-285750"/>
                <a:r>
                  <a:rPr lang="en-IN" dirty="0"/>
                  <a:t>Eddy Viscosity Model [Violeau]</a:t>
                </a:r>
              </a:p>
              <a:p>
                <a:pPr marL="895335" lvl="1" indent="-285750"/>
                <a:r>
                  <a:rPr lang="en-IN" dirty="0"/>
                  <a:t>One of the first classes of SPH turbulence models </a:t>
                </a:r>
              </a:p>
              <a:p>
                <a:pPr marL="895335" lvl="1" indent="-285750"/>
                <a:r>
                  <a:rPr lang="en-IN" dirty="0"/>
                  <a:t>Velocities are Reynolds-averaged</a:t>
                </a:r>
              </a:p>
              <a:p>
                <a:pPr marL="895335" lvl="1" indent="-285750"/>
                <a:r>
                  <a:rPr lang="en-IN" dirty="0"/>
                  <a:t>First-order closure model </a:t>
                </a:r>
                <a:r>
                  <a:rPr lang="en-IN" dirty="0">
                    <a:sym typeface="Wingdings" panose="05000000000000000000" pitchFamily="2" charset="2"/>
                  </a:rPr>
                  <a:t> Reynolds stress tensor &amp; mean vel gradients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Considered the turbulent eddy viscosity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Simulated Poiseuille flow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𝑅𝑒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= 6.4×</m:t>
                    </m:r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IN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IN" dirty="0"/>
              </a:p>
              <a:p>
                <a:pPr marL="1504919" lvl="2" indent="-285750"/>
                <a:r>
                  <a:rPr lang="en-IN" dirty="0"/>
                  <a:t>Reproduced log-law profile near walls</a:t>
                </a:r>
              </a:p>
              <a:p>
                <a:pPr marL="1504919" lvl="2" indent="-285750"/>
                <a:r>
                  <a:rPr lang="en-IN" dirty="0"/>
                  <a:t>Appropriate for shear flows</a:t>
                </a:r>
              </a:p>
              <a:p>
                <a:pPr marL="285750" indent="-285750"/>
                <a:r>
                  <a:rPr lang="en-IN" dirty="0"/>
                  <a:t>GLM [Violeau]</a:t>
                </a:r>
              </a:p>
              <a:p>
                <a:pPr marL="895335" lvl="1" indent="-285750"/>
                <a:r>
                  <a:rPr lang="en-IN" dirty="0"/>
                  <a:t>Prescribed the particle velocity as a random process</a:t>
                </a:r>
              </a:p>
              <a:p>
                <a:pPr marL="895335" lvl="1" indent="-285750"/>
                <a:r>
                  <a:rPr lang="en-IN" dirty="0"/>
                  <a:t>Same test-case as earlier considered</a:t>
                </a:r>
              </a:p>
              <a:p>
                <a:pPr marL="895335" lvl="1" indent="-285750"/>
                <a:r>
                  <a:rPr lang="en-IN" dirty="0"/>
                  <a:t>Large deviations observed</a:t>
                </a:r>
              </a:p>
              <a:p>
                <a:pPr marL="895335" lvl="1" indent="-285750"/>
                <a:r>
                  <a:rPr lang="en-IN" dirty="0"/>
                  <a:t>Can be generalized to various flows unlike earlier model</a:t>
                </a:r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r>
                  <a:rPr lang="en-IN" dirty="0"/>
                  <a:t>Images?</a:t>
                </a:r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dirty="0"/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3" y="963200"/>
                <a:ext cx="11867600" cy="5452800"/>
              </a:xfrm>
              <a:prstGeom prst="rect">
                <a:avLst/>
              </a:prstGeom>
              <a:blipFill>
                <a:blip r:embed="rId5"/>
                <a:stretch>
                  <a:fillRect l="-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Viscosity-based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Dynnikova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G.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et al. (2021). “Stability of a reverse Karman vortex street”. In: Physics of Fluids 33.2. ISSN: 10897666. DOI: 10.1063/5.0035575.</a:t>
            </a:r>
          </a:p>
        </p:txBody>
      </p:sp>
      <p:pic>
        <p:nvPicPr>
          <p:cNvPr id="13" name="Picture 12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LagDerivative{\vect{v}_i} = - \sum_j m_j \bigg( \frac{P_i}{\rho_i^2} + \frac{P_j}{\rho_j^2} + \widetilde{\Pi}_{ij} \bigg) \DWIJ + \vect{F}_i&#10;\end{equation*}&#10;&#10;\begin{equation*}&#10;\widetilde{\Pi}_{ij} = -8 \frac{\nu_{t, i} + \nu_{t, j}}{\rho_i + \rho_j} \frac{\RAProp{\vect{v}}_{ij} \cdot \RIJ }{\RtwoIJ + \MachineEpsilon^2} &#10;\end{equation*}&#10;&#10;\begin{equation*}&#10;\nu_t = L_m^2 \FrobeniusNorm{S} = L_m^2 \sqrt{\FrobeniusInnerProduct{S}{S}}&#10;\end{equation*}&#10;&#10;\begin{equation*}&#10;\nabla \RAProp{\vect{v}}_i = - \frac{1}{\rho_i} \sum_j m_j \RAProp{\vect{v}}_{ij} \otimes \DWIJ&#10;\end{equation*}&#10;&#10;\end{document}" title="IguanaTex Bitmap Display">
            <a:extLst>
              <a:ext uri="{FF2B5EF4-FFF2-40B4-BE49-F238E27FC236}">
                <a16:creationId xmlns:a16="http://schemas.microsoft.com/office/drawing/2014/main" id="{7428128B-83B0-A86E-5250-142B5D581C3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299" y="1091194"/>
            <a:ext cx="4906117" cy="2984355"/>
          </a:xfrm>
          <a:prstGeom prst="rect">
            <a:avLst/>
          </a:prstGeom>
        </p:spPr>
      </p:pic>
      <p:pic>
        <p:nvPicPr>
          <p:cNvPr id="19" name="Picture 18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LagDerivative{\vect{v}_i} = -\sum_j m_j \bigg( \frac{\RAProp{P}_i}{\rho_i^2} + \frac{\RAProp{P}_j}{\rho_j^2} \bigg) \DWIJ - \HalfFrac C_1 \frac{\epsilon_i}{k_i} \vect{v}'_i + C_2 \nabla \RAProp{\vect{v}}_i \cdot \vect{v}'_i + \sqrt{\frac{C_0 \epsilon_i}{\Delta t}} \Vec{\xi}_i&#10;\end{equation*}&#10;&#10;\begin{equation*}&#10;    \epsilon_i = 2 \nu_{t, i} + &#10;    \FrobeniusNorm{S_i}^2&#10;\end{equation*}&#10;&#10;\begin{equation*}&#10;    k_i = \frac{\epsilon_i \nu_{t, i}}{C_{\mu}} \quad , \quad C_{\mu} = 0.009&#10;\end{equation*}&#10;&#10;\end{document}" title="IguanaTex Bitmap Display">
            <a:extLst>
              <a:ext uri="{FF2B5EF4-FFF2-40B4-BE49-F238E27FC236}">
                <a16:creationId xmlns:a16="http://schemas.microsoft.com/office/drawing/2014/main" id="{341AD2CD-7359-7EB0-B6D6-E3D072D92B7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468" y="4536904"/>
            <a:ext cx="5397844" cy="146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494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3" y="963200"/>
                <a:ext cx="11867600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/>
              </a:bodyPr>
              <a:lstStyle/>
              <a:p>
                <a:pPr marL="285750" indent="-285750"/>
                <a:r>
                  <a:rPr lang="en-IN" dirty="0"/>
                  <a:t>mSPH [Adami2012]</a:t>
                </a:r>
              </a:p>
              <a:p>
                <a:pPr marL="895335" lvl="1" indent="-285750"/>
                <a:r>
                  <a:rPr lang="en-IN" dirty="0"/>
                  <a:t>Observed absence of viscosity </a:t>
                </a:r>
                <a:r>
                  <a:rPr lang="en-IN" dirty="0">
                    <a:sym typeface="Wingdings" panose="05000000000000000000" pitchFamily="2" charset="2"/>
                  </a:rPr>
                  <a:t> Noisy particle motion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Finite viscosity  Over-predict dissipation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Modified EOS &amp; momentum eq to homogenise particle distribution (to stabilise scheme)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Simulated 2D Taylor-Green Vortex (TGV)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𝑅𝑒</m:t>
                        </m:r>
                        <m:r>
                          <a:rPr lang="en-IN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=∞,  </m:t>
                        </m:r>
                        <m:sSub>
                          <m:sSub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sSup>
                          <m:sSup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64</m:t>
                            </m:r>
                          </m:e>
                          <m:sup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IN" b="0" dirty="0">
                  <a:sym typeface="Wingdings" panose="05000000000000000000" pitchFamily="2" charset="2"/>
                </a:endParaRPr>
              </a:p>
              <a:p>
                <a:pPr marL="1504919" lvl="2" indent="-285750"/>
                <a:r>
                  <a:rPr lang="en-IN" dirty="0"/>
                  <a:t>Observed merging of vortices [</a:t>
                </a:r>
                <a:r>
                  <a:rPr lang="en-IN" b="1" dirty="0"/>
                  <a:t>Q</a:t>
                </a:r>
                <a:r>
                  <a:rPr lang="en-IN" dirty="0"/>
                  <a:t>]</a:t>
                </a:r>
              </a:p>
              <a:p>
                <a:pPr marL="1504919" lvl="2" indent="-285750"/>
                <a:r>
                  <a:rPr lang="en-IN" dirty="0"/>
                  <a:t>Energy cascade (Kolmogorv scale) slopes: mSPH (-3), standard SPH (1)  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Simulated 3D Taylor-Green Vortex (TGV)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𝑅𝑒</m:t>
                        </m:r>
                        <m:r>
                          <a:rPr lang="en-IN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=400,  </m:t>
                        </m:r>
                        <m:sSub>
                          <m:sSub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=</m:t>
                        </m:r>
                        <m:sSup>
                          <m:sSup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64</m:t>
                            </m:r>
                          </m:e>
                          <m:sup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Can simulate transitional flow with reasonable dissipation rate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mSPH similar to eddy viscosity model below numerical resolution</a:t>
                </a:r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dirty="0"/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3" y="963200"/>
                <a:ext cx="11867600" cy="5452800"/>
              </a:xfrm>
              <a:prstGeom prst="rect">
                <a:avLst/>
              </a:prstGeom>
              <a:blipFill>
                <a:blip r:embed="rId4"/>
                <a:stretch>
                  <a:fillRect l="-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Viscosity-based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Dynnikova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G.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et al. (2021). “Stability of a reverse Karman vortex street”. In: Physics of Fluids 33.2. ISSN: 10897666. DOI: 10.1063/5.0035575.</a:t>
            </a:r>
          </a:p>
        </p:txBody>
      </p:sp>
      <p:pic>
        <p:nvPicPr>
          <p:cNvPr id="3" name="Picture 2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rho_i = m_i\sum_j \WIJ&#10;\end{equation*}&#10;&#10;\begin{equation*}&#10;P_i = c_s^2 (\rho_i - \rho_o)&#10;\end{equation*}&#10;&#10;\begin{equation*}&#10;\LagDerivative{\vect{v}_i} = -\frac{1}{m_i} \sum_j (\Vol^2_i + \Vol^2_j) \frac{P_i \rho_j + P_j \rho_i}{\rho_i + \rho_i} \DWIJ - \frac{\eta}{m_i} \sum_j (\Vol^2_i + \Vol^2_j) \frac{\VIJ}{\RtwoIJ[]}\DWIJ + \vect{F}_i&#10;\end{equation*}&#10;&#10;\end{document}" title="IguanaTex Bitmap Display">
            <a:extLst>
              <a:ext uri="{FF2B5EF4-FFF2-40B4-BE49-F238E27FC236}">
                <a16:creationId xmlns:a16="http://schemas.microsoft.com/office/drawing/2014/main" id="{FD63411F-A4DB-7AD6-0349-30DA582AA18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449" y="3933040"/>
            <a:ext cx="7389061" cy="205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876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2" y="963200"/>
                <a:ext cx="11867599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/>
              </a:bodyPr>
              <a:lstStyle/>
              <a:p>
                <a:pPr marL="285750" indent="-285750"/>
                <a:r>
                  <a:rPr lang="en-IN" dirty="0"/>
                  <a:t>Implicit Pressure Poisson-based Models</a:t>
                </a:r>
              </a:p>
              <a:p>
                <a:pPr marL="895335" lvl="1" indent="-285750"/>
                <a:r>
                  <a:rPr lang="en-IN" dirty="0"/>
                  <a:t>[Gotoh2004, 2005] Considered incompressible flow</a:t>
                </a:r>
              </a:p>
              <a:p>
                <a:pPr marL="895335" lvl="1" indent="-285750"/>
                <a:r>
                  <a:rPr lang="en-IN" dirty="0"/>
                  <a:t>Filtered the Navier-Stokes (NS) eqs (Spatial filter)</a:t>
                </a:r>
              </a:p>
              <a:p>
                <a:pPr marL="895335" lvl="1" indent="-285750"/>
                <a:r>
                  <a:rPr lang="en-IN" dirty="0"/>
                  <a:t>Stress Tensor </a:t>
                </a:r>
                <a:r>
                  <a:rPr lang="en-IN" dirty="0">
                    <a:sym typeface="Wingdings" panose="05000000000000000000" pitchFamily="2" charset="2"/>
                  </a:rPr>
                  <a:t> C</a:t>
                </a:r>
                <a:r>
                  <a:rPr lang="en-IN" dirty="0"/>
                  <a:t>losed using Boussinesq’s Hypothesis</a:t>
                </a:r>
              </a:p>
              <a:p>
                <a:pPr marL="895335" lvl="1" indent="-285750"/>
                <a:r>
                  <a:rPr lang="en-IN" dirty="0"/>
                  <a:t>Eddy viscosity </a:t>
                </a:r>
                <a:r>
                  <a:rPr lang="en-IN" dirty="0">
                    <a:sym typeface="Wingdings" panose="05000000000000000000" pitchFamily="2" charset="2"/>
                  </a:rPr>
                  <a:t> Estimated using </a:t>
                </a:r>
                <a:r>
                  <a:rPr lang="en-IN" dirty="0" err="1">
                    <a:sym typeface="Wingdings" panose="05000000000000000000" pitchFamily="2" charset="2"/>
                  </a:rPr>
                  <a:t>Smagorinsky</a:t>
                </a:r>
                <a:r>
                  <a:rPr lang="en-IN" dirty="0">
                    <a:sym typeface="Wingdings" panose="05000000000000000000" pitchFamily="2" charset="2"/>
                  </a:rPr>
                  <a:t> Model 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Model is modified to incl wall effects, s.t., it is not over-dissipative inside laminar layer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System evolved using the predictive-corrective time integrator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Requires the implicit solution of the pressure poisson equation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Simulated: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2D wave interaction with partially immersed breakwater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𝑅𝑒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≈</m:t>
                        </m:r>
                        <m:sSup>
                          <m:sSup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</m:t>
                            </m:r>
                          </m:e>
                          <m:sup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6</m:t>
                            </m:r>
                          </m:sup>
                        </m:sSup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 </m:t>
                        </m:r>
                        <m:sSub>
                          <m:sSub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≈1.2×</m:t>
                        </m:r>
                        <m:sSup>
                          <m:sSup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</m:t>
                            </m:r>
                          </m:e>
                          <m:sup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IN" b="0" dirty="0">
                  <a:sym typeface="Wingdings" panose="05000000000000000000" pitchFamily="2" charset="2"/>
                </a:endParaRP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2D wave breaking on a beach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𝑅𝑒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≈</m:t>
                        </m:r>
                        <m:sSup>
                          <m:sSup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</m:t>
                            </m:r>
                          </m:e>
                          <m:sup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6</m:t>
                            </m:r>
                          </m:sup>
                        </m:sSup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 </m:t>
                        </m:r>
                        <m:sSub>
                          <m:sSub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≈1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.8</m:t>
                        </m:r>
                        <m: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×</m:t>
                        </m:r>
                        <m:sSup>
                          <m:sSup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</m:t>
                            </m:r>
                          </m:e>
                          <m:sup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Accurately tracked free surfaces with large deformation 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Surfaces did not exhibit numerical diffusion</a:t>
                </a:r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2" y="963200"/>
                <a:ext cx="11867599" cy="5452800"/>
              </a:xfrm>
              <a:prstGeom prst="rect">
                <a:avLst/>
              </a:prstGeom>
              <a:blipFill>
                <a:blip r:embed="rId3"/>
                <a:stretch>
                  <a:fillRect l="-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Large-Eddy Simulation-based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Dynnikova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G.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et al. (2021). “Stability of a reverse Karman vortex street”. In: Physics of Fluids 33.2. ISSN: 10897666. DOI: 10.1063/5.0035575.</a:t>
            </a:r>
          </a:p>
        </p:txBody>
      </p:sp>
    </p:spTree>
    <p:extLst>
      <p:ext uri="{BB962C8B-B14F-4D97-AF65-F5344CB8AC3E}">
        <p14:creationId xmlns:p14="http://schemas.microsoft.com/office/powerpoint/2010/main" val="2254323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160732" y="963200"/>
            <a:ext cx="11867599" cy="5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285750" indent="-285750"/>
            <a:r>
              <a:rPr lang="en-IN" dirty="0"/>
              <a:t>Explicit Pressure Poisson-based Models</a:t>
            </a:r>
          </a:p>
          <a:p>
            <a:pPr marL="895335" lvl="1" indent="-285750"/>
            <a:r>
              <a:rPr lang="en-IN" dirty="0"/>
              <a:t>[Rogers2005] Considered compressible flow</a:t>
            </a:r>
          </a:p>
          <a:p>
            <a:pPr marL="895335" lvl="1" indent="-285750"/>
            <a:r>
              <a:rPr lang="en-IN" dirty="0"/>
              <a:t>Averaged the NS eqs (Favre averaging)</a:t>
            </a:r>
          </a:p>
          <a:p>
            <a:pPr marL="895335" lvl="1" indent="-285750"/>
            <a:r>
              <a:rPr lang="en-IN" dirty="0"/>
              <a:t>Filtered the Navier-Stokes (NS) eqs (Spatial filter)</a:t>
            </a:r>
          </a:p>
          <a:p>
            <a:pPr marL="895335" lvl="1" indent="-285750"/>
            <a:r>
              <a:rPr lang="en-IN" dirty="0"/>
              <a:t>Observed density variations in compressible SPH </a:t>
            </a:r>
            <a:r>
              <a:rPr lang="en-IN" dirty="0">
                <a:sym typeface="Wingdings" panose="05000000000000000000" pitchFamily="2" charset="2"/>
              </a:rPr>
              <a:t> Unphysical behaviour on free surfaces</a:t>
            </a:r>
          </a:p>
          <a:p>
            <a:pPr marL="1504919" lvl="2" indent="-285750"/>
            <a:r>
              <a:rPr lang="en-IN" dirty="0">
                <a:sym typeface="Wingdings" panose="05000000000000000000" pitchFamily="2" charset="2"/>
              </a:rPr>
              <a:t>Performed Shepard filtering of density every 40 time steps</a:t>
            </a:r>
          </a:p>
          <a:p>
            <a:pPr marL="895335" lvl="1" indent="-285750"/>
            <a:r>
              <a:rPr lang="en-IN" dirty="0">
                <a:sym typeface="Wingdings" panose="05000000000000000000" pitchFamily="2" charset="2"/>
              </a:rPr>
              <a:t>Simulated:</a:t>
            </a:r>
          </a:p>
          <a:p>
            <a:pPr marL="1504919" lvl="2" indent="-285750"/>
            <a:r>
              <a:rPr lang="en-IN" dirty="0">
                <a:sym typeface="Wingdings" panose="05000000000000000000" pitchFamily="2" charset="2"/>
              </a:rPr>
              <a:t>Weakly plunging breaker in 2D &amp; 3D</a:t>
            </a:r>
          </a:p>
          <a:p>
            <a:pPr marL="1504919" lvl="2" indent="-285750"/>
            <a:r>
              <a:rPr lang="en-IN" dirty="0">
                <a:sym typeface="Wingdings" panose="05000000000000000000" pitchFamily="2" charset="2"/>
              </a:rPr>
              <a:t>2D green-water overtopping, 2D &amp; 3D wave breaking, 3D dam break [Rogers2006]</a:t>
            </a:r>
          </a:p>
          <a:p>
            <a:pPr marL="1504919" lvl="2" indent="-285750"/>
            <a:r>
              <a:rPr lang="en-IN" dirty="0">
                <a:sym typeface="Wingdings" panose="05000000000000000000" pitchFamily="2" charset="2"/>
              </a:rPr>
              <a:t>Model predicted regions of high vorticity in 2D</a:t>
            </a:r>
          </a:p>
          <a:p>
            <a:pPr marL="1504919" lvl="2" indent="-285750"/>
            <a:r>
              <a:rPr lang="en-IN" dirty="0">
                <a:sym typeface="Wingdings" panose="05000000000000000000" pitchFamily="2" charset="2"/>
              </a:rPr>
              <a:t>Model captured vertically oriented eddies in 3D</a:t>
            </a:r>
          </a:p>
          <a:p>
            <a:pPr marL="1504919" lvl="2" indent="-285750"/>
            <a:r>
              <a:rPr lang="en-IN" dirty="0">
                <a:sym typeface="Wingdings" panose="05000000000000000000" pitchFamily="2" charset="2"/>
              </a:rPr>
              <a:t>Accurate for flow separation or splash-based problems</a:t>
            </a:r>
          </a:p>
          <a:p>
            <a:pPr marL="1504919" lvl="2" indent="-285750"/>
            <a:r>
              <a:rPr lang="en-IN" dirty="0">
                <a:sym typeface="Wingdings" panose="05000000000000000000" pitchFamily="2" charset="2"/>
              </a:rPr>
              <a:t>Requires large number of particles, and very small time steps</a:t>
            </a:r>
          </a:p>
          <a:p>
            <a:pPr marL="1504919" lvl="2" indent="-285750"/>
            <a:r>
              <a:rPr lang="en-IN" dirty="0">
                <a:sym typeface="Wingdings" panose="05000000000000000000" pitchFamily="2" charset="2"/>
              </a:rPr>
              <a:t>Uncertain regarding scalability to large-scale problems</a:t>
            </a:r>
          </a:p>
        </p:txBody>
      </p:sp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Large-Eddy Simulation-based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Dynnikova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G.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et al. (2021). “Stability of a reverse Karman vortex street”. In: Physics of Fluids 33.2. ISSN: 10897666. DOI: 10.1063/5.0035575.</a:t>
            </a:r>
          </a:p>
        </p:txBody>
      </p:sp>
      <p:pic>
        <p:nvPicPr>
          <p:cNvPr id="3" name="Picture 2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LagDerivative{\overline{\rho}} = -\overline{\rho} \nabla \cdot \vect{\widetilde{v}}&#10;\end{equation*}&#10;&#10;\begin{equation*}&#10;\LagDerivative{\vect{\widetilde{v}}} = - \frac{1}{\overline{\rho}}\nabla \overline{P} + \frac{1}{\overline{\rho}} (\nabla \cdot \overline{\rho \nu} \nabla) \vect{\widetilde{v}} + \frac{1}{\overline{\rho}}\nabla\cdot\tensor{\tau} + \vect{F}&#10;\end{equation*}&#10;&#10;\end{document}" title="IguanaTex Bitmap Display">
            <a:extLst>
              <a:ext uri="{FF2B5EF4-FFF2-40B4-BE49-F238E27FC236}">
                <a16:creationId xmlns:a16="http://schemas.microsoft.com/office/drawing/2014/main" id="{9C80AD2B-6273-7BD9-D305-CB6DAA2F17B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486" y="4817798"/>
            <a:ext cx="4507827" cy="131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922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160732" y="963200"/>
            <a:ext cx="11867599" cy="5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285750" indent="-285750"/>
            <a:r>
              <a:rPr lang="en-IN" dirty="0"/>
              <a:t>Explicit Pressure Poisson-based Models</a:t>
            </a:r>
          </a:p>
          <a:p>
            <a:pPr marL="895335" lvl="1" indent="-285750"/>
            <a:r>
              <a:rPr lang="en-IN" dirty="0"/>
              <a:t>[Canelas2016] Observed the </a:t>
            </a:r>
            <a:r>
              <a:rPr lang="en-US" dirty="0"/>
              <a:t>standard Smagorinsky model cannot enforce wall conditions and non-vanishing stresses with laminar flows.</a:t>
            </a:r>
            <a:endParaRPr lang="en-IN" dirty="0"/>
          </a:p>
          <a:p>
            <a:pPr marL="895335" lvl="1" indent="-285750"/>
            <a:r>
              <a:rPr lang="en-US" dirty="0">
                <a:sym typeface="Wingdings" panose="05000000000000000000" pitchFamily="2" charset="2"/>
              </a:rPr>
              <a:t>Wall-adapting local eddy viscosity (WALE) model </a:t>
            </a:r>
          </a:p>
          <a:p>
            <a:pPr marL="895335" lvl="1" indent="-285750"/>
            <a:r>
              <a:rPr lang="en-US" dirty="0">
                <a:sym typeface="Wingdings" panose="05000000000000000000" pitchFamily="2" charset="2"/>
              </a:rPr>
              <a:t>Simulated:</a:t>
            </a:r>
          </a:p>
          <a:p>
            <a:pPr marL="1504919" lvl="2" indent="-285750"/>
            <a:r>
              <a:rPr lang="en-US" dirty="0">
                <a:sym typeface="Wingdings" panose="05000000000000000000" pitchFamily="2" charset="2"/>
              </a:rPr>
              <a:t>Array of cylinders in 2D flow</a:t>
            </a:r>
          </a:p>
          <a:p>
            <a:pPr marL="1504919" lvl="2" indent="-285750"/>
            <a:r>
              <a:rPr lang="en-IN" dirty="0">
                <a:sym typeface="Wingdings" panose="05000000000000000000" pitchFamily="2" charset="2"/>
              </a:rPr>
              <a:t>Studied LCS of the flow</a:t>
            </a:r>
          </a:p>
          <a:p>
            <a:pPr marL="1504919" lvl="2" indent="-285750"/>
            <a:r>
              <a:rPr lang="en-IN" dirty="0">
                <a:sym typeface="Wingdings" panose="05000000000000000000" pitchFamily="2" charset="2"/>
              </a:rPr>
              <a:t>Observed recombination of vortices to larger structures</a:t>
            </a:r>
          </a:p>
          <a:p>
            <a:pPr marL="1504919" lvl="2" indent="-285750"/>
            <a:r>
              <a:rPr lang="en-IN" dirty="0">
                <a:sym typeface="Wingdings" panose="05000000000000000000" pitchFamily="2" charset="2"/>
              </a:rPr>
              <a:t>Vortices with opposing strengths cancelled each other</a:t>
            </a:r>
          </a:p>
          <a:p>
            <a:pPr marL="1504919" lvl="2" indent="-285750"/>
            <a:r>
              <a:rPr lang="en-IN" dirty="0">
                <a:sym typeface="Wingdings" panose="05000000000000000000" pitchFamily="2" charset="2"/>
              </a:rPr>
              <a:t>Believe such interactions lead to difficulty in interpreting the energy spectrum</a:t>
            </a:r>
          </a:p>
        </p:txBody>
      </p:sp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Large-Eddy Simulation-based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Dynnikova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G. </a:t>
            </a:r>
            <a:r>
              <a:rPr lang="en-US" sz="1067" dirty="0" err="1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Ya</a:t>
            </a:r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et al. (2021). “Stability of a reverse Karman vortex street”. In: Physics of Fluids 33.2. ISSN: 10897666. DOI: 10.1063/5.0035575.</a:t>
            </a:r>
          </a:p>
        </p:txBody>
      </p:sp>
      <p:pic>
        <p:nvPicPr>
          <p:cNvPr id="4" name="Picture 3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nu_t = \rho (C_w \Delta x)^2 \frac{\FrobeniusInnerProduct{S^d}{S^d}^{3/2}}{\FrobeniusInnerProduct{S}{S}^{5/2} + \FrobeniusInnerProduct{S^d}{S^d}^{5/4}} \quad , \quad C_w=0.325&#10;\end{equation*}&#10;&#10;\begin{equation*}&#10;\tensor{S^d} = \HalfFrac \bigg( (\nabla \vect{v})^2 + \big((\nabla \vect{v})^T\big)^2 \bigg) - \frac{1}{3} \operatorname{tr}[(\nabla \vect{v})^2] \tensor{I}&#10;\end{equation*}&#10;&#10;\end{document}" title="IguanaTex Bitmap Display">
            <a:extLst>
              <a:ext uri="{FF2B5EF4-FFF2-40B4-BE49-F238E27FC236}">
                <a16:creationId xmlns:a16="http://schemas.microsoft.com/office/drawing/2014/main" id="{2A543F4C-BD3D-5FD1-34FA-4688C38C1F8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30" y="4621526"/>
            <a:ext cx="5779521" cy="138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86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73.303"/>
  <p:tag name="ORIGINALWIDTH" val="2586.427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LagDerivative{\vect{v}_i} = - \sum_j m_j \bigg( \frac{P_i}{\rho_i^2} + \frac{P_j}{\rho_j^2} + \widetilde{\Pi}_{ij} \bigg) \DWIJ + \vect{F}_i&#10;\end{equation*}&#10;&#10;\begin{equation*}&#10;\widetilde{\Pi}_{ij} = -8 \frac{\nu_{t, i} + \nu_{t, j}}{\rho_i + \rho_j} \frac{\RAProp{\vect{v}}_{ij} \cdot \RIJ }{\RtwoIJ + \MachineEpsilon^2} &#10;\end{equation*}&#10;&#10;\begin{equation*}&#10;\nu_t = L_m^2 \FrobeniusNorm{S} = L_m^2 \sqrt{\FrobeniusInnerProduct{S}{S}}&#10;\end{equation*}&#10;&#10;\begin{equation*}&#10;\nabla \RAProp{\vect{v}}_i = - \frac{1}{\rho_i} \sum_j m_j \RAProp{\vect{v}}_{ij} \otimes \DWIJ&#10;\end{equation*}&#10;&#10;\end{document}"/>
  <p:tag name="IGUANATEXSIZE" val="18.67"/>
  <p:tag name="IGUANATEXCURSOR" val="2605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61.605"/>
  <p:tag name="ORIGINALWIDTH" val="4269.216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LagDerivative{\vect{v}_i} = -\sum_j m_j \bigg( \frac{\RAProp{P}_i}{\rho_i^2} + \frac{\RAProp{P}_j}{\rho_j^2} \bigg) \DWIJ - \HalfFrac C_1 \frac{\epsilon_i}{k_i} \vect{v}'_i + C_2 \nabla \RAProp{\vect{v}}_i \cdot \vect{v}'_i + \sqrt{\frac{C_0 \epsilon_i}{\Delta t}} \Vec{\xi}_i&#10;\end{equation*}&#10;&#10;\begin{equation*}&#10;    \epsilon_i = 2 \nu_{t, i} + &#10;    \FrobeniusNorm{S_i}^2&#10;\end{equation*}&#10;&#10;\begin{equation*}&#10;    k_i = \frac{\epsilon_i \nu_{t, i}}{C_{\mu}} \quad , \quad C_{\mu} = 0.009&#10;\end{equation*}&#10;&#10;\end{document}"/>
  <p:tag name="IGUANATEXSIZE" val="18.67"/>
  <p:tag name="IGUANATEXCURSOR" val="2542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26.097"/>
  <p:tag name="ORIGINALWIDTH" val="4399.7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rho_i = m_i\sum_j \WIJ&#10;\end{equation*}&#10;&#10;\begin{equation*}&#10;P_i = c_s^2 (\rho_i - \rho_o)&#10;\end{equation*}&#10;&#10;\begin{equation*}&#10;\LagDerivative{\vect{v}_i} = -\frac{1}{m_i} \sum_j (\Vol^2_i + \Vol^2_j) \frac{P_i \rho_j + P_j \rho_i}{\rho_i + \rho_i} \DWIJ - \frac{\eta}{m_i} \sum_j (\Vol^2_i + \Vol^2_j) \frac{\VIJ}{\RtwoIJ[]}\DWIJ + \vect{F}_i&#10;\end{equation*}&#10;&#10;\end{document}"/>
  <p:tag name="IGUANATEXSIZE" val="18.67"/>
  <p:tag name="IGUANATEXCURSOR" val="2165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3.6633"/>
  <p:tag name="ORIGINALWIDTH" val="2376.453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LagDerivative{\overline{\rho}} = -\overline{\rho} \nabla \cdot \vect{\widetilde{v}}&#10;\end{equation*}&#10;&#10;\begin{equation*}&#10;\LagDerivative{\vect{\widetilde{v}}} = - \frac{1}{\overline{\rho}}\nabla \overline{P} + \frac{1}{\overline{\rho}} (\nabla \cdot \overline{\rho \nu} \nabla) \vect{\widetilde{v}} + \frac{1}{\overline{\rho}}\nabla\cdot\tensor{\tau} + \vect{F}&#10;\end{equation*}&#10;&#10;\end{document}"/>
  <p:tag name="IGUANATEXSIZE" val="18.67"/>
  <p:tag name="IGUANATEXCURSOR" val="2161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29.6588"/>
  <p:tag name="ORIGINALWIDTH" val="3046.869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nu_t = \rho (C_w \Delta x)^2 \frac{\FrobeniusInnerProduct{S^d}{S^d}^{3/2}}{\FrobeniusInnerProduct{S}{S}^{5/2} + \FrobeniusInnerProduct{S^d}{S^d}^{5/4}} \quad , \quad C_w=0.325&#10;\end{equation*}&#10;&#10;\begin{equation*}&#10;\tensor{S^d} = \HalfFrac \bigg( (\nabla \vect{v})^2 + \big((\nabla \vect{v})^T\big)^2 \bigg) - \frac{1}{3} \operatorname{tr}[(\nabla \vect{v})^2] \tensor{I}&#10;\end{equation*}&#10;&#10;\end{document}"/>
  <p:tag name="IGUANATEXSIZE" val="18.67"/>
  <p:tag name="IGUANATEXCURSOR" val="2409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1" width="438" row="8">
    <wetp:webextensionref xmlns:r="http://schemas.openxmlformats.org/officeDocument/2006/relationships" r:id="rId1"/>
  </wetp:taskpane>
  <wetp:taskpane dockstate="right" visibility="0" width="438" row="9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4CBCF550-C192-464F-92D3-752352EF83BE}">
  <we:reference id="wa104379804" version="1.0.0.0" store="en-US" storeType="OMEX"/>
  <we:alternateReferences>
    <we:reference id="wa104379804" version="1.0.0.0" store="wa104379804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C3F0EDC-AECD-41F7-B289-E24CA6551970}">
  <we:reference id="wa104379997" version="2.0.0.0" store="en-US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BTP Stage 2 - 2022</Template>
  <TotalTime>359</TotalTime>
  <Words>1479</Words>
  <Application>Microsoft Office PowerPoint</Application>
  <PresentationFormat>Widescreen</PresentationFormat>
  <Paragraphs>220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Cambria Math</vt:lpstr>
      <vt:lpstr>Proxima Nova</vt:lpstr>
      <vt:lpstr>Proxima Nova Extrabold</vt:lpstr>
      <vt:lpstr>Proxima Nova Semibold</vt:lpstr>
      <vt:lpstr>Spearmint</vt:lpstr>
      <vt:lpstr>Turbulence Modelling for Smoothed Particle Hydrodynamics</vt:lpstr>
      <vt:lpstr>Introduction </vt:lpstr>
      <vt:lpstr>Project Objectives </vt:lpstr>
      <vt:lpstr>Turbulence Modelling</vt:lpstr>
      <vt:lpstr>Viscosity-based Models</vt:lpstr>
      <vt:lpstr>Viscosity-based Models</vt:lpstr>
      <vt:lpstr>Large-Eddy Simulation-based Models</vt:lpstr>
      <vt:lpstr>Large-Eddy Simulation-based Models</vt:lpstr>
      <vt:lpstr>Large-Eddy Simulation-based Models</vt:lpstr>
      <vt:lpstr>Large-Eddy Simulation-based Models</vt:lpstr>
      <vt:lpstr>RANS-based k-ϵ Models</vt:lpstr>
      <vt:lpstr>Lagrangian LES-based Models</vt:lpstr>
      <vt:lpstr>PowerPoint Presentation</vt:lpstr>
      <vt:lpstr>Blank Template Slides</vt:lpstr>
      <vt:lpstr>PowerPoint Presentation</vt:lpstr>
      <vt:lpstr>PowerPoint Presentation</vt:lpstr>
      <vt:lpstr>Filled Template Slides</vt:lpstr>
      <vt:lpstr>Project Motivation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T Prajwal Prathiksh</dc:creator>
  <cp:lastModifiedBy>K T Prajwal Prathiksh</cp:lastModifiedBy>
  <cp:revision>6</cp:revision>
  <dcterms:created xsi:type="dcterms:W3CDTF">2022-10-24T08:21:15Z</dcterms:created>
  <dcterms:modified xsi:type="dcterms:W3CDTF">2022-10-24T14:20:19Z</dcterms:modified>
</cp:coreProperties>
</file>