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2.xml" ContentType="application/vnd.openxmlformats-officedocument.presentationml.notesSlide+xml"/>
  <Override PartName="/ppt/tags/tag8.xml" ContentType="application/vnd.openxmlformats-officedocument.presentationml.tags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22"/>
  </p:notesMasterIdLst>
  <p:sldIdLst>
    <p:sldId id="258" r:id="rId2"/>
    <p:sldId id="284" r:id="rId3"/>
    <p:sldId id="287" r:id="rId4"/>
    <p:sldId id="304" r:id="rId5"/>
    <p:sldId id="290" r:id="rId6"/>
    <p:sldId id="305" r:id="rId7"/>
    <p:sldId id="291" r:id="rId8"/>
    <p:sldId id="289" r:id="rId9"/>
    <p:sldId id="306" r:id="rId10"/>
    <p:sldId id="294" r:id="rId11"/>
    <p:sldId id="295" r:id="rId12"/>
    <p:sldId id="297" r:id="rId13"/>
    <p:sldId id="296" r:id="rId14"/>
    <p:sldId id="298" r:id="rId15"/>
    <p:sldId id="292" r:id="rId16"/>
    <p:sldId id="308" r:id="rId17"/>
    <p:sldId id="300" r:id="rId18"/>
    <p:sldId id="301" r:id="rId19"/>
    <p:sldId id="302" r:id="rId20"/>
    <p:sldId id="282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CEEB0314-7F54-4E2E-B461-FD9C320C79C1}">
          <p14:sldIdLst>
            <p14:sldId id="258"/>
          </p14:sldIdLst>
        </p14:section>
        <p14:section name="Introduction" id="{C53D3100-6BE1-47A2-9390-86D2F489DC03}">
          <p14:sldIdLst>
            <p14:sldId id="284"/>
          </p14:sldIdLst>
        </p14:section>
        <p14:section name="Project Objectives" id="{924C660B-68BE-4EFF-83D6-5595602D931F}">
          <p14:sldIdLst>
            <p14:sldId id="287"/>
          </p14:sldIdLst>
        </p14:section>
        <p14:section name="Turbulence Modelling" id="{E9F19249-D7DC-4E5F-87D7-40F56772E179}">
          <p14:sldIdLst>
            <p14:sldId id="304"/>
          </p14:sldIdLst>
        </p14:section>
        <p14:section name="Viscosity-based Models" id="{5CFA16A7-DAA5-47EA-BB3F-CC93B291D1A3}">
          <p14:sldIdLst>
            <p14:sldId id="290"/>
            <p14:sldId id="305"/>
            <p14:sldId id="291"/>
          </p14:sldIdLst>
        </p14:section>
        <p14:section name="Large-Eddy Simulation-based Models" id="{B414D512-C28A-45ED-87B5-F887879EB006}">
          <p14:sldIdLst>
            <p14:sldId id="289"/>
            <p14:sldId id="306"/>
            <p14:sldId id="294"/>
            <p14:sldId id="295"/>
          </p14:sldIdLst>
        </p14:section>
        <p14:section name="Lagrangian LES-based Models" id="{8F27A047-AE2F-4753-9033-EF1BE67DD335}">
          <p14:sldIdLst>
            <p14:sldId id="297"/>
          </p14:sldIdLst>
        </p14:section>
        <p14:section name="RANS-based 𝒌−𝝐 Models" id="{900E419A-41EC-48AF-A767-D702BCFA7BAB}">
          <p14:sldIdLst>
            <p14:sldId id="296"/>
          </p14:sldIdLst>
        </p14:section>
        <p14:section name="LANS-based Models" id="{5917FBE2-A515-4A34-B785-F799985C71A9}">
          <p14:sldIdLst>
            <p14:sldId id="298"/>
          </p14:sldIdLst>
        </p14:section>
        <p14:section name="Miscellaneous Models" id="{A4DCEF5F-5660-40D7-BC08-40081E54D29F}">
          <p14:sldIdLst>
            <p14:sldId id="292"/>
          </p14:sldIdLst>
        </p14:section>
        <p14:section name="Evaluation of Turbulence Models" id="{5FE5656C-ED8B-4388-A050-05499FCE9DFE}">
          <p14:sldIdLst>
            <p14:sldId id="308"/>
          </p14:sldIdLst>
        </p14:section>
        <p14:section name="Benchmark Problems" id="{B9BB535F-010A-4FE0-8A99-DDFA7333F3AE}">
          <p14:sldIdLst>
            <p14:sldId id="300"/>
          </p14:sldIdLst>
        </p14:section>
        <p14:section name="Post-Simulation Analysis" id="{1BB6E432-D31D-4ACC-ADBC-02D135247D52}">
          <p14:sldIdLst>
            <p14:sldId id="301"/>
          </p14:sldIdLst>
        </p14:section>
        <p14:section name="Conclusion &amp; Future Work" id="{DD96A5E1-88E3-4A76-A604-65CDFE4C769C}">
          <p14:sldIdLst>
            <p14:sldId id="302"/>
          </p14:sldIdLst>
        </p14:section>
        <p14:section name="Thank You" id="{B62C63E8-BCC1-42B1-AE1F-8C1663B6F775}">
          <p14:sldIdLst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96" autoAdjust="0"/>
  </p:normalViewPr>
  <p:slideViewPr>
    <p:cSldViewPr snapToGrid="0">
      <p:cViewPr>
        <p:scale>
          <a:sx n="75" d="100"/>
          <a:sy n="75" d="100"/>
        </p:scale>
        <p:origin x="902" y="2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F2E759-8004-4B62-9596-9DD63BE678B8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705A7AAF-9BA0-4BFD-B26B-B3CC49E6B79C}">
      <dgm:prSet phldrT="[Text]" custT="1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IN" sz="1750" dirty="0">
              <a:latin typeface="Proxima Nova"/>
            </a:rPr>
            <a:t>Turbulence Models</a:t>
          </a:r>
        </a:p>
      </dgm:t>
    </dgm:pt>
    <dgm:pt modelId="{8B0BDE9B-7CD0-4980-B560-C4B337331A7C}" type="parTrans" cxnId="{C5D33944-81C2-49D5-A515-6F056E38AFC0}">
      <dgm:prSet/>
      <dgm:spPr/>
      <dgm:t>
        <a:bodyPr/>
        <a:lstStyle/>
        <a:p>
          <a:endParaRPr lang="en-IN"/>
        </a:p>
      </dgm:t>
    </dgm:pt>
    <dgm:pt modelId="{46779A56-980C-4830-92D9-5DEE9D8D01BD}" type="sibTrans" cxnId="{C5D33944-81C2-49D5-A515-6F056E38AFC0}">
      <dgm:prSet/>
      <dgm:spPr/>
      <dgm:t>
        <a:bodyPr/>
        <a:lstStyle/>
        <a:p>
          <a:endParaRPr lang="en-IN"/>
        </a:p>
      </dgm:t>
    </dgm:pt>
    <dgm:pt modelId="{1D90B20A-CF87-40C9-9B57-C47143906898}">
      <dgm:prSet phldrT="[Text]" custT="1"/>
      <dgm:spPr>
        <a:solidFill>
          <a:schemeClr val="bg2">
            <a:lumMod val="75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N" sz="1750" dirty="0">
              <a:latin typeface="Proxima Nova"/>
            </a:rPr>
            <a:t>Viscosity</a:t>
          </a:r>
        </a:p>
      </dgm:t>
    </dgm:pt>
    <dgm:pt modelId="{A0468C0B-16A2-42A5-9E92-D29ADBE35E62}" type="parTrans" cxnId="{543DC73D-AD8A-4D59-B953-4D40C22CADD9}">
      <dgm:prSet/>
      <dgm:spPr>
        <a:solidFill>
          <a:schemeClr val="bg2">
            <a:lumMod val="75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IN" sz="1750">
            <a:latin typeface="Proxima Nova"/>
          </a:endParaRPr>
        </a:p>
      </dgm:t>
    </dgm:pt>
    <dgm:pt modelId="{D2E61ABE-2472-4390-90AA-A921336DBEBA}" type="sibTrans" cxnId="{543DC73D-AD8A-4D59-B953-4D40C22CADD9}">
      <dgm:prSet/>
      <dgm:spPr/>
      <dgm:t>
        <a:bodyPr/>
        <a:lstStyle/>
        <a:p>
          <a:endParaRPr lang="en-IN"/>
        </a:p>
      </dgm:t>
    </dgm:pt>
    <dgm:pt modelId="{ABAE9ACD-0642-473C-A5F6-79449C479B07}">
      <dgm:prSet phldrT="[Text]" custT="1"/>
      <dgm:spPr>
        <a:solidFill>
          <a:schemeClr val="bg2">
            <a:lumMod val="75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N" sz="1750" dirty="0">
              <a:latin typeface="Proxima Nova"/>
            </a:rPr>
            <a:t>LES</a:t>
          </a:r>
        </a:p>
      </dgm:t>
    </dgm:pt>
    <dgm:pt modelId="{47B90882-E34F-41DE-96F5-6676F0AE9633}" type="parTrans" cxnId="{1D2FC3E8-6184-4003-A8F0-3214C2A2608C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IN" sz="1750">
            <a:latin typeface="Proxima Nova"/>
          </a:endParaRPr>
        </a:p>
      </dgm:t>
    </dgm:pt>
    <dgm:pt modelId="{EAA9C2DF-A526-48D5-849A-19F3868FB285}" type="sibTrans" cxnId="{1D2FC3E8-6184-4003-A8F0-3214C2A2608C}">
      <dgm:prSet/>
      <dgm:spPr/>
      <dgm:t>
        <a:bodyPr/>
        <a:lstStyle/>
        <a:p>
          <a:endParaRPr lang="en-IN"/>
        </a:p>
      </dgm:t>
    </dgm:pt>
    <dgm:pt modelId="{B17E0DA2-7AD7-48A5-90DB-EB3DCE566DF0}">
      <dgm:prSet phldrT="[Text]" custT="1"/>
      <dgm:spPr>
        <a:solidFill>
          <a:schemeClr val="bg2">
            <a:lumMod val="75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N" sz="1750" dirty="0">
              <a:latin typeface="Proxima Nova"/>
            </a:rPr>
            <a:t>Lagrangian-LES</a:t>
          </a:r>
        </a:p>
      </dgm:t>
    </dgm:pt>
    <dgm:pt modelId="{1E25E818-ACC7-4144-8DDA-61BC86DB0986}" type="parTrans" cxnId="{451F8F91-A858-4C87-942A-9A6936EC8E5F}">
      <dgm:prSet/>
      <dgm:spPr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IN" sz="1750">
            <a:latin typeface="Proxima Nova"/>
          </a:endParaRPr>
        </a:p>
      </dgm:t>
    </dgm:pt>
    <dgm:pt modelId="{ECF0A868-4BD2-427C-8B87-7678C004AF79}" type="sibTrans" cxnId="{451F8F91-A858-4C87-942A-9A6936EC8E5F}">
      <dgm:prSet/>
      <dgm:spPr/>
      <dgm:t>
        <a:bodyPr/>
        <a:lstStyle/>
        <a:p>
          <a:endParaRPr lang="en-IN"/>
        </a:p>
      </dgm:t>
    </dgm:pt>
    <dgm:pt modelId="{AAA475BB-0DA1-4ACF-A43F-B145F4387A08}">
      <dgm:prSet phldrT="[Text]" custT="1"/>
      <dgm:spPr>
        <a:solidFill>
          <a:schemeClr val="bg2">
            <a:lumMod val="75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N" sz="1750" dirty="0">
              <a:latin typeface="Proxima Nova"/>
            </a:rPr>
            <a:t>RANS</a:t>
          </a:r>
        </a:p>
      </dgm:t>
    </dgm:pt>
    <dgm:pt modelId="{44732EEE-8951-4B41-BB72-6F8D14A5E99A}" type="parTrans" cxnId="{F50E5A2A-3C28-403A-8F38-25D33A30C3CE}">
      <dgm:prSet/>
      <dgm:spPr>
        <a:ln>
          <a:solidFill>
            <a:schemeClr val="bg2">
              <a:lumMod val="75000"/>
            </a:schemeClr>
          </a:solidFill>
        </a:ln>
      </dgm:spPr>
      <dgm:t>
        <a:bodyPr/>
        <a:lstStyle/>
        <a:p>
          <a:endParaRPr lang="en-IN" sz="1750">
            <a:latin typeface="Proxima Nova"/>
          </a:endParaRPr>
        </a:p>
      </dgm:t>
    </dgm:pt>
    <dgm:pt modelId="{07DFEEF4-EE1F-474E-8125-876BF5A1D549}" type="sibTrans" cxnId="{F50E5A2A-3C28-403A-8F38-25D33A30C3CE}">
      <dgm:prSet/>
      <dgm:spPr/>
      <dgm:t>
        <a:bodyPr/>
        <a:lstStyle/>
        <a:p>
          <a:endParaRPr lang="en-IN"/>
        </a:p>
      </dgm:t>
    </dgm:pt>
    <dgm:pt modelId="{B2E0FC4F-8F86-4097-99B1-2B306DBF6E06}">
      <dgm:prSet phldrT="[Text]" custT="1"/>
      <dgm:spPr>
        <a:solidFill>
          <a:schemeClr val="bg2">
            <a:lumMod val="75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N" sz="1750" dirty="0">
              <a:latin typeface="Proxima Nova"/>
            </a:rPr>
            <a:t>LANS</a:t>
          </a:r>
        </a:p>
      </dgm:t>
    </dgm:pt>
    <dgm:pt modelId="{5A263D22-6844-4D37-8BD1-88A39A41AA04}" type="parTrans" cxnId="{CB3866CF-7B67-4A42-85ED-C51116834857}">
      <dgm:prSet/>
      <dgm:spPr>
        <a:solidFill>
          <a:schemeClr val="bg2">
            <a:lumMod val="75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IN" sz="1750">
            <a:latin typeface="Proxima Nova"/>
          </a:endParaRPr>
        </a:p>
      </dgm:t>
    </dgm:pt>
    <dgm:pt modelId="{5BF04077-E557-4173-AE8A-91FB64F5FBC8}" type="sibTrans" cxnId="{CB3866CF-7B67-4A42-85ED-C51116834857}">
      <dgm:prSet/>
      <dgm:spPr/>
      <dgm:t>
        <a:bodyPr/>
        <a:lstStyle/>
        <a:p>
          <a:endParaRPr lang="en-IN"/>
        </a:p>
      </dgm:t>
    </dgm:pt>
    <dgm:pt modelId="{A4B059C4-B87F-4E8C-8205-C51406468EC9}">
      <dgm:prSet phldrT="[Text]"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IN" sz="1750" dirty="0">
              <a:latin typeface="Proxima Nova"/>
            </a:rPr>
            <a:t>Artificial </a:t>
          </a:r>
        </a:p>
      </dgm:t>
    </dgm:pt>
    <dgm:pt modelId="{89F5D055-B54E-4AA3-9D64-B1B1D0DEF28C}" type="parTrans" cxnId="{82FB8BC3-2237-4695-ADB6-0FD7F3F83A8A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IN" sz="1750">
            <a:latin typeface="Proxima Nova"/>
          </a:endParaRPr>
        </a:p>
      </dgm:t>
    </dgm:pt>
    <dgm:pt modelId="{BBDA20BE-5A42-40F5-825B-FA229A0DE7C5}" type="sibTrans" cxnId="{82FB8BC3-2237-4695-ADB6-0FD7F3F83A8A}">
      <dgm:prSet/>
      <dgm:spPr/>
      <dgm:t>
        <a:bodyPr/>
        <a:lstStyle/>
        <a:p>
          <a:endParaRPr lang="en-IN"/>
        </a:p>
      </dgm:t>
    </dgm:pt>
    <dgm:pt modelId="{B21EFC55-A8C2-4D38-AEDB-DDECAC5B057C}">
      <dgm:prSet phldrT="[Text]"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IN" sz="1750" dirty="0">
              <a:latin typeface="Proxima Nova"/>
            </a:rPr>
            <a:t>Stochastic</a:t>
          </a:r>
        </a:p>
      </dgm:t>
    </dgm:pt>
    <dgm:pt modelId="{2D12823B-18FC-4C13-8B16-11024DE4F07B}" type="parTrans" cxnId="{58E80E8B-603D-4689-9DA7-4A5A2BE746CF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IN" sz="1750">
            <a:latin typeface="Proxima Nova"/>
          </a:endParaRPr>
        </a:p>
      </dgm:t>
    </dgm:pt>
    <dgm:pt modelId="{F6B7E6A7-3EE6-4DC8-BF7C-9BBEBE6AE798}" type="sibTrans" cxnId="{58E80E8B-603D-4689-9DA7-4A5A2BE746CF}">
      <dgm:prSet/>
      <dgm:spPr/>
      <dgm:t>
        <a:bodyPr/>
        <a:lstStyle/>
        <a:p>
          <a:endParaRPr lang="en-IN"/>
        </a:p>
      </dgm:t>
    </dgm:pt>
    <dgm:pt modelId="{54D06123-BBA6-46E2-BCE0-A3A07A01F5E4}">
      <dgm:prSet phldrT="[Text]"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IN" sz="1750" dirty="0">
              <a:latin typeface="Proxima Nova"/>
            </a:rPr>
            <a:t>Implicit P-Poisson</a:t>
          </a:r>
        </a:p>
      </dgm:t>
    </dgm:pt>
    <dgm:pt modelId="{03D4220D-07FF-4AAA-8C63-8FE03B425311}" type="parTrans" cxnId="{B05DDBFC-EF0D-4C5D-BBFD-C4E68DBC3820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IN" sz="1750">
            <a:latin typeface="Proxima Nova"/>
          </a:endParaRPr>
        </a:p>
      </dgm:t>
    </dgm:pt>
    <dgm:pt modelId="{97C21C54-8E2E-42E9-AD59-C664FA400C46}" type="sibTrans" cxnId="{B05DDBFC-EF0D-4C5D-BBFD-C4E68DBC3820}">
      <dgm:prSet/>
      <dgm:spPr/>
      <dgm:t>
        <a:bodyPr/>
        <a:lstStyle/>
        <a:p>
          <a:endParaRPr lang="en-IN"/>
        </a:p>
      </dgm:t>
    </dgm:pt>
    <dgm:pt modelId="{7678D4D3-3481-4781-97D5-8EDC78DFB510}">
      <dgm:prSet phldrT="[Text]" custT="1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IN" sz="1750" dirty="0">
              <a:latin typeface="Proxima Nova"/>
            </a:rPr>
            <a:t>Explicit P-EOS</a:t>
          </a:r>
        </a:p>
      </dgm:t>
    </dgm:pt>
    <dgm:pt modelId="{16FFCE90-49E3-408A-8F04-44ADE8752353}" type="parTrans" cxnId="{9CEEDBF5-ECE2-416F-806B-D90C6CA8795B}">
      <dgm:prSet/>
      <dgm:spPr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IN" sz="1750">
            <a:latin typeface="Proxima Nova"/>
          </a:endParaRPr>
        </a:p>
      </dgm:t>
    </dgm:pt>
    <dgm:pt modelId="{62E0122E-6EC7-4130-A2B6-32A1731780CE}" type="sibTrans" cxnId="{9CEEDBF5-ECE2-416F-806B-D90C6CA8795B}">
      <dgm:prSet/>
      <dgm:spPr/>
      <dgm:t>
        <a:bodyPr/>
        <a:lstStyle/>
        <a:p>
          <a:endParaRPr lang="en-IN"/>
        </a:p>
      </dgm:t>
    </dgm:pt>
    <dgm:pt modelId="{CD83DD86-832D-4405-9B73-95CDD8649037}" type="pres">
      <dgm:prSet presAssocID="{56F2E759-8004-4B62-9596-9DD63BE678B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81EDDD9-3152-40A3-A00E-3F8ACA4D2FE0}" type="pres">
      <dgm:prSet presAssocID="{705A7AAF-9BA0-4BFD-B26B-B3CC49E6B79C}" presName="hierRoot1" presStyleCnt="0">
        <dgm:presLayoutVars>
          <dgm:hierBranch/>
        </dgm:presLayoutVars>
      </dgm:prSet>
      <dgm:spPr/>
    </dgm:pt>
    <dgm:pt modelId="{3B80EE45-AA1F-4156-9C41-627B0F7496D3}" type="pres">
      <dgm:prSet presAssocID="{705A7AAF-9BA0-4BFD-B26B-B3CC49E6B79C}" presName="rootComposite1" presStyleCnt="0"/>
      <dgm:spPr/>
    </dgm:pt>
    <dgm:pt modelId="{917A6EE7-9829-419F-9B7F-5293FA76D2A4}" type="pres">
      <dgm:prSet presAssocID="{705A7AAF-9BA0-4BFD-B26B-B3CC49E6B79C}" presName="rootText1" presStyleLbl="node0" presStyleIdx="0" presStyleCnt="1" custScaleX="95206" custScaleY="248503">
        <dgm:presLayoutVars>
          <dgm:chPref val="3"/>
        </dgm:presLayoutVars>
      </dgm:prSet>
      <dgm:spPr/>
    </dgm:pt>
    <dgm:pt modelId="{8144FCFE-D16F-4B75-9A19-F3D95312E5A7}" type="pres">
      <dgm:prSet presAssocID="{705A7AAF-9BA0-4BFD-B26B-B3CC49E6B79C}" presName="rootConnector1" presStyleLbl="node1" presStyleIdx="0" presStyleCnt="0"/>
      <dgm:spPr/>
    </dgm:pt>
    <dgm:pt modelId="{9E36E990-3771-4B9A-A6DD-4F6AAB088393}" type="pres">
      <dgm:prSet presAssocID="{705A7AAF-9BA0-4BFD-B26B-B3CC49E6B79C}" presName="hierChild2" presStyleCnt="0"/>
      <dgm:spPr/>
    </dgm:pt>
    <dgm:pt modelId="{B69A1826-AB8B-474B-9370-C1D63D1FBF68}" type="pres">
      <dgm:prSet presAssocID="{A0468C0B-16A2-42A5-9E92-D29ADBE35E62}" presName="Name64" presStyleLbl="parChTrans1D2" presStyleIdx="0" presStyleCnt="5"/>
      <dgm:spPr/>
    </dgm:pt>
    <dgm:pt modelId="{FE3953C6-0F5F-4218-B26A-B1712EEC3924}" type="pres">
      <dgm:prSet presAssocID="{1D90B20A-CF87-40C9-9B57-C47143906898}" presName="hierRoot2" presStyleCnt="0">
        <dgm:presLayoutVars>
          <dgm:hierBranch/>
        </dgm:presLayoutVars>
      </dgm:prSet>
      <dgm:spPr/>
    </dgm:pt>
    <dgm:pt modelId="{A3BB24FC-5840-4A49-B899-FC0A67C380E0}" type="pres">
      <dgm:prSet presAssocID="{1D90B20A-CF87-40C9-9B57-C47143906898}" presName="rootComposite" presStyleCnt="0"/>
      <dgm:spPr/>
    </dgm:pt>
    <dgm:pt modelId="{1C7FDAB9-480E-4C21-9CEE-F77475D67B5F}" type="pres">
      <dgm:prSet presAssocID="{1D90B20A-CF87-40C9-9B57-C47143906898}" presName="rootText" presStyleLbl="node2" presStyleIdx="0" presStyleCnt="5" custScaleX="135155">
        <dgm:presLayoutVars>
          <dgm:chPref val="3"/>
        </dgm:presLayoutVars>
      </dgm:prSet>
      <dgm:spPr/>
    </dgm:pt>
    <dgm:pt modelId="{CFB9AC66-C2E4-42BE-AC9B-71F5D3B88691}" type="pres">
      <dgm:prSet presAssocID="{1D90B20A-CF87-40C9-9B57-C47143906898}" presName="rootConnector" presStyleLbl="node2" presStyleIdx="0" presStyleCnt="5"/>
      <dgm:spPr/>
    </dgm:pt>
    <dgm:pt modelId="{86FBA39F-00C4-4594-8EE4-0FD79DD8FAB5}" type="pres">
      <dgm:prSet presAssocID="{1D90B20A-CF87-40C9-9B57-C47143906898}" presName="hierChild4" presStyleCnt="0"/>
      <dgm:spPr/>
    </dgm:pt>
    <dgm:pt modelId="{797DB53D-32C7-4DA0-9900-D4456F4261DB}" type="pres">
      <dgm:prSet presAssocID="{89F5D055-B54E-4AA3-9D64-B1B1D0DEF28C}" presName="Name64" presStyleLbl="parChTrans1D3" presStyleIdx="0" presStyleCnt="4"/>
      <dgm:spPr/>
    </dgm:pt>
    <dgm:pt modelId="{30B6FFDC-F005-4670-93E5-0E43A6EF1509}" type="pres">
      <dgm:prSet presAssocID="{A4B059C4-B87F-4E8C-8205-C51406468EC9}" presName="hierRoot2" presStyleCnt="0">
        <dgm:presLayoutVars>
          <dgm:hierBranch/>
        </dgm:presLayoutVars>
      </dgm:prSet>
      <dgm:spPr/>
    </dgm:pt>
    <dgm:pt modelId="{13973098-4F48-498B-82EF-634F9C0116CA}" type="pres">
      <dgm:prSet presAssocID="{A4B059C4-B87F-4E8C-8205-C51406468EC9}" presName="rootComposite" presStyleCnt="0"/>
      <dgm:spPr/>
    </dgm:pt>
    <dgm:pt modelId="{0CC3BDCA-DCEA-437D-917F-F3111331D32D}" type="pres">
      <dgm:prSet presAssocID="{A4B059C4-B87F-4E8C-8205-C51406468EC9}" presName="rootText" presStyleLbl="node3" presStyleIdx="0" presStyleCnt="4" custScaleX="138304">
        <dgm:presLayoutVars>
          <dgm:chPref val="3"/>
        </dgm:presLayoutVars>
      </dgm:prSet>
      <dgm:spPr/>
    </dgm:pt>
    <dgm:pt modelId="{B254F22F-0A90-466C-A272-9646832FC609}" type="pres">
      <dgm:prSet presAssocID="{A4B059C4-B87F-4E8C-8205-C51406468EC9}" presName="rootConnector" presStyleLbl="node3" presStyleIdx="0" presStyleCnt="4"/>
      <dgm:spPr/>
    </dgm:pt>
    <dgm:pt modelId="{23577D41-F00F-4B52-882C-BA6753916110}" type="pres">
      <dgm:prSet presAssocID="{A4B059C4-B87F-4E8C-8205-C51406468EC9}" presName="hierChild4" presStyleCnt="0"/>
      <dgm:spPr/>
    </dgm:pt>
    <dgm:pt modelId="{901064FA-A9EB-4287-957A-C16D346CA12B}" type="pres">
      <dgm:prSet presAssocID="{A4B059C4-B87F-4E8C-8205-C51406468EC9}" presName="hierChild5" presStyleCnt="0"/>
      <dgm:spPr/>
    </dgm:pt>
    <dgm:pt modelId="{909ABB21-056B-4D9F-8348-1E34CBFD887B}" type="pres">
      <dgm:prSet presAssocID="{2D12823B-18FC-4C13-8B16-11024DE4F07B}" presName="Name64" presStyleLbl="parChTrans1D3" presStyleIdx="1" presStyleCnt="4"/>
      <dgm:spPr/>
    </dgm:pt>
    <dgm:pt modelId="{A483F36C-77E0-4A06-83CB-3D4CDEA9260C}" type="pres">
      <dgm:prSet presAssocID="{B21EFC55-A8C2-4D38-AEDB-DDECAC5B057C}" presName="hierRoot2" presStyleCnt="0">
        <dgm:presLayoutVars>
          <dgm:hierBranch/>
        </dgm:presLayoutVars>
      </dgm:prSet>
      <dgm:spPr/>
    </dgm:pt>
    <dgm:pt modelId="{E3714974-AF4B-40E0-93D3-2D1E91DAE020}" type="pres">
      <dgm:prSet presAssocID="{B21EFC55-A8C2-4D38-AEDB-DDECAC5B057C}" presName="rootComposite" presStyleCnt="0"/>
      <dgm:spPr/>
    </dgm:pt>
    <dgm:pt modelId="{B43F36F5-9C6D-4646-B516-A86181E2170E}" type="pres">
      <dgm:prSet presAssocID="{B21EFC55-A8C2-4D38-AEDB-DDECAC5B057C}" presName="rootText" presStyleLbl="node3" presStyleIdx="1" presStyleCnt="4" custScaleX="138304">
        <dgm:presLayoutVars>
          <dgm:chPref val="3"/>
        </dgm:presLayoutVars>
      </dgm:prSet>
      <dgm:spPr/>
    </dgm:pt>
    <dgm:pt modelId="{0A6418A1-189D-4AFD-A298-A7D2B0EDC34D}" type="pres">
      <dgm:prSet presAssocID="{B21EFC55-A8C2-4D38-AEDB-DDECAC5B057C}" presName="rootConnector" presStyleLbl="node3" presStyleIdx="1" presStyleCnt="4"/>
      <dgm:spPr/>
    </dgm:pt>
    <dgm:pt modelId="{5613820A-AC39-4048-8329-6C4B809F8E68}" type="pres">
      <dgm:prSet presAssocID="{B21EFC55-A8C2-4D38-AEDB-DDECAC5B057C}" presName="hierChild4" presStyleCnt="0"/>
      <dgm:spPr/>
    </dgm:pt>
    <dgm:pt modelId="{4E1306FA-307E-46DC-B92F-080FADA0D922}" type="pres">
      <dgm:prSet presAssocID="{B21EFC55-A8C2-4D38-AEDB-DDECAC5B057C}" presName="hierChild5" presStyleCnt="0"/>
      <dgm:spPr/>
    </dgm:pt>
    <dgm:pt modelId="{597E750D-D2B9-4818-A549-3A1B2066BDE3}" type="pres">
      <dgm:prSet presAssocID="{1D90B20A-CF87-40C9-9B57-C47143906898}" presName="hierChild5" presStyleCnt="0"/>
      <dgm:spPr/>
    </dgm:pt>
    <dgm:pt modelId="{6FE4442A-205D-4882-A7E1-84BAB4D663E6}" type="pres">
      <dgm:prSet presAssocID="{47B90882-E34F-41DE-96F5-6676F0AE9633}" presName="Name64" presStyleLbl="parChTrans1D2" presStyleIdx="1" presStyleCnt="5"/>
      <dgm:spPr/>
    </dgm:pt>
    <dgm:pt modelId="{521FAE11-E3AC-42DC-AE78-BC5193B23157}" type="pres">
      <dgm:prSet presAssocID="{ABAE9ACD-0642-473C-A5F6-79449C479B07}" presName="hierRoot2" presStyleCnt="0">
        <dgm:presLayoutVars>
          <dgm:hierBranch/>
        </dgm:presLayoutVars>
      </dgm:prSet>
      <dgm:spPr/>
    </dgm:pt>
    <dgm:pt modelId="{1259E2D3-301D-4CDB-A5B9-A352D0F3E22B}" type="pres">
      <dgm:prSet presAssocID="{ABAE9ACD-0642-473C-A5F6-79449C479B07}" presName="rootComposite" presStyleCnt="0"/>
      <dgm:spPr/>
    </dgm:pt>
    <dgm:pt modelId="{6BFEA712-57BB-42FC-A0AC-3BD7D145259D}" type="pres">
      <dgm:prSet presAssocID="{ABAE9ACD-0642-473C-A5F6-79449C479B07}" presName="rootText" presStyleLbl="node2" presStyleIdx="1" presStyleCnt="5" custScaleX="135155">
        <dgm:presLayoutVars>
          <dgm:chPref val="3"/>
        </dgm:presLayoutVars>
      </dgm:prSet>
      <dgm:spPr/>
    </dgm:pt>
    <dgm:pt modelId="{2D939A1F-C6DD-468B-A181-2BBCFF2A11D1}" type="pres">
      <dgm:prSet presAssocID="{ABAE9ACD-0642-473C-A5F6-79449C479B07}" presName="rootConnector" presStyleLbl="node2" presStyleIdx="1" presStyleCnt="5"/>
      <dgm:spPr/>
    </dgm:pt>
    <dgm:pt modelId="{1E4BA81A-47F6-4CE8-894E-1F58C69036AA}" type="pres">
      <dgm:prSet presAssocID="{ABAE9ACD-0642-473C-A5F6-79449C479B07}" presName="hierChild4" presStyleCnt="0"/>
      <dgm:spPr/>
    </dgm:pt>
    <dgm:pt modelId="{4632A73F-05E2-4DEF-8987-902C3147852E}" type="pres">
      <dgm:prSet presAssocID="{03D4220D-07FF-4AAA-8C63-8FE03B425311}" presName="Name64" presStyleLbl="parChTrans1D3" presStyleIdx="2" presStyleCnt="4"/>
      <dgm:spPr/>
    </dgm:pt>
    <dgm:pt modelId="{27FBA0FF-05B9-426C-AB0E-569CBDB7DDAF}" type="pres">
      <dgm:prSet presAssocID="{54D06123-BBA6-46E2-BCE0-A3A07A01F5E4}" presName="hierRoot2" presStyleCnt="0">
        <dgm:presLayoutVars>
          <dgm:hierBranch/>
        </dgm:presLayoutVars>
      </dgm:prSet>
      <dgm:spPr/>
    </dgm:pt>
    <dgm:pt modelId="{DB708C18-23D1-49AA-807C-15B86B5E539F}" type="pres">
      <dgm:prSet presAssocID="{54D06123-BBA6-46E2-BCE0-A3A07A01F5E4}" presName="rootComposite" presStyleCnt="0"/>
      <dgm:spPr/>
    </dgm:pt>
    <dgm:pt modelId="{79E7A622-94A2-4F37-814A-F4254A645867}" type="pres">
      <dgm:prSet presAssocID="{54D06123-BBA6-46E2-BCE0-A3A07A01F5E4}" presName="rootText" presStyleLbl="node3" presStyleIdx="2" presStyleCnt="4" custScaleX="138304">
        <dgm:presLayoutVars>
          <dgm:chPref val="3"/>
        </dgm:presLayoutVars>
      </dgm:prSet>
      <dgm:spPr/>
    </dgm:pt>
    <dgm:pt modelId="{B5AEF2A9-062F-4932-BDBF-FFB35770F3E5}" type="pres">
      <dgm:prSet presAssocID="{54D06123-BBA6-46E2-BCE0-A3A07A01F5E4}" presName="rootConnector" presStyleLbl="node3" presStyleIdx="2" presStyleCnt="4"/>
      <dgm:spPr/>
    </dgm:pt>
    <dgm:pt modelId="{D6A50E82-6714-499E-8A93-838DA1781F2C}" type="pres">
      <dgm:prSet presAssocID="{54D06123-BBA6-46E2-BCE0-A3A07A01F5E4}" presName="hierChild4" presStyleCnt="0"/>
      <dgm:spPr/>
    </dgm:pt>
    <dgm:pt modelId="{C9FEC319-CC25-49AF-8546-37DB732DEDF7}" type="pres">
      <dgm:prSet presAssocID="{54D06123-BBA6-46E2-BCE0-A3A07A01F5E4}" presName="hierChild5" presStyleCnt="0"/>
      <dgm:spPr/>
    </dgm:pt>
    <dgm:pt modelId="{1F9E0327-11D7-4C99-BC69-AFB1A7F6A24E}" type="pres">
      <dgm:prSet presAssocID="{16FFCE90-49E3-408A-8F04-44ADE8752353}" presName="Name64" presStyleLbl="parChTrans1D3" presStyleIdx="3" presStyleCnt="4"/>
      <dgm:spPr/>
    </dgm:pt>
    <dgm:pt modelId="{96AC9338-77B5-438A-AD6B-BD22C85CB540}" type="pres">
      <dgm:prSet presAssocID="{7678D4D3-3481-4781-97D5-8EDC78DFB510}" presName="hierRoot2" presStyleCnt="0">
        <dgm:presLayoutVars>
          <dgm:hierBranch/>
        </dgm:presLayoutVars>
      </dgm:prSet>
      <dgm:spPr/>
    </dgm:pt>
    <dgm:pt modelId="{7A8ABEF3-00D5-4592-B7E2-02DA66646564}" type="pres">
      <dgm:prSet presAssocID="{7678D4D3-3481-4781-97D5-8EDC78DFB510}" presName="rootComposite" presStyleCnt="0"/>
      <dgm:spPr/>
    </dgm:pt>
    <dgm:pt modelId="{FFCBE815-D628-4934-BECB-8C836B7A6017}" type="pres">
      <dgm:prSet presAssocID="{7678D4D3-3481-4781-97D5-8EDC78DFB510}" presName="rootText" presStyleLbl="node3" presStyleIdx="3" presStyleCnt="4" custScaleX="138304">
        <dgm:presLayoutVars>
          <dgm:chPref val="3"/>
        </dgm:presLayoutVars>
      </dgm:prSet>
      <dgm:spPr/>
    </dgm:pt>
    <dgm:pt modelId="{0F3A50FB-436D-49A2-9776-9CE5E30701EA}" type="pres">
      <dgm:prSet presAssocID="{7678D4D3-3481-4781-97D5-8EDC78DFB510}" presName="rootConnector" presStyleLbl="node3" presStyleIdx="3" presStyleCnt="4"/>
      <dgm:spPr/>
    </dgm:pt>
    <dgm:pt modelId="{7999849A-2191-4BE5-8459-304CBBCCBA98}" type="pres">
      <dgm:prSet presAssocID="{7678D4D3-3481-4781-97D5-8EDC78DFB510}" presName="hierChild4" presStyleCnt="0"/>
      <dgm:spPr/>
    </dgm:pt>
    <dgm:pt modelId="{6515DFBF-AC85-4FA6-8EB9-174E604EB070}" type="pres">
      <dgm:prSet presAssocID="{7678D4D3-3481-4781-97D5-8EDC78DFB510}" presName="hierChild5" presStyleCnt="0"/>
      <dgm:spPr/>
    </dgm:pt>
    <dgm:pt modelId="{661D4275-F346-4C73-9F4B-E836AC701022}" type="pres">
      <dgm:prSet presAssocID="{ABAE9ACD-0642-473C-A5F6-79449C479B07}" presName="hierChild5" presStyleCnt="0"/>
      <dgm:spPr/>
    </dgm:pt>
    <dgm:pt modelId="{DE95D286-C585-4C12-8E5B-E77FD804F6D2}" type="pres">
      <dgm:prSet presAssocID="{1E25E818-ACC7-4144-8DDA-61BC86DB0986}" presName="Name64" presStyleLbl="parChTrans1D2" presStyleIdx="2" presStyleCnt="5"/>
      <dgm:spPr/>
    </dgm:pt>
    <dgm:pt modelId="{0D34A365-2D96-4B88-A877-0BC1483AA65D}" type="pres">
      <dgm:prSet presAssocID="{B17E0DA2-7AD7-48A5-90DB-EB3DCE566DF0}" presName="hierRoot2" presStyleCnt="0">
        <dgm:presLayoutVars>
          <dgm:hierBranch/>
        </dgm:presLayoutVars>
      </dgm:prSet>
      <dgm:spPr/>
    </dgm:pt>
    <dgm:pt modelId="{F91C056B-477A-4702-9A5F-DB85A10DD019}" type="pres">
      <dgm:prSet presAssocID="{B17E0DA2-7AD7-48A5-90DB-EB3DCE566DF0}" presName="rootComposite" presStyleCnt="0"/>
      <dgm:spPr/>
    </dgm:pt>
    <dgm:pt modelId="{4E424A26-AE94-4D81-9357-296A7CB8A8DD}" type="pres">
      <dgm:prSet presAssocID="{B17E0DA2-7AD7-48A5-90DB-EB3DCE566DF0}" presName="rootText" presStyleLbl="node2" presStyleIdx="2" presStyleCnt="5" custScaleX="135155">
        <dgm:presLayoutVars>
          <dgm:chPref val="3"/>
        </dgm:presLayoutVars>
      </dgm:prSet>
      <dgm:spPr/>
    </dgm:pt>
    <dgm:pt modelId="{106BB756-FF47-4C0A-BD4F-63BB133E7E87}" type="pres">
      <dgm:prSet presAssocID="{B17E0DA2-7AD7-48A5-90DB-EB3DCE566DF0}" presName="rootConnector" presStyleLbl="node2" presStyleIdx="2" presStyleCnt="5"/>
      <dgm:spPr/>
    </dgm:pt>
    <dgm:pt modelId="{7DFE99DA-4093-4756-A47B-0A0CF2565C9F}" type="pres">
      <dgm:prSet presAssocID="{B17E0DA2-7AD7-48A5-90DB-EB3DCE566DF0}" presName="hierChild4" presStyleCnt="0"/>
      <dgm:spPr/>
    </dgm:pt>
    <dgm:pt modelId="{7AB298DF-478D-4E65-9B2A-51B4F73C0858}" type="pres">
      <dgm:prSet presAssocID="{B17E0DA2-7AD7-48A5-90DB-EB3DCE566DF0}" presName="hierChild5" presStyleCnt="0"/>
      <dgm:spPr/>
    </dgm:pt>
    <dgm:pt modelId="{E896FABC-9A5C-4238-A19E-80D7E0562EAD}" type="pres">
      <dgm:prSet presAssocID="{44732EEE-8951-4B41-BB72-6F8D14A5E99A}" presName="Name64" presStyleLbl="parChTrans1D2" presStyleIdx="3" presStyleCnt="5"/>
      <dgm:spPr/>
    </dgm:pt>
    <dgm:pt modelId="{9AAD0291-F094-4BD1-A22D-909A33E6EA5F}" type="pres">
      <dgm:prSet presAssocID="{AAA475BB-0DA1-4ACF-A43F-B145F4387A08}" presName="hierRoot2" presStyleCnt="0">
        <dgm:presLayoutVars>
          <dgm:hierBranch/>
        </dgm:presLayoutVars>
      </dgm:prSet>
      <dgm:spPr/>
    </dgm:pt>
    <dgm:pt modelId="{4CCAF595-21C4-42E4-B897-0780D1ED1513}" type="pres">
      <dgm:prSet presAssocID="{AAA475BB-0DA1-4ACF-A43F-B145F4387A08}" presName="rootComposite" presStyleCnt="0"/>
      <dgm:spPr/>
    </dgm:pt>
    <dgm:pt modelId="{79E579D6-E277-4E39-ACC1-7C47D7354F44}" type="pres">
      <dgm:prSet presAssocID="{AAA475BB-0DA1-4ACF-A43F-B145F4387A08}" presName="rootText" presStyleLbl="node2" presStyleIdx="3" presStyleCnt="5" custScaleX="135155">
        <dgm:presLayoutVars>
          <dgm:chPref val="3"/>
        </dgm:presLayoutVars>
      </dgm:prSet>
      <dgm:spPr/>
    </dgm:pt>
    <dgm:pt modelId="{7F6B9792-FEFC-4133-804A-4C56B4464658}" type="pres">
      <dgm:prSet presAssocID="{AAA475BB-0DA1-4ACF-A43F-B145F4387A08}" presName="rootConnector" presStyleLbl="node2" presStyleIdx="3" presStyleCnt="5"/>
      <dgm:spPr/>
    </dgm:pt>
    <dgm:pt modelId="{0EBCE108-69B2-4D7F-9CE2-6C24CA3B0C70}" type="pres">
      <dgm:prSet presAssocID="{AAA475BB-0DA1-4ACF-A43F-B145F4387A08}" presName="hierChild4" presStyleCnt="0"/>
      <dgm:spPr/>
    </dgm:pt>
    <dgm:pt modelId="{BD8D2ED5-2915-470B-B956-374DB8739E6D}" type="pres">
      <dgm:prSet presAssocID="{AAA475BB-0DA1-4ACF-A43F-B145F4387A08}" presName="hierChild5" presStyleCnt="0"/>
      <dgm:spPr/>
    </dgm:pt>
    <dgm:pt modelId="{BE111D7C-7187-4091-B028-92CAB69DD318}" type="pres">
      <dgm:prSet presAssocID="{5A263D22-6844-4D37-8BD1-88A39A41AA04}" presName="Name64" presStyleLbl="parChTrans1D2" presStyleIdx="4" presStyleCnt="5"/>
      <dgm:spPr/>
    </dgm:pt>
    <dgm:pt modelId="{3CF639BB-1B1C-460D-8333-69D6868CA84F}" type="pres">
      <dgm:prSet presAssocID="{B2E0FC4F-8F86-4097-99B1-2B306DBF6E06}" presName="hierRoot2" presStyleCnt="0">
        <dgm:presLayoutVars>
          <dgm:hierBranch/>
        </dgm:presLayoutVars>
      </dgm:prSet>
      <dgm:spPr/>
    </dgm:pt>
    <dgm:pt modelId="{9EFF1666-6F4D-4046-AD04-345FDF26AF9D}" type="pres">
      <dgm:prSet presAssocID="{B2E0FC4F-8F86-4097-99B1-2B306DBF6E06}" presName="rootComposite" presStyleCnt="0"/>
      <dgm:spPr/>
    </dgm:pt>
    <dgm:pt modelId="{2416EC97-F0F7-4977-AEBF-21DDEB41CF2D}" type="pres">
      <dgm:prSet presAssocID="{B2E0FC4F-8F86-4097-99B1-2B306DBF6E06}" presName="rootText" presStyleLbl="node2" presStyleIdx="4" presStyleCnt="5" custScaleX="135155">
        <dgm:presLayoutVars>
          <dgm:chPref val="3"/>
        </dgm:presLayoutVars>
      </dgm:prSet>
      <dgm:spPr/>
    </dgm:pt>
    <dgm:pt modelId="{8416EEE7-6B6F-47DE-A62D-890C78699445}" type="pres">
      <dgm:prSet presAssocID="{B2E0FC4F-8F86-4097-99B1-2B306DBF6E06}" presName="rootConnector" presStyleLbl="node2" presStyleIdx="4" presStyleCnt="5"/>
      <dgm:spPr/>
    </dgm:pt>
    <dgm:pt modelId="{DD7AA19B-5D2E-401C-96C4-137B32E0E768}" type="pres">
      <dgm:prSet presAssocID="{B2E0FC4F-8F86-4097-99B1-2B306DBF6E06}" presName="hierChild4" presStyleCnt="0"/>
      <dgm:spPr/>
    </dgm:pt>
    <dgm:pt modelId="{C28EACBA-12B2-4447-8C71-5200C49C1EF1}" type="pres">
      <dgm:prSet presAssocID="{B2E0FC4F-8F86-4097-99B1-2B306DBF6E06}" presName="hierChild5" presStyleCnt="0"/>
      <dgm:spPr/>
    </dgm:pt>
    <dgm:pt modelId="{7F8B6ADC-1CCC-43E6-B462-143F7B6B520E}" type="pres">
      <dgm:prSet presAssocID="{705A7AAF-9BA0-4BFD-B26B-B3CC49E6B79C}" presName="hierChild3" presStyleCnt="0"/>
      <dgm:spPr/>
    </dgm:pt>
  </dgm:ptLst>
  <dgm:cxnLst>
    <dgm:cxn modelId="{C310BF00-8937-4FA9-9954-970CE7A755E2}" type="presOf" srcId="{B2E0FC4F-8F86-4097-99B1-2B306DBF6E06}" destId="{2416EC97-F0F7-4977-AEBF-21DDEB41CF2D}" srcOrd="0" destOrd="0" presId="urn:microsoft.com/office/officeart/2009/3/layout/HorizontalOrganizationChart"/>
    <dgm:cxn modelId="{88FAEF00-A1B6-4E6C-BCFE-A0B1730F8C2C}" type="presOf" srcId="{2D12823B-18FC-4C13-8B16-11024DE4F07B}" destId="{909ABB21-056B-4D9F-8348-1E34CBFD887B}" srcOrd="0" destOrd="0" presId="urn:microsoft.com/office/officeart/2009/3/layout/HorizontalOrganizationChart"/>
    <dgm:cxn modelId="{D5A4DB03-07D0-4356-AE26-85B35A1E2454}" type="presOf" srcId="{ABAE9ACD-0642-473C-A5F6-79449C479B07}" destId="{6BFEA712-57BB-42FC-A0AC-3BD7D145259D}" srcOrd="0" destOrd="0" presId="urn:microsoft.com/office/officeart/2009/3/layout/HorizontalOrganizationChart"/>
    <dgm:cxn modelId="{525C642A-7229-4260-8C09-C1661E6A2CFB}" type="presOf" srcId="{A0468C0B-16A2-42A5-9E92-D29ADBE35E62}" destId="{B69A1826-AB8B-474B-9370-C1D63D1FBF68}" srcOrd="0" destOrd="0" presId="urn:microsoft.com/office/officeart/2009/3/layout/HorizontalOrganizationChart"/>
    <dgm:cxn modelId="{F50E5A2A-3C28-403A-8F38-25D33A30C3CE}" srcId="{705A7AAF-9BA0-4BFD-B26B-B3CC49E6B79C}" destId="{AAA475BB-0DA1-4ACF-A43F-B145F4387A08}" srcOrd="3" destOrd="0" parTransId="{44732EEE-8951-4B41-BB72-6F8D14A5E99A}" sibTransId="{07DFEEF4-EE1F-474E-8125-876BF5A1D549}"/>
    <dgm:cxn modelId="{543DC73D-AD8A-4D59-B953-4D40C22CADD9}" srcId="{705A7AAF-9BA0-4BFD-B26B-B3CC49E6B79C}" destId="{1D90B20A-CF87-40C9-9B57-C47143906898}" srcOrd="0" destOrd="0" parTransId="{A0468C0B-16A2-42A5-9E92-D29ADBE35E62}" sibTransId="{D2E61ABE-2472-4390-90AA-A921336DBEBA}"/>
    <dgm:cxn modelId="{26B3DC61-1989-4B58-B77A-F32DF1F5144C}" type="presOf" srcId="{44732EEE-8951-4B41-BB72-6F8D14A5E99A}" destId="{E896FABC-9A5C-4238-A19E-80D7E0562EAD}" srcOrd="0" destOrd="0" presId="urn:microsoft.com/office/officeart/2009/3/layout/HorizontalOrganizationChart"/>
    <dgm:cxn modelId="{63CDAC43-CDFD-4DEF-9B60-166F9D3F8604}" type="presOf" srcId="{B17E0DA2-7AD7-48A5-90DB-EB3DCE566DF0}" destId="{106BB756-FF47-4C0A-BD4F-63BB133E7E87}" srcOrd="1" destOrd="0" presId="urn:microsoft.com/office/officeart/2009/3/layout/HorizontalOrganizationChart"/>
    <dgm:cxn modelId="{C5D33944-81C2-49D5-A515-6F056E38AFC0}" srcId="{56F2E759-8004-4B62-9596-9DD63BE678B8}" destId="{705A7AAF-9BA0-4BFD-B26B-B3CC49E6B79C}" srcOrd="0" destOrd="0" parTransId="{8B0BDE9B-7CD0-4980-B560-C4B337331A7C}" sibTransId="{46779A56-980C-4830-92D9-5DEE9D8D01BD}"/>
    <dgm:cxn modelId="{8CBB8766-9A95-4C4A-A37A-5124D4AC52FC}" type="presOf" srcId="{7678D4D3-3481-4781-97D5-8EDC78DFB510}" destId="{FFCBE815-D628-4934-BECB-8C836B7A6017}" srcOrd="0" destOrd="0" presId="urn:microsoft.com/office/officeart/2009/3/layout/HorizontalOrganizationChart"/>
    <dgm:cxn modelId="{F31DBE4A-59EC-4AC2-A42B-209A7DA31677}" type="presOf" srcId="{705A7AAF-9BA0-4BFD-B26B-B3CC49E6B79C}" destId="{8144FCFE-D16F-4B75-9A19-F3D95312E5A7}" srcOrd="1" destOrd="0" presId="urn:microsoft.com/office/officeart/2009/3/layout/HorizontalOrganizationChart"/>
    <dgm:cxn modelId="{4A63724D-5DFB-4360-A341-8672AD163286}" type="presOf" srcId="{1E25E818-ACC7-4144-8DDA-61BC86DB0986}" destId="{DE95D286-C585-4C12-8E5B-E77FD804F6D2}" srcOrd="0" destOrd="0" presId="urn:microsoft.com/office/officeart/2009/3/layout/HorizontalOrganizationChart"/>
    <dgm:cxn modelId="{99593870-E1DD-49F2-9DA0-633A55574844}" type="presOf" srcId="{AAA475BB-0DA1-4ACF-A43F-B145F4387A08}" destId="{7F6B9792-FEFC-4133-804A-4C56B4464658}" srcOrd="1" destOrd="0" presId="urn:microsoft.com/office/officeart/2009/3/layout/HorizontalOrganizationChart"/>
    <dgm:cxn modelId="{58E80E8B-603D-4689-9DA7-4A5A2BE746CF}" srcId="{1D90B20A-CF87-40C9-9B57-C47143906898}" destId="{B21EFC55-A8C2-4D38-AEDB-DDECAC5B057C}" srcOrd="1" destOrd="0" parTransId="{2D12823B-18FC-4C13-8B16-11024DE4F07B}" sibTransId="{F6B7E6A7-3EE6-4DC8-BF7C-9BBEBE6AE798}"/>
    <dgm:cxn modelId="{CFF67691-44B2-4CF3-BEE4-6A9BFDEBAA57}" type="presOf" srcId="{89F5D055-B54E-4AA3-9D64-B1B1D0DEF28C}" destId="{797DB53D-32C7-4DA0-9900-D4456F4261DB}" srcOrd="0" destOrd="0" presId="urn:microsoft.com/office/officeart/2009/3/layout/HorizontalOrganizationChart"/>
    <dgm:cxn modelId="{451F8F91-A858-4C87-942A-9A6936EC8E5F}" srcId="{705A7AAF-9BA0-4BFD-B26B-B3CC49E6B79C}" destId="{B17E0DA2-7AD7-48A5-90DB-EB3DCE566DF0}" srcOrd="2" destOrd="0" parTransId="{1E25E818-ACC7-4144-8DDA-61BC86DB0986}" sibTransId="{ECF0A868-4BD2-427C-8B87-7678C004AF79}"/>
    <dgm:cxn modelId="{A8217695-4846-48FF-B6B3-935FE5CE4056}" type="presOf" srcId="{7678D4D3-3481-4781-97D5-8EDC78DFB510}" destId="{0F3A50FB-436D-49A2-9776-9CE5E30701EA}" srcOrd="1" destOrd="0" presId="urn:microsoft.com/office/officeart/2009/3/layout/HorizontalOrganizationChart"/>
    <dgm:cxn modelId="{F1F55896-3159-4394-A18A-DEB93443980C}" type="presOf" srcId="{1D90B20A-CF87-40C9-9B57-C47143906898}" destId="{CFB9AC66-C2E4-42BE-AC9B-71F5D3B88691}" srcOrd="1" destOrd="0" presId="urn:microsoft.com/office/officeart/2009/3/layout/HorizontalOrganizationChart"/>
    <dgm:cxn modelId="{7B3BEF9B-5F1C-4801-9F06-6798F0204D25}" type="presOf" srcId="{A4B059C4-B87F-4E8C-8205-C51406468EC9}" destId="{0CC3BDCA-DCEA-437D-917F-F3111331D32D}" srcOrd="0" destOrd="0" presId="urn:microsoft.com/office/officeart/2009/3/layout/HorizontalOrganizationChart"/>
    <dgm:cxn modelId="{00D3EFA2-4B26-4EE0-B8EA-919EFD1580D0}" type="presOf" srcId="{16FFCE90-49E3-408A-8F04-44ADE8752353}" destId="{1F9E0327-11D7-4C99-BC69-AFB1A7F6A24E}" srcOrd="0" destOrd="0" presId="urn:microsoft.com/office/officeart/2009/3/layout/HorizontalOrganizationChart"/>
    <dgm:cxn modelId="{E6FF1DAD-151C-4334-9B2F-2B4AEDE83B14}" type="presOf" srcId="{5A263D22-6844-4D37-8BD1-88A39A41AA04}" destId="{BE111D7C-7187-4091-B028-92CAB69DD318}" srcOrd="0" destOrd="0" presId="urn:microsoft.com/office/officeart/2009/3/layout/HorizontalOrganizationChart"/>
    <dgm:cxn modelId="{32CF73AD-674A-43E1-8696-768ACB578DA1}" type="presOf" srcId="{B21EFC55-A8C2-4D38-AEDB-DDECAC5B057C}" destId="{B43F36F5-9C6D-4646-B516-A86181E2170E}" srcOrd="0" destOrd="0" presId="urn:microsoft.com/office/officeart/2009/3/layout/HorizontalOrganizationChart"/>
    <dgm:cxn modelId="{8AF8B3B1-F433-4D99-8222-E06158641275}" type="presOf" srcId="{ABAE9ACD-0642-473C-A5F6-79449C479B07}" destId="{2D939A1F-C6DD-468B-A181-2BBCFF2A11D1}" srcOrd="1" destOrd="0" presId="urn:microsoft.com/office/officeart/2009/3/layout/HorizontalOrganizationChart"/>
    <dgm:cxn modelId="{5D0C38B4-9141-4A4A-B152-A9414101DB8F}" type="presOf" srcId="{705A7AAF-9BA0-4BFD-B26B-B3CC49E6B79C}" destId="{917A6EE7-9829-419F-9B7F-5293FA76D2A4}" srcOrd="0" destOrd="0" presId="urn:microsoft.com/office/officeart/2009/3/layout/HorizontalOrganizationChart"/>
    <dgm:cxn modelId="{2BB180B6-0524-4135-AAB9-1C16AB24EC1F}" type="presOf" srcId="{B21EFC55-A8C2-4D38-AEDB-DDECAC5B057C}" destId="{0A6418A1-189D-4AFD-A298-A7D2B0EDC34D}" srcOrd="1" destOrd="0" presId="urn:microsoft.com/office/officeart/2009/3/layout/HorizontalOrganizationChart"/>
    <dgm:cxn modelId="{7985A0B6-8BEA-48F2-9DE6-499052B5526D}" type="presOf" srcId="{03D4220D-07FF-4AAA-8C63-8FE03B425311}" destId="{4632A73F-05E2-4DEF-8987-902C3147852E}" srcOrd="0" destOrd="0" presId="urn:microsoft.com/office/officeart/2009/3/layout/HorizontalOrganizationChart"/>
    <dgm:cxn modelId="{439621BA-6924-492A-8412-4357EF1340A5}" type="presOf" srcId="{56F2E759-8004-4B62-9596-9DD63BE678B8}" destId="{CD83DD86-832D-4405-9B73-95CDD8649037}" srcOrd="0" destOrd="0" presId="urn:microsoft.com/office/officeart/2009/3/layout/HorizontalOrganizationChart"/>
    <dgm:cxn modelId="{5C610FBE-A571-456A-8172-D6586F9DE055}" type="presOf" srcId="{54D06123-BBA6-46E2-BCE0-A3A07A01F5E4}" destId="{B5AEF2A9-062F-4932-BDBF-FFB35770F3E5}" srcOrd="1" destOrd="0" presId="urn:microsoft.com/office/officeart/2009/3/layout/HorizontalOrganizationChart"/>
    <dgm:cxn modelId="{82FB8BC3-2237-4695-ADB6-0FD7F3F83A8A}" srcId="{1D90B20A-CF87-40C9-9B57-C47143906898}" destId="{A4B059C4-B87F-4E8C-8205-C51406468EC9}" srcOrd="0" destOrd="0" parTransId="{89F5D055-B54E-4AA3-9D64-B1B1D0DEF28C}" sibTransId="{BBDA20BE-5A42-40F5-825B-FA229A0DE7C5}"/>
    <dgm:cxn modelId="{81E1F2CB-A058-4C96-B828-0C80B38C74AB}" type="presOf" srcId="{B2E0FC4F-8F86-4097-99B1-2B306DBF6E06}" destId="{8416EEE7-6B6F-47DE-A62D-890C78699445}" srcOrd="1" destOrd="0" presId="urn:microsoft.com/office/officeart/2009/3/layout/HorizontalOrganizationChart"/>
    <dgm:cxn modelId="{BA7CE4CC-6064-473A-8C1A-1AF4B8FA2416}" type="presOf" srcId="{AAA475BB-0DA1-4ACF-A43F-B145F4387A08}" destId="{79E579D6-E277-4E39-ACC1-7C47D7354F44}" srcOrd="0" destOrd="0" presId="urn:microsoft.com/office/officeart/2009/3/layout/HorizontalOrganizationChart"/>
    <dgm:cxn modelId="{CB3866CF-7B67-4A42-85ED-C51116834857}" srcId="{705A7AAF-9BA0-4BFD-B26B-B3CC49E6B79C}" destId="{B2E0FC4F-8F86-4097-99B1-2B306DBF6E06}" srcOrd="4" destOrd="0" parTransId="{5A263D22-6844-4D37-8BD1-88A39A41AA04}" sibTransId="{5BF04077-E557-4173-AE8A-91FB64F5FBC8}"/>
    <dgm:cxn modelId="{BD0805DA-C87C-48C2-9A29-65C5E3076C38}" type="presOf" srcId="{1D90B20A-CF87-40C9-9B57-C47143906898}" destId="{1C7FDAB9-480E-4C21-9CEE-F77475D67B5F}" srcOrd="0" destOrd="0" presId="urn:microsoft.com/office/officeart/2009/3/layout/HorizontalOrganizationChart"/>
    <dgm:cxn modelId="{0BFD08E5-A2B4-4B9F-A40F-52B9CD5692A7}" type="presOf" srcId="{54D06123-BBA6-46E2-BCE0-A3A07A01F5E4}" destId="{79E7A622-94A2-4F37-814A-F4254A645867}" srcOrd="0" destOrd="0" presId="urn:microsoft.com/office/officeart/2009/3/layout/HorizontalOrganizationChart"/>
    <dgm:cxn modelId="{1D2FC3E8-6184-4003-A8F0-3214C2A2608C}" srcId="{705A7AAF-9BA0-4BFD-B26B-B3CC49E6B79C}" destId="{ABAE9ACD-0642-473C-A5F6-79449C479B07}" srcOrd="1" destOrd="0" parTransId="{47B90882-E34F-41DE-96F5-6676F0AE9633}" sibTransId="{EAA9C2DF-A526-48D5-849A-19F3868FB285}"/>
    <dgm:cxn modelId="{9CEEDBF5-ECE2-416F-806B-D90C6CA8795B}" srcId="{ABAE9ACD-0642-473C-A5F6-79449C479B07}" destId="{7678D4D3-3481-4781-97D5-8EDC78DFB510}" srcOrd="1" destOrd="0" parTransId="{16FFCE90-49E3-408A-8F04-44ADE8752353}" sibTransId="{62E0122E-6EC7-4130-A2B6-32A1731780CE}"/>
    <dgm:cxn modelId="{9B4C90F8-79B1-40B7-A30D-4E511719B67D}" type="presOf" srcId="{B17E0DA2-7AD7-48A5-90DB-EB3DCE566DF0}" destId="{4E424A26-AE94-4D81-9357-296A7CB8A8DD}" srcOrd="0" destOrd="0" presId="urn:microsoft.com/office/officeart/2009/3/layout/HorizontalOrganizationChart"/>
    <dgm:cxn modelId="{E292F1F9-6B24-470D-BF1D-36B4CEF409ED}" type="presOf" srcId="{47B90882-E34F-41DE-96F5-6676F0AE9633}" destId="{6FE4442A-205D-4882-A7E1-84BAB4D663E6}" srcOrd="0" destOrd="0" presId="urn:microsoft.com/office/officeart/2009/3/layout/HorizontalOrganizationChart"/>
    <dgm:cxn modelId="{B05DDBFC-EF0D-4C5D-BBFD-C4E68DBC3820}" srcId="{ABAE9ACD-0642-473C-A5F6-79449C479B07}" destId="{54D06123-BBA6-46E2-BCE0-A3A07A01F5E4}" srcOrd="0" destOrd="0" parTransId="{03D4220D-07FF-4AAA-8C63-8FE03B425311}" sibTransId="{97C21C54-8E2E-42E9-AD59-C664FA400C46}"/>
    <dgm:cxn modelId="{5B71AAFE-3923-4C3A-9E67-E537EF8CF1C8}" type="presOf" srcId="{A4B059C4-B87F-4E8C-8205-C51406468EC9}" destId="{B254F22F-0A90-466C-A272-9646832FC609}" srcOrd="1" destOrd="0" presId="urn:microsoft.com/office/officeart/2009/3/layout/HorizontalOrganizationChart"/>
    <dgm:cxn modelId="{AAEED369-7BE7-4660-B45A-9C5E77E91C31}" type="presParOf" srcId="{CD83DD86-832D-4405-9B73-95CDD8649037}" destId="{381EDDD9-3152-40A3-A00E-3F8ACA4D2FE0}" srcOrd="0" destOrd="0" presId="urn:microsoft.com/office/officeart/2009/3/layout/HorizontalOrganizationChart"/>
    <dgm:cxn modelId="{E790481C-6803-4905-926C-36DA85B28073}" type="presParOf" srcId="{381EDDD9-3152-40A3-A00E-3F8ACA4D2FE0}" destId="{3B80EE45-AA1F-4156-9C41-627B0F7496D3}" srcOrd="0" destOrd="0" presId="urn:microsoft.com/office/officeart/2009/3/layout/HorizontalOrganizationChart"/>
    <dgm:cxn modelId="{13B9408C-4726-4398-A1BB-2D4FF837E23E}" type="presParOf" srcId="{3B80EE45-AA1F-4156-9C41-627B0F7496D3}" destId="{917A6EE7-9829-419F-9B7F-5293FA76D2A4}" srcOrd="0" destOrd="0" presId="urn:microsoft.com/office/officeart/2009/3/layout/HorizontalOrganizationChart"/>
    <dgm:cxn modelId="{363D03EE-32D7-4D3B-A19F-74735DBB3923}" type="presParOf" srcId="{3B80EE45-AA1F-4156-9C41-627B0F7496D3}" destId="{8144FCFE-D16F-4B75-9A19-F3D95312E5A7}" srcOrd="1" destOrd="0" presId="urn:microsoft.com/office/officeart/2009/3/layout/HorizontalOrganizationChart"/>
    <dgm:cxn modelId="{3876D1DC-A30F-42BF-AF37-5DA6A057384F}" type="presParOf" srcId="{381EDDD9-3152-40A3-A00E-3F8ACA4D2FE0}" destId="{9E36E990-3771-4B9A-A6DD-4F6AAB088393}" srcOrd="1" destOrd="0" presId="urn:microsoft.com/office/officeart/2009/3/layout/HorizontalOrganizationChart"/>
    <dgm:cxn modelId="{0AC9385E-9946-4F3A-85D1-B4562EC985BB}" type="presParOf" srcId="{9E36E990-3771-4B9A-A6DD-4F6AAB088393}" destId="{B69A1826-AB8B-474B-9370-C1D63D1FBF68}" srcOrd="0" destOrd="0" presId="urn:microsoft.com/office/officeart/2009/3/layout/HorizontalOrganizationChart"/>
    <dgm:cxn modelId="{96173144-0B8F-4FF8-87E3-390DEA5F6AE8}" type="presParOf" srcId="{9E36E990-3771-4B9A-A6DD-4F6AAB088393}" destId="{FE3953C6-0F5F-4218-B26A-B1712EEC3924}" srcOrd="1" destOrd="0" presId="urn:microsoft.com/office/officeart/2009/3/layout/HorizontalOrganizationChart"/>
    <dgm:cxn modelId="{FA37FC02-5C0C-445D-B614-22C620776103}" type="presParOf" srcId="{FE3953C6-0F5F-4218-B26A-B1712EEC3924}" destId="{A3BB24FC-5840-4A49-B899-FC0A67C380E0}" srcOrd="0" destOrd="0" presId="urn:microsoft.com/office/officeart/2009/3/layout/HorizontalOrganizationChart"/>
    <dgm:cxn modelId="{70B82E2C-2471-49F7-9ED7-15317330A1D9}" type="presParOf" srcId="{A3BB24FC-5840-4A49-B899-FC0A67C380E0}" destId="{1C7FDAB9-480E-4C21-9CEE-F77475D67B5F}" srcOrd="0" destOrd="0" presId="urn:microsoft.com/office/officeart/2009/3/layout/HorizontalOrganizationChart"/>
    <dgm:cxn modelId="{73AA6A72-98AB-445B-BF66-A6246CFAB9E0}" type="presParOf" srcId="{A3BB24FC-5840-4A49-B899-FC0A67C380E0}" destId="{CFB9AC66-C2E4-42BE-AC9B-71F5D3B88691}" srcOrd="1" destOrd="0" presId="urn:microsoft.com/office/officeart/2009/3/layout/HorizontalOrganizationChart"/>
    <dgm:cxn modelId="{37C91808-722C-47C8-98DE-EEB4B9CC3FCF}" type="presParOf" srcId="{FE3953C6-0F5F-4218-B26A-B1712EEC3924}" destId="{86FBA39F-00C4-4594-8EE4-0FD79DD8FAB5}" srcOrd="1" destOrd="0" presId="urn:microsoft.com/office/officeart/2009/3/layout/HorizontalOrganizationChart"/>
    <dgm:cxn modelId="{A467EA40-4560-417D-8AA9-95CDF17F538B}" type="presParOf" srcId="{86FBA39F-00C4-4594-8EE4-0FD79DD8FAB5}" destId="{797DB53D-32C7-4DA0-9900-D4456F4261DB}" srcOrd="0" destOrd="0" presId="urn:microsoft.com/office/officeart/2009/3/layout/HorizontalOrganizationChart"/>
    <dgm:cxn modelId="{2C751878-94F0-4BE6-A3C5-4B5410444958}" type="presParOf" srcId="{86FBA39F-00C4-4594-8EE4-0FD79DD8FAB5}" destId="{30B6FFDC-F005-4670-93E5-0E43A6EF1509}" srcOrd="1" destOrd="0" presId="urn:microsoft.com/office/officeart/2009/3/layout/HorizontalOrganizationChart"/>
    <dgm:cxn modelId="{49D25F0D-290D-438F-9E16-3FC8E23252EB}" type="presParOf" srcId="{30B6FFDC-F005-4670-93E5-0E43A6EF1509}" destId="{13973098-4F48-498B-82EF-634F9C0116CA}" srcOrd="0" destOrd="0" presId="urn:microsoft.com/office/officeart/2009/3/layout/HorizontalOrganizationChart"/>
    <dgm:cxn modelId="{845059C6-A967-4A97-843E-1855B3E39C31}" type="presParOf" srcId="{13973098-4F48-498B-82EF-634F9C0116CA}" destId="{0CC3BDCA-DCEA-437D-917F-F3111331D32D}" srcOrd="0" destOrd="0" presId="urn:microsoft.com/office/officeart/2009/3/layout/HorizontalOrganizationChart"/>
    <dgm:cxn modelId="{02F1EA19-8202-49CC-9AC6-561E4161D9E4}" type="presParOf" srcId="{13973098-4F48-498B-82EF-634F9C0116CA}" destId="{B254F22F-0A90-466C-A272-9646832FC609}" srcOrd="1" destOrd="0" presId="urn:microsoft.com/office/officeart/2009/3/layout/HorizontalOrganizationChart"/>
    <dgm:cxn modelId="{04B7E087-989B-45F8-A810-F9645BDD34FA}" type="presParOf" srcId="{30B6FFDC-F005-4670-93E5-0E43A6EF1509}" destId="{23577D41-F00F-4B52-882C-BA6753916110}" srcOrd="1" destOrd="0" presId="urn:microsoft.com/office/officeart/2009/3/layout/HorizontalOrganizationChart"/>
    <dgm:cxn modelId="{7FC33D8B-86B4-4AEF-B837-99E990839DE7}" type="presParOf" srcId="{30B6FFDC-F005-4670-93E5-0E43A6EF1509}" destId="{901064FA-A9EB-4287-957A-C16D346CA12B}" srcOrd="2" destOrd="0" presId="urn:microsoft.com/office/officeart/2009/3/layout/HorizontalOrganizationChart"/>
    <dgm:cxn modelId="{E5F81F5A-3ADB-415B-9BF1-06951B1EE53B}" type="presParOf" srcId="{86FBA39F-00C4-4594-8EE4-0FD79DD8FAB5}" destId="{909ABB21-056B-4D9F-8348-1E34CBFD887B}" srcOrd="2" destOrd="0" presId="urn:microsoft.com/office/officeart/2009/3/layout/HorizontalOrganizationChart"/>
    <dgm:cxn modelId="{7A73F2E4-D9EC-4AE3-868F-CBF1DB459BE5}" type="presParOf" srcId="{86FBA39F-00C4-4594-8EE4-0FD79DD8FAB5}" destId="{A483F36C-77E0-4A06-83CB-3D4CDEA9260C}" srcOrd="3" destOrd="0" presId="urn:microsoft.com/office/officeart/2009/3/layout/HorizontalOrganizationChart"/>
    <dgm:cxn modelId="{AEDCA8E5-1B49-43BD-961C-08F9CD5D33CD}" type="presParOf" srcId="{A483F36C-77E0-4A06-83CB-3D4CDEA9260C}" destId="{E3714974-AF4B-40E0-93D3-2D1E91DAE020}" srcOrd="0" destOrd="0" presId="urn:microsoft.com/office/officeart/2009/3/layout/HorizontalOrganizationChart"/>
    <dgm:cxn modelId="{41157F97-BCEC-462E-8680-18F3C807BACA}" type="presParOf" srcId="{E3714974-AF4B-40E0-93D3-2D1E91DAE020}" destId="{B43F36F5-9C6D-4646-B516-A86181E2170E}" srcOrd="0" destOrd="0" presId="urn:microsoft.com/office/officeart/2009/3/layout/HorizontalOrganizationChart"/>
    <dgm:cxn modelId="{3FD6F6F6-66AB-44DD-B34F-B44A1E197D14}" type="presParOf" srcId="{E3714974-AF4B-40E0-93D3-2D1E91DAE020}" destId="{0A6418A1-189D-4AFD-A298-A7D2B0EDC34D}" srcOrd="1" destOrd="0" presId="urn:microsoft.com/office/officeart/2009/3/layout/HorizontalOrganizationChart"/>
    <dgm:cxn modelId="{8AF9009C-4B7B-49EF-8685-C671D079F398}" type="presParOf" srcId="{A483F36C-77E0-4A06-83CB-3D4CDEA9260C}" destId="{5613820A-AC39-4048-8329-6C4B809F8E68}" srcOrd="1" destOrd="0" presId="urn:microsoft.com/office/officeart/2009/3/layout/HorizontalOrganizationChart"/>
    <dgm:cxn modelId="{610A19ED-57FE-4EE0-BAAD-615729B06F67}" type="presParOf" srcId="{A483F36C-77E0-4A06-83CB-3D4CDEA9260C}" destId="{4E1306FA-307E-46DC-B92F-080FADA0D922}" srcOrd="2" destOrd="0" presId="urn:microsoft.com/office/officeart/2009/3/layout/HorizontalOrganizationChart"/>
    <dgm:cxn modelId="{EF900F95-5410-4E5D-82CB-B0A135AF7291}" type="presParOf" srcId="{FE3953C6-0F5F-4218-B26A-B1712EEC3924}" destId="{597E750D-D2B9-4818-A549-3A1B2066BDE3}" srcOrd="2" destOrd="0" presId="urn:microsoft.com/office/officeart/2009/3/layout/HorizontalOrganizationChart"/>
    <dgm:cxn modelId="{22262741-ADAE-4FD4-ACC2-4E8597F37515}" type="presParOf" srcId="{9E36E990-3771-4B9A-A6DD-4F6AAB088393}" destId="{6FE4442A-205D-4882-A7E1-84BAB4D663E6}" srcOrd="2" destOrd="0" presId="urn:microsoft.com/office/officeart/2009/3/layout/HorizontalOrganizationChart"/>
    <dgm:cxn modelId="{40008EF2-CD0D-4120-8F68-9E2C7759C6D7}" type="presParOf" srcId="{9E36E990-3771-4B9A-A6DD-4F6AAB088393}" destId="{521FAE11-E3AC-42DC-AE78-BC5193B23157}" srcOrd="3" destOrd="0" presId="urn:microsoft.com/office/officeart/2009/3/layout/HorizontalOrganizationChart"/>
    <dgm:cxn modelId="{5D04BD9A-0960-4CB3-9618-CB93B128F437}" type="presParOf" srcId="{521FAE11-E3AC-42DC-AE78-BC5193B23157}" destId="{1259E2D3-301D-4CDB-A5B9-A352D0F3E22B}" srcOrd="0" destOrd="0" presId="urn:microsoft.com/office/officeart/2009/3/layout/HorizontalOrganizationChart"/>
    <dgm:cxn modelId="{E09385F8-B92C-4943-8CB5-18B95F2CFA99}" type="presParOf" srcId="{1259E2D3-301D-4CDB-A5B9-A352D0F3E22B}" destId="{6BFEA712-57BB-42FC-A0AC-3BD7D145259D}" srcOrd="0" destOrd="0" presId="urn:microsoft.com/office/officeart/2009/3/layout/HorizontalOrganizationChart"/>
    <dgm:cxn modelId="{2DD01F18-0762-45BD-85AA-959A2569350A}" type="presParOf" srcId="{1259E2D3-301D-4CDB-A5B9-A352D0F3E22B}" destId="{2D939A1F-C6DD-468B-A181-2BBCFF2A11D1}" srcOrd="1" destOrd="0" presId="urn:microsoft.com/office/officeart/2009/3/layout/HorizontalOrganizationChart"/>
    <dgm:cxn modelId="{7CBE34AB-C217-4222-91FC-A01C00905E6D}" type="presParOf" srcId="{521FAE11-E3AC-42DC-AE78-BC5193B23157}" destId="{1E4BA81A-47F6-4CE8-894E-1F58C69036AA}" srcOrd="1" destOrd="0" presId="urn:microsoft.com/office/officeart/2009/3/layout/HorizontalOrganizationChart"/>
    <dgm:cxn modelId="{8D651D7F-84DC-4687-BA9A-A52C8376FA4A}" type="presParOf" srcId="{1E4BA81A-47F6-4CE8-894E-1F58C69036AA}" destId="{4632A73F-05E2-4DEF-8987-902C3147852E}" srcOrd="0" destOrd="0" presId="urn:microsoft.com/office/officeart/2009/3/layout/HorizontalOrganizationChart"/>
    <dgm:cxn modelId="{D9EBD225-5A09-4B37-89DD-3D4655321C78}" type="presParOf" srcId="{1E4BA81A-47F6-4CE8-894E-1F58C69036AA}" destId="{27FBA0FF-05B9-426C-AB0E-569CBDB7DDAF}" srcOrd="1" destOrd="0" presId="urn:microsoft.com/office/officeart/2009/3/layout/HorizontalOrganizationChart"/>
    <dgm:cxn modelId="{1AC1F5B4-806B-4D5D-A595-D3A7C964E7E3}" type="presParOf" srcId="{27FBA0FF-05B9-426C-AB0E-569CBDB7DDAF}" destId="{DB708C18-23D1-49AA-807C-15B86B5E539F}" srcOrd="0" destOrd="0" presId="urn:microsoft.com/office/officeart/2009/3/layout/HorizontalOrganizationChart"/>
    <dgm:cxn modelId="{6933AD0D-FA92-4663-8CE2-925C61131C87}" type="presParOf" srcId="{DB708C18-23D1-49AA-807C-15B86B5E539F}" destId="{79E7A622-94A2-4F37-814A-F4254A645867}" srcOrd="0" destOrd="0" presId="urn:microsoft.com/office/officeart/2009/3/layout/HorizontalOrganizationChart"/>
    <dgm:cxn modelId="{2A36BFCA-035E-4B9A-AC7D-78271DAA4EA2}" type="presParOf" srcId="{DB708C18-23D1-49AA-807C-15B86B5E539F}" destId="{B5AEF2A9-062F-4932-BDBF-FFB35770F3E5}" srcOrd="1" destOrd="0" presId="urn:microsoft.com/office/officeart/2009/3/layout/HorizontalOrganizationChart"/>
    <dgm:cxn modelId="{79A98EDE-703B-4790-9021-95B27AAF0F06}" type="presParOf" srcId="{27FBA0FF-05B9-426C-AB0E-569CBDB7DDAF}" destId="{D6A50E82-6714-499E-8A93-838DA1781F2C}" srcOrd="1" destOrd="0" presId="urn:microsoft.com/office/officeart/2009/3/layout/HorizontalOrganizationChart"/>
    <dgm:cxn modelId="{AC879BBE-009A-4F2D-905B-8D8BA76C4D44}" type="presParOf" srcId="{27FBA0FF-05B9-426C-AB0E-569CBDB7DDAF}" destId="{C9FEC319-CC25-49AF-8546-37DB732DEDF7}" srcOrd="2" destOrd="0" presId="urn:microsoft.com/office/officeart/2009/3/layout/HorizontalOrganizationChart"/>
    <dgm:cxn modelId="{AB56B962-8223-4F68-AE3B-71D033F3B73A}" type="presParOf" srcId="{1E4BA81A-47F6-4CE8-894E-1F58C69036AA}" destId="{1F9E0327-11D7-4C99-BC69-AFB1A7F6A24E}" srcOrd="2" destOrd="0" presId="urn:microsoft.com/office/officeart/2009/3/layout/HorizontalOrganizationChart"/>
    <dgm:cxn modelId="{0F3C0E9C-E49C-4CE8-9F3F-95D90676131A}" type="presParOf" srcId="{1E4BA81A-47F6-4CE8-894E-1F58C69036AA}" destId="{96AC9338-77B5-438A-AD6B-BD22C85CB540}" srcOrd="3" destOrd="0" presId="urn:microsoft.com/office/officeart/2009/3/layout/HorizontalOrganizationChart"/>
    <dgm:cxn modelId="{60DC5DD5-9500-4EE1-ACAE-77AC269C67FC}" type="presParOf" srcId="{96AC9338-77B5-438A-AD6B-BD22C85CB540}" destId="{7A8ABEF3-00D5-4592-B7E2-02DA66646564}" srcOrd="0" destOrd="0" presId="urn:microsoft.com/office/officeart/2009/3/layout/HorizontalOrganizationChart"/>
    <dgm:cxn modelId="{E4DB4886-7E49-47FC-9AFC-1AAF6DC3BEA4}" type="presParOf" srcId="{7A8ABEF3-00D5-4592-B7E2-02DA66646564}" destId="{FFCBE815-D628-4934-BECB-8C836B7A6017}" srcOrd="0" destOrd="0" presId="urn:microsoft.com/office/officeart/2009/3/layout/HorizontalOrganizationChart"/>
    <dgm:cxn modelId="{E0BC1838-BF1B-4D7A-8FA4-D20720B1C057}" type="presParOf" srcId="{7A8ABEF3-00D5-4592-B7E2-02DA66646564}" destId="{0F3A50FB-436D-49A2-9776-9CE5E30701EA}" srcOrd="1" destOrd="0" presId="urn:microsoft.com/office/officeart/2009/3/layout/HorizontalOrganizationChart"/>
    <dgm:cxn modelId="{9DFB1C74-6CF4-46AB-A4ED-2D7683658F3A}" type="presParOf" srcId="{96AC9338-77B5-438A-AD6B-BD22C85CB540}" destId="{7999849A-2191-4BE5-8459-304CBBCCBA98}" srcOrd="1" destOrd="0" presId="urn:microsoft.com/office/officeart/2009/3/layout/HorizontalOrganizationChart"/>
    <dgm:cxn modelId="{9C743BBC-0031-4D46-B869-7366FBA6B3E9}" type="presParOf" srcId="{96AC9338-77B5-438A-AD6B-BD22C85CB540}" destId="{6515DFBF-AC85-4FA6-8EB9-174E604EB070}" srcOrd="2" destOrd="0" presId="urn:microsoft.com/office/officeart/2009/3/layout/HorizontalOrganizationChart"/>
    <dgm:cxn modelId="{1855FBEB-D880-4761-AD43-63BC2EB0B779}" type="presParOf" srcId="{521FAE11-E3AC-42DC-AE78-BC5193B23157}" destId="{661D4275-F346-4C73-9F4B-E836AC701022}" srcOrd="2" destOrd="0" presId="urn:microsoft.com/office/officeart/2009/3/layout/HorizontalOrganizationChart"/>
    <dgm:cxn modelId="{BB69583B-7D7C-4EDD-91C0-5A32515E5E2D}" type="presParOf" srcId="{9E36E990-3771-4B9A-A6DD-4F6AAB088393}" destId="{DE95D286-C585-4C12-8E5B-E77FD804F6D2}" srcOrd="4" destOrd="0" presId="urn:microsoft.com/office/officeart/2009/3/layout/HorizontalOrganizationChart"/>
    <dgm:cxn modelId="{A0814DCE-699A-4F05-8C07-A472B70A6E30}" type="presParOf" srcId="{9E36E990-3771-4B9A-A6DD-4F6AAB088393}" destId="{0D34A365-2D96-4B88-A877-0BC1483AA65D}" srcOrd="5" destOrd="0" presId="urn:microsoft.com/office/officeart/2009/3/layout/HorizontalOrganizationChart"/>
    <dgm:cxn modelId="{908E4D29-B012-4513-A9B9-7305507761E8}" type="presParOf" srcId="{0D34A365-2D96-4B88-A877-0BC1483AA65D}" destId="{F91C056B-477A-4702-9A5F-DB85A10DD019}" srcOrd="0" destOrd="0" presId="urn:microsoft.com/office/officeart/2009/3/layout/HorizontalOrganizationChart"/>
    <dgm:cxn modelId="{F833ED3D-2A70-48EA-B426-73F9BB07AFFE}" type="presParOf" srcId="{F91C056B-477A-4702-9A5F-DB85A10DD019}" destId="{4E424A26-AE94-4D81-9357-296A7CB8A8DD}" srcOrd="0" destOrd="0" presId="urn:microsoft.com/office/officeart/2009/3/layout/HorizontalOrganizationChart"/>
    <dgm:cxn modelId="{6358E521-9EF7-428C-B01A-D219346C5625}" type="presParOf" srcId="{F91C056B-477A-4702-9A5F-DB85A10DD019}" destId="{106BB756-FF47-4C0A-BD4F-63BB133E7E87}" srcOrd="1" destOrd="0" presId="urn:microsoft.com/office/officeart/2009/3/layout/HorizontalOrganizationChart"/>
    <dgm:cxn modelId="{FA66C21E-3764-40DE-8713-82D7379AD265}" type="presParOf" srcId="{0D34A365-2D96-4B88-A877-0BC1483AA65D}" destId="{7DFE99DA-4093-4756-A47B-0A0CF2565C9F}" srcOrd="1" destOrd="0" presId="urn:microsoft.com/office/officeart/2009/3/layout/HorizontalOrganizationChart"/>
    <dgm:cxn modelId="{42AC8718-2A03-4FAF-9ADE-9344A09A91CD}" type="presParOf" srcId="{0D34A365-2D96-4B88-A877-0BC1483AA65D}" destId="{7AB298DF-478D-4E65-9B2A-51B4F73C0858}" srcOrd="2" destOrd="0" presId="urn:microsoft.com/office/officeart/2009/3/layout/HorizontalOrganizationChart"/>
    <dgm:cxn modelId="{FC72220A-9330-41E1-A5E8-91D35AA1CAF6}" type="presParOf" srcId="{9E36E990-3771-4B9A-A6DD-4F6AAB088393}" destId="{E896FABC-9A5C-4238-A19E-80D7E0562EAD}" srcOrd="6" destOrd="0" presId="urn:microsoft.com/office/officeart/2009/3/layout/HorizontalOrganizationChart"/>
    <dgm:cxn modelId="{031BA9B9-2A85-4EF0-9E00-84AB57113156}" type="presParOf" srcId="{9E36E990-3771-4B9A-A6DD-4F6AAB088393}" destId="{9AAD0291-F094-4BD1-A22D-909A33E6EA5F}" srcOrd="7" destOrd="0" presId="urn:microsoft.com/office/officeart/2009/3/layout/HorizontalOrganizationChart"/>
    <dgm:cxn modelId="{C0331098-DB7B-4A6D-99A9-832071529AF9}" type="presParOf" srcId="{9AAD0291-F094-4BD1-A22D-909A33E6EA5F}" destId="{4CCAF595-21C4-42E4-B897-0780D1ED1513}" srcOrd="0" destOrd="0" presId="urn:microsoft.com/office/officeart/2009/3/layout/HorizontalOrganizationChart"/>
    <dgm:cxn modelId="{5DD92A25-5AE7-4908-AE9D-CA63D9D3B277}" type="presParOf" srcId="{4CCAF595-21C4-42E4-B897-0780D1ED1513}" destId="{79E579D6-E277-4E39-ACC1-7C47D7354F44}" srcOrd="0" destOrd="0" presId="urn:microsoft.com/office/officeart/2009/3/layout/HorizontalOrganizationChart"/>
    <dgm:cxn modelId="{C0C33B40-7E03-4556-B7D7-2F75E352532E}" type="presParOf" srcId="{4CCAF595-21C4-42E4-B897-0780D1ED1513}" destId="{7F6B9792-FEFC-4133-804A-4C56B4464658}" srcOrd="1" destOrd="0" presId="urn:microsoft.com/office/officeart/2009/3/layout/HorizontalOrganizationChart"/>
    <dgm:cxn modelId="{AB9D1CA9-F02C-4E57-8DB1-CAF69BDA9679}" type="presParOf" srcId="{9AAD0291-F094-4BD1-A22D-909A33E6EA5F}" destId="{0EBCE108-69B2-4D7F-9CE2-6C24CA3B0C70}" srcOrd="1" destOrd="0" presId="urn:microsoft.com/office/officeart/2009/3/layout/HorizontalOrganizationChart"/>
    <dgm:cxn modelId="{8452AC56-90AB-4FF5-8654-4705B4211916}" type="presParOf" srcId="{9AAD0291-F094-4BD1-A22D-909A33E6EA5F}" destId="{BD8D2ED5-2915-470B-B956-374DB8739E6D}" srcOrd="2" destOrd="0" presId="urn:microsoft.com/office/officeart/2009/3/layout/HorizontalOrganizationChart"/>
    <dgm:cxn modelId="{B7B7F326-5862-4C6F-9FF8-B03C81E5E3F6}" type="presParOf" srcId="{9E36E990-3771-4B9A-A6DD-4F6AAB088393}" destId="{BE111D7C-7187-4091-B028-92CAB69DD318}" srcOrd="8" destOrd="0" presId="urn:microsoft.com/office/officeart/2009/3/layout/HorizontalOrganizationChart"/>
    <dgm:cxn modelId="{169E8EC3-0B00-4864-AC98-3EC2763E4218}" type="presParOf" srcId="{9E36E990-3771-4B9A-A6DD-4F6AAB088393}" destId="{3CF639BB-1B1C-460D-8333-69D6868CA84F}" srcOrd="9" destOrd="0" presId="urn:microsoft.com/office/officeart/2009/3/layout/HorizontalOrganizationChart"/>
    <dgm:cxn modelId="{A1FF07CF-9C5C-4EF7-BCF1-B14C1A12245B}" type="presParOf" srcId="{3CF639BB-1B1C-460D-8333-69D6868CA84F}" destId="{9EFF1666-6F4D-4046-AD04-345FDF26AF9D}" srcOrd="0" destOrd="0" presId="urn:microsoft.com/office/officeart/2009/3/layout/HorizontalOrganizationChart"/>
    <dgm:cxn modelId="{1891DA3A-2605-45F1-998C-0DF8C39FA2FA}" type="presParOf" srcId="{9EFF1666-6F4D-4046-AD04-345FDF26AF9D}" destId="{2416EC97-F0F7-4977-AEBF-21DDEB41CF2D}" srcOrd="0" destOrd="0" presId="urn:microsoft.com/office/officeart/2009/3/layout/HorizontalOrganizationChart"/>
    <dgm:cxn modelId="{8351ADBD-22F6-4DA3-BA02-B18712F01B15}" type="presParOf" srcId="{9EFF1666-6F4D-4046-AD04-345FDF26AF9D}" destId="{8416EEE7-6B6F-47DE-A62D-890C78699445}" srcOrd="1" destOrd="0" presId="urn:microsoft.com/office/officeart/2009/3/layout/HorizontalOrganizationChart"/>
    <dgm:cxn modelId="{CE5CD1A5-BCC7-4E16-8194-49A2A316AAEB}" type="presParOf" srcId="{3CF639BB-1B1C-460D-8333-69D6868CA84F}" destId="{DD7AA19B-5D2E-401C-96C4-137B32E0E768}" srcOrd="1" destOrd="0" presId="urn:microsoft.com/office/officeart/2009/3/layout/HorizontalOrganizationChart"/>
    <dgm:cxn modelId="{250D7D6D-287A-4572-86A5-A704BC93767A}" type="presParOf" srcId="{3CF639BB-1B1C-460D-8333-69D6868CA84F}" destId="{C28EACBA-12B2-4447-8C71-5200C49C1EF1}" srcOrd="2" destOrd="0" presId="urn:microsoft.com/office/officeart/2009/3/layout/HorizontalOrganizationChart"/>
    <dgm:cxn modelId="{12E2615B-31F1-4BAC-A231-DBA4AC179658}" type="presParOf" srcId="{381EDDD9-3152-40A3-A00E-3F8ACA4D2FE0}" destId="{7F8B6ADC-1CCC-43E6-B462-143F7B6B520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483410-E763-421C-8BDD-58F36C6AAB4B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4EEBF7BC-E1B3-4F1B-817F-8A29C9EACF09}">
      <dgm:prSet phldrT="[Text]"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r>
            <a:rPr lang="en-IN" dirty="0"/>
            <a:t>Benchmark Problems</a:t>
          </a:r>
        </a:p>
      </dgm:t>
    </dgm:pt>
    <dgm:pt modelId="{5A47ED4A-06F3-4F7F-955F-1BDCE75D9DD7}" type="parTrans" cxnId="{3A8566FA-5FB0-4DA5-A6BF-A8FB038ADD19}">
      <dgm:prSet/>
      <dgm:spPr/>
      <dgm:t>
        <a:bodyPr/>
        <a:lstStyle/>
        <a:p>
          <a:endParaRPr lang="en-IN"/>
        </a:p>
      </dgm:t>
    </dgm:pt>
    <dgm:pt modelId="{C72B98BC-08A3-4163-9D4E-05870A8EA52A}" type="sibTrans" cxnId="{3A8566FA-5FB0-4DA5-A6BF-A8FB038ADD19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n-IN" dirty="0"/>
        </a:p>
      </dgm:t>
    </dgm:pt>
    <dgm:pt modelId="{224BFA01-C291-4079-A2A1-5ACF40E24C2B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1">
              <a:lumMod val="90000"/>
              <a:lumOff val="10000"/>
            </a:schemeClr>
          </a:solidFill>
        </a:ln>
      </dgm:spPr>
      <dgm:t>
        <a:bodyPr/>
        <a:lstStyle/>
        <a:p>
          <a:r>
            <a:rPr lang="en-IN" dirty="0"/>
            <a:t>Various Turbulence Models</a:t>
          </a:r>
        </a:p>
      </dgm:t>
    </dgm:pt>
    <dgm:pt modelId="{C82AC6A2-A55C-4681-AFE3-765A9ABE9A27}" type="parTrans" cxnId="{1AF3A913-AF46-4EE8-898E-01667AB2FE8D}">
      <dgm:prSet/>
      <dgm:spPr/>
      <dgm:t>
        <a:bodyPr/>
        <a:lstStyle/>
        <a:p>
          <a:endParaRPr lang="en-IN"/>
        </a:p>
      </dgm:t>
    </dgm:pt>
    <dgm:pt modelId="{0CFCA8C0-C6D4-43BF-A7A6-D95058984B74}" type="sibTrans" cxnId="{1AF3A913-AF46-4EE8-898E-01667AB2FE8D}">
      <dgm:prSet/>
      <dgm:spPr>
        <a:solidFill>
          <a:schemeClr val="tx1">
            <a:lumMod val="50000"/>
            <a:lumOff val="50000"/>
          </a:schemeClr>
        </a:solidFill>
        <a:ln>
          <a:solidFill>
            <a:schemeClr val="tx1">
              <a:lumMod val="90000"/>
              <a:lumOff val="10000"/>
            </a:schemeClr>
          </a:solidFill>
        </a:ln>
      </dgm:spPr>
      <dgm:t>
        <a:bodyPr/>
        <a:lstStyle/>
        <a:p>
          <a:endParaRPr lang="en-IN" dirty="0"/>
        </a:p>
      </dgm:t>
    </dgm:pt>
    <dgm:pt modelId="{908D9DB7-5F6F-4F9D-8A54-2997B0EECA4D}">
      <dgm:prSet phldrT="[Text]"/>
      <dgm:spPr>
        <a:solidFill>
          <a:schemeClr val="bg2">
            <a:lumMod val="75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r>
            <a:rPr lang="en-IN" dirty="0"/>
            <a:t>Post-simulation Analysis</a:t>
          </a:r>
        </a:p>
      </dgm:t>
    </dgm:pt>
    <dgm:pt modelId="{112F27E9-0D9E-4A46-B56A-3F3D7E24C91B}" type="parTrans" cxnId="{0401A843-EFD1-494E-800C-240204D1FB03}">
      <dgm:prSet/>
      <dgm:spPr/>
      <dgm:t>
        <a:bodyPr/>
        <a:lstStyle/>
        <a:p>
          <a:endParaRPr lang="en-IN"/>
        </a:p>
      </dgm:t>
    </dgm:pt>
    <dgm:pt modelId="{F596FA2D-62B1-4AEE-930D-DC95B18F052B}" type="sibTrans" cxnId="{0401A843-EFD1-494E-800C-240204D1FB03}">
      <dgm:prSet/>
      <dgm:spPr>
        <a:solidFill>
          <a:schemeClr val="bg2">
            <a:lumMod val="75000"/>
          </a:schemeClr>
        </a:solidFill>
        <a:ln>
          <a:solidFill>
            <a:schemeClr val="bg2">
              <a:lumMod val="50000"/>
            </a:schemeClr>
          </a:solidFill>
        </a:ln>
      </dgm:spPr>
      <dgm:t>
        <a:bodyPr/>
        <a:lstStyle/>
        <a:p>
          <a:endParaRPr lang="en-IN" dirty="0"/>
        </a:p>
      </dgm:t>
    </dgm:pt>
    <dgm:pt modelId="{D61053EA-A162-41C4-A408-EB371DBCE956}">
      <dgm:prSet phldrT="[Text]"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r>
            <a:rPr lang="en-IN" dirty="0"/>
            <a:t>Model Validation</a:t>
          </a:r>
        </a:p>
      </dgm:t>
    </dgm:pt>
    <dgm:pt modelId="{82617787-8CFA-460E-94DB-876EBA181717}" type="parTrans" cxnId="{0E12A6B5-BCC1-495B-9D62-A904DD2BCEB2}">
      <dgm:prSet/>
      <dgm:spPr/>
      <dgm:t>
        <a:bodyPr/>
        <a:lstStyle/>
        <a:p>
          <a:endParaRPr lang="en-IN"/>
        </a:p>
      </dgm:t>
    </dgm:pt>
    <dgm:pt modelId="{D8A6CF53-113E-4DDD-A785-60C36357F989}" type="sibTrans" cxnId="{0E12A6B5-BCC1-495B-9D62-A904DD2BCEB2}">
      <dgm:prSet/>
      <dgm:spPr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</dgm:spPr>
      <dgm:t>
        <a:bodyPr/>
        <a:lstStyle/>
        <a:p>
          <a:endParaRPr lang="en-IN" dirty="0"/>
        </a:p>
      </dgm:t>
    </dgm:pt>
    <dgm:pt modelId="{A177119A-28EF-4CA8-BB92-39009CFB1E17}">
      <dgm:prSet phldrT="[Text]"/>
      <dgm:spPr>
        <a:solidFill>
          <a:srgbClr val="00B0F0"/>
        </a:solidFill>
        <a:ln>
          <a:solidFill>
            <a:srgbClr val="0070C0"/>
          </a:solidFill>
        </a:ln>
      </dgm:spPr>
      <dgm:t>
        <a:bodyPr/>
        <a:lstStyle/>
        <a:p>
          <a:r>
            <a:rPr lang="en-IN" dirty="0"/>
            <a:t>Model Improvement</a:t>
          </a:r>
        </a:p>
      </dgm:t>
    </dgm:pt>
    <dgm:pt modelId="{18469F69-499E-45A9-B258-DE0AB56C4A81}" type="parTrans" cxnId="{692577CA-2C27-41F7-8BD3-98FB49C5E941}">
      <dgm:prSet/>
      <dgm:spPr/>
      <dgm:t>
        <a:bodyPr/>
        <a:lstStyle/>
        <a:p>
          <a:endParaRPr lang="en-IN"/>
        </a:p>
      </dgm:t>
    </dgm:pt>
    <dgm:pt modelId="{09FD59A3-AA60-4C8A-9E52-BB20ED55E5BF}" type="sibTrans" cxnId="{692577CA-2C27-41F7-8BD3-98FB49C5E941}">
      <dgm:prSet/>
      <dgm:spPr/>
      <dgm:t>
        <a:bodyPr/>
        <a:lstStyle/>
        <a:p>
          <a:endParaRPr lang="en-IN"/>
        </a:p>
      </dgm:t>
    </dgm:pt>
    <dgm:pt modelId="{9B5E45AD-27CF-4FE5-9202-55330383D51F}" type="pres">
      <dgm:prSet presAssocID="{85483410-E763-421C-8BDD-58F36C6AAB4B}" presName="diagram" presStyleCnt="0">
        <dgm:presLayoutVars>
          <dgm:dir/>
          <dgm:resizeHandles val="exact"/>
        </dgm:presLayoutVars>
      </dgm:prSet>
      <dgm:spPr/>
    </dgm:pt>
    <dgm:pt modelId="{39FD4C3A-7894-4131-BB04-9DA55138D6FB}" type="pres">
      <dgm:prSet presAssocID="{4EEBF7BC-E1B3-4F1B-817F-8A29C9EACF09}" presName="node" presStyleLbl="node1" presStyleIdx="0" presStyleCnt="5">
        <dgm:presLayoutVars>
          <dgm:bulletEnabled val="1"/>
        </dgm:presLayoutVars>
      </dgm:prSet>
      <dgm:spPr/>
    </dgm:pt>
    <dgm:pt modelId="{D5F46E68-6307-43CD-863D-AEE7C7132E06}" type="pres">
      <dgm:prSet presAssocID="{C72B98BC-08A3-4163-9D4E-05870A8EA52A}" presName="sibTrans" presStyleLbl="sibTrans2D1" presStyleIdx="0" presStyleCnt="4"/>
      <dgm:spPr/>
    </dgm:pt>
    <dgm:pt modelId="{2E7278EA-8EA9-4F0B-BAAC-8D752BE53D0A}" type="pres">
      <dgm:prSet presAssocID="{C72B98BC-08A3-4163-9D4E-05870A8EA52A}" presName="connectorText" presStyleLbl="sibTrans2D1" presStyleIdx="0" presStyleCnt="4"/>
      <dgm:spPr/>
    </dgm:pt>
    <dgm:pt modelId="{92819917-2430-49C3-9203-36AFC5F723E5}" type="pres">
      <dgm:prSet presAssocID="{224BFA01-C291-4079-A2A1-5ACF40E24C2B}" presName="node" presStyleLbl="node1" presStyleIdx="1" presStyleCnt="5">
        <dgm:presLayoutVars>
          <dgm:bulletEnabled val="1"/>
        </dgm:presLayoutVars>
      </dgm:prSet>
      <dgm:spPr/>
    </dgm:pt>
    <dgm:pt modelId="{A044F304-37A2-461D-BBD1-8FD6CF985EAC}" type="pres">
      <dgm:prSet presAssocID="{0CFCA8C0-C6D4-43BF-A7A6-D95058984B74}" presName="sibTrans" presStyleLbl="sibTrans2D1" presStyleIdx="1" presStyleCnt="4"/>
      <dgm:spPr/>
    </dgm:pt>
    <dgm:pt modelId="{15D54024-1129-48A7-9A90-B04BC2695BD7}" type="pres">
      <dgm:prSet presAssocID="{0CFCA8C0-C6D4-43BF-A7A6-D95058984B74}" presName="connectorText" presStyleLbl="sibTrans2D1" presStyleIdx="1" presStyleCnt="4"/>
      <dgm:spPr/>
    </dgm:pt>
    <dgm:pt modelId="{02C60048-EC8E-441B-AB4A-78C37FBBD403}" type="pres">
      <dgm:prSet presAssocID="{908D9DB7-5F6F-4F9D-8A54-2997B0EECA4D}" presName="node" presStyleLbl="node1" presStyleIdx="2" presStyleCnt="5">
        <dgm:presLayoutVars>
          <dgm:bulletEnabled val="1"/>
        </dgm:presLayoutVars>
      </dgm:prSet>
      <dgm:spPr/>
    </dgm:pt>
    <dgm:pt modelId="{49D157EB-F204-48F2-ADCE-1CFCF6C5B6BC}" type="pres">
      <dgm:prSet presAssocID="{F596FA2D-62B1-4AEE-930D-DC95B18F052B}" presName="sibTrans" presStyleLbl="sibTrans2D1" presStyleIdx="2" presStyleCnt="4"/>
      <dgm:spPr/>
    </dgm:pt>
    <dgm:pt modelId="{709333C7-116F-4561-BFEC-B80953212DDD}" type="pres">
      <dgm:prSet presAssocID="{F596FA2D-62B1-4AEE-930D-DC95B18F052B}" presName="connectorText" presStyleLbl="sibTrans2D1" presStyleIdx="2" presStyleCnt="4"/>
      <dgm:spPr/>
    </dgm:pt>
    <dgm:pt modelId="{8B191F53-4FE8-41F3-99C7-F4F1022E5598}" type="pres">
      <dgm:prSet presAssocID="{D61053EA-A162-41C4-A408-EB371DBCE956}" presName="node" presStyleLbl="node1" presStyleIdx="3" presStyleCnt="5">
        <dgm:presLayoutVars>
          <dgm:bulletEnabled val="1"/>
        </dgm:presLayoutVars>
      </dgm:prSet>
      <dgm:spPr/>
    </dgm:pt>
    <dgm:pt modelId="{A5ABF292-039C-4D61-AE93-4E4F1C33C034}" type="pres">
      <dgm:prSet presAssocID="{D8A6CF53-113E-4DDD-A785-60C36357F989}" presName="sibTrans" presStyleLbl="sibTrans2D1" presStyleIdx="3" presStyleCnt="4"/>
      <dgm:spPr/>
    </dgm:pt>
    <dgm:pt modelId="{C9148FEA-B3B1-4618-9469-8D587A28B0F8}" type="pres">
      <dgm:prSet presAssocID="{D8A6CF53-113E-4DDD-A785-60C36357F989}" presName="connectorText" presStyleLbl="sibTrans2D1" presStyleIdx="3" presStyleCnt="4"/>
      <dgm:spPr/>
    </dgm:pt>
    <dgm:pt modelId="{51C496F4-12DD-4CD2-8798-CE98EC696632}" type="pres">
      <dgm:prSet presAssocID="{A177119A-28EF-4CA8-BB92-39009CFB1E17}" presName="node" presStyleLbl="node1" presStyleIdx="4" presStyleCnt="5">
        <dgm:presLayoutVars>
          <dgm:bulletEnabled val="1"/>
        </dgm:presLayoutVars>
      </dgm:prSet>
      <dgm:spPr/>
    </dgm:pt>
  </dgm:ptLst>
  <dgm:cxnLst>
    <dgm:cxn modelId="{25561F0B-AEA8-4BE4-BC59-08ACDDDCEF25}" type="presOf" srcId="{C72B98BC-08A3-4163-9D4E-05870A8EA52A}" destId="{D5F46E68-6307-43CD-863D-AEE7C7132E06}" srcOrd="0" destOrd="0" presId="urn:microsoft.com/office/officeart/2005/8/layout/process5"/>
    <dgm:cxn modelId="{1AF3A913-AF46-4EE8-898E-01667AB2FE8D}" srcId="{85483410-E763-421C-8BDD-58F36C6AAB4B}" destId="{224BFA01-C291-4079-A2A1-5ACF40E24C2B}" srcOrd="1" destOrd="0" parTransId="{C82AC6A2-A55C-4681-AFE3-765A9ABE9A27}" sibTransId="{0CFCA8C0-C6D4-43BF-A7A6-D95058984B74}"/>
    <dgm:cxn modelId="{2F882F16-21DD-44B3-B2A7-298A680D4957}" type="presOf" srcId="{224BFA01-C291-4079-A2A1-5ACF40E24C2B}" destId="{92819917-2430-49C3-9203-36AFC5F723E5}" srcOrd="0" destOrd="0" presId="urn:microsoft.com/office/officeart/2005/8/layout/process5"/>
    <dgm:cxn modelId="{A5FD1E1C-82A1-4292-806F-CCA68F37853A}" type="presOf" srcId="{0CFCA8C0-C6D4-43BF-A7A6-D95058984B74}" destId="{A044F304-37A2-461D-BBD1-8FD6CF985EAC}" srcOrd="0" destOrd="0" presId="urn:microsoft.com/office/officeart/2005/8/layout/process5"/>
    <dgm:cxn modelId="{C264FB26-FD7E-41EA-B793-8929701C5943}" type="presOf" srcId="{C72B98BC-08A3-4163-9D4E-05870A8EA52A}" destId="{2E7278EA-8EA9-4F0B-BAAC-8D752BE53D0A}" srcOrd="1" destOrd="0" presId="urn:microsoft.com/office/officeart/2005/8/layout/process5"/>
    <dgm:cxn modelId="{0401A843-EFD1-494E-800C-240204D1FB03}" srcId="{85483410-E763-421C-8BDD-58F36C6AAB4B}" destId="{908D9DB7-5F6F-4F9D-8A54-2997B0EECA4D}" srcOrd="2" destOrd="0" parTransId="{112F27E9-0D9E-4A46-B56A-3F3D7E24C91B}" sibTransId="{F596FA2D-62B1-4AEE-930D-DC95B18F052B}"/>
    <dgm:cxn modelId="{4E1EF54A-FC25-4578-B1A3-60A346516907}" type="presOf" srcId="{F596FA2D-62B1-4AEE-930D-DC95B18F052B}" destId="{709333C7-116F-4561-BFEC-B80953212DDD}" srcOrd="1" destOrd="0" presId="urn:microsoft.com/office/officeart/2005/8/layout/process5"/>
    <dgm:cxn modelId="{DC51B393-6488-412D-BF5B-C76FC23CFA8E}" type="presOf" srcId="{908D9DB7-5F6F-4F9D-8A54-2997B0EECA4D}" destId="{02C60048-EC8E-441B-AB4A-78C37FBBD403}" srcOrd="0" destOrd="0" presId="urn:microsoft.com/office/officeart/2005/8/layout/process5"/>
    <dgm:cxn modelId="{4E46479B-BC18-4811-AFA6-9E04950D7978}" type="presOf" srcId="{4EEBF7BC-E1B3-4F1B-817F-8A29C9EACF09}" destId="{39FD4C3A-7894-4131-BB04-9DA55138D6FB}" srcOrd="0" destOrd="0" presId="urn:microsoft.com/office/officeart/2005/8/layout/process5"/>
    <dgm:cxn modelId="{02A1C0A1-E453-427E-B9F1-AA668113E6BF}" type="presOf" srcId="{D8A6CF53-113E-4DDD-A785-60C36357F989}" destId="{C9148FEA-B3B1-4618-9469-8D587A28B0F8}" srcOrd="1" destOrd="0" presId="urn:microsoft.com/office/officeart/2005/8/layout/process5"/>
    <dgm:cxn modelId="{1CB992A4-0CF8-45B4-832D-3F5DCDDB139C}" type="presOf" srcId="{F596FA2D-62B1-4AEE-930D-DC95B18F052B}" destId="{49D157EB-F204-48F2-ADCE-1CFCF6C5B6BC}" srcOrd="0" destOrd="0" presId="urn:microsoft.com/office/officeart/2005/8/layout/process5"/>
    <dgm:cxn modelId="{76AA19B2-B1FF-4125-9629-35D42ECA01D3}" type="presOf" srcId="{A177119A-28EF-4CA8-BB92-39009CFB1E17}" destId="{51C496F4-12DD-4CD2-8798-CE98EC696632}" srcOrd="0" destOrd="0" presId="urn:microsoft.com/office/officeart/2005/8/layout/process5"/>
    <dgm:cxn modelId="{C01F70B4-4D78-4DF7-BF88-BB45ADDD1632}" type="presOf" srcId="{0CFCA8C0-C6D4-43BF-A7A6-D95058984B74}" destId="{15D54024-1129-48A7-9A90-B04BC2695BD7}" srcOrd="1" destOrd="0" presId="urn:microsoft.com/office/officeart/2005/8/layout/process5"/>
    <dgm:cxn modelId="{0E12A6B5-BCC1-495B-9D62-A904DD2BCEB2}" srcId="{85483410-E763-421C-8BDD-58F36C6AAB4B}" destId="{D61053EA-A162-41C4-A408-EB371DBCE956}" srcOrd="3" destOrd="0" parTransId="{82617787-8CFA-460E-94DB-876EBA181717}" sibTransId="{D8A6CF53-113E-4DDD-A785-60C36357F989}"/>
    <dgm:cxn modelId="{692577CA-2C27-41F7-8BD3-98FB49C5E941}" srcId="{85483410-E763-421C-8BDD-58F36C6AAB4B}" destId="{A177119A-28EF-4CA8-BB92-39009CFB1E17}" srcOrd="4" destOrd="0" parTransId="{18469F69-499E-45A9-B258-DE0AB56C4A81}" sibTransId="{09FD59A3-AA60-4C8A-9E52-BB20ED55E5BF}"/>
    <dgm:cxn modelId="{DB187BD8-C080-49AF-9746-07AA56A494E5}" type="presOf" srcId="{D8A6CF53-113E-4DDD-A785-60C36357F989}" destId="{A5ABF292-039C-4D61-AE93-4E4F1C33C034}" srcOrd="0" destOrd="0" presId="urn:microsoft.com/office/officeart/2005/8/layout/process5"/>
    <dgm:cxn modelId="{41714FDC-6028-420F-8E12-0070623F44F3}" type="presOf" srcId="{85483410-E763-421C-8BDD-58F36C6AAB4B}" destId="{9B5E45AD-27CF-4FE5-9202-55330383D51F}" srcOrd="0" destOrd="0" presId="urn:microsoft.com/office/officeart/2005/8/layout/process5"/>
    <dgm:cxn modelId="{ADF715F4-3A8E-4E07-8B26-D29C18950117}" type="presOf" srcId="{D61053EA-A162-41C4-A408-EB371DBCE956}" destId="{8B191F53-4FE8-41F3-99C7-F4F1022E5598}" srcOrd="0" destOrd="0" presId="urn:microsoft.com/office/officeart/2005/8/layout/process5"/>
    <dgm:cxn modelId="{3A8566FA-5FB0-4DA5-A6BF-A8FB038ADD19}" srcId="{85483410-E763-421C-8BDD-58F36C6AAB4B}" destId="{4EEBF7BC-E1B3-4F1B-817F-8A29C9EACF09}" srcOrd="0" destOrd="0" parTransId="{5A47ED4A-06F3-4F7F-955F-1BDCE75D9DD7}" sibTransId="{C72B98BC-08A3-4163-9D4E-05870A8EA52A}"/>
    <dgm:cxn modelId="{94475FDF-6DFC-4962-90A0-61BA309CCA37}" type="presParOf" srcId="{9B5E45AD-27CF-4FE5-9202-55330383D51F}" destId="{39FD4C3A-7894-4131-BB04-9DA55138D6FB}" srcOrd="0" destOrd="0" presId="urn:microsoft.com/office/officeart/2005/8/layout/process5"/>
    <dgm:cxn modelId="{30B14CA6-CFE0-42B6-9FFB-B4E59A33E442}" type="presParOf" srcId="{9B5E45AD-27CF-4FE5-9202-55330383D51F}" destId="{D5F46E68-6307-43CD-863D-AEE7C7132E06}" srcOrd="1" destOrd="0" presId="urn:microsoft.com/office/officeart/2005/8/layout/process5"/>
    <dgm:cxn modelId="{9C2C25C4-A1A4-4B84-906B-25A7D3B2CCCD}" type="presParOf" srcId="{D5F46E68-6307-43CD-863D-AEE7C7132E06}" destId="{2E7278EA-8EA9-4F0B-BAAC-8D752BE53D0A}" srcOrd="0" destOrd="0" presId="urn:microsoft.com/office/officeart/2005/8/layout/process5"/>
    <dgm:cxn modelId="{E510FFA5-9477-4E63-9F2F-7B6DE5DFCD6F}" type="presParOf" srcId="{9B5E45AD-27CF-4FE5-9202-55330383D51F}" destId="{92819917-2430-49C3-9203-36AFC5F723E5}" srcOrd="2" destOrd="0" presId="urn:microsoft.com/office/officeart/2005/8/layout/process5"/>
    <dgm:cxn modelId="{7A066823-C407-4D90-8D4B-27659BE85931}" type="presParOf" srcId="{9B5E45AD-27CF-4FE5-9202-55330383D51F}" destId="{A044F304-37A2-461D-BBD1-8FD6CF985EAC}" srcOrd="3" destOrd="0" presId="urn:microsoft.com/office/officeart/2005/8/layout/process5"/>
    <dgm:cxn modelId="{B37FFEC0-8567-4D30-904B-4669BF8DB26C}" type="presParOf" srcId="{A044F304-37A2-461D-BBD1-8FD6CF985EAC}" destId="{15D54024-1129-48A7-9A90-B04BC2695BD7}" srcOrd="0" destOrd="0" presId="urn:microsoft.com/office/officeart/2005/8/layout/process5"/>
    <dgm:cxn modelId="{D3185B02-D32A-4194-AA0B-B1798A957761}" type="presParOf" srcId="{9B5E45AD-27CF-4FE5-9202-55330383D51F}" destId="{02C60048-EC8E-441B-AB4A-78C37FBBD403}" srcOrd="4" destOrd="0" presId="urn:microsoft.com/office/officeart/2005/8/layout/process5"/>
    <dgm:cxn modelId="{67E03EBB-C3B4-4867-B6DD-5963C5429252}" type="presParOf" srcId="{9B5E45AD-27CF-4FE5-9202-55330383D51F}" destId="{49D157EB-F204-48F2-ADCE-1CFCF6C5B6BC}" srcOrd="5" destOrd="0" presId="urn:microsoft.com/office/officeart/2005/8/layout/process5"/>
    <dgm:cxn modelId="{D275C8BA-9FF5-44C2-91CB-AE8FC2290D27}" type="presParOf" srcId="{49D157EB-F204-48F2-ADCE-1CFCF6C5B6BC}" destId="{709333C7-116F-4561-BFEC-B80953212DDD}" srcOrd="0" destOrd="0" presId="urn:microsoft.com/office/officeart/2005/8/layout/process5"/>
    <dgm:cxn modelId="{D16F0DDF-D4B2-476E-85B5-DCB946F80EF2}" type="presParOf" srcId="{9B5E45AD-27CF-4FE5-9202-55330383D51F}" destId="{8B191F53-4FE8-41F3-99C7-F4F1022E5598}" srcOrd="6" destOrd="0" presId="urn:microsoft.com/office/officeart/2005/8/layout/process5"/>
    <dgm:cxn modelId="{6BDD7130-1460-43A8-8611-5C5B2DD9AC8E}" type="presParOf" srcId="{9B5E45AD-27CF-4FE5-9202-55330383D51F}" destId="{A5ABF292-039C-4D61-AE93-4E4F1C33C034}" srcOrd="7" destOrd="0" presId="urn:microsoft.com/office/officeart/2005/8/layout/process5"/>
    <dgm:cxn modelId="{2BC0EA82-FEBB-43ED-BE46-B0A485BEBA9C}" type="presParOf" srcId="{A5ABF292-039C-4D61-AE93-4E4F1C33C034}" destId="{C9148FEA-B3B1-4618-9469-8D587A28B0F8}" srcOrd="0" destOrd="0" presId="urn:microsoft.com/office/officeart/2005/8/layout/process5"/>
    <dgm:cxn modelId="{4AEC0921-1D98-4951-A6C7-D7E0B8D0271D}" type="presParOf" srcId="{9B5E45AD-27CF-4FE5-9202-55330383D51F}" destId="{51C496F4-12DD-4CD2-8798-CE98EC696632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111D7C-7187-4091-B028-92CAB69DD318}">
      <dsp:nvSpPr>
        <dsp:cNvPr id="0" name=""/>
        <dsp:cNvSpPr/>
      </dsp:nvSpPr>
      <dsp:spPr>
        <a:xfrm>
          <a:off x="1353669" y="2110131"/>
          <a:ext cx="283735" cy="1525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1525076"/>
              </a:lnTo>
              <a:lnTo>
                <a:pt x="283735" y="1525076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96FABC-9A5C-4238-A19E-80D7E0562EAD}">
      <dsp:nvSpPr>
        <dsp:cNvPr id="0" name=""/>
        <dsp:cNvSpPr/>
      </dsp:nvSpPr>
      <dsp:spPr>
        <a:xfrm>
          <a:off x="1353669" y="2110131"/>
          <a:ext cx="283735" cy="9150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915045"/>
              </a:lnTo>
              <a:lnTo>
                <a:pt x="283735" y="915045"/>
              </a:lnTo>
            </a:path>
          </a:pathLst>
        </a:custGeom>
        <a:noFill/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95D286-C585-4C12-8E5B-E77FD804F6D2}">
      <dsp:nvSpPr>
        <dsp:cNvPr id="0" name=""/>
        <dsp:cNvSpPr/>
      </dsp:nvSpPr>
      <dsp:spPr>
        <a:xfrm>
          <a:off x="1353669" y="2110131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305015"/>
              </a:lnTo>
              <a:lnTo>
                <a:pt x="283735" y="305015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9E0327-11D7-4C99-BC69-AFB1A7F6A24E}">
      <dsp:nvSpPr>
        <dsp:cNvPr id="0" name=""/>
        <dsp:cNvSpPr/>
      </dsp:nvSpPr>
      <dsp:spPr>
        <a:xfrm>
          <a:off x="3554815" y="1805115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305015"/>
              </a:lnTo>
              <a:lnTo>
                <a:pt x="283735" y="305015"/>
              </a:lnTo>
            </a:path>
          </a:pathLst>
        </a:custGeom>
        <a:noFill/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2A73F-05E2-4DEF-8987-902C3147852E}">
      <dsp:nvSpPr>
        <dsp:cNvPr id="0" name=""/>
        <dsp:cNvSpPr/>
      </dsp:nvSpPr>
      <dsp:spPr>
        <a:xfrm>
          <a:off x="3554815" y="1500100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305015"/>
              </a:moveTo>
              <a:lnTo>
                <a:pt x="141867" y="305015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E4442A-205D-4882-A7E1-84BAB4D663E6}">
      <dsp:nvSpPr>
        <dsp:cNvPr id="0" name=""/>
        <dsp:cNvSpPr/>
      </dsp:nvSpPr>
      <dsp:spPr>
        <a:xfrm>
          <a:off x="1353669" y="1805115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305015"/>
              </a:moveTo>
              <a:lnTo>
                <a:pt x="141867" y="305015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ABB21-056B-4D9F-8348-1E34CBFD887B}">
      <dsp:nvSpPr>
        <dsp:cNvPr id="0" name=""/>
        <dsp:cNvSpPr/>
      </dsp:nvSpPr>
      <dsp:spPr>
        <a:xfrm>
          <a:off x="3554815" y="585054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41867" y="0"/>
              </a:lnTo>
              <a:lnTo>
                <a:pt x="141867" y="305015"/>
              </a:lnTo>
              <a:lnTo>
                <a:pt x="283735" y="305015"/>
              </a:lnTo>
            </a:path>
          </a:pathLst>
        </a:custGeom>
        <a:noFill/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97DB53D-32C7-4DA0-9900-D4456F4261DB}">
      <dsp:nvSpPr>
        <dsp:cNvPr id="0" name=""/>
        <dsp:cNvSpPr/>
      </dsp:nvSpPr>
      <dsp:spPr>
        <a:xfrm>
          <a:off x="3554815" y="280039"/>
          <a:ext cx="283735" cy="305015"/>
        </a:xfrm>
        <a:custGeom>
          <a:avLst/>
          <a:gdLst/>
          <a:ahLst/>
          <a:cxnLst/>
          <a:rect l="0" t="0" r="0" b="0"/>
          <a:pathLst>
            <a:path>
              <a:moveTo>
                <a:pt x="0" y="305015"/>
              </a:moveTo>
              <a:lnTo>
                <a:pt x="141867" y="305015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9A1826-AB8B-474B-9370-C1D63D1FBF68}">
      <dsp:nvSpPr>
        <dsp:cNvPr id="0" name=""/>
        <dsp:cNvSpPr/>
      </dsp:nvSpPr>
      <dsp:spPr>
        <a:xfrm>
          <a:off x="1353669" y="585054"/>
          <a:ext cx="283735" cy="1525076"/>
        </a:xfrm>
        <a:custGeom>
          <a:avLst/>
          <a:gdLst/>
          <a:ahLst/>
          <a:cxnLst/>
          <a:rect l="0" t="0" r="0" b="0"/>
          <a:pathLst>
            <a:path>
              <a:moveTo>
                <a:pt x="0" y="1525076"/>
              </a:moveTo>
              <a:lnTo>
                <a:pt x="141867" y="1525076"/>
              </a:lnTo>
              <a:lnTo>
                <a:pt x="141867" y="0"/>
              </a:lnTo>
              <a:lnTo>
                <a:pt x="283735" y="0"/>
              </a:lnTo>
            </a:path>
          </a:pathLst>
        </a:custGeom>
        <a:noFill/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7A6EE7-9829-419F-9B7F-5293FA76D2A4}">
      <dsp:nvSpPr>
        <dsp:cNvPr id="0" name=""/>
        <dsp:cNvSpPr/>
      </dsp:nvSpPr>
      <dsp:spPr>
        <a:xfrm>
          <a:off x="3005" y="1572499"/>
          <a:ext cx="1350664" cy="1075262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Turbulence Models</a:t>
          </a:r>
        </a:p>
      </dsp:txBody>
      <dsp:txXfrm>
        <a:off x="3005" y="1572499"/>
        <a:ext cx="1350664" cy="1075262"/>
      </dsp:txXfrm>
    </dsp:sp>
    <dsp:sp modelId="{1C7FDAB9-480E-4C21-9CEE-F77475D67B5F}">
      <dsp:nvSpPr>
        <dsp:cNvPr id="0" name=""/>
        <dsp:cNvSpPr/>
      </dsp:nvSpPr>
      <dsp:spPr>
        <a:xfrm>
          <a:off x="1637404" y="368706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Viscosity</a:t>
          </a:r>
        </a:p>
      </dsp:txBody>
      <dsp:txXfrm>
        <a:off x="1637404" y="368706"/>
        <a:ext cx="1917411" cy="432696"/>
      </dsp:txXfrm>
    </dsp:sp>
    <dsp:sp modelId="{0CC3BDCA-DCEA-437D-917F-F3111331D32D}">
      <dsp:nvSpPr>
        <dsp:cNvPr id="0" name=""/>
        <dsp:cNvSpPr/>
      </dsp:nvSpPr>
      <dsp:spPr>
        <a:xfrm>
          <a:off x="3838550" y="63691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Artificial </a:t>
          </a:r>
        </a:p>
      </dsp:txBody>
      <dsp:txXfrm>
        <a:off x="3838550" y="63691"/>
        <a:ext cx="1962085" cy="432696"/>
      </dsp:txXfrm>
    </dsp:sp>
    <dsp:sp modelId="{B43F36F5-9C6D-4646-B516-A86181E2170E}">
      <dsp:nvSpPr>
        <dsp:cNvPr id="0" name=""/>
        <dsp:cNvSpPr/>
      </dsp:nvSpPr>
      <dsp:spPr>
        <a:xfrm>
          <a:off x="3838550" y="673722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Stochastic</a:t>
          </a:r>
        </a:p>
      </dsp:txBody>
      <dsp:txXfrm>
        <a:off x="3838550" y="673722"/>
        <a:ext cx="1962085" cy="432696"/>
      </dsp:txXfrm>
    </dsp:sp>
    <dsp:sp modelId="{6BFEA712-57BB-42FC-A0AC-3BD7D145259D}">
      <dsp:nvSpPr>
        <dsp:cNvPr id="0" name=""/>
        <dsp:cNvSpPr/>
      </dsp:nvSpPr>
      <dsp:spPr>
        <a:xfrm>
          <a:off x="1637404" y="1588767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LES</a:t>
          </a:r>
        </a:p>
      </dsp:txBody>
      <dsp:txXfrm>
        <a:off x="1637404" y="1588767"/>
        <a:ext cx="1917411" cy="432696"/>
      </dsp:txXfrm>
    </dsp:sp>
    <dsp:sp modelId="{79E7A622-94A2-4F37-814A-F4254A645867}">
      <dsp:nvSpPr>
        <dsp:cNvPr id="0" name=""/>
        <dsp:cNvSpPr/>
      </dsp:nvSpPr>
      <dsp:spPr>
        <a:xfrm>
          <a:off x="3838550" y="1283752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Implicit P-Poisson</a:t>
          </a:r>
        </a:p>
      </dsp:txBody>
      <dsp:txXfrm>
        <a:off x="3838550" y="1283752"/>
        <a:ext cx="1962085" cy="432696"/>
      </dsp:txXfrm>
    </dsp:sp>
    <dsp:sp modelId="{FFCBE815-D628-4934-BECB-8C836B7A6017}">
      <dsp:nvSpPr>
        <dsp:cNvPr id="0" name=""/>
        <dsp:cNvSpPr/>
      </dsp:nvSpPr>
      <dsp:spPr>
        <a:xfrm>
          <a:off x="3838550" y="1893783"/>
          <a:ext cx="1962085" cy="432696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Explicit P-EOS</a:t>
          </a:r>
        </a:p>
      </dsp:txBody>
      <dsp:txXfrm>
        <a:off x="3838550" y="1893783"/>
        <a:ext cx="1962085" cy="432696"/>
      </dsp:txXfrm>
    </dsp:sp>
    <dsp:sp modelId="{4E424A26-AE94-4D81-9357-296A7CB8A8DD}">
      <dsp:nvSpPr>
        <dsp:cNvPr id="0" name=""/>
        <dsp:cNvSpPr/>
      </dsp:nvSpPr>
      <dsp:spPr>
        <a:xfrm>
          <a:off x="1637404" y="2198798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Lagrangian-LES</a:t>
          </a:r>
        </a:p>
      </dsp:txBody>
      <dsp:txXfrm>
        <a:off x="1637404" y="2198798"/>
        <a:ext cx="1917411" cy="432696"/>
      </dsp:txXfrm>
    </dsp:sp>
    <dsp:sp modelId="{79E579D6-E277-4E39-ACC1-7C47D7354F44}">
      <dsp:nvSpPr>
        <dsp:cNvPr id="0" name=""/>
        <dsp:cNvSpPr/>
      </dsp:nvSpPr>
      <dsp:spPr>
        <a:xfrm>
          <a:off x="1637404" y="2808828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RANS</a:t>
          </a:r>
        </a:p>
      </dsp:txBody>
      <dsp:txXfrm>
        <a:off x="1637404" y="2808828"/>
        <a:ext cx="1917411" cy="432696"/>
      </dsp:txXfrm>
    </dsp:sp>
    <dsp:sp modelId="{2416EC97-F0F7-4977-AEBF-21DDEB41CF2D}">
      <dsp:nvSpPr>
        <dsp:cNvPr id="0" name=""/>
        <dsp:cNvSpPr/>
      </dsp:nvSpPr>
      <dsp:spPr>
        <a:xfrm>
          <a:off x="1637404" y="3418859"/>
          <a:ext cx="1917411" cy="432696"/>
        </a:xfrm>
        <a:prstGeom prst="rect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7778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50" kern="1200" dirty="0">
              <a:latin typeface="Proxima Nova"/>
            </a:rPr>
            <a:t>LANS</a:t>
          </a:r>
        </a:p>
      </dsp:txBody>
      <dsp:txXfrm>
        <a:off x="1637404" y="3418859"/>
        <a:ext cx="1917411" cy="4326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FD4C3A-7894-4131-BB04-9DA55138D6FB}">
      <dsp:nvSpPr>
        <dsp:cNvPr id="0" name=""/>
        <dsp:cNvSpPr/>
      </dsp:nvSpPr>
      <dsp:spPr>
        <a:xfrm>
          <a:off x="5100" y="350731"/>
          <a:ext cx="1524589" cy="91475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25400" cap="flat" cmpd="sng" algn="ctr">
          <a:solidFill>
            <a:schemeClr val="accent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Benchmark Problems</a:t>
          </a:r>
        </a:p>
      </dsp:txBody>
      <dsp:txXfrm>
        <a:off x="31892" y="377523"/>
        <a:ext cx="1471005" cy="861169"/>
      </dsp:txXfrm>
    </dsp:sp>
    <dsp:sp modelId="{D5F46E68-6307-43CD-863D-AEE7C7132E06}">
      <dsp:nvSpPr>
        <dsp:cNvPr id="0" name=""/>
        <dsp:cNvSpPr/>
      </dsp:nvSpPr>
      <dsp:spPr>
        <a:xfrm>
          <a:off x="1663853" y="619059"/>
          <a:ext cx="323212" cy="378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lumMod val="60000"/>
            <a:lumOff val="40000"/>
          </a:schemeClr>
        </a:solidFill>
        <a:ln>
          <a:solidFill>
            <a:schemeClr val="accent2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1663853" y="694679"/>
        <a:ext cx="226248" cy="226858"/>
      </dsp:txXfrm>
    </dsp:sp>
    <dsp:sp modelId="{92819917-2430-49C3-9203-36AFC5F723E5}">
      <dsp:nvSpPr>
        <dsp:cNvPr id="0" name=""/>
        <dsp:cNvSpPr/>
      </dsp:nvSpPr>
      <dsp:spPr>
        <a:xfrm>
          <a:off x="2139525" y="350731"/>
          <a:ext cx="1524589" cy="914753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 w="25400" cap="flat" cmpd="sng" algn="ctr">
          <a:solidFill>
            <a:schemeClr val="tx1">
              <a:lumMod val="90000"/>
              <a:lumOff val="1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Various Turbulence Models</a:t>
          </a:r>
        </a:p>
      </dsp:txBody>
      <dsp:txXfrm>
        <a:off x="2166317" y="377523"/>
        <a:ext cx="1471005" cy="861169"/>
      </dsp:txXfrm>
    </dsp:sp>
    <dsp:sp modelId="{A044F304-37A2-461D-BBD1-8FD6CF985EAC}">
      <dsp:nvSpPr>
        <dsp:cNvPr id="0" name=""/>
        <dsp:cNvSpPr/>
      </dsp:nvSpPr>
      <dsp:spPr>
        <a:xfrm>
          <a:off x="3798278" y="619059"/>
          <a:ext cx="323212" cy="378098"/>
        </a:xfrm>
        <a:prstGeom prst="rightArrow">
          <a:avLst>
            <a:gd name="adj1" fmla="val 60000"/>
            <a:gd name="adj2" fmla="val 50000"/>
          </a:avLst>
        </a:prstGeom>
        <a:solidFill>
          <a:schemeClr val="tx1">
            <a:lumMod val="50000"/>
            <a:lumOff val="50000"/>
          </a:schemeClr>
        </a:solidFill>
        <a:ln>
          <a:solidFill>
            <a:schemeClr val="tx1">
              <a:lumMod val="90000"/>
              <a:lumOff val="1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>
        <a:off x="3798278" y="694679"/>
        <a:ext cx="226248" cy="226858"/>
      </dsp:txXfrm>
    </dsp:sp>
    <dsp:sp modelId="{02C60048-EC8E-441B-AB4A-78C37FBBD403}">
      <dsp:nvSpPr>
        <dsp:cNvPr id="0" name=""/>
        <dsp:cNvSpPr/>
      </dsp:nvSpPr>
      <dsp:spPr>
        <a:xfrm>
          <a:off x="4273950" y="350731"/>
          <a:ext cx="1524589" cy="914753"/>
        </a:xfrm>
        <a:prstGeom prst="roundRect">
          <a:avLst>
            <a:gd name="adj" fmla="val 10000"/>
          </a:avLst>
        </a:prstGeom>
        <a:solidFill>
          <a:schemeClr val="bg2">
            <a:lumMod val="75000"/>
          </a:schemeClr>
        </a:solidFill>
        <a:ln w="25400" cap="flat" cmpd="sng" algn="ctr">
          <a:solidFill>
            <a:schemeClr val="bg2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Post-simulation Analysis</a:t>
          </a:r>
        </a:p>
      </dsp:txBody>
      <dsp:txXfrm>
        <a:off x="4300742" y="377523"/>
        <a:ext cx="1471005" cy="861169"/>
      </dsp:txXfrm>
    </dsp:sp>
    <dsp:sp modelId="{49D157EB-F204-48F2-ADCE-1CFCF6C5B6BC}">
      <dsp:nvSpPr>
        <dsp:cNvPr id="0" name=""/>
        <dsp:cNvSpPr/>
      </dsp:nvSpPr>
      <dsp:spPr>
        <a:xfrm rot="5400000">
          <a:off x="4874638" y="1372206"/>
          <a:ext cx="323212" cy="378098"/>
        </a:xfrm>
        <a:prstGeom prst="rightArrow">
          <a:avLst>
            <a:gd name="adj1" fmla="val 60000"/>
            <a:gd name="adj2" fmla="val 50000"/>
          </a:avLst>
        </a:prstGeom>
        <a:solidFill>
          <a:schemeClr val="bg2">
            <a:lumMod val="75000"/>
          </a:schemeClr>
        </a:solidFill>
        <a:ln>
          <a:solidFill>
            <a:schemeClr val="bg2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 rot="-5400000">
        <a:off x="4922815" y="1399649"/>
        <a:ext cx="226858" cy="226248"/>
      </dsp:txXfrm>
    </dsp:sp>
    <dsp:sp modelId="{8B191F53-4FE8-41F3-99C7-F4F1022E5598}">
      <dsp:nvSpPr>
        <dsp:cNvPr id="0" name=""/>
        <dsp:cNvSpPr/>
      </dsp:nvSpPr>
      <dsp:spPr>
        <a:xfrm>
          <a:off x="4273950" y="1875320"/>
          <a:ext cx="1524589" cy="914753"/>
        </a:xfrm>
        <a:prstGeom prst="roundRect">
          <a:avLst>
            <a:gd name="adj" fmla="val 10000"/>
          </a:avLst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accent5">
              <a:lumMod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Model Validation</a:t>
          </a:r>
        </a:p>
      </dsp:txBody>
      <dsp:txXfrm>
        <a:off x="4300742" y="1902112"/>
        <a:ext cx="1471005" cy="861169"/>
      </dsp:txXfrm>
    </dsp:sp>
    <dsp:sp modelId="{A5ABF292-039C-4D61-AE93-4E4F1C33C034}">
      <dsp:nvSpPr>
        <dsp:cNvPr id="0" name=""/>
        <dsp:cNvSpPr/>
      </dsp:nvSpPr>
      <dsp:spPr>
        <a:xfrm rot="10800000">
          <a:off x="3816573" y="2143648"/>
          <a:ext cx="323212" cy="37809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lumMod val="75000"/>
          </a:schemeClr>
        </a:solidFill>
        <a:ln>
          <a:solidFill>
            <a:schemeClr val="accent5">
              <a:lumMod val="50000"/>
            </a:schemeClr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kern="1200" dirty="0"/>
        </a:p>
      </dsp:txBody>
      <dsp:txXfrm rot="10800000">
        <a:off x="3913537" y="2219268"/>
        <a:ext cx="226248" cy="226858"/>
      </dsp:txXfrm>
    </dsp:sp>
    <dsp:sp modelId="{51C496F4-12DD-4CD2-8798-CE98EC696632}">
      <dsp:nvSpPr>
        <dsp:cNvPr id="0" name=""/>
        <dsp:cNvSpPr/>
      </dsp:nvSpPr>
      <dsp:spPr>
        <a:xfrm>
          <a:off x="2139525" y="1875320"/>
          <a:ext cx="1524589" cy="914753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rgbClr val="0070C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 dirty="0"/>
            <a:t>Model Improvement</a:t>
          </a:r>
        </a:p>
      </dsp:txBody>
      <dsp:txXfrm>
        <a:off x="2166317" y="1902112"/>
        <a:ext cx="1471005" cy="861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C4DF95-CEC1-4283-9D2F-A63CA85962EA}" type="datetimeFigureOut">
              <a:rPr lang="en-IN" smtClean="0"/>
              <a:t>24-10-2022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78D5E-AF19-4606-9547-914425CB0E8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744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10724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2901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518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3661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7433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03512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7068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04406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76054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2800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0893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a1d6e9913_0_10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da1d6e9913_0_10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985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3fb92cc5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3fb92cc5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7068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6422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708566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6320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>
                <a:sym typeface="Wingdings" panose="05000000000000000000" pitchFamily="2" charset="2"/>
              </a:rPr>
              <a:t>Model is modified to include wall effects, s.t., it is not over-dissipative inside laminar layer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0763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f3fb92cc5f_1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f3fb92cc5f_1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6327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12192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0600" y="1676400"/>
            <a:ext cx="10830800" cy="21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0600" y="4243084"/>
            <a:ext cx="10830800" cy="8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2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148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3074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734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534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029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6096000" y="10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cxnSp>
        <p:nvCxnSpPr>
          <p:cNvPr id="40" name="Google Shape;40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354000" y="1607767"/>
            <a:ext cx="5393600" cy="20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90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415600" y="5649100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794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12192000" cy="13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21967"/>
            <a:ext cx="11360800" cy="25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8666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095067"/>
            <a:ext cx="113608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793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00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333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E4981736-48DC-43AE-B0AC-1C1AFC76936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85479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8" r:id="rId6"/>
    <p:sldLayoutId id="2147483669" r:id="rId7"/>
    <p:sldLayoutId id="2147483670" r:id="rId8"/>
    <p:sldLayoutId id="2147483671" r:id="rId9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notesSlide" Target="../notesSlides/notesSlide12.xml"/><Relationship Id="rId9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tags" Target="../tags/tag12.xml"/><Relationship Id="rId7" Type="http://schemas.openxmlformats.org/officeDocument/2006/relationships/image" Target="../media/image36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39.png"/><Relationship Id="rId4" Type="http://schemas.openxmlformats.org/officeDocument/2006/relationships/tags" Target="../tags/tag13.xml"/><Relationship Id="rId9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991184" y="505400"/>
            <a:ext cx="10251200" cy="12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949784" y="465567"/>
            <a:ext cx="10292400" cy="1313268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spAutoFit/>
          </a:bodyPr>
          <a:lstStyle/>
          <a:p>
            <a:pPr algn="ctr"/>
            <a:r>
              <a:rPr lang="en-IN" sz="3467" dirty="0"/>
              <a:t>Turbulence Modelling for</a:t>
            </a:r>
            <a:br>
              <a:rPr lang="en-IN" sz="3467" dirty="0"/>
            </a:br>
            <a:r>
              <a:rPr lang="en-IN" sz="3467" dirty="0"/>
              <a:t>Smoothed Particle Hydrodynamics</a:t>
            </a:r>
            <a:endParaRPr lang="en-US" sz="3467" dirty="0"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970600" y="4920001"/>
            <a:ext cx="10292400" cy="1937606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indent="0" algn="ctr">
              <a:lnSpc>
                <a:spcPct val="90000"/>
              </a:lnSpc>
              <a:buSzPts val="358"/>
            </a:pPr>
            <a:r>
              <a:rPr lang="en" sz="2133" dirty="0"/>
              <a:t>Supervisor: Prof. Prabhu Ramachandran</a:t>
            </a:r>
            <a:endParaRPr sz="2133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Department of Aerospace Engineering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Indian Institute of Technology Bombay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endParaRPr sz="20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2000" dirty="0"/>
              <a:t>October 25</a:t>
            </a:r>
            <a:r>
              <a:rPr lang="en" sz="2000" baseline="30000" dirty="0"/>
              <a:t>th</a:t>
            </a:r>
            <a:r>
              <a:rPr lang="en" sz="2000" dirty="0"/>
              <a:t>, 2022</a:t>
            </a:r>
            <a:endParaRPr sz="2000" dirty="0"/>
          </a:p>
        </p:txBody>
      </p:sp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4758993" y="3397233"/>
            <a:ext cx="2715600" cy="52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2000" dirty="0"/>
              <a:t>K T Prajwal Prathiksh</a:t>
            </a:r>
            <a:endParaRPr sz="1333" dirty="0"/>
          </a:p>
        </p:txBody>
      </p:sp>
      <p:pic>
        <p:nvPicPr>
          <p:cNvPr id="63" name="Google Shape;6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2" y="1940650"/>
            <a:ext cx="1173167" cy="114356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/>
        </p:nvSpPr>
        <p:spPr>
          <a:xfrm>
            <a:off x="4138800" y="4138533"/>
            <a:ext cx="3914400" cy="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1333" i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Dual Degree Project (Stage I) - Presentation</a:t>
            </a:r>
            <a:endParaRPr sz="1867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0"/>
                                        <p:tgtEl>
                                          <p:spTgt spid="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0"/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0"/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/>
      <p:bldP spid="61" grpId="0" build="p"/>
      <p:bldP spid="62" grpId="0"/>
      <p:bldP spid="6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7398862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Explicit Pressure EOS-based Models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Observation: S</a:t>
                </a:r>
                <a:r>
                  <a:rPr lang="en-US" dirty="0"/>
                  <a:t>tandard Smagorinsky model cannot enforce</a:t>
                </a:r>
              </a:p>
              <a:p>
                <a:pPr marL="1504919" lvl="2" indent="-285750"/>
                <a:r>
                  <a:rPr lang="en-US" dirty="0"/>
                  <a:t>Wall conditions</a:t>
                </a:r>
              </a:p>
              <a:p>
                <a:pPr marL="1504919" lvl="2" indent="-285750"/>
                <a:r>
                  <a:rPr lang="en-US" dirty="0"/>
                  <a:t>Non-vanishing stresses with laminar flows</a:t>
                </a:r>
                <a:endParaRPr lang="en-IN" dirty="0"/>
              </a:p>
              <a:p>
                <a:pPr marL="895335" lvl="1" indent="-285750"/>
                <a:r>
                  <a:rPr lang="en-US" dirty="0">
                    <a:sym typeface="Wingdings" panose="05000000000000000000" pitchFamily="2" charset="2"/>
                  </a:rPr>
                  <a:t>Devised Wall-adapting local eddy viscosity model (WALE)</a:t>
                </a:r>
              </a:p>
              <a:p>
                <a:pPr marL="895335" lvl="1" indent="-285750"/>
                <a:r>
                  <a:rPr lang="en-US" dirty="0">
                    <a:sym typeface="Wingdings" panose="05000000000000000000" pitchFamily="2" charset="2"/>
                  </a:rPr>
                  <a:t>Simulated an array of cylinders in 2D flow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US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US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LCS captured reasonably well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Observed merging of vortices to larger structures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Interactions of vortices with opposing strengths  Vorticity cancellation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Claim: Complex vortex interactions  Possible difficulty in interpreting the energy spectrum</a:t>
                </a: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7398862" cy="5452800"/>
              </a:xfrm>
              <a:prstGeom prst="rect">
                <a:avLst/>
              </a:prstGeom>
              <a:blipFill>
                <a:blip r:embed="rId4"/>
                <a:stretch>
                  <a:fillRect l="-24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10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294289"/>
            <a:ext cx="10787974" cy="569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R. B. Canelas, A. M. Ricardo, R. M. L. Ferreira, J. M. Domínguez, and A. J. C. Crespo, “Hunting for Lagrangian Coherent Structures : SPH-LES turbulence simulations with Wall-adapting Local Eddy Viscosity ( WALE ) model,” 11th SPHERIC, no. March 2017, 2016, [Online].</a:t>
            </a:r>
          </a:p>
        </p:txBody>
      </p:sp>
      <p:pic>
        <p:nvPicPr>
          <p:cNvPr id="8" name="Picture 7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\rho (C_w \Delta x)^2 \frac{\FrobeniusInnerProduct{S^d}{S^d}^{3/2}}{\FrobeniusInnerProduct{S}{S}^{5/2} + \FrobeniusInnerProduct{S^d}{S^d}^{5/4}}&#10;\end{equation*}&#10;&#10;\begin{equation*}&#10;\tensor{S^d} = \HalfFrac \bigg( (\nabla \vect{v})^2 + \big((\nabla \vect{v})^T\big)^2 \bigg) - \frac{1}{3} \operatorname{tr}[(\nabla \vect{v})^2] \tensor{I}&#10;\end{equation*}&#10;&#10;\end{document}" title="IguanaTex Bitmap Display">
            <a:extLst>
              <a:ext uri="{FF2B5EF4-FFF2-40B4-BE49-F238E27FC236}">
                <a16:creationId xmlns:a16="http://schemas.microsoft.com/office/drawing/2014/main" id="{A71A0695-D38E-5B8B-5D2F-934D310620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54" y="4766721"/>
            <a:ext cx="3865492" cy="115054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B955F84-573F-CAFE-D796-8A181E8D9D4E}"/>
              </a:ext>
            </a:extLst>
          </p:cNvPr>
          <p:cNvGrpSpPr/>
          <p:nvPr/>
        </p:nvGrpSpPr>
        <p:grpSpPr>
          <a:xfrm>
            <a:off x="7667506" y="885962"/>
            <a:ext cx="4198984" cy="3518740"/>
            <a:chOff x="7667506" y="885962"/>
            <a:chExt cx="4198984" cy="351874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398CCF-B932-B8E1-A4BA-43E7AD34BE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67506" y="885962"/>
              <a:ext cx="4198984" cy="3139712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12A710-6346-C91A-C030-1D5A8A5C889D}"/>
                </a:ext>
              </a:extLst>
            </p:cNvPr>
            <p:cNvSpPr txBox="1"/>
            <p:nvPr/>
          </p:nvSpPr>
          <p:spPr>
            <a:xfrm>
              <a:off x="8372370" y="3943037"/>
              <a:ext cx="3076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Backward-in-time FTLE field</a:t>
              </a:r>
              <a:r>
                <a:rPr lang="en-US" sz="1200" dirty="0">
                  <a:latin typeface="Proxima Nova"/>
                </a:rPr>
                <a:t>. </a:t>
              </a:r>
              <a:r>
                <a:rPr lang="en-IN" sz="1200" dirty="0">
                  <a:latin typeface="Proxima Nova"/>
                </a:rPr>
                <a:t>(Rep: Canelas et al)</a:t>
              </a:r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81EAB8-9A78-4B99-9FD4-CB7B6A475A42}"/>
              </a:ext>
            </a:extLst>
          </p:cNvPr>
          <p:cNvSpPr/>
          <p:nvPr/>
        </p:nvSpPr>
        <p:spPr>
          <a:xfrm>
            <a:off x="649925" y="3579779"/>
            <a:ext cx="7025197" cy="2514910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68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7708945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fontScale="92500"/>
              </a:bodyPr>
              <a:lstStyle/>
              <a:p>
                <a:pPr marL="285750" indent="-285750"/>
                <a:r>
                  <a:rPr lang="en-IN" dirty="0"/>
                  <a:t>Explicit Pressure EOS-based Models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Reinterpret SPH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US" dirty="0"/>
                  <a:t>Lagrangian quadrature technique for explicit LES</a:t>
                </a:r>
              </a:p>
              <a:p>
                <a:pPr marL="1562069" lvl="2" indent="-342900">
                  <a:buFont typeface="Wingdings" panose="05000000000000000000" pitchFamily="2" charset="2"/>
                  <a:buChar char="Ø"/>
                </a:pPr>
                <a:r>
                  <a:rPr lang="en-IN" dirty="0">
                    <a:sym typeface="Wingdings" panose="05000000000000000000" pitchFamily="2" charset="2"/>
                  </a:rPr>
                  <a:t>Kernel scale limits SPH’s physical resolution  Unsuitable DNS alternative</a:t>
                </a:r>
              </a:p>
              <a:p>
                <a:pPr marL="895335" lvl="1" indent="-285750"/>
                <a:r>
                  <a:rPr lang="en-IN" dirty="0"/>
                  <a:t>Navier-Stokes (NS) eqs. </a:t>
                </a:r>
                <a:r>
                  <a:rPr lang="en-IN" dirty="0">
                    <a:sym typeface="Wingdings" panose="05000000000000000000" pitchFamily="2" charset="2"/>
                  </a:rPr>
                  <a:t></a:t>
                </a:r>
                <a:r>
                  <a:rPr lang="en-IN" dirty="0"/>
                  <a:t> Spatially filtered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Compared multiple Smagorinsky models	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(standard,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, MCG-form)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3D TGV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4</m:t>
                            </m:r>
                          </m:sup>
                        </m:sSup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200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500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Smagorisnky models reduced averaged kinetic energy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Dissipation rates not predicted accurately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SPH can capture turbulence up to kernel scale </a:t>
                </a:r>
                <a:r>
                  <a:rPr lang="en-IN" i="1" dirty="0">
                    <a:sym typeface="Wingdings" panose="05000000000000000000" pitchFamily="2" charset="2"/>
                  </a:rPr>
                  <a:t>(high cost)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Explicit SGS models remove kinetic energy  Increases energy deficit of standard SPH</a:t>
                </a:r>
              </a:p>
              <a:p>
                <a:pPr marL="1504919" lvl="2" indent="-285750"/>
                <a:r>
                  <a:rPr lang="en-US" dirty="0">
                    <a:sym typeface="Wingdings" panose="05000000000000000000" pitchFamily="2" charset="2"/>
                  </a:rPr>
                  <a:t>“SGS models in SPH framework only degrade the quality of the subsonic turbulent flow approximation”</a:t>
                </a:r>
                <a:r>
                  <a:rPr lang="en-IN" baseline="30000" dirty="0"/>
                  <a:t>[2]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7708945" cy="5452800"/>
              </a:xfrm>
              <a:prstGeom prst="rect">
                <a:avLst/>
              </a:prstGeom>
              <a:blipFill>
                <a:blip r:embed="rId3"/>
                <a:stretch>
                  <a:fillRect l="-2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11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-1" y="6300841"/>
            <a:ext cx="1129673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M. Okraschevski, N. Bürkle, R. Koch, and H.-J. Bauer, “Smoothed Particle Hydrodynamics Physically Reconsidered -- The Relation to Explicit Large Eddy Simulation and the Issue of Particle Duality,” 2022, [Online].</a:t>
            </a:r>
          </a:p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D. Rennehan, “Mixing matters,” Mon. Not. R. Astron. Soc., vol. 506, no. 2, pp. 2836–2852, 2021.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CE8B8B6-DC12-E0DE-4F5C-C71E6D9C4754}"/>
              </a:ext>
            </a:extLst>
          </p:cNvPr>
          <p:cNvGrpSpPr/>
          <p:nvPr/>
        </p:nvGrpSpPr>
        <p:grpSpPr>
          <a:xfrm>
            <a:off x="7706010" y="917484"/>
            <a:ext cx="4322323" cy="5368817"/>
            <a:chOff x="7920433" y="866141"/>
            <a:chExt cx="4322323" cy="536881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D02A88-34BE-A812-2652-1765DD5E671E}"/>
                </a:ext>
              </a:extLst>
            </p:cNvPr>
            <p:cNvSpPr txBox="1"/>
            <p:nvPr/>
          </p:nvSpPr>
          <p:spPr>
            <a:xfrm>
              <a:off x="7920433" y="5773293"/>
              <a:ext cx="43223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  <a:latin typeface="Proxima Nova"/>
                </a:rPr>
                <a:t>Fig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</a:rPr>
                <a:t>: Density-weighted averaged kinetic energy (top), averaged dissipation rate (bottom)</a:t>
              </a:r>
              <a:r>
                <a:rPr lang="en-US" sz="1200" dirty="0">
                  <a:solidFill>
                    <a:schemeClr val="tx1"/>
                  </a:solidFill>
                  <a:latin typeface="Proxima Nova"/>
                </a:rPr>
                <a:t>. 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</a:rPr>
                <a:t>(Rep: </a:t>
              </a:r>
              <a:r>
                <a:rPr lang="en-US" sz="12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Okraschevski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</a:rPr>
                <a:t> et al)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1440C4-EE28-7D43-1D6E-7FBF92832D7F}"/>
                </a:ext>
              </a:extLst>
            </p:cNvPr>
            <p:cNvGrpSpPr/>
            <p:nvPr/>
          </p:nvGrpSpPr>
          <p:grpSpPr>
            <a:xfrm>
              <a:off x="8272018" y="866141"/>
              <a:ext cx="3409727" cy="4934203"/>
              <a:chOff x="5764303" y="879426"/>
              <a:chExt cx="2687484" cy="478447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5019F78-9531-39F2-D73B-8705661D84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764303" y="3257518"/>
                <a:ext cx="2684956" cy="2406383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499D394-141F-F0BA-5D84-07E3010680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844314" y="879426"/>
                <a:ext cx="2607473" cy="2385744"/>
              </a:xfrm>
              <a:prstGeom prst="rect">
                <a:avLst/>
              </a:prstGeom>
            </p:spPr>
          </p:pic>
        </p:grp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95CE2B-FE08-FD09-B271-B29F2DC6BE03}"/>
              </a:ext>
            </a:extLst>
          </p:cNvPr>
          <p:cNvSpPr/>
          <p:nvPr/>
        </p:nvSpPr>
        <p:spPr>
          <a:xfrm>
            <a:off x="649925" y="3704253"/>
            <a:ext cx="7025197" cy="2521940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3956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225587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fontScale="85000" lnSpcReduction="20000"/>
              </a:bodyPr>
              <a:lstStyle/>
              <a:p>
                <a:pPr marL="285750" indent="-285750"/>
                <a:r>
                  <a:rPr lang="en-IN" dirty="0"/>
                  <a:t>Lagrangian form of LES</a:t>
                </a:r>
                <a:r>
                  <a:rPr lang="en-IN" baseline="30000" dirty="0"/>
                  <a:t>[1,2]</a:t>
                </a:r>
                <a:r>
                  <a:rPr lang="en-IN" dirty="0"/>
                  <a:t> </a:t>
                </a:r>
              </a:p>
              <a:p>
                <a:pPr marL="895335" lvl="1" indent="-285750"/>
                <a:r>
                  <a:rPr lang="en-IN" dirty="0"/>
                  <a:t>Assumption: Weakly compressible flow</a:t>
                </a:r>
              </a:p>
              <a:p>
                <a:pPr marL="895335" lvl="1" indent="-285750"/>
                <a:r>
                  <a:rPr lang="en-IN" dirty="0"/>
                  <a:t>Lagrangian filter -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IN" dirty="0"/>
                  <a:t> (compact support, even) introduced</a:t>
                </a:r>
              </a:p>
              <a:p>
                <a:pPr marL="895335" lvl="1" indent="-2857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r>
                  <a:rPr lang="en-IN" dirty="0"/>
                  <a:t> decomposed into independent spatial &amp; temporal components</a:t>
                </a:r>
              </a:p>
              <a:p>
                <a:pPr marL="895335" lvl="1" indent="-285750"/>
                <a:r>
                  <a:rPr lang="en-IN" dirty="0"/>
                  <a:t>Governing eqs. written using spatially filtered terms</a:t>
                </a:r>
              </a:p>
              <a:p>
                <a:pPr marL="1504919" lvl="2" indent="-285750"/>
                <a:r>
                  <a:rPr lang="en-IN" dirty="0"/>
                  <a:t>Temporal terms of higher order neglected</a:t>
                </a:r>
              </a:p>
              <a:p>
                <a:pPr marL="1504919" lvl="2" indent="-285750"/>
                <a:r>
                  <a:rPr lang="en-IN" dirty="0"/>
                  <a:t>Continuity eq. closed using Fick-like diffusion term</a:t>
                </a:r>
              </a:p>
              <a:p>
                <a:pPr marL="1504919" lvl="2" indent="-285750"/>
                <a:r>
                  <a:rPr lang="en-IN" dirty="0"/>
                  <a:t>MOM eq. closed using Yoshizawa-model for the stress tensor</a:t>
                </a:r>
              </a:p>
              <a:p>
                <a:pPr marL="1504919" lvl="2" indent="-285750"/>
                <a:r>
                  <a:rPr lang="en-IN" dirty="0"/>
                  <a:t>Considered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dirty="0"/>
                  <a:t>-SPH formulation</a:t>
                </a:r>
              </a:p>
              <a:p>
                <a:pPr marL="895335" lvl="1" indent="-285750"/>
                <a:r>
                  <a:rPr lang="en-IN" dirty="0"/>
                  <a:t>Simulated:</a:t>
                </a:r>
              </a:p>
              <a:p>
                <a:pPr marL="1504919" lvl="2" indent="-285750"/>
                <a:r>
                  <a:rPr lang="en-IN" dirty="0"/>
                  <a:t>2D TGV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−</m:t>
                        </m:r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−</m:t>
                        </m:r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</m:e>
                    </m:d>
                  </m:oMath>
                </a14:m>
                <a:endParaRPr lang="en-IN" sz="2000" b="0" dirty="0">
                  <a:solidFill>
                    <a:srgbClr val="616161"/>
                  </a:solidFill>
                  <a:effectLst/>
                  <a:ea typeface="Proxima Nova"/>
                  <a:cs typeface="Proxima Nova"/>
                </a:endParaRPr>
              </a:p>
              <a:p>
                <a:pPr marL="1504919" lvl="2" indent="-285750"/>
                <a:r>
                  <a:rPr lang="en-IN" dirty="0"/>
                  <a:t>3D homogenous turbulence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64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−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256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</a:rPr>
                  <a:t>Comments</a:t>
                </a:r>
              </a:p>
              <a:p>
                <a:pPr marL="1504919" lvl="2" indent="-285750"/>
                <a:r>
                  <a:rPr lang="en-US" dirty="0"/>
                  <a:t>The model overcomes issues of spurious high-frequency noise &amp; onset of tensile instability (High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𝑅𝑒</m:t>
                    </m:r>
                  </m:oMath>
                </a14:m>
                <a:r>
                  <a:rPr lang="en-US" dirty="0"/>
                  <a:t> flows)</a:t>
                </a:r>
              </a:p>
              <a:p>
                <a:pPr marL="1504919" lvl="2" indent="-285750"/>
                <a:r>
                  <a:rPr lang="en-US" dirty="0"/>
                  <a:t>The energy spectra agrees well with theoretical decay rate</a:t>
                </a:r>
              </a:p>
              <a:p>
                <a:pPr marL="1504919" lvl="2" indent="-285750"/>
                <a:r>
                  <a:rPr lang="en-US" dirty="0"/>
                  <a:t>Wall functions need to be incorporated to deal with boundaries</a:t>
                </a:r>
              </a:p>
              <a:p>
                <a:pPr marL="1504919" lvl="2" indent="-285750"/>
                <a:r>
                  <a:rPr lang="en-US" dirty="0"/>
                  <a:t>Higher-order approach can significantly improve the </a:t>
                </a:r>
                <a:r>
                  <a:rPr lang="en-IN" dirty="0"/>
                  <a:t>performance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225587" cy="5452800"/>
              </a:xfrm>
              <a:prstGeom prst="rect">
                <a:avLst/>
              </a:prstGeom>
              <a:blipFill>
                <a:blip r:embed="rId5"/>
                <a:stretch>
                  <a:fillRect l="-253" t="-1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Lagrangian LES-based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12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056341"/>
            <a:ext cx="99104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A. Di Mascio, M. Antuono, A. Colagrossi, and S. Marrone, “Smoothed particle hydrodynamics method from a large eddy simulation perspective,” Phys. Fluids, vol. 29, no. 3, 2017, doi: 10.1063/1.4978274.</a:t>
            </a:r>
          </a:p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A. Colagrossi, “Smoothed particle hydrodynamics method from a large eddy simulation perspective . Generalization to a quasi-Lagrangian model Smoothed particle hydrodynamics method from a large eddy simulation perspective . Generalization to a quasi-Lagrangian model,” vol. 015102, no. December 2020, 2021, doi: 10.1063/5.0034568.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C4ED2F-2143-89F2-AB86-8C2D8E3DD24F}"/>
              </a:ext>
            </a:extLst>
          </p:cNvPr>
          <p:cNvGrpSpPr/>
          <p:nvPr/>
        </p:nvGrpSpPr>
        <p:grpSpPr>
          <a:xfrm>
            <a:off x="7422973" y="1160026"/>
            <a:ext cx="4605360" cy="2730639"/>
            <a:chOff x="7422973" y="1160026"/>
            <a:chExt cx="4605360" cy="27306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957DB69-3655-9F7D-3FDF-220A67E744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444" t="4222" r="1918" b="2965"/>
            <a:stretch/>
          </p:blipFill>
          <p:spPr>
            <a:xfrm>
              <a:off x="7422973" y="1160026"/>
              <a:ext cx="4605360" cy="22689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F918149-2135-92EC-D66E-885B2EEE7B04}"/>
                    </a:ext>
                  </a:extLst>
                </p:cNvPr>
                <p:cNvSpPr txBox="1"/>
                <p:nvPr/>
              </p:nvSpPr>
              <p:spPr>
                <a:xfrm>
                  <a:off x="7564491" y="3429000"/>
                  <a:ext cx="43223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N" sz="1200" b="1" dirty="0">
                      <a:solidFill>
                        <a:schemeClr val="tx1"/>
                      </a:solidFill>
                      <a:latin typeface="Proxima Nova"/>
                    </a:rPr>
                    <a:t>Fig</a:t>
                  </a:r>
                  <a:r>
                    <a:rPr lang="en-IN" sz="1200" dirty="0">
                      <a:solidFill>
                        <a:schemeClr val="tx1"/>
                      </a:solidFill>
                      <a:latin typeface="Proxima Nova"/>
                    </a:rPr>
                    <a:t>: Energy spectrum (left), </a:t>
                  </a:r>
                  <a14:m>
                    <m:oMath xmlns:m="http://schemas.openxmlformats.org/officeDocument/2006/math">
                      <m:r>
                        <a:rPr lang="en-IN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 sz="1200" dirty="0">
                      <a:solidFill>
                        <a:schemeClr val="tx1"/>
                      </a:solidFill>
                      <a:latin typeface="Proxima Nova"/>
                    </a:rPr>
                    <a:t> </a:t>
                  </a:r>
                  <a:r>
                    <a:rPr lang="en-IN" sz="1200" dirty="0">
                      <a:solidFill>
                        <a:schemeClr val="tx1"/>
                      </a:solidFill>
                      <a:latin typeface="Proxima Nova"/>
                    </a:rPr>
                    <a:t>field (right)</a:t>
                  </a:r>
                  <a:r>
                    <a:rPr lang="en-US" sz="1200" dirty="0">
                      <a:solidFill>
                        <a:schemeClr val="tx1"/>
                      </a:solidFill>
                      <a:latin typeface="Proxima Nova"/>
                    </a:rPr>
                    <a:t>. </a:t>
                  </a:r>
                  <a:r>
                    <a:rPr lang="en-IN" sz="1200" dirty="0">
                      <a:solidFill>
                        <a:schemeClr val="tx1"/>
                      </a:solidFill>
                      <a:latin typeface="Proxima Nova"/>
                    </a:rPr>
                    <a:t>(Rep: </a:t>
                  </a:r>
                  <a:r>
                    <a:rPr lang="en-IN" sz="1200" dirty="0">
                      <a:solidFill>
                        <a:schemeClr val="tx1"/>
                      </a:solidFill>
                      <a:latin typeface="Proxima Nova"/>
                      <a:ea typeface="Proxima Nova"/>
                      <a:cs typeface="Proxima Nova"/>
                      <a:sym typeface="Proxima Nova"/>
                    </a:rPr>
                    <a:t>Colagrossi2021</a:t>
                  </a:r>
                  <a:r>
                    <a:rPr lang="en-IN" sz="1200" dirty="0">
                      <a:solidFill>
                        <a:schemeClr val="tx1"/>
                      </a:solidFill>
                      <a:latin typeface="Proxima Nova"/>
                    </a:rPr>
                    <a:t>)</a:t>
                  </a:r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F918149-2135-92EC-D66E-885B2EEE7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491" y="3429000"/>
                  <a:ext cx="4322323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333" b="-933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8335391-EBA9-5EBC-BFED-029413740D48}"/>
              </a:ext>
            </a:extLst>
          </p:cNvPr>
          <p:cNvGrpSpPr/>
          <p:nvPr/>
        </p:nvGrpSpPr>
        <p:grpSpPr>
          <a:xfrm>
            <a:off x="8003596" y="4090265"/>
            <a:ext cx="3899033" cy="1868800"/>
            <a:chOff x="8003596" y="4090265"/>
            <a:chExt cx="3899033" cy="1868800"/>
          </a:xfrm>
        </p:grpSpPr>
        <p:pic>
          <p:nvPicPr>
            <p:cNvPr id="18" name="Picture 17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TildeRho} = -\TildeRho \EncAngBrk{\nabla\cdot\TildeV} + C_1 + C_2&#10;\end{equation*}&#10;&#10;&#10;\begin{equation*}&#10;\LagDerivative{\TildeR} = \TildeV&#10;\end{equation*}&#10;&#10;\begin{equation*}&#10;\TildeP=F(\TildeRho)&#10;\end{equation*}&#10;&#10;\begin{equation*}&#10;C_2 \approx \nabla \cdot (\nu_{\delta} \nabla\TildeRho)&#10;\end{equation*}&#10;&#10;&#10;\end{document}" title="IguanaTex Bitmap Display">
              <a:extLst>
                <a:ext uri="{FF2B5EF4-FFF2-40B4-BE49-F238E27FC236}">
                  <a16:creationId xmlns:a16="http://schemas.microsoft.com/office/drawing/2014/main" id="{27255CA5-1A9E-C65A-B2D3-6F40032E296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03596" y="4192741"/>
              <a:ext cx="1795657" cy="16640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0" name="Picture 19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align*}&#10;\LagDerivative{\TildeV} = -\frac{\EncAngBrk{\nabla\TildeP}}{\TildeRho} + \nu\EncAngBrk{\Delta(\TildeV)} +\\ (\lambda'+\nu)\EncAngBrk{\nabla(\nabla\cdot\TildeV)} + M_1 + M_2&#10;\end{align*}&#10;&#10;\begin{align*}&#10;M_2 = \nabla \cdot \tensor{T}_l = \nabla \cdot \bigg( -\frac{k^2}{3}\tensor{I} - \\ \frac{2}{3}\nu_t \operatorname{Tr}[\widetilde{\tensor{S}}]\tensor{I} + 2\nu_t\widetilde{\tensor{S}} \bigg)&#10;\end{align*}&#10;&#10;&#10;&#10;\end{document}" title="IguanaTex Bitmap Display">
              <a:extLst>
                <a:ext uri="{FF2B5EF4-FFF2-40B4-BE49-F238E27FC236}">
                  <a16:creationId xmlns:a16="http://schemas.microsoft.com/office/drawing/2014/main" id="{9A587AC8-966F-0D9B-87D1-EF00D1C0C055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10400" y="4090265"/>
              <a:ext cx="1992229" cy="186880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6D89A21-BA34-33E3-9FA1-331DF97DC8BC}"/>
              </a:ext>
            </a:extLst>
          </p:cNvPr>
          <p:cNvSpPr/>
          <p:nvPr/>
        </p:nvSpPr>
        <p:spPr>
          <a:xfrm>
            <a:off x="649925" y="3987942"/>
            <a:ext cx="7025197" cy="2028810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710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63965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fontScale="92500" lnSpcReduction="20000"/>
              </a:bodyPr>
              <a:lstStyle/>
              <a:p>
                <a:pPr marL="285750" indent="-285750"/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IN" dirty="0"/>
                  <a:t> Models</a:t>
                </a:r>
                <a:r>
                  <a:rPr lang="en-IN" baseline="30000" dirty="0"/>
                  <a:t>[1,2]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Considered incompressible, unsteady RANS equations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Predictive-corrective time integrator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Requires implicit solution of pressure poisson eq</a:t>
                </a:r>
                <a:endParaRPr lang="en-IN" dirty="0"/>
              </a:p>
              <a:p>
                <a:pPr marL="895335" lvl="1" indent="-285750"/>
                <a:r>
                  <a:rPr lang="en-US" dirty="0"/>
                  <a:t>Simulated:</a:t>
                </a:r>
              </a:p>
              <a:p>
                <a:pPr marL="1504919" lvl="2" indent="-285750"/>
                <a:r>
                  <a:rPr lang="en-US" dirty="0"/>
                  <a:t>2D wave breaking and overtopping of sloping wall</a:t>
                </a:r>
                <a:r>
                  <a:rPr lang="en-IN" sz="2000" baseline="30000" dirty="0"/>
                  <a:t>[1]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=</m:t>
                        </m:r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6000</m:t>
                        </m:r>
                      </m:e>
                    </m:d>
                  </m:oMath>
                </a14:m>
                <a:endParaRPr lang="en-US" dirty="0"/>
              </a:p>
              <a:p>
                <a:pPr marL="1504919" lvl="2" indent="-285750"/>
                <a:r>
                  <a:rPr lang="en-US" dirty="0"/>
                  <a:t>2D solitary wave propagating over a bottom-mounted barrier</a:t>
                </a:r>
                <a:r>
                  <a:rPr lang="en-IN" baseline="30000" dirty="0"/>
                  <a:t>[2]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𝑅𝑒</m:t>
                        </m:r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6</m:t>
                            </m:r>
                          </m:sup>
                        </m:sSup>
                        <m:r>
                          <a:rPr lang="en-IN" sz="20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20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≈1.3×</m:t>
                        </m:r>
                        <m:sSup>
                          <m:sSupPr>
                            <m:ctrlP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20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504919" lvl="2" indent="-285750"/>
                <a:endParaRPr lang="en-US" dirty="0"/>
              </a:p>
              <a:p>
                <a:pPr marL="895335" lvl="1" indent="-285750"/>
                <a:r>
                  <a:rPr lang="en-US" dirty="0">
                    <a:solidFill>
                      <a:srgbClr val="0070C0"/>
                    </a:solidFill>
                  </a:rPr>
                  <a:t>Comments</a:t>
                </a:r>
              </a:p>
              <a:p>
                <a:pPr marL="1504919" lvl="2" indent="-285750"/>
                <a:r>
                  <a:rPr lang="en-US" dirty="0"/>
                  <a:t>Accurately tracks free-surfaces</a:t>
                </a:r>
                <a:endParaRPr lang="en-IN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1504919" lvl="2" indent="-285750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r>
                  <a:rPr lang="en-US" dirty="0"/>
                  <a:t> coefficients (empirically derived from quasi-steady state) perform sub-optimally in transient flow</a:t>
                </a:r>
              </a:p>
              <a:p>
                <a:pPr marL="1504919" lvl="2" indent="-285750"/>
                <a:r>
                  <a:rPr lang="en-US" dirty="0"/>
                  <a:t>Model requires a sensitivity analysis for the turbulence model &amp; spatial </a:t>
                </a:r>
                <a:r>
                  <a:rPr lang="en-IN" dirty="0"/>
                  <a:t>resolution for improved performance</a:t>
                </a:r>
                <a:endParaRPr lang="en-US" dirty="0"/>
              </a:p>
              <a:p>
                <a:pPr marL="1504919" lvl="2" indent="-285750"/>
                <a:r>
                  <a:rPr lang="en-US" dirty="0"/>
                  <a:t>Underpredicts max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/>
                  <a:t> &amp; is sensitive to initial seeding of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endParaRPr lang="en-US" dirty="0"/>
              </a:p>
              <a:p>
                <a:pPr marL="1504919" lvl="2" indent="-285750"/>
                <a:r>
                  <a:rPr lang="en-US" dirty="0"/>
                  <a:t>Effects of viscous dissipation &amp; numerical dissipation need to be balanced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639659" cy="5452800"/>
              </a:xfrm>
              <a:prstGeom prst="rect">
                <a:avLst/>
              </a:prstGeom>
              <a:blipFill>
                <a:blip r:embed="rId4"/>
                <a:stretch>
                  <a:fillRect l="-239" r="-2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Google Shape;340;p37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160733" y="0"/>
                <a:ext cx="11867600" cy="7636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ctr" anchorCtr="0">
                <a:normAutofit/>
              </a:bodyPr>
              <a:lstStyle/>
              <a:p>
                <a:r>
                  <a:rPr lang="en-IN" b="1" dirty="0"/>
                  <a:t>RANS-based </a:t>
                </a:r>
                <a14:m>
                  <m:oMath xmlns:m="http://schemas.openxmlformats.org/officeDocument/2006/math">
                    <m:r>
                      <a:rPr lang="en-IN" b="1" i="1" smtClean="0"/>
                      <m:t>𝒌</m:t>
                    </m:r>
                    <m:r>
                      <a:rPr lang="en-IN" b="1" i="1" smtClean="0"/>
                      <m:t>−</m:t>
                    </m:r>
                    <m:r>
                      <a:rPr lang="en-IN" b="1" i="1" smtClean="0"/>
                      <m:t>𝝐</m:t>
                    </m:r>
                  </m:oMath>
                </a14:m>
                <a:r>
                  <a:rPr lang="en-IN" b="1" dirty="0"/>
                  <a:t> Models</a:t>
                </a:r>
                <a:endParaRPr b="1" dirty="0"/>
              </a:p>
            </p:txBody>
          </p:sp>
        </mc:Choice>
        <mc:Fallback>
          <p:sp>
            <p:nvSpPr>
              <p:cNvPr id="340" name="Google Shape;340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0733" y="0"/>
                <a:ext cx="11867600" cy="763600"/>
              </a:xfrm>
              <a:prstGeom prst="rect">
                <a:avLst/>
              </a:prstGeom>
              <a:blipFill>
                <a:blip r:embed="rId5"/>
                <a:stretch>
                  <a:fillRect l="-770" b="-56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 dirty="0"/>
          </a:p>
        </p:txBody>
      </p:sp>
      <p:sp>
        <p:nvSpPr>
          <p:cNvPr id="2" name="Google Shape;346;p37">
            <a:extLst>
              <a:ext uri="{FF2B5EF4-FFF2-40B4-BE49-F238E27FC236}">
                <a16:creationId xmlns:a16="http://schemas.microsoft.com/office/drawing/2014/main" id="{FE8D1AED-8F10-8177-D115-A926DAD973EC}"/>
              </a:ext>
            </a:extLst>
          </p:cNvPr>
          <p:cNvSpPr txBox="1"/>
          <p:nvPr/>
        </p:nvSpPr>
        <p:spPr>
          <a:xfrm>
            <a:off x="-1" y="6295877"/>
            <a:ext cx="11512087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S. Shao, “Incompressible SPH simulation of wave breaking and overtopping with turbulence modelling,” no. May 2005, pp. 597–621, 2006.</a:t>
            </a:r>
          </a:p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D. Wang and P. L. F. Liu, “An ISPH with k–</a:t>
            </a:r>
            <a:r>
              <a:rPr lang="el-GR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ε </a:t>
            </a:r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closure for simulating turbulence under solitary waves,” Coast. Eng., vol. 157, no. July 2019, p. 103657, 2020, doi: 10.1016/j.coastaleng.2020.103657.</a:t>
            </a:r>
          </a:p>
        </p:txBody>
      </p:sp>
      <p:pic>
        <p:nvPicPr>
          <p:cNvPr id="4" name="Picture 3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c_d \frac{k^2}{\epsilon}&#10;\end{equation*}&#10;&#10;\begin{equation*}&#10;\LagDerivative{k} = \nabla \cdot \bigg( \frac{\nu_t}{\sigma_k} \nabla k \bigg) + P_k - \epsilon&#10;\end{equation*}&#10;&#10;\begin{equation*}&#10;\LagDerivative{\epsilon} = \nabla \cdot \bigg( \frac{\nu_t}{\sigma_{\epsilon}} \nabla \epsilon \bigg) + c_{1\epsilon} \frac{\epsilon}{k} P_k - c_{2\epsilon} \frac{\epsilon^2}{k}&#10;\end{equation*}&#10;&#10;\begin{equation*}&#10;P_k = 2\nu_t \FrobeniusInnerProduct{S}{S}&#10;\end{equation*}&#10;&#10;\end{document}" title="IguanaTex Bitmap Display">
            <a:extLst>
              <a:ext uri="{FF2B5EF4-FFF2-40B4-BE49-F238E27FC236}">
                <a16:creationId xmlns:a16="http://schemas.microsoft.com/office/drawing/2014/main" id="{33A33078-0F91-AF0A-AA16-2E3DBD93C7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6222" y="4265960"/>
            <a:ext cx="2995865" cy="215004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E5232BC-9903-AA60-4AC9-74668486FB01}"/>
              </a:ext>
            </a:extLst>
          </p:cNvPr>
          <p:cNvGrpSpPr/>
          <p:nvPr/>
        </p:nvGrpSpPr>
        <p:grpSpPr>
          <a:xfrm>
            <a:off x="7748067" y="886651"/>
            <a:ext cx="4322323" cy="3281164"/>
            <a:chOff x="7748067" y="961299"/>
            <a:chExt cx="4322323" cy="32811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8E268C-8F69-4F20-8ABE-B588A62A2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61126" y="961299"/>
              <a:ext cx="3896206" cy="300416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EF2524-CC6C-F568-8AC3-4C13F78E4E38}"/>
                </a:ext>
              </a:extLst>
            </p:cNvPr>
            <p:cNvSpPr txBox="1"/>
            <p:nvPr/>
          </p:nvSpPr>
          <p:spPr>
            <a:xfrm>
              <a:off x="7748067" y="3965464"/>
              <a:ext cx="4322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Water surface elevations</a:t>
              </a:r>
              <a:r>
                <a:rPr lang="en-US" sz="1200" dirty="0">
                  <a:latin typeface="Proxima Nova"/>
                </a:rPr>
                <a:t>. </a:t>
              </a:r>
              <a:r>
                <a:rPr lang="en-IN" sz="1200" dirty="0">
                  <a:latin typeface="Proxima Nova"/>
                </a:rPr>
                <a:t>(Rep: Shao et al)c</a:t>
              </a:r>
            </a:p>
          </p:txBody>
        </p:sp>
      </p:grp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FD210C4-0C6D-4F10-AF35-03C740593B6D}"/>
              </a:ext>
            </a:extLst>
          </p:cNvPr>
          <p:cNvSpPr/>
          <p:nvPr/>
        </p:nvSpPr>
        <p:spPr>
          <a:xfrm>
            <a:off x="649925" y="3499104"/>
            <a:ext cx="7025197" cy="2517648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907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919577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fontScale="92500" lnSpcReduction="10000"/>
              </a:bodyPr>
              <a:lstStyle/>
              <a:p>
                <a:pPr marL="285750" indent="-285750"/>
                <a:r>
                  <a:rPr lang="en-IN" dirty="0"/>
                  <a:t>Lagrangian-averaged NS eqs. (LANS-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) Models</a:t>
                </a:r>
                <a:r>
                  <a:rPr lang="en-IN" baseline="30000" dirty="0"/>
                  <a:t>[1,2,3,4]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Lagrangian-averaging</a:t>
                </a:r>
                <a:r>
                  <a:rPr lang="en-IN" baseline="30000" dirty="0"/>
                  <a:t>[1]</a:t>
                </a:r>
                <a:r>
                  <a:rPr lang="en-IN" dirty="0"/>
                  <a:t>: Performed at the level of variational principle from which NS eqs. are derived</a:t>
                </a:r>
                <a:endParaRPr lang="en-IN" sz="2000" b="1" i="1" dirty="0">
                  <a:solidFill>
                    <a:srgbClr val="202729"/>
                  </a:solidFill>
                  <a:effectLst/>
                  <a:latin typeface="Cambria Math" panose="02040503050406030204" pitchFamily="18" charset="0"/>
                  <a:ea typeface="Proxima Nova"/>
                  <a:cs typeface="Proxima Nova"/>
                </a:endParaRPr>
              </a:p>
              <a:p>
                <a:pPr marL="1504919" lvl="2" indent="-285750"/>
                <a14:m>
                  <m:oMath xmlns:m="http://schemas.openxmlformats.org/officeDocument/2006/math">
                    <m:r>
                      <a:rPr lang="en-IN" sz="20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 denotes scale of rapid fluctuations in the flow map</a:t>
                </a:r>
              </a:p>
              <a:p>
                <a:pPr marL="895335" lvl="1" indent="-285750"/>
                <a:r>
                  <a:rPr lang="en-IN" dirty="0"/>
                  <a:t>SPH-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𝜶</m:t>
                    </m:r>
                  </m:oMath>
                </a14:m>
                <a:r>
                  <a:rPr lang="en-IN" dirty="0"/>
                  <a:t> model</a:t>
                </a:r>
                <a:r>
                  <a:rPr lang="en-IN" baseline="30000" dirty="0"/>
                  <a:t>[2]</a:t>
                </a:r>
                <a:r>
                  <a:rPr lang="en-IN" dirty="0"/>
                  <a:t> </a:t>
                </a:r>
                <a:r>
                  <a:rPr lang="en-IN" dirty="0">
                    <a:sym typeface="Wingdings" panose="05000000000000000000" pitchFamily="2" charset="2"/>
                  </a:rPr>
                  <a:t></a:t>
                </a:r>
                <a:r>
                  <a:rPr lang="en-IN" dirty="0"/>
                  <a:t> Initial models based on LANS-</a:t>
                </a:r>
                <a14:m>
                  <m:oMath xmlns:m="http://schemas.openxmlformats.org/officeDocument/2006/math">
                    <m:r>
                      <a:rPr lang="en-IN" sz="1800" b="1" i="1">
                        <a:solidFill>
                          <a:srgbClr val="202729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dirty="0"/>
                  <a:t> eqs.</a:t>
                </a:r>
              </a:p>
              <a:p>
                <a:pPr marL="1504919" lvl="2" indent="-285750"/>
                <a:r>
                  <a:rPr lang="en-IN" dirty="0"/>
                  <a:t>Particle transport </a:t>
                </a:r>
                <a:r>
                  <a:rPr lang="en-IN" dirty="0">
                    <a:sym typeface="Wingdings" panose="05000000000000000000" pitchFamily="2" charset="2"/>
                  </a:rPr>
                  <a:t> S</a:t>
                </a:r>
                <a:r>
                  <a:rPr lang="en-IN" dirty="0"/>
                  <a:t>moothed velocity</a:t>
                </a:r>
              </a:p>
              <a:p>
                <a:pPr marL="1504919" lvl="2" indent="-285750"/>
                <a:r>
                  <a:rPr lang="en-IN" dirty="0"/>
                  <a:t>MOM eq. solved iteratively</a:t>
                </a:r>
              </a:p>
              <a:p>
                <a:pPr marL="895335" lvl="1" indent="-285750"/>
                <a:r>
                  <a:rPr lang="en-IN" dirty="0"/>
                  <a:t>SPH-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𝝐</m:t>
                    </m:r>
                  </m:oMath>
                </a14:m>
                <a:r>
                  <a:rPr lang="en-IN" dirty="0"/>
                  <a:t> model</a:t>
                </a:r>
                <a:r>
                  <a:rPr lang="en-IN" baseline="30000" dirty="0"/>
                  <a:t>[3,4] </a:t>
                </a:r>
                <a:r>
                  <a:rPr lang="en-IN" dirty="0">
                    <a:sym typeface="Wingdings" panose="05000000000000000000" pitchFamily="2" charset="2"/>
                  </a:rPr>
                  <a:t> Improvement of SPH-</a:t>
                </a:r>
                <a14:m>
                  <m:oMath xmlns:m="http://schemas.openxmlformats.org/officeDocument/2006/math">
                    <m:r>
                      <a:rPr lang="en-IN" b="1" i="1"/>
                      <m:t>𝜶</m:t>
                    </m:r>
                  </m:oMath>
                </a14:m>
                <a:r>
                  <a:rPr lang="en-IN" dirty="0"/>
                  <a:t> model</a:t>
                </a:r>
              </a:p>
              <a:p>
                <a:pPr marL="1504919" lvl="2" indent="-285750"/>
                <a:r>
                  <a:rPr lang="en-IN" dirty="0"/>
                  <a:t> Explicit MOM eq. with viscous term</a:t>
                </a:r>
              </a:p>
              <a:p>
                <a:pPr marL="895335" lvl="1" indent="-285750"/>
                <a:r>
                  <a:rPr lang="en-IN" dirty="0"/>
                  <a:t>Simulated 2D flow past a cylinder moving along a Lissajous curve</a:t>
                </a:r>
                <a:r>
                  <a:rPr lang="en-IN" baseline="30000" dirty="0"/>
                  <a:t>[4]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</m:ctrlPr>
                      </m:dPr>
                      <m:e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𝑅</m:t>
                        </m:r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𝑒</m:t>
                        </m:r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3</m:t>
                            </m:r>
                          </m:sup>
                        </m:sSup>
                        <m:r>
                          <a:rPr lang="en-IN" sz="1800" b="0" i="1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,  </m:t>
                        </m:r>
                        <m:sSub>
                          <m:sSubPr>
                            <m:ctrlP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bPr>
                          <m:e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smtClean="0">
                            <a:solidFill>
                              <a:srgbClr val="616161"/>
                            </a:solidFill>
                            <a:effectLst/>
                            <a:latin typeface="Cambria Math" panose="02040503050406030204" pitchFamily="18" charset="0"/>
                            <a:ea typeface="Proxima Nova"/>
                            <a:cs typeface="Proxima Nova"/>
                          </a:rPr>
                          <m:t>≈</m:t>
                        </m:r>
                        <m:sSup>
                          <m:sSupPr>
                            <m:ctrlP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</m:ctrlPr>
                          </m:sSupPr>
                          <m:e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10</m:t>
                            </m:r>
                          </m:e>
                          <m:sup>
                            <m:r>
                              <a:rPr lang="en-IN" sz="1800" b="0" i="1" smtClean="0">
                                <a:solidFill>
                                  <a:srgbClr val="616161"/>
                                </a:solidFill>
                                <a:effectLst/>
                                <a:latin typeface="Cambria Math" panose="02040503050406030204" pitchFamily="18" charset="0"/>
                                <a:ea typeface="Proxima Nova"/>
                                <a:cs typeface="Proxima Nova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</a:rPr>
                  <a:t>Comments</a:t>
                </a:r>
              </a:p>
              <a:p>
                <a:pPr marL="1504919" lvl="2" indent="-285750"/>
                <a:r>
                  <a:rPr lang="en-US" dirty="0"/>
                  <a:t>Bounded </a:t>
                </a:r>
                <a:r>
                  <a:rPr lang="en-US" i="1" dirty="0"/>
                  <a:t>(no-slip) </a:t>
                </a:r>
                <a:r>
                  <a:rPr lang="en-US" dirty="0"/>
                  <a:t>flow implies</a:t>
                </a: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IN" b="1" i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𝐯</m:t>
                    </m:r>
                    <m:r>
                      <a:rPr lang="en-IN" b="1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is neither periodic/isotropic  Author prefers correlation functions over energy spectrum</a:t>
                </a:r>
                <a:endParaRPr lang="en-US" dirty="0"/>
              </a:p>
              <a:p>
                <a:pPr marL="1504919" lvl="2" indent="-285750"/>
                <a:r>
                  <a:rPr lang="en-US" dirty="0"/>
                  <a:t>Satisfactory results for velocity correlation functions, energy spectrum &amp; mixing with half the particle resolution of DNS</a:t>
                </a:r>
              </a:p>
              <a:p>
                <a:pPr marL="1504919" lvl="2" indent="-285750"/>
                <a:r>
                  <a:rPr lang="en-US" dirty="0"/>
                  <a:t>Flows with larger Reynolds numbers &amp; other boundary conditions, such as free surfaces need to be studied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919577" cy="5452800"/>
              </a:xfrm>
              <a:prstGeom prst="rect">
                <a:avLst/>
              </a:prstGeom>
              <a:blipFill>
                <a:blip r:embed="rId4"/>
                <a:stretch>
                  <a:fillRect l="-2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LANS-based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14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213434"/>
            <a:ext cx="1157929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J. E. Marsden and S. Shkoller, “Global well-posedness for the Lagrangian averaged Navier-Stokes (LANS-</a:t>
            </a:r>
            <a:r>
              <a:rPr lang="el-GR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α) </a:t>
            </a:r>
            <a:r>
              <a:rPr lang="en-US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equations on bounded domains,” Philos. Trans. R. Soc. A Math. Phys. Eng. Sci., vol. 359, no. 1784, pp. 1449–1468, 2001, doi: 10.1098/rsta.2001.0852.</a:t>
            </a:r>
          </a:p>
          <a:p>
            <a:r>
              <a:rPr lang="fr-FR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J. J. Monaghan, “SPH compressible turbulence,” vol. 852, pp. 843–852, Apr. 2002, doi: 10.1046/j.1365-8711.2002.05678.x.</a:t>
            </a:r>
          </a:p>
          <a:p>
            <a:r>
              <a:rPr lang="en-US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[3] J. J. Monaghan, “A turbulence model for smoothed particle hydrodynamics,” Eur. J. Mech. B/Fluids, vol. 30, no. 4, pp. 360–370, 2011, doi: 10.1016/j.euromechflu.2011.04.002.</a:t>
            </a:r>
          </a:p>
          <a:p>
            <a:r>
              <a:rPr lang="en-US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[4] J. J. Monaghan, “SPH-</a:t>
            </a:r>
            <a:r>
              <a:rPr lang="el-GR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ϵ </a:t>
            </a:r>
            <a:r>
              <a:rPr lang="en-US" sz="65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simulation of 2D turbulence driven by a moving cylinder,” Eur. J. Mech. B/Fluids, vol. 65, pp. 486–493, 2017, doi: 10.1016/j.euromechflu.2017.03.011.</a:t>
            </a:r>
          </a:p>
        </p:txBody>
      </p:sp>
      <p:pic>
        <p:nvPicPr>
          <p:cNvPr id="5" name="Picture 4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widehat{\vect{v}}_i = \vect{v}_i - \varepsilon \sum_j \frac{m_j}{M_o} \VIJ K_{h', ij}&#10;\end{equation*}&#10;&#10;\end{document}" title="IguanaTex Bitmap Display">
            <a:extLst>
              <a:ext uri="{FF2B5EF4-FFF2-40B4-BE49-F238E27FC236}">
                <a16:creationId xmlns:a16="http://schemas.microsoft.com/office/drawing/2014/main" id="{430845E5-D14A-4457-0AF6-5DA5C05D860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66098" y="5096444"/>
            <a:ext cx="2740114" cy="555429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E99D7F2-B28E-5719-B014-67057BB54934}"/>
              </a:ext>
            </a:extLst>
          </p:cNvPr>
          <p:cNvGrpSpPr/>
          <p:nvPr/>
        </p:nvGrpSpPr>
        <p:grpSpPr>
          <a:xfrm>
            <a:off x="7869677" y="1254448"/>
            <a:ext cx="4322323" cy="3319294"/>
            <a:chOff x="7848624" y="956854"/>
            <a:chExt cx="4322323" cy="33192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B1B7F0E-B410-1563-A25A-21FA361C3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53941" y="956854"/>
              <a:ext cx="4111690" cy="300115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052733C-ED15-95D8-6272-0D9906C88CC1}"/>
                </a:ext>
              </a:extLst>
            </p:cNvPr>
            <p:cNvSpPr txBox="1"/>
            <p:nvPr/>
          </p:nvSpPr>
          <p:spPr>
            <a:xfrm>
              <a:off x="7848624" y="3999149"/>
              <a:ext cx="43223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solidFill>
                    <a:schemeClr val="tx1"/>
                  </a:solidFill>
                  <a:latin typeface="Proxima Nova"/>
                </a:rPr>
                <a:t>Fig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</a:rPr>
                <a:t>: Stirring of coloured particles</a:t>
              </a:r>
              <a:r>
                <a:rPr lang="en-US" sz="1200" dirty="0">
                  <a:solidFill>
                    <a:schemeClr val="tx1"/>
                  </a:solidFill>
                  <a:latin typeface="Proxima Nova"/>
                </a:rPr>
                <a:t>. 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</a:rPr>
                <a:t>(Rep: 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Monaghan2017</a:t>
              </a:r>
              <a:r>
                <a:rPr lang="en-IN" sz="1200" dirty="0">
                  <a:solidFill>
                    <a:schemeClr val="tx1"/>
                  </a:solidFill>
                  <a:latin typeface="Proxima Nova"/>
                </a:rPr>
                <a:t>)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3255AA-D399-995D-9E59-9C7870E01459}"/>
              </a:ext>
            </a:extLst>
          </p:cNvPr>
          <p:cNvSpPr/>
          <p:nvPr/>
        </p:nvSpPr>
        <p:spPr>
          <a:xfrm>
            <a:off x="649925" y="4296742"/>
            <a:ext cx="7219752" cy="2004998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190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Viscosity-based vorticity correction model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Aimed primarily towards benefiting the CGI community</a:t>
                </a:r>
              </a:p>
              <a:p>
                <a:pPr marL="1504919" lvl="2" indent="-285750"/>
                <a:r>
                  <a:rPr lang="en-IN" dirty="0"/>
                  <a:t>Faster computational time &amp; simplified system of equations</a:t>
                </a:r>
              </a:p>
              <a:p>
                <a:pPr marL="895335" lvl="1" indent="-285750"/>
                <a:r>
                  <a:rPr lang="en-IN" dirty="0"/>
                  <a:t>Research focuses more on visual artifacts of the flow, not quantified metrics</a:t>
                </a:r>
              </a:p>
              <a:p>
                <a:pPr marL="895335" lvl="1" indent="-285750"/>
                <a:r>
                  <a:rPr lang="en-IN" dirty="0"/>
                  <a:t>Builds on the fact that </a:t>
                </a:r>
                <a:r>
                  <a:rPr lang="en-US" dirty="0"/>
                  <a:t>rotational kinetic energy </a:t>
                </a:r>
                <a14:m>
                  <m:oMath xmlns:m="http://schemas.openxmlformats.org/officeDocument/2006/math">
                    <m:r>
                      <a:rPr lang="en-IN" sz="1800" b="1" i="1" smtClean="0">
                        <a:solidFill>
                          <a:srgbClr val="202729"/>
                        </a:solidFill>
                        <a:effectLst/>
                        <a:latin typeface="Cambria Math" panose="02040503050406030204" pitchFamily="18" charset="0"/>
                        <a:ea typeface="Proxima Nova"/>
                        <a:cs typeface="Proxima Nova"/>
                      </a:rPr>
                      <m:t>≤</m:t>
                    </m:r>
                  </m:oMath>
                </a14:m>
                <a:r>
                  <a:rPr lang="en-US" dirty="0"/>
                  <a:t> translational kinetic energy</a:t>
                </a:r>
              </a:p>
              <a:p>
                <a:pPr marL="895335" lvl="1" indent="-285750"/>
                <a:endParaRPr lang="en-US" dirty="0"/>
              </a:p>
              <a:p>
                <a:pPr marL="895335" lvl="1" indent="-285750"/>
                <a:endParaRPr lang="en-US" dirty="0"/>
              </a:p>
              <a:p>
                <a:pPr marL="285750" indent="-285750"/>
                <a:r>
                  <a:rPr lang="en-US" dirty="0"/>
                  <a:t>Hybrid-SPH (hrSPH)</a:t>
                </a:r>
                <a:r>
                  <a:rPr lang="en-IN" baseline="30000" dirty="0"/>
                  <a:t>[2]</a:t>
                </a:r>
                <a:endParaRPr lang="en-US" dirty="0"/>
              </a:p>
              <a:p>
                <a:pPr marL="895335" lvl="1" indent="-285750"/>
                <a:r>
                  <a:rPr lang="en-IN" dirty="0"/>
                  <a:t>Particle data interpolated onto Eulerian mesh grids</a:t>
                </a:r>
                <a:endParaRPr lang="en-US" dirty="0"/>
              </a:p>
              <a:p>
                <a:pPr marL="895335" lvl="1" indent="-285750"/>
                <a:r>
                  <a:rPr lang="en-US" dirty="0"/>
                  <a:t>Rate of change of flow properties computed on mesh grid</a:t>
                </a:r>
              </a:p>
              <a:p>
                <a:pPr marL="895335" lvl="1" indent="-285750"/>
                <a:r>
                  <a:rPr lang="en-IN" dirty="0"/>
                  <a:t>Updated mesh values interpolated onto particles</a:t>
                </a:r>
              </a:p>
              <a:p>
                <a:pPr marL="895335" lvl="1" indent="-285750"/>
                <a:r>
                  <a:rPr lang="en-IN" dirty="0"/>
                  <a:t>Advection of particles using the updated properties</a:t>
                </a:r>
              </a:p>
              <a:p>
                <a:pPr marL="895335" lvl="1" indent="-285750"/>
                <a:r>
                  <a:rPr lang="en-IN" dirty="0"/>
                  <a:t>Remeshing is performed when particles cluster to ensure uniform particle distribution</a:t>
                </a:r>
              </a:p>
              <a:p>
                <a:pPr marL="895335" lvl="1" indent="-285750"/>
                <a:r>
                  <a:rPr lang="en-IN" dirty="0"/>
                  <a:t>Information from the model cannot help improve traditional SPH schemes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Miscellaneous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15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041363"/>
            <a:ext cx="99104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S. Liu, X. Wang, X. Ban, Y. Xu, J. Zhou, and Y. Zhang, “Viscosity-based Vorticity Correction for Turbulent SPH Fluids,” in 2019 IEEE Conference on Virtual Reality and 3D User Interfaces (VR), Mar. 2019, pp. 1048–1049, doi: 10.1109/VR.2019.8798224.</a:t>
            </a:r>
          </a:p>
          <a:p>
            <a:r>
              <a:rPr lang="en-US" sz="9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A. Obeidat and S. P. A. Bordas, “Three-dimensional remeshed smoothed particle hydrodynamics for the simulation of isotropic turbulence,” Int. J. Numer. Methods Fluids, vol. 86, no. 1, pp. 1–19, 2018, doi: 10.1002/fld.4405.</a:t>
            </a:r>
          </a:p>
        </p:txBody>
      </p:sp>
    </p:spTree>
    <p:extLst>
      <p:ext uri="{BB962C8B-B14F-4D97-AF65-F5344CB8AC3E}">
        <p14:creationId xmlns:p14="http://schemas.microsoft.com/office/powerpoint/2010/main" val="227011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99BEB-A6FE-872F-2EF0-BFDF0053F76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IN" sz="5400" b="1" dirty="0"/>
              <a:t>Evaluation of Turbulence Models</a:t>
            </a:r>
            <a:endParaRPr lang="en-IN" sz="5400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16</a:t>
            </a:fld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7444BE-82F0-D38C-E719-6448F752AE7B}"/>
              </a:ext>
            </a:extLst>
          </p:cNvPr>
          <p:cNvSpPr/>
          <p:nvPr/>
        </p:nvSpPr>
        <p:spPr>
          <a:xfrm>
            <a:off x="139960" y="143569"/>
            <a:ext cx="5803640" cy="32854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tx1"/>
                </a:solidFill>
                <a:latin typeface="Proxima Nova"/>
              </a:rPr>
              <a:t>Most of </a:t>
            </a:r>
            <a:r>
              <a:rPr lang="en-US" sz="1800" dirty="0">
                <a:solidFill>
                  <a:schemeClr val="tx1"/>
                </a:solidFill>
                <a:latin typeface="Proxima Nova"/>
              </a:rPr>
              <a:t>Lagrangian turbulent models </a:t>
            </a:r>
            <a:r>
              <a:rPr lang="en-US" sz="1800" dirty="0">
                <a:solidFill>
                  <a:schemeClr val="tx1"/>
                </a:solidFill>
                <a:latin typeface="Proxima Nova"/>
                <a:sym typeface="Wingdings" panose="05000000000000000000" pitchFamily="2" charset="2"/>
              </a:rPr>
              <a:t> T</a:t>
            </a:r>
            <a:r>
              <a:rPr lang="en-US" sz="1800" dirty="0">
                <a:solidFill>
                  <a:schemeClr val="tx1"/>
                </a:solidFill>
                <a:latin typeface="Proxima Nova"/>
              </a:rPr>
              <a:t>ested for primarily complex, free-surface flows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A systematic analysis of isotropic turbulence problems provides better insight on the energy spectrum &amp; its cascade across varying length scales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Appropriate </a:t>
            </a:r>
            <a:r>
              <a:rPr lang="en-US" sz="1800" dirty="0">
                <a:solidFill>
                  <a:srgbClr val="0070C0"/>
                </a:solidFill>
                <a:latin typeface="Proxima Nova"/>
              </a:rPr>
              <a:t>bounded/periodic </a:t>
            </a:r>
            <a:r>
              <a:rPr lang="en-US" sz="1800" dirty="0">
                <a:solidFill>
                  <a:schemeClr val="tx1"/>
                </a:solidFill>
                <a:latin typeface="Proxima Nova"/>
              </a:rPr>
              <a:t>test cases must be used when analyzing turbulence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sz="1800" dirty="0">
                <a:solidFill>
                  <a:schemeClr val="tx1"/>
                </a:solidFill>
                <a:latin typeface="Proxima Nova"/>
              </a:rPr>
              <a:t>Analyse results with appropriate metrics, and validate the results with experimental or numerical data from literature</a:t>
            </a:r>
            <a:endParaRPr lang="en-US" sz="1800" dirty="0">
              <a:solidFill>
                <a:schemeClr val="tx1"/>
              </a:solidFill>
              <a:latin typeface="Proxima Nova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49810DE-4F14-E035-2CC0-08D4F1F79A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029835"/>
              </p:ext>
            </p:extLst>
          </p:nvPr>
        </p:nvGraphicFramePr>
        <p:xfrm>
          <a:off x="139960" y="3573625"/>
          <a:ext cx="5803640" cy="31408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435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9FD4C3A-7894-4131-BB04-9DA55138D6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graphicEl>
                                              <a:dgm id="{39FD4C3A-7894-4131-BB04-9DA55138D6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5F46E68-6307-43CD-863D-AEE7C7132E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graphicEl>
                                              <a:dgm id="{D5F46E68-6307-43CD-863D-AEE7C7132E0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2819917-2430-49C3-9203-36AFC5F723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graphicEl>
                                              <a:dgm id="{92819917-2430-49C3-9203-36AFC5F723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44F304-37A2-461D-BBD1-8FD6CF985E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graphicEl>
                                              <a:dgm id="{A044F304-37A2-461D-BBD1-8FD6CF985E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2C60048-EC8E-441B-AB4A-78C37FBBD4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graphicEl>
                                              <a:dgm id="{02C60048-EC8E-441B-AB4A-78C37FBBD4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9D157EB-F204-48F2-ADCE-1CFCF6C5B6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graphicEl>
                                              <a:dgm id="{49D157EB-F204-48F2-ADCE-1CFCF6C5B6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B191F53-4FE8-41F3-99C7-F4F1022E55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graphicEl>
                                              <a:dgm id="{8B191F53-4FE8-41F3-99C7-F4F1022E55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5ABF292-039C-4D61-AE93-4E4F1C33C0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graphicEl>
                                              <a:dgm id="{A5ABF292-039C-4D61-AE93-4E4F1C33C0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1C496F4-12DD-4CD2-8798-CE98EC6966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graphicEl>
                                              <a:dgm id="{51C496F4-12DD-4CD2-8798-CE98EC6966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Graphic spid="2" grpId="0" uiExpand="1">
        <p:bldSub>
          <a:bldDgm bld="one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Taylor-Green Vortex Problem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/>
                  <a:t>Periodic, incompressible flow</a:t>
                </a:r>
              </a:p>
              <a:p>
                <a:pPr marL="895335" lvl="1" indent="-285750"/>
                <a:r>
                  <a:rPr lang="en-IN" dirty="0"/>
                  <a:t>2D Case: Analytical solutions known</a:t>
                </a:r>
              </a:p>
              <a:p>
                <a:pPr marL="895335" lvl="1" indent="-285750"/>
                <a:r>
                  <a:rPr lang="en-IN" dirty="0"/>
                  <a:t>3D Case: Initial flow conditions can be specified </a:t>
                </a:r>
              </a:p>
              <a:p>
                <a:pPr marL="895335" lvl="1" indent="-285750"/>
                <a:endParaRPr lang="en-IN" dirty="0"/>
              </a:p>
              <a:p>
                <a:pPr marL="285750" indent="-285750"/>
                <a:r>
                  <a:rPr lang="en-IN" dirty="0"/>
                  <a:t>Thin Double-Shear Layer</a:t>
                </a:r>
              </a:p>
              <a:p>
                <a:pPr marL="895335" lvl="1" indent="-285750"/>
                <a:r>
                  <a:rPr lang="en-IN" dirty="0"/>
                  <a:t>Flow under-resolved </a:t>
                </a:r>
                <a:r>
                  <a:rPr lang="en-IN" dirty="0">
                    <a:sym typeface="Wingdings" panose="05000000000000000000" pitchFamily="2" charset="2"/>
                  </a:rPr>
                  <a:t> Spurious structures are produced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Generation of the spurious structure depends on the scheme</a:t>
                </a:r>
              </a:p>
              <a:p>
                <a:pPr marL="285750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285750" indent="-285750"/>
                <a:r>
                  <a:rPr lang="en-IN" dirty="0">
                    <a:sym typeface="Wingdings" panose="05000000000000000000" pitchFamily="2" charset="2"/>
                  </a:rPr>
                  <a:t>3D Isotropic Turbulence</a:t>
                </a:r>
                <a:r>
                  <a:rPr lang="en-IN" baseline="30000" dirty="0"/>
                  <a:t>[1]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DNS dataset from the </a:t>
                </a:r>
                <a:r>
                  <a:rPr lang="fr-FR" dirty="0">
                    <a:sym typeface="Wingdings" panose="05000000000000000000" pitchFamily="2" charset="2"/>
                  </a:rPr>
                  <a:t>JHU Turbulence database Cluster</a:t>
                </a:r>
              </a:p>
              <a:p>
                <a:pPr marL="895335" lvl="1" indent="-285750"/>
                <a:r>
                  <a:rPr lang="fr-FR" dirty="0">
                    <a:sym typeface="Wingdings" panose="05000000000000000000" pitchFamily="2" charset="2"/>
                  </a:rPr>
                  <a:t>Dataset: Incompressible flow with </a:t>
                </a:r>
                <a:r>
                  <a:rPr lang="en-US" dirty="0">
                    <a:sym typeface="Wingdings" panose="05000000000000000000" pitchFamily="2" charset="2"/>
                  </a:rPr>
                  <a:t>isotropic and forced turbulence.</a:t>
                </a:r>
              </a:p>
              <a:p>
                <a:pPr marL="895335" lvl="1" indent="-285750"/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1024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spatial points &amp;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1024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time samples spanning one large-scale turnover time</a:t>
                </a:r>
              </a:p>
              <a:p>
                <a:pPr marL="895335" lvl="1" indent="-285750"/>
                <a:endParaRPr lang="en-US" dirty="0">
                  <a:sym typeface="Wingdings" panose="05000000000000000000" pitchFamily="2" charset="2"/>
                </a:endParaRPr>
              </a:p>
              <a:p>
                <a:pPr marL="285750" indent="-285750"/>
                <a:r>
                  <a:rPr lang="en-US" dirty="0">
                    <a:sym typeface="Wingdings" panose="05000000000000000000" pitchFamily="2" charset="2"/>
                  </a:rPr>
                  <a:t>2D </a:t>
                </a:r>
                <a:r>
                  <a:rPr lang="en-IN" dirty="0">
                    <a:sym typeface="Wingdings" panose="05000000000000000000" pitchFamily="2" charset="2"/>
                  </a:rPr>
                  <a:t>Confined &amp; Driven Turbulence</a:t>
                </a:r>
                <a:r>
                  <a:rPr lang="en-IN" baseline="30000" dirty="0"/>
                  <a:t>[2]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2D fluid confined to a square box enclosing a cylinder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Cylinder moves in a predetermined trajectory</a:t>
                </a:r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Benchmark Problems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17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-1" y="6291596"/>
            <a:ext cx="10657841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Y. Li et al., “A public turbulence database cluster and applications to study Lagrangian evolution of velocity increments in turbulence,” J. turbul., vol. 9, p. N31, 2008.</a:t>
            </a:r>
          </a:p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J. J. Monaghan, “SPH-</a:t>
            </a:r>
            <a:r>
              <a:rPr lang="el-GR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ϵ </a:t>
            </a:r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simulation of 2D turbulence driven by a moving cylinder,” Eur. J. Mech. B/Fluids, vol. 65, pp. 486–493, 2017, doi: 10.1016/j.euromechflu.2017.03.011.</a:t>
            </a:r>
          </a:p>
        </p:txBody>
      </p:sp>
    </p:spTree>
    <p:extLst>
      <p:ext uri="{BB962C8B-B14F-4D97-AF65-F5344CB8AC3E}">
        <p14:creationId xmlns:p14="http://schemas.microsoft.com/office/powerpoint/2010/main" val="39511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Energy spectral density </a:t>
                </a:r>
              </a:p>
              <a:p>
                <a:pPr marL="895335" lvl="1" indent="-285750"/>
                <a:r>
                  <a:rPr lang="en-IN" dirty="0"/>
                  <a:t>Velocity field over a grid generated using suitable interpolation of the particle velocity data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Fourier transform of the velocity field </a:t>
                </a:r>
                <a:r>
                  <a:rPr lang="en-IN" dirty="0">
                    <a:sym typeface="Wingdings" panose="05000000000000000000" pitchFamily="2" charset="2"/>
                  </a:rPr>
                  <a:t> Velocity spectrum as a function of the wave-number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Energy spectrum computed from the velocity spectrum</a:t>
                </a:r>
              </a:p>
              <a:p>
                <a:pPr marL="285750" indent="-285750"/>
                <a:r>
                  <a:rPr lang="en-IN" dirty="0">
                    <a:sym typeface="Wingdings" panose="05000000000000000000" pitchFamily="2" charset="2"/>
                  </a:rPr>
                  <a:t>Velocity gradient-based metrics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Iso-vorticity surfaces, Q-criterion,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-criterion, etc.</a:t>
                </a:r>
              </a:p>
              <a:p>
                <a:pPr marL="895335" lvl="1" indent="-285750"/>
                <a:r>
                  <a:rPr lang="en-US" dirty="0">
                    <a:sym typeface="Wingdings" panose="05000000000000000000" pitchFamily="2" charset="2"/>
                  </a:rPr>
                  <a:t>Most of the definitions for a vortex  Not objective &amp; suitable for studying the flow (esp. 3D flow)</a:t>
                </a:r>
                <a:r>
                  <a:rPr lang="en-IN" baseline="30000" dirty="0"/>
                  <a:t>[2]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285750" indent="-285750"/>
                <a:r>
                  <a:rPr lang="en-IN" dirty="0">
                    <a:sym typeface="Wingdings" panose="05000000000000000000" pitchFamily="2" charset="2"/>
                  </a:rPr>
                  <a:t>Lagrangian coherent structures (LCS)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Local velocity fluctuations do not induce noise in LCS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FTLE is formulated in the Lagrangian framework  Better identification of LCSs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Provides flexibility in its formulation</a:t>
                </a:r>
                <a:r>
                  <a:rPr lang="en-IN" baseline="30000" dirty="0"/>
                  <a:t>[3]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US" dirty="0">
                    <a:sym typeface="Wingdings" panose="05000000000000000000" pitchFamily="2" charset="2"/>
                  </a:rPr>
                  <a:t>Backward-in-time FTLE can be computed using limited resources during run-time concurrently </a:t>
                </a:r>
              </a:p>
              <a:p>
                <a:pPr marL="1504919" lvl="2" indent="-285750"/>
                <a:r>
                  <a:rPr lang="en-US" dirty="0">
                    <a:sym typeface="Wingdings" panose="05000000000000000000" pitchFamily="2" charset="2"/>
                  </a:rPr>
                  <a:t>Forward-in-time FTLE can only be computed during post-processing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Easily parallelizable</a:t>
                </a:r>
              </a:p>
              <a:p>
                <a:pPr marL="1219169" lvl="2" indent="0">
                  <a:buNone/>
                </a:pPr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2" y="963200"/>
                <a:ext cx="11867599" cy="5452800"/>
              </a:xfrm>
              <a:prstGeom prst="rect">
                <a:avLst/>
              </a:prstGeom>
              <a:blipFill>
                <a:blip r:embed="rId3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Post-Simulation Analysis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18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-1" y="5845521"/>
            <a:ext cx="10993121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Y. Shi, X. X. Zhu, M. Ellero, and N. A. Adams, “Analysis of interpolation schemes for the accurate estimation of energy spectrum in Lagrangian methods,” Comput. Fluids, vol. 82, pp. 122–131, 2013, doi: 10.1016/j.compfluid.2013.05.003.</a:t>
            </a:r>
          </a:p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 G. Haller, “An objective definition of a vortex,” J. Fluid Mech., vol. 525, pp. 1–26, 2005.</a:t>
            </a:r>
          </a:p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[3] P. N. Sun, A. Colagrossi, S. Marrone, and A. M. Zhang, “Detection of Lagrangian Coherent Structures in the SPH framework,” Comput. Methods Appl. Mech. Eng., vol. 305, pp. 849–868, 2016, doi: 10.1016/j.cma.2016.03.027.</a:t>
            </a:r>
          </a:p>
        </p:txBody>
      </p:sp>
    </p:spTree>
    <p:extLst>
      <p:ext uri="{BB962C8B-B14F-4D97-AF65-F5344CB8AC3E}">
        <p14:creationId xmlns:p14="http://schemas.microsoft.com/office/powerpoint/2010/main" val="246973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87C58-207C-0ADC-333A-57175161DDBF}"/>
              </a:ext>
            </a:extLst>
          </p:cNvPr>
          <p:cNvSpPr/>
          <p:nvPr/>
        </p:nvSpPr>
        <p:spPr>
          <a:xfrm>
            <a:off x="9343930" y="4114149"/>
            <a:ext cx="1059181" cy="5638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24499D-697D-939A-D204-5A9A9CF84DE4}"/>
              </a:ext>
            </a:extLst>
          </p:cNvPr>
          <p:cNvSpPr/>
          <p:nvPr/>
        </p:nvSpPr>
        <p:spPr>
          <a:xfrm>
            <a:off x="9314708" y="2780648"/>
            <a:ext cx="1128990" cy="533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7298737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20000"/>
          </a:bodyPr>
          <a:lstStyle/>
          <a:p>
            <a:pPr marL="285750" indent="-285750"/>
            <a:r>
              <a:rPr lang="en-US" dirty="0"/>
              <a:t>Stage – I outcome:</a:t>
            </a:r>
          </a:p>
          <a:p>
            <a:pPr marL="895335" lvl="1" indent="-285750"/>
            <a:r>
              <a:rPr lang="en-US" dirty="0"/>
              <a:t>A reasonable </a:t>
            </a:r>
            <a:r>
              <a:rPr lang="en-IN" dirty="0"/>
              <a:t>compilation</a:t>
            </a:r>
            <a:r>
              <a:rPr lang="en-US" dirty="0"/>
              <a:t> of past SPH turbulence models</a:t>
            </a:r>
          </a:p>
          <a:p>
            <a:pPr marL="895335" lvl="1" indent="-285750"/>
            <a:r>
              <a:rPr lang="en-US" dirty="0"/>
              <a:t>The corresponding advantages, limitations &amp; potential areas for refinement are understood</a:t>
            </a:r>
          </a:p>
          <a:p>
            <a:pPr marL="895335" lvl="1" indent="-285750"/>
            <a:endParaRPr lang="en-US" dirty="0"/>
          </a:p>
          <a:p>
            <a:pPr marL="285750" indent="-285750"/>
            <a:r>
              <a:rPr lang="en-US" dirty="0"/>
              <a:t>Entropically Damped Artificial Compressibility (EDAC) scheme</a:t>
            </a:r>
            <a:r>
              <a:rPr lang="en-IN" baseline="30000" dirty="0"/>
              <a:t>[1]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E</a:t>
            </a:r>
            <a:r>
              <a:rPr lang="en-US" dirty="0"/>
              <a:t>xplicit incompressible SPH method</a:t>
            </a:r>
          </a:p>
          <a:p>
            <a:pPr marL="895335" lvl="1" indent="-285750"/>
            <a:r>
              <a:rPr lang="en-US" dirty="0"/>
              <a:t>Uses a pressure evolution eq. instead of the </a:t>
            </a:r>
            <a:r>
              <a:rPr lang="en-IN" dirty="0"/>
              <a:t>continuity equation</a:t>
            </a:r>
            <a:r>
              <a:rPr lang="en-IN" baseline="30000" dirty="0"/>
              <a:t>[2]</a:t>
            </a:r>
            <a:endParaRPr lang="en-US" dirty="0"/>
          </a:p>
          <a:p>
            <a:pPr marL="895335" lvl="1" indent="-285750"/>
            <a:r>
              <a:rPr lang="en-US" dirty="0"/>
              <a:t>Produces a smoother &amp; accurate pressure distribution for flows, confined or free</a:t>
            </a:r>
          </a:p>
          <a:p>
            <a:pPr marL="895335" lvl="1" indent="-285750"/>
            <a:r>
              <a:rPr lang="en-US" dirty="0"/>
              <a:t>Does not require artificial viscosity</a:t>
            </a:r>
          </a:p>
          <a:p>
            <a:pPr marL="285750" indent="-285750"/>
            <a:r>
              <a:rPr lang="en-US" dirty="0"/>
              <a:t>Turbulence Models for EDAC</a:t>
            </a:r>
          </a:p>
          <a:p>
            <a:pPr marL="895335" lvl="1" indent="-285750"/>
            <a:r>
              <a:rPr lang="en-IN" dirty="0"/>
              <a:t>Incompatible with RANS due to incompressibility condition</a:t>
            </a:r>
          </a:p>
          <a:p>
            <a:pPr marL="1504919" lvl="2" indent="-285750"/>
            <a:r>
              <a:rPr lang="en-IN" dirty="0"/>
              <a:t>Will consider compressible EDAC scheme to devise a turbulence model</a:t>
            </a:r>
            <a:endParaRPr lang="en-US" dirty="0"/>
          </a:p>
          <a:p>
            <a:pPr marL="895335" lvl="1" indent="-285750"/>
            <a:r>
              <a:rPr lang="en-US" dirty="0"/>
              <a:t>Lagrangian LES filtering of the pressure eq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Mixed filtered term obtained; cannot be </a:t>
            </a:r>
            <a:r>
              <a:rPr lang="en-IN" dirty="0"/>
              <a:t>decoupled further</a:t>
            </a:r>
          </a:p>
          <a:p>
            <a:pPr marL="1504919" lvl="2" indent="-285750"/>
            <a:r>
              <a:rPr lang="en-IN" dirty="0"/>
              <a:t>Will investigate potential closure models to decouple/model the mixed term</a:t>
            </a:r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Conclusion &amp; Future Work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19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-1" y="6140161"/>
            <a:ext cx="1040311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P. Ramachandran and K. Puri, “Entropically damped artificial compressibility for SPH,” Comput. Fluids, vol. 179, pp. 579–594, Jan. 2019, doi: 10.1016/j.compfluid.2018.11.023.</a:t>
            </a:r>
          </a:p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J. R. Clausen, “Entropically damped form of artificial compressibility for explicit simulation of incompressible flow,” Phys. Rev. E - Stat. Nonlinear, Soft Matter Phys., vol. 87, no. 1, pp. 1–12, 2013, doi: 10.1103/PhysRevE.87.013309.</a:t>
            </a:r>
          </a:p>
        </p:txBody>
      </p:sp>
      <p:pic>
        <p:nvPicPr>
          <p:cNvPr id="34" name="Picture 33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P} = -c_s^2 \rho \nabla \cdot \vect{v} + \nu \nabla^2 P&#10;\end{equation*}&#10;&#10;\end{document}" title="IguanaTex Bitmap Display">
            <a:extLst>
              <a:ext uri="{FF2B5EF4-FFF2-40B4-BE49-F238E27FC236}">
                <a16:creationId xmlns:a16="http://schemas.microsoft.com/office/drawing/2014/main" id="{05088FA5-14CD-16C5-84E0-64E1394CAC9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56567" y="4157751"/>
            <a:ext cx="2581028" cy="467657"/>
          </a:xfrm>
          <a:prstGeom prst="rect">
            <a:avLst/>
          </a:prstGeom>
        </p:spPr>
      </p:pic>
      <p:pic>
        <p:nvPicPr>
          <p:cNvPr id="36" name="Picture 35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abla \cdot \vect{v} = 0&#10;\end{equation*}&#10;&#10;\end{document}" title="IguanaTex Bitmap Display">
            <a:extLst>
              <a:ext uri="{FF2B5EF4-FFF2-40B4-BE49-F238E27FC236}">
                <a16:creationId xmlns:a16="http://schemas.microsoft.com/office/drawing/2014/main" id="{D8B57328-D758-25DE-5DDD-D6DEADE60C4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2116" y="2976088"/>
            <a:ext cx="895543" cy="163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6958BF-629F-FFAA-63FC-B27E6150E7B3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 flipH="1">
            <a:off x="9873521" y="3314048"/>
            <a:ext cx="5682" cy="800101"/>
          </a:xfrm>
          <a:prstGeom prst="straightConnector1">
            <a:avLst/>
          </a:prstGeom>
          <a:ln w="1905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4BA30B1-9BE7-0559-C86C-2CDDB949A51E}"/>
              </a:ext>
            </a:extLst>
          </p:cNvPr>
          <p:cNvSpPr/>
          <p:nvPr/>
        </p:nvSpPr>
        <p:spPr>
          <a:xfrm>
            <a:off x="11237595" y="5084444"/>
            <a:ext cx="750570" cy="699135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2" name="Picture 31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TildeP} = -c_s^2 \rho \nabla \cdot \TildeV + \nu \nabla^2 \TildeP + \TildeV \cdot \nabla \TildeP - \widetilde{\vect{v}\cdot\nabla P}&#10;\end{equation*}&#10;&#10;\end{document}" title="IguanaTex Bitmap Display">
            <a:extLst>
              <a:ext uri="{FF2B5EF4-FFF2-40B4-BE49-F238E27FC236}">
                <a16:creationId xmlns:a16="http://schemas.microsoft.com/office/drawing/2014/main" id="{FD75AC89-4930-CB2D-75F8-8CEC1B2B55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9470" y="5138202"/>
            <a:ext cx="4485943" cy="534857"/>
          </a:xfrm>
          <a:prstGeom prst="rect">
            <a:avLst/>
          </a:prstGeom>
        </p:spPr>
      </p:pic>
      <p:pic>
        <p:nvPicPr>
          <p:cNvPr id="51" name="Picture 50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f(\TildeV, \TildeP) \neq \widetilde{f(\vect{v}, P)}&#10;\end{equation*}&#10;&#10;\end{document}" title="IguanaTex Bitmap Display">
            <a:extLst>
              <a:ext uri="{FF2B5EF4-FFF2-40B4-BE49-F238E27FC236}">
                <a16:creationId xmlns:a16="http://schemas.microsoft.com/office/drawing/2014/main" id="{651E26F8-6806-769E-A3C5-4A98277AFD2A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720" y="5726817"/>
            <a:ext cx="1737600" cy="32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69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animBg="1"/>
      <p:bldP spid="11" grpId="0" uiExpand="1" animBg="1"/>
      <p:bldP spid="338" grpId="0" uiExpand="1" build="p"/>
      <p:bldP spid="340" grpId="0"/>
      <p:bldP spid="346" grpId="0" uiExpand="1"/>
      <p:bldP spid="16" grpId="0" uiExpan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7EB6B6-4651-4621-DF95-B5A07C142738}"/>
              </a:ext>
            </a:extLst>
          </p:cNvPr>
          <p:cNvSpPr/>
          <p:nvPr/>
        </p:nvSpPr>
        <p:spPr>
          <a:xfrm>
            <a:off x="7509749" y="2031995"/>
            <a:ext cx="4518590" cy="323239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7475EE-0ED6-EE39-EB18-A713D5D5469B}"/>
              </a:ext>
            </a:extLst>
          </p:cNvPr>
          <p:cNvSpPr/>
          <p:nvPr/>
        </p:nvSpPr>
        <p:spPr>
          <a:xfrm>
            <a:off x="160721" y="3498980"/>
            <a:ext cx="7135818" cy="2855167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D50502-FA6B-4E9E-75BE-03FD071BDD55}"/>
              </a:ext>
            </a:extLst>
          </p:cNvPr>
          <p:cNvSpPr/>
          <p:nvPr/>
        </p:nvSpPr>
        <p:spPr>
          <a:xfrm>
            <a:off x="160721" y="963200"/>
            <a:ext cx="7135818" cy="216255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Google Shape;338;p37">
            <a:extLst>
              <a:ext uri="{FF2B5EF4-FFF2-40B4-BE49-F238E27FC236}">
                <a16:creationId xmlns:a16="http://schemas.microsoft.com/office/drawing/2014/main" id="{579CA0CB-444B-3C69-8094-858000289B97}"/>
              </a:ext>
            </a:extLst>
          </p:cNvPr>
          <p:cNvSpPr txBox="1">
            <a:spLocks/>
          </p:cNvSpPr>
          <p:nvPr/>
        </p:nvSpPr>
        <p:spPr>
          <a:xfrm>
            <a:off x="7509754" y="963200"/>
            <a:ext cx="4518579" cy="54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828754" marR="0" lvl="2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2438339" marR="0" lvl="3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3047924" marR="0" lvl="4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3657509" marR="0" lvl="5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4267093" marR="0" lvl="6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4876678" marR="0" lvl="7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5486263" marR="0" lvl="8" indent="-423323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867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285750" indent="-285750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Lagrangian Modelling –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No background mesh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Handles large deformations, complex boundary dynamics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Simplified model implementation</a:t>
            </a:r>
          </a:p>
          <a:p>
            <a:pPr marL="895335" lvl="1" indent="-285750">
              <a:lnSpc>
                <a:spcPct val="100000"/>
              </a:lnSpc>
            </a:pPr>
            <a:r>
              <a:rPr lang="en-IN" dirty="0">
                <a:solidFill>
                  <a:schemeClr val="tx1"/>
                </a:solidFill>
                <a:sym typeface="Wingdings" panose="05000000000000000000" pitchFamily="2" charset="2"/>
              </a:rPr>
              <a:t>Highly &amp; efficiently </a:t>
            </a:r>
            <a:r>
              <a:rPr lang="en-IN" dirty="0">
                <a:solidFill>
                  <a:srgbClr val="0070C0"/>
                </a:solidFill>
                <a:sym typeface="Wingdings" panose="05000000000000000000" pitchFamily="2" charset="2"/>
              </a:rPr>
              <a:t>parallelizable</a:t>
            </a:r>
            <a:endParaRPr lang="en-US" dirty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2" y="963200"/>
            <a:ext cx="7266435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b="1" dirty="0">
                <a:solidFill>
                  <a:schemeClr val="tx1"/>
                </a:solidFill>
              </a:rPr>
              <a:t>Turbulent Flow</a:t>
            </a:r>
          </a:p>
          <a:p>
            <a:pPr marL="625475" lvl="1" indent="-271463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Characterization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High Reynolds number flows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Random spatial &amp; temporal velocity fluctuations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Rotational &amp; 3D velocity field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Large mixing capacity of the flow</a:t>
            </a:r>
          </a:p>
          <a:p>
            <a:pPr marL="1073150" lvl="3" indent="-187325">
              <a:lnSpc>
                <a:spcPct val="100000"/>
              </a:lnSpc>
            </a:pPr>
            <a:r>
              <a:rPr lang="en-US" dirty="0">
                <a:solidFill>
                  <a:srgbClr val="0070C0"/>
                </a:solidFill>
              </a:rPr>
              <a:t>Chaotic</a:t>
            </a:r>
            <a:r>
              <a:rPr lang="en-US" dirty="0">
                <a:solidFill>
                  <a:schemeClr val="tx1"/>
                </a:solidFill>
              </a:rPr>
              <a:t> nature of solutions</a:t>
            </a:r>
          </a:p>
          <a:p>
            <a:pPr marL="625475" lvl="2" indent="-271463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25475" lvl="2" indent="-271463">
              <a:lnSpc>
                <a:spcPct val="100000"/>
              </a:lnSpc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625475" lvl="1" indent="-271463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Modelling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Lacks analytical solutions except for simple cases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CFD simulations required for complex flows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Typical modelling techniques</a:t>
            </a:r>
          </a:p>
          <a:p>
            <a:pPr marL="1436688" lvl="5" indent="-26987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Governing equations  Averaged or filtered</a:t>
            </a:r>
          </a:p>
          <a:p>
            <a:pPr marL="1436688" lvl="5" indent="-26987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Closure problem  Fluctuating components modelled using mean flow properties</a:t>
            </a:r>
          </a:p>
          <a:p>
            <a:pPr marL="1436688" lvl="5" indent="-269875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Stochastic methods</a:t>
            </a:r>
          </a:p>
          <a:p>
            <a:pPr marL="1073150" lvl="3" indent="-177800"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Models mostly based on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Eulerian framework</a:t>
            </a:r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Introduction 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84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5" grpId="0" animBg="1"/>
      <p:bldP spid="2" grpId="0"/>
      <p:bldP spid="338" grpId="0" uiExpand="1" build="p"/>
      <p:bldP spid="34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/>
          <p:nvPr/>
        </p:nvSpPr>
        <p:spPr>
          <a:xfrm>
            <a:off x="970400" y="3362033"/>
            <a:ext cx="10251200" cy="1233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60" name="Google Shape;360;p39"/>
          <p:cNvSpPr txBox="1"/>
          <p:nvPr/>
        </p:nvSpPr>
        <p:spPr>
          <a:xfrm>
            <a:off x="970400" y="3362033"/>
            <a:ext cx="10251200" cy="12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990"/>
            </a:pPr>
            <a:r>
              <a:rPr lang="en" sz="3467" i="1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Thank you!</a:t>
            </a:r>
            <a:endParaRPr sz="1867" i="1"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1" name="Google Shape;3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9402" y="1209801"/>
            <a:ext cx="1173167" cy="1143567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39"/>
          <p:cNvSpPr txBox="1">
            <a:spLocks noGrp="1"/>
          </p:cNvSpPr>
          <p:nvPr>
            <p:ph type="subTitle" idx="1"/>
          </p:nvPr>
        </p:nvSpPr>
        <p:spPr>
          <a:xfrm>
            <a:off x="949800" y="5414801"/>
            <a:ext cx="10292400" cy="14427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Department of Aerospace Engineering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1600" dirty="0"/>
              <a:t>Indian Institute of Technology Bombay</a:t>
            </a:r>
            <a:endParaRPr sz="1600" dirty="0"/>
          </a:p>
          <a:p>
            <a:pPr marL="0" indent="0" algn="ctr">
              <a:lnSpc>
                <a:spcPct val="90000"/>
              </a:lnSpc>
              <a:buSzPts val="358"/>
            </a:pPr>
            <a:endParaRPr sz="1440" dirty="0"/>
          </a:p>
          <a:p>
            <a:pPr marL="0" indent="0" algn="ctr">
              <a:lnSpc>
                <a:spcPct val="90000"/>
              </a:lnSpc>
              <a:buSzPts val="358"/>
            </a:pPr>
            <a:endParaRPr sz="2000" dirty="0"/>
          </a:p>
          <a:p>
            <a:pPr marL="0" indent="0" algn="ctr">
              <a:lnSpc>
                <a:spcPct val="90000"/>
              </a:lnSpc>
              <a:buSzPts val="358"/>
            </a:pPr>
            <a:r>
              <a:rPr lang="en" sz="2000" dirty="0"/>
              <a:t>October 25</a:t>
            </a:r>
            <a:r>
              <a:rPr lang="en" sz="2000" baseline="30000" dirty="0"/>
              <a:t>th</a:t>
            </a:r>
            <a:r>
              <a:rPr lang="en" sz="2000" dirty="0"/>
              <a:t>, 2022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7"/>
          <p:cNvSpPr txBox="1">
            <a:spLocks noGrp="1"/>
          </p:cNvSpPr>
          <p:nvPr>
            <p:ph type="body" idx="1"/>
          </p:nvPr>
        </p:nvSpPr>
        <p:spPr>
          <a:xfrm>
            <a:off x="160733" y="963200"/>
            <a:ext cx="8703350" cy="545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285750" indent="-285750">
              <a:lnSpc>
                <a:spcPct val="100000"/>
              </a:lnSpc>
            </a:pPr>
            <a:r>
              <a:rPr lang="en-US" dirty="0"/>
              <a:t>Turbulence Modelling in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Lacks </a:t>
            </a:r>
            <a:r>
              <a:rPr lang="en-US" sz="1800" dirty="0">
                <a:solidFill>
                  <a:srgbClr val="0070C0"/>
                </a:solidFill>
              </a:rPr>
              <a:t>robust</a:t>
            </a:r>
            <a:r>
              <a:rPr lang="en-US" sz="1800" dirty="0"/>
              <a:t> &amp; </a:t>
            </a:r>
            <a:r>
              <a:rPr lang="en-US" sz="1800" dirty="0">
                <a:solidFill>
                  <a:srgbClr val="0070C0"/>
                </a:solidFill>
              </a:rPr>
              <a:t>accurate</a:t>
            </a:r>
            <a:r>
              <a:rPr lang="en-US" sz="1800" dirty="0"/>
              <a:t> models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Shortcomings of current models: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sz="1800" dirty="0"/>
              <a:t>Cannot be </a:t>
            </a:r>
            <a:r>
              <a:rPr lang="en-US" sz="1800" dirty="0">
                <a:solidFill>
                  <a:srgbClr val="0070C0"/>
                </a:solidFill>
              </a:rPr>
              <a:t>generalized</a:t>
            </a:r>
            <a:r>
              <a:rPr lang="en-US" sz="1800" dirty="0"/>
              <a:t> to various types of turbulence-based problems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sz="1800" dirty="0"/>
              <a:t>Issues in scaling to 3D turbulent flows</a:t>
            </a:r>
          </a:p>
          <a:p>
            <a:pPr marL="2114504" lvl="3" indent="-285750">
              <a:lnSpc>
                <a:spcPct val="100000"/>
              </a:lnSpc>
            </a:pPr>
            <a:r>
              <a:rPr lang="en-US" sz="1800" dirty="0"/>
              <a:t>Accuracy &amp; computational constraints</a:t>
            </a:r>
          </a:p>
          <a:p>
            <a:pPr marL="1504919" lvl="2" indent="-285750">
              <a:lnSpc>
                <a:spcPct val="100000"/>
              </a:lnSpc>
            </a:pPr>
            <a:r>
              <a:rPr lang="en-US" sz="1800" dirty="0"/>
              <a:t>Boundary conditions &amp; treatment not well established</a:t>
            </a:r>
          </a:p>
          <a:p>
            <a:pPr marL="895335" lvl="1" indent="-285750">
              <a:lnSpc>
                <a:spcPct val="100000"/>
              </a:lnSpc>
            </a:pPr>
            <a:endParaRPr lang="en-US" sz="1800" dirty="0"/>
          </a:p>
          <a:p>
            <a:pPr marL="895335" lvl="1" indent="-285750">
              <a:lnSpc>
                <a:spcPct val="100000"/>
              </a:lnSpc>
            </a:pPr>
            <a:endParaRPr lang="en-US" sz="1800" dirty="0"/>
          </a:p>
          <a:p>
            <a:pPr marL="285750" indent="-285750">
              <a:lnSpc>
                <a:spcPct val="100000"/>
              </a:lnSpc>
            </a:pPr>
            <a:r>
              <a:rPr lang="en-US" dirty="0"/>
              <a:t>Project Objective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Review state of the art turbulence models in SPH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Provide advantages &amp; disadvantages of the major categories of models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>
                <a:solidFill>
                  <a:srgbClr val="0070C0"/>
                </a:solidFill>
              </a:rPr>
              <a:t>Extend</a:t>
            </a:r>
            <a:r>
              <a:rPr lang="en-US" sz="1800" dirty="0"/>
              <a:t> promising models to robust &amp; accurate SPH schemes</a:t>
            </a:r>
            <a:r>
              <a:rPr lang="en-US" sz="1800" baseline="30000" dirty="0"/>
              <a:t>[1]</a:t>
            </a:r>
            <a:r>
              <a:rPr lang="en-US" sz="1800" dirty="0"/>
              <a:t> 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Analyze &amp; study its performance in </a:t>
            </a:r>
            <a:r>
              <a:rPr lang="en-US" sz="1800" dirty="0">
                <a:solidFill>
                  <a:srgbClr val="0070C0"/>
                </a:solidFill>
              </a:rPr>
              <a:t>bounded</a:t>
            </a:r>
            <a:r>
              <a:rPr lang="en-US" sz="1800" dirty="0"/>
              <a:t> turbulent flow</a:t>
            </a:r>
          </a:p>
          <a:p>
            <a:pPr marL="895335" lvl="1" indent="-285750">
              <a:lnSpc>
                <a:spcPct val="100000"/>
              </a:lnSpc>
            </a:pPr>
            <a:r>
              <a:rPr lang="en-US" sz="1800" dirty="0"/>
              <a:t>Improve overall scheme using recent </a:t>
            </a:r>
            <a:r>
              <a:rPr lang="en-IN" sz="1800" dirty="0"/>
              <a:t>developments of SPH</a:t>
            </a:r>
            <a:endParaRPr lang="en-US" sz="1800" dirty="0"/>
          </a:p>
        </p:txBody>
      </p:sp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US" b="1" dirty="0"/>
              <a:t>Project Objectives 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3</a:t>
            </a:fld>
            <a:endParaRPr dirty="0"/>
          </a:p>
        </p:txBody>
      </p:sp>
      <p:sp>
        <p:nvSpPr>
          <p:cNvPr id="3" name="Google Shape;346;p37">
            <a:extLst>
              <a:ext uri="{FF2B5EF4-FFF2-40B4-BE49-F238E27FC236}">
                <a16:creationId xmlns:a16="http://schemas.microsoft.com/office/drawing/2014/main" id="{F522476B-0826-184E-0855-8DE2059E787F}"/>
              </a:ext>
            </a:extLst>
          </p:cNvPr>
          <p:cNvSpPr txBox="1"/>
          <p:nvPr/>
        </p:nvSpPr>
        <p:spPr>
          <a:xfrm>
            <a:off x="0" y="6286546"/>
            <a:ext cx="99104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P. Negi and P. Ramachandran, “How to train your solver: A method of manufactured solutions for weakly compressible smoothed particle hydrodynamics,” Phys. Fluids, vol. 33, no. 12, 2021, doi: 10.1063/5.0072383.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17C70BE3-1515-CFE7-6512-53AE04CE87C7}"/>
              </a:ext>
            </a:extLst>
          </p:cNvPr>
          <p:cNvSpPr/>
          <p:nvPr/>
        </p:nvSpPr>
        <p:spPr>
          <a:xfrm>
            <a:off x="8602824" y="963200"/>
            <a:ext cx="681135" cy="2465800"/>
          </a:xfrm>
          <a:prstGeom prst="rightBrace">
            <a:avLst>
              <a:gd name="adj1" fmla="val 338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870AE68A-313C-B578-BE62-759ED8B919E8}"/>
              </a:ext>
            </a:extLst>
          </p:cNvPr>
          <p:cNvSpPr/>
          <p:nvPr/>
        </p:nvSpPr>
        <p:spPr>
          <a:xfrm>
            <a:off x="8602823" y="3667801"/>
            <a:ext cx="681135" cy="1883914"/>
          </a:xfrm>
          <a:prstGeom prst="rightBrace">
            <a:avLst>
              <a:gd name="adj1" fmla="val 3384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036850-F4F6-35DF-59B7-D49EF16EB719}"/>
              </a:ext>
            </a:extLst>
          </p:cNvPr>
          <p:cNvSpPr/>
          <p:nvPr/>
        </p:nvSpPr>
        <p:spPr>
          <a:xfrm>
            <a:off x="9907773" y="1729569"/>
            <a:ext cx="1920816" cy="9330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Existing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Models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1933CB-DC70-2BED-A12B-2DB31BA4A6BD}"/>
              </a:ext>
            </a:extLst>
          </p:cNvPr>
          <p:cNvSpPr/>
          <p:nvPr/>
        </p:nvSpPr>
        <p:spPr>
          <a:xfrm>
            <a:off x="9907773" y="4143227"/>
            <a:ext cx="1920816" cy="9330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Expected</a:t>
            </a:r>
          </a:p>
          <a:p>
            <a:pPr algn="ctr"/>
            <a:r>
              <a:rPr lang="en-IN" sz="1800" b="1" dirty="0">
                <a:solidFill>
                  <a:schemeClr val="tx1"/>
                </a:solidFill>
                <a:latin typeface="Proxima Nova"/>
              </a:rPr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277832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" grpId="0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99BEB-A6FE-872F-2EF0-BFDF0053F76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52396" indent="0">
              <a:buNone/>
            </a:pPr>
            <a:r>
              <a:rPr lang="en-US" sz="5400" b="1" dirty="0"/>
              <a:t>Turbulence Modelling</a:t>
            </a:r>
            <a:endParaRPr lang="en-IN" sz="5400" dirty="0"/>
          </a:p>
        </p:txBody>
      </p:sp>
      <p:sp>
        <p:nvSpPr>
          <p:cNvPr id="368" name="Google Shape;368;p4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4</a:t>
            </a:fld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7444BE-82F0-D38C-E719-6448F752AE7B}"/>
              </a:ext>
            </a:extLst>
          </p:cNvPr>
          <p:cNvSpPr/>
          <p:nvPr/>
        </p:nvSpPr>
        <p:spPr>
          <a:xfrm>
            <a:off x="139959" y="143569"/>
            <a:ext cx="5803641" cy="254725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spcBef>
                <a:spcPts val="100"/>
              </a:spcBef>
              <a:spcAft>
                <a:spcPts val="100"/>
              </a:spcAft>
            </a:pPr>
            <a:r>
              <a:rPr lang="en-US" sz="1800" b="1" dirty="0">
                <a:solidFill>
                  <a:schemeClr val="tx1"/>
                </a:solidFill>
                <a:latin typeface="Proxima Nova"/>
              </a:rPr>
              <a:t>Project’s Progress</a:t>
            </a:r>
          </a:p>
          <a:p>
            <a:pPr marL="447675" indent="-269875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Surveyed research papers detailing work on turbulence models for SPH </a:t>
            </a:r>
            <a:r>
              <a:rPr lang="en-US" sz="1800" i="1" dirty="0">
                <a:solidFill>
                  <a:schemeClr val="tx1"/>
                </a:solidFill>
                <a:latin typeface="Proxima Nova"/>
              </a:rPr>
              <a:t>(c. 2000 – 2022)</a:t>
            </a:r>
          </a:p>
          <a:p>
            <a:pPr marL="447675" indent="-269875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Classified </a:t>
            </a:r>
            <a:r>
              <a:rPr lang="en-US" sz="1800" dirty="0">
                <a:solidFill>
                  <a:srgbClr val="0070C0"/>
                </a:solidFill>
                <a:latin typeface="Proxima Nova"/>
              </a:rPr>
              <a:t>5</a:t>
            </a:r>
            <a:r>
              <a:rPr lang="en-US" sz="1800" dirty="0">
                <a:solidFill>
                  <a:schemeClr val="tx1"/>
                </a:solidFill>
                <a:latin typeface="Proxima Nova"/>
              </a:rPr>
              <a:t> major categories of turbulence models</a:t>
            </a:r>
          </a:p>
          <a:p>
            <a:pPr marL="447675" indent="-269875" algn="l">
              <a:spcBef>
                <a:spcPts val="100"/>
              </a:spcBef>
              <a:spcAft>
                <a:spcPts val="100"/>
              </a:spcAft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Identified a </a:t>
            </a:r>
            <a:r>
              <a:rPr lang="en-US" sz="1800" dirty="0">
                <a:solidFill>
                  <a:srgbClr val="0070C0"/>
                </a:solidFill>
                <a:latin typeface="Proxima Nova"/>
              </a:rPr>
              <a:t>systematic</a:t>
            </a:r>
            <a:r>
              <a:rPr lang="en-US" sz="1800" dirty="0">
                <a:solidFill>
                  <a:schemeClr val="tx1"/>
                </a:solidFill>
                <a:latin typeface="Proxima Nova"/>
              </a:rPr>
              <a:t>, model-evaluation method</a:t>
            </a:r>
          </a:p>
          <a:p>
            <a:pPr marL="989013" lvl="2" indent="-363538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  <a:tabLst>
                <a:tab pos="1166813" algn="l"/>
              </a:tabLst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Benchmark problems feasible with SPH</a:t>
            </a:r>
          </a:p>
          <a:p>
            <a:pPr marL="989013" lvl="2" indent="-363538">
              <a:spcBef>
                <a:spcPts val="100"/>
              </a:spcBef>
              <a:spcAft>
                <a:spcPts val="100"/>
              </a:spcAft>
              <a:buFont typeface="Wingdings" panose="05000000000000000000" pitchFamily="2" charset="2"/>
              <a:buChar char="q"/>
              <a:tabLst>
                <a:tab pos="1166813" algn="l"/>
              </a:tabLst>
            </a:pPr>
            <a:r>
              <a:rPr lang="en-US" sz="1800" dirty="0">
                <a:solidFill>
                  <a:schemeClr val="tx1"/>
                </a:solidFill>
                <a:latin typeface="Proxima Nova"/>
              </a:rPr>
              <a:t>Post-simulation analysis techniques</a:t>
            </a:r>
            <a:endParaRPr lang="en-IN" sz="1800" dirty="0">
              <a:solidFill>
                <a:schemeClr val="tx1"/>
              </a:solidFill>
              <a:latin typeface="Proxima Nova"/>
            </a:endParaRP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FC0655C8-F31F-E60A-A809-ECBA212787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508866"/>
              </p:ext>
            </p:extLst>
          </p:nvPr>
        </p:nvGraphicFramePr>
        <p:xfrm>
          <a:off x="139959" y="2827176"/>
          <a:ext cx="5803641" cy="3915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471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17A6EE7-9829-419F-9B7F-5293FA76D2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>
                                            <p:graphicEl>
                                              <a:dgm id="{917A6EE7-9829-419F-9B7F-5293FA76D2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69A1826-AB8B-474B-9370-C1D63D1FBF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>
                                            <p:graphicEl>
                                              <a:dgm id="{B69A1826-AB8B-474B-9370-C1D63D1FBF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C7FDAB9-480E-4C21-9CEE-F77475D67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graphicEl>
                                              <a:dgm id="{1C7FDAB9-480E-4C21-9CEE-F77475D67B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FE4442A-205D-4882-A7E1-84BAB4D663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graphicEl>
                                              <a:dgm id="{6FE4442A-205D-4882-A7E1-84BAB4D663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BFEA712-57BB-42FC-A0AC-3BD7D14525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graphicEl>
                                              <a:dgm id="{6BFEA712-57BB-42FC-A0AC-3BD7D14525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DE95D286-C585-4C12-8E5B-E77FD804F6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>
                                            <p:graphicEl>
                                              <a:dgm id="{DE95D286-C585-4C12-8E5B-E77FD804F6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E424A26-AE94-4D81-9357-296A7CB8A8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graphicEl>
                                              <a:dgm id="{4E424A26-AE94-4D81-9357-296A7CB8A8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896FABC-9A5C-4238-A19E-80D7E0562E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">
                                            <p:graphicEl>
                                              <a:dgm id="{E896FABC-9A5C-4238-A19E-80D7E0562EA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9E579D6-E277-4E39-ACC1-7C47D7354F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>
                                            <p:graphicEl>
                                              <a:dgm id="{79E579D6-E277-4E39-ACC1-7C47D7354F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E111D7C-7187-4091-B028-92CAB69DD3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3">
                                            <p:graphicEl>
                                              <a:dgm id="{BE111D7C-7187-4091-B028-92CAB69DD31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416EC97-F0F7-4977-AEBF-21DDEB41CF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>
                                            <p:graphicEl>
                                              <a:dgm id="{2416EC97-F0F7-4977-AEBF-21DDEB41CF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97DB53D-32C7-4DA0-9900-D4456F4261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>
                                            <p:graphicEl>
                                              <a:dgm id="{797DB53D-32C7-4DA0-9900-D4456F4261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CC3BDCA-DCEA-437D-917F-F3111331D3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>
                                            <p:graphicEl>
                                              <a:dgm id="{0CC3BDCA-DCEA-437D-917F-F3111331D3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09ABB21-056B-4D9F-8348-1E34CBFD88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>
                                            <p:graphicEl>
                                              <a:dgm id="{909ABB21-056B-4D9F-8348-1E34CBFD88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B43F36F5-9C6D-4646-B516-A86181E217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3">
                                            <p:graphicEl>
                                              <a:dgm id="{B43F36F5-9C6D-4646-B516-A86181E217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632A73F-05E2-4DEF-8987-902C314785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>
                                            <p:graphicEl>
                                              <a:dgm id="{4632A73F-05E2-4DEF-8987-902C314785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9E7A622-94A2-4F37-814A-F4254A6458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>
                                            <p:graphicEl>
                                              <a:dgm id="{79E7A622-94A2-4F37-814A-F4254A6458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F9E0327-11D7-4C99-BC69-AFB1A7F6A2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3">
                                            <p:graphicEl>
                                              <a:dgm id="{1F9E0327-11D7-4C99-BC69-AFB1A7F6A2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FCBE815-D628-4934-BECB-8C836B7A60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3">
                                            <p:graphicEl>
                                              <a:dgm id="{FFCBE815-D628-4934-BECB-8C836B7A60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 animBg="1"/>
      <p:bldGraphic spid="13" grpId="0" uiExpand="1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Eddy Viscosity Model</a:t>
                </a:r>
                <a:r>
                  <a:rPr lang="en-IN" baseline="30000" dirty="0"/>
                  <a:t>[1]</a:t>
                </a:r>
                <a:r>
                  <a:rPr lang="en-IN" dirty="0"/>
                  <a:t> </a:t>
                </a:r>
              </a:p>
              <a:p>
                <a:pPr marL="895335" lvl="1" indent="-285750"/>
                <a:r>
                  <a:rPr lang="en-IN" dirty="0"/>
                  <a:t>One of the first classes of SPH turbulence models </a:t>
                </a:r>
              </a:p>
              <a:p>
                <a:pPr marL="895335" lvl="1" indent="-285750"/>
                <a:r>
                  <a:rPr lang="en-IN" dirty="0"/>
                  <a:t>Velocities are Reynolds-averaged</a:t>
                </a:r>
              </a:p>
              <a:p>
                <a:pPr marL="895335" lvl="1" indent="-285750"/>
                <a:r>
                  <a:rPr lang="en-IN" dirty="0"/>
                  <a:t>First-order closure model: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Reynolds stress tensor &amp; mean velocity gradients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Turbulent eddy viscosity considered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Poiseuille flow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</m:t>
                    </m:r>
                    <m:r>
                      <a:rPr lang="en-IN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6.4×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IN" dirty="0"/>
              </a:p>
              <a:p>
                <a:pPr marL="895335" lvl="1" indent="-285750"/>
                <a:endParaRPr lang="en-IN" dirty="0">
                  <a:solidFill>
                    <a:srgbClr val="0070C0"/>
                  </a:solidFill>
                </a:endParaRPr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</a:rPr>
                  <a:t>Comments</a:t>
                </a:r>
              </a:p>
              <a:p>
                <a:pPr marL="1504919" lvl="2" indent="-285750"/>
                <a:r>
                  <a:rPr lang="en-IN" dirty="0"/>
                  <a:t>Reproduced log-law profile near walls</a:t>
                </a:r>
              </a:p>
              <a:p>
                <a:pPr marL="1504919" lvl="2" indent="-285750"/>
                <a:r>
                  <a:rPr lang="en-IN" dirty="0"/>
                  <a:t>Appropriate for shear flows</a:t>
                </a:r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11867600" cy="5452800"/>
              </a:xfrm>
              <a:prstGeom prst="rect">
                <a:avLst/>
              </a:prstGeom>
              <a:blipFill>
                <a:blip r:embed="rId4"/>
                <a:stretch>
                  <a:fillRect l="-1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5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292561"/>
            <a:ext cx="99104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D. VIOLEAU, S. PICCON, and J.-P. CHABARD, “TWO ATTEMPTS OF TURBULENCE MODELLING IN SMOOTHED PARTICLE HYDRODYNAMICS,” in Advances in Fluid Modeling and Turbulence Measurements, Jul. 2002, vol. 1, no. 5, pp. 339–346, doi: 10.1142/9789812777591_0041.</a:t>
            </a:r>
          </a:p>
        </p:txBody>
      </p:sp>
      <p:pic>
        <p:nvPicPr>
          <p:cNvPr id="13" name="Picture 12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 \sum_j m_j \bigg( \frac{P_i}{\rho_i^2} + \frac{P_j}{\rho_j^2} + \widetilde{\Pi}_{ij} \bigg) \DWIJ + \vect{F}_i&#10;\end{equation*}&#10;&#10;\begin{equation*}&#10;\widetilde{\Pi}_{ij} = -8 \frac{\nu_{t, i} + \nu_{t, j}}{\rho_i + \rho_j} \frac{\RAProp{\vect{v}}_{ij} \cdot \RIJ }{\RtwoIJ + \MachineEpsilon^2} &#10;\end{equation*}&#10;&#10;\begin{equation*}&#10;\nu_t = L_m^2 \FrobeniusNorm{S} = L_m^2 \sqrt{\FrobeniusInnerProduct{S}{S}}&#10;\end{equation*}&#10;&#10;\begin{equation*}&#10;\nabla \RAProp{\vect{v}}_i = - \frac{1}{\rho_i} \sum_j m_j \RAProp{\vect{v}}_{ij} \otimes \DWIJ&#10;\end{equation*}&#10;&#10;\end{document}" title="IguanaTex Bitmap Display">
            <a:extLst>
              <a:ext uri="{FF2B5EF4-FFF2-40B4-BE49-F238E27FC236}">
                <a16:creationId xmlns:a16="http://schemas.microsoft.com/office/drawing/2014/main" id="{7428128B-83B0-A86E-5250-142B5D581C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8036" y="4202643"/>
            <a:ext cx="3564776" cy="216842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C311917-E89B-DA03-8911-082A1BBA3814}"/>
              </a:ext>
            </a:extLst>
          </p:cNvPr>
          <p:cNvGrpSpPr/>
          <p:nvPr/>
        </p:nvGrpSpPr>
        <p:grpSpPr>
          <a:xfrm>
            <a:off x="8258036" y="918746"/>
            <a:ext cx="3734612" cy="3241229"/>
            <a:chOff x="8075708" y="1224199"/>
            <a:chExt cx="3734612" cy="3241229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55ED653-F533-F166-EFD7-830F86B7E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75708" y="1224199"/>
              <a:ext cx="3734612" cy="2626131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CB78D94-1E83-A303-B8A3-03E77417C3D5}"/>
                </a:ext>
              </a:extLst>
            </p:cNvPr>
            <p:cNvSpPr txBox="1"/>
            <p:nvPr/>
          </p:nvSpPr>
          <p:spPr>
            <a:xfrm>
              <a:off x="8526282" y="3819097"/>
              <a:ext cx="2833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Computed mean velocity profile of turbulent Poiseuille flow in a pipe (Rep: Violeau et al)</a:t>
              </a:r>
            </a:p>
          </p:txBody>
        </p:sp>
      </p:grp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535F1BA-A5A4-50D2-A7DE-46A10E83F654}"/>
              </a:ext>
            </a:extLst>
          </p:cNvPr>
          <p:cNvSpPr/>
          <p:nvPr/>
        </p:nvSpPr>
        <p:spPr>
          <a:xfrm>
            <a:off x="649926" y="3544877"/>
            <a:ext cx="5446074" cy="1352243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1494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253F0AD8-CD4C-A496-4DAA-675B0B734A51}"/>
              </a:ext>
            </a:extLst>
          </p:cNvPr>
          <p:cNvSpPr/>
          <p:nvPr/>
        </p:nvSpPr>
        <p:spPr>
          <a:xfrm>
            <a:off x="10942240" y="4663440"/>
            <a:ext cx="731600" cy="61722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093507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/>
              </a:bodyPr>
              <a:lstStyle/>
              <a:p>
                <a:pPr marL="285750" indent="-285750"/>
                <a:r>
                  <a:rPr lang="en-IN" dirty="0"/>
                  <a:t>Generalized Langevin Model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Prescribed the particle velocity as a random process</a:t>
                </a:r>
              </a:p>
              <a:p>
                <a:pPr marL="895335" lvl="1" indent="-285750"/>
                <a:r>
                  <a:rPr lang="en-IN" dirty="0"/>
                  <a:t>Acceleration </a:t>
                </a:r>
                <a:r>
                  <a:rPr lang="en-IN" dirty="0">
                    <a:sym typeface="Wingdings" panose="05000000000000000000" pitchFamily="2" charset="2"/>
                  </a:rPr>
                  <a:t> Function of a random vector </a:t>
                </a:r>
                <a:r>
                  <a:rPr lang="en-IN" i="1" dirty="0">
                    <a:sym typeface="Wingdings" panose="05000000000000000000" pitchFamily="2" charset="2"/>
                  </a:rPr>
                  <a:t>(non-correlated with velocity)</a:t>
                </a:r>
                <a:endParaRPr lang="en-IN" i="1" dirty="0"/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 Poiseuille flow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𝑅𝑒</m:t>
                    </m:r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= 6.4×</m:t>
                    </m:r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4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</a:rPr>
                  <a:t>Comments</a:t>
                </a:r>
              </a:p>
              <a:p>
                <a:pPr marL="1504919" lvl="2" indent="-285750"/>
                <a:r>
                  <a:rPr lang="en-US" dirty="0"/>
                  <a:t>Mean operator appeared to behave like a LES filter</a:t>
                </a:r>
                <a:endParaRPr lang="en-IN" dirty="0"/>
              </a:p>
              <a:p>
                <a:pPr marL="1504919" lvl="2" indent="-285750"/>
                <a:r>
                  <a:rPr lang="en-IN" dirty="0"/>
                  <a:t>Large deviations observed in mean velocity profile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(∝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1504919" lvl="2" indent="-285750"/>
                <a:r>
                  <a:rPr lang="en-IN" dirty="0"/>
                  <a:t>Can be generalized to various types of turbulent flows, &amp; not only shear flows</a:t>
                </a:r>
              </a:p>
              <a:p>
                <a:pPr marL="609585" lvl="1" indent="0">
                  <a:buNone/>
                </a:pPr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lang="en-IN" dirty="0"/>
              </a:p>
              <a:p>
                <a:pPr marL="895335" lvl="1" indent="-285750"/>
                <a:endParaRPr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093507" cy="5452800"/>
              </a:xfrm>
              <a:prstGeom prst="rect">
                <a:avLst/>
              </a:prstGeom>
              <a:blipFill>
                <a:blip r:embed="rId4"/>
                <a:stretch>
                  <a:fillRect l="-258" r="-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6</a:t>
            </a:fld>
            <a:endParaRPr dirty="0"/>
          </a:p>
        </p:txBody>
      </p:sp>
      <p:pic>
        <p:nvPicPr>
          <p:cNvPr id="11" name="Picture 10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align*}&#10;\LagDerivative{\vect{v}_i} = -\sum_j m_j \bigg( \frac{\RAProp{P}_i}{\rho_i^2} + \frac{\RAProp{P}_j}{\rho_j^2} \bigg) \DWIJ - \\ \HalfFrac C_1 \frac{\epsilon_i}{k_i} \vect{v}'_i + C_2 \nabla \RAProp{\vect{v}}_i \cdot \vect{v}'_i + \sqrt{\frac{C_0 \epsilon_i}{\Delta t}} \Vec{\xi}_i&#10;\end{align*}&#10;&#10;\begin{equation*}&#10;    \epsilon_i = 2 \nu_{t, i} + &#10;    \FrobeniusNorm{S_i}^2&#10;\end{equation*}&#10;&#10;\begin{equation*}&#10;    k_i = \frac{\epsilon_i \nu_{t, i}}{C_{\mu}} \quad , \quad C_{\mu} = 0.009&#10;\end{equation*}&#10;&#10;\end{document}" title="IguanaTex Bitmap Display">
            <a:extLst>
              <a:ext uri="{FF2B5EF4-FFF2-40B4-BE49-F238E27FC236}">
                <a16:creationId xmlns:a16="http://schemas.microsoft.com/office/drawing/2014/main" id="{8F3ED3FD-9C82-F751-0058-9D1A6D9580B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3717" y="4241406"/>
            <a:ext cx="2903250" cy="1939923"/>
          </a:xfrm>
          <a:prstGeom prst="rect">
            <a:avLst/>
          </a:prstGeom>
        </p:spPr>
      </p:pic>
      <p:sp>
        <p:nvSpPr>
          <p:cNvPr id="2" name="Google Shape;346;p37">
            <a:extLst>
              <a:ext uri="{FF2B5EF4-FFF2-40B4-BE49-F238E27FC236}">
                <a16:creationId xmlns:a16="http://schemas.microsoft.com/office/drawing/2014/main" id="{681A3CAD-F35B-816E-97F5-DED9033980C6}"/>
              </a:ext>
            </a:extLst>
          </p:cNvPr>
          <p:cNvSpPr txBox="1"/>
          <p:nvPr/>
        </p:nvSpPr>
        <p:spPr>
          <a:xfrm>
            <a:off x="0" y="6292561"/>
            <a:ext cx="9910400" cy="57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D. VIOLEAU, S. PICCON, and J.-P. CHABARD, “TWO ATTEMPTS OF TURBULENCE MODELLING IN SMOOTHED PARTICLE HYDRODYNAMICS,” in Advances in Fluid Modeling and Turbulence Measurements, Jul. 2002, vol. 1, no. 5, pp. 339–346, doi: 10.1142/9789812777591_0041.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7E7D5A-84D4-55E3-9275-3E69F793440C}"/>
              </a:ext>
            </a:extLst>
          </p:cNvPr>
          <p:cNvGrpSpPr/>
          <p:nvPr/>
        </p:nvGrpSpPr>
        <p:grpSpPr>
          <a:xfrm>
            <a:off x="8094436" y="918746"/>
            <a:ext cx="4061812" cy="3251846"/>
            <a:chOff x="7914978" y="963200"/>
            <a:chExt cx="4061812" cy="325184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318B254-BBAA-534B-51DB-00E4D067D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14978" y="963200"/>
              <a:ext cx="4061812" cy="263674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1642F1-216D-23E6-6F97-7B1AB23C5BFF}"/>
                </a:ext>
              </a:extLst>
            </p:cNvPr>
            <p:cNvSpPr txBox="1"/>
            <p:nvPr/>
          </p:nvSpPr>
          <p:spPr>
            <a:xfrm>
              <a:off x="8529152" y="3568715"/>
              <a:ext cx="28334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Computed mean velocity profile of turbulent Poiseuille flow in a pipe (Rep: Violeau et al)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66F02C-355D-01D7-50FB-21B42F3C7BA9}"/>
              </a:ext>
            </a:extLst>
          </p:cNvPr>
          <p:cNvSpPr/>
          <p:nvPr/>
        </p:nvSpPr>
        <p:spPr>
          <a:xfrm>
            <a:off x="649926" y="2936240"/>
            <a:ext cx="6604314" cy="2174239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608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38" grpId="0" uiExpand="1" build="p"/>
      <p:bldP spid="340" grpId="0"/>
      <p:bldP spid="2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814867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pPr marL="285750" indent="-180000"/>
                <a:r>
                  <a:rPr lang="en-IN" dirty="0"/>
                  <a:t>Modified-SPH (mSPH)</a:t>
                </a:r>
                <a:r>
                  <a:rPr lang="en-IN" baseline="30000" dirty="0"/>
                  <a:t>[1]</a:t>
                </a:r>
                <a:endParaRPr lang="en-IN" dirty="0"/>
              </a:p>
              <a:p>
                <a:pPr marL="895335" lvl="1" indent="-180000"/>
                <a:r>
                  <a:rPr lang="en-IN" sz="1800" dirty="0"/>
                  <a:t>Observation: Absence of viscosity </a:t>
                </a:r>
                <a:r>
                  <a:rPr lang="en-IN" sz="1800" dirty="0">
                    <a:sym typeface="Wingdings" panose="05000000000000000000" pitchFamily="2" charset="2"/>
                  </a:rPr>
                  <a:t> Noisy particle motion</a:t>
                </a:r>
              </a:p>
              <a:p>
                <a:pPr marL="895335" lvl="1" indent="-180000"/>
                <a:r>
                  <a:rPr lang="en-IN" sz="1800" dirty="0">
                    <a:sym typeface="Wingdings" panose="05000000000000000000" pitchFamily="2" charset="2"/>
                  </a:rPr>
                  <a:t>Finite viscosity  Over-prediction of dissipation</a:t>
                </a:r>
              </a:p>
              <a:p>
                <a:pPr marL="895335" lvl="1" indent="-180000"/>
                <a:r>
                  <a:rPr lang="en-IN" sz="1800" dirty="0">
                    <a:sym typeface="Wingdings" panose="05000000000000000000" pitchFamily="2" charset="2"/>
                  </a:rPr>
                  <a:t>Modified EOS &amp; MOM eqs.  Particle distribution homogenised</a:t>
                </a:r>
              </a:p>
              <a:p>
                <a:pPr marL="895335" lvl="1" indent="-180000"/>
                <a:r>
                  <a:rPr lang="en-IN" sz="1800" dirty="0">
                    <a:sym typeface="Wingdings" panose="05000000000000000000" pitchFamily="2" charset="2"/>
                  </a:rPr>
                  <a:t>Simulated: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2D Taylor-Green Vortex (TGV)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 dirty="0" smtClean="0"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 =∞,  </m:t>
                        </m:r>
                        <m:sSub>
                          <m:sSub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dirty="0" smtClean="0">
                            <a:sym typeface="Wingdings" panose="05000000000000000000" pitchFamily="2" charset="2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64</m:t>
                            </m:r>
                          </m:e>
                          <m:sup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sz="1800" b="0" dirty="0">
                  <a:sym typeface="Wingdings" panose="05000000000000000000" pitchFamily="2" charset="2"/>
                </a:endParaRP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3D Taylor-Green Vortex (TGV)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 dirty="0" smtClean="0"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sz="1800" i="1" dirty="0" smtClean="0">
                            <a:sym typeface="Wingdings" panose="05000000000000000000" pitchFamily="2" charset="2"/>
                          </a:rPr>
                          <m:t> =400,  </m:t>
                        </m:r>
                        <m:sSub>
                          <m:sSub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sz="1800" b="0" i="1" dirty="0" smtClean="0">
                            <a:sym typeface="Wingdings" panose="05000000000000000000" pitchFamily="2" charset="2"/>
                          </a:rPr>
                          <m:t>=</m:t>
                        </m:r>
                        <m:sSup>
                          <m:sSupPr>
                            <m:ctrlP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64</m:t>
                            </m:r>
                          </m:e>
                          <m:sup>
                            <m:r>
                              <a:rPr lang="en-IN" sz="1800" b="0" i="1" dirty="0" smtClean="0">
                                <a:sym typeface="Wingdings" panose="05000000000000000000" pitchFamily="2" charset="2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IN" sz="1800" dirty="0">
                  <a:sym typeface="Wingdings" panose="05000000000000000000" pitchFamily="2" charset="2"/>
                </a:endParaRPr>
              </a:p>
              <a:p>
                <a:pPr marL="1504919" lvl="2" indent="-180000"/>
                <a:endParaRPr lang="en-IN" sz="1800" dirty="0">
                  <a:sym typeface="Wingdings" panose="05000000000000000000" pitchFamily="2" charset="2"/>
                </a:endParaRPr>
              </a:p>
              <a:p>
                <a:pPr marL="895335" lvl="1" indent="-180000"/>
                <a:r>
                  <a:rPr lang="en-IN" sz="180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Merging of vortices observed</a:t>
                </a:r>
              </a:p>
              <a:p>
                <a:pPr marL="1504919" lvl="2" indent="-180000"/>
                <a:r>
                  <a:rPr lang="en-IN" sz="1800" dirty="0"/>
                  <a:t>Energy cascade (Kolmogorv scale) slopes reproduced</a:t>
                </a:r>
              </a:p>
              <a:p>
                <a:pPr marL="2114504" lvl="3" indent="-180000"/>
                <a:r>
                  <a:rPr lang="en-IN" sz="1800" dirty="0"/>
                  <a:t>mSPH (-3); standard SPH (1)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Transitional flow simulated with reasonable dissipation rate</a:t>
                </a:r>
              </a:p>
              <a:p>
                <a:pPr marL="1504919" lvl="2" indent="-180000"/>
                <a:r>
                  <a:rPr lang="en-IN" sz="1800" dirty="0">
                    <a:sym typeface="Wingdings" panose="05000000000000000000" pitchFamily="2" charset="2"/>
                  </a:rPr>
                  <a:t>mSPH </a:t>
                </a: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∼</m:t>
                    </m:r>
                  </m:oMath>
                </a14:m>
                <a:r>
                  <a:rPr lang="en-IN" sz="1800" dirty="0">
                    <a:sym typeface="Wingdings" panose="05000000000000000000" pitchFamily="2" charset="2"/>
                  </a:rPr>
                  <a:t> Eddy viscosity model below numerical resolution</a:t>
                </a:r>
                <a:endParaRPr sz="1800" dirty="0"/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814867" cy="5452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Viscosity-based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7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333201"/>
            <a:ext cx="9910400" cy="410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67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S. Adami, X. Y. Hu, and N. A. Adams, “Simulating three-dimensional turbulence with SPH,” 2012.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244660-5664-600D-D85C-0DDE342DC1E5}"/>
              </a:ext>
            </a:extLst>
          </p:cNvPr>
          <p:cNvGrpSpPr/>
          <p:nvPr/>
        </p:nvGrpSpPr>
        <p:grpSpPr>
          <a:xfrm>
            <a:off x="7683086" y="1361440"/>
            <a:ext cx="4454627" cy="2658238"/>
            <a:chOff x="7683086" y="1950720"/>
            <a:chExt cx="4454627" cy="26582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0D1310-6AD0-1FC9-AEC3-70B416B9D9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83086" y="1950720"/>
              <a:ext cx="4454627" cy="219657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F4189A-2D6D-EE88-79A8-48363E1D5508}"/>
                </a:ext>
              </a:extLst>
            </p:cNvPr>
            <p:cNvSpPr txBox="1"/>
            <p:nvPr/>
          </p:nvSpPr>
          <p:spPr>
            <a:xfrm>
              <a:off x="8493667" y="4147293"/>
              <a:ext cx="2833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</a:t>
              </a:r>
              <a:r>
                <a:rPr lang="en-US" sz="1200" dirty="0">
                  <a:latin typeface="Proxima Nova"/>
                </a:rPr>
                <a:t>Velocity vector plot at t=2 (left) and t=30 (right). </a:t>
              </a:r>
              <a:r>
                <a:rPr lang="en-IN" sz="1200" dirty="0">
                  <a:latin typeface="Proxima Nova"/>
                </a:rPr>
                <a:t>(Rep: Adami et al)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286433-B677-EEF2-B9B4-CA3B8E9AF8AE}"/>
              </a:ext>
            </a:extLst>
          </p:cNvPr>
          <p:cNvSpPr/>
          <p:nvPr/>
        </p:nvSpPr>
        <p:spPr>
          <a:xfrm>
            <a:off x="649925" y="3606801"/>
            <a:ext cx="7213915" cy="2196574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8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652307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fontScale="92500"/>
              </a:bodyPr>
              <a:lstStyle/>
              <a:p>
                <a:pPr marL="285750" indent="-285750"/>
                <a:r>
                  <a:rPr lang="en-IN" dirty="0"/>
                  <a:t>Implicit Pressure Poisson-based Models</a:t>
                </a:r>
                <a:r>
                  <a:rPr lang="en-IN" baseline="30000" dirty="0"/>
                  <a:t>[1,2]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Assumption: Incompressible flow</a:t>
                </a:r>
              </a:p>
              <a:p>
                <a:pPr marL="895335" lvl="1" indent="-285750"/>
                <a:r>
                  <a:rPr lang="en-IN" dirty="0"/>
                  <a:t>Navier-Stokes (NS) eqs. </a:t>
                </a:r>
                <a:r>
                  <a:rPr lang="en-IN" dirty="0">
                    <a:sym typeface="Wingdings" panose="05000000000000000000" pitchFamily="2" charset="2"/>
                  </a:rPr>
                  <a:t></a:t>
                </a:r>
                <a:r>
                  <a:rPr lang="en-IN" dirty="0"/>
                  <a:t> Spatially filtered</a:t>
                </a:r>
              </a:p>
              <a:p>
                <a:pPr marL="895335" lvl="1" indent="-285750"/>
                <a:r>
                  <a:rPr lang="en-IN" dirty="0"/>
                  <a:t>Stress tensor </a:t>
                </a:r>
                <a:r>
                  <a:rPr lang="en-IN" dirty="0">
                    <a:sym typeface="Wingdings" panose="05000000000000000000" pitchFamily="2" charset="2"/>
                  </a:rPr>
                  <a:t> C</a:t>
                </a:r>
                <a:r>
                  <a:rPr lang="en-IN" dirty="0"/>
                  <a:t>losed using Boussinesq’s hypothesis</a:t>
                </a:r>
              </a:p>
              <a:p>
                <a:pPr marL="895335" lvl="1" indent="-285750"/>
                <a:r>
                  <a:rPr lang="en-IN" dirty="0"/>
                  <a:t>Eddy viscosity </a:t>
                </a:r>
                <a:r>
                  <a:rPr lang="en-IN" dirty="0">
                    <a:sym typeface="Wingdings" panose="05000000000000000000" pitchFamily="2" charset="2"/>
                  </a:rPr>
                  <a:t> Estimated using modified Smagorinsky model 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Model modified to include wall effects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Predictive-corrective time integrator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Requires implicit solution of pressure poisson eq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wave interaction with partially immersed breakwater</a:t>
                </a:r>
                <a:r>
                  <a:rPr lang="en-IN" baseline="30000" dirty="0"/>
                  <a:t>[1]</a:t>
                </a:r>
                <a:endParaRPr lang="en-IN" b="0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wave breaking on a beach</a:t>
                </a:r>
                <a:r>
                  <a:rPr lang="en-IN" baseline="30000" dirty="0"/>
                  <a:t>[2]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Accurately tracked free surfaces with large deformation 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Surfaces did not exhibit numerical diffusion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Scheme’s accuracy: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1.25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652307" cy="5452800"/>
              </a:xfrm>
              <a:prstGeom prst="rect">
                <a:avLst/>
              </a:prstGeom>
              <a:blipFill>
                <a:blip r:embed="rId4"/>
                <a:stretch>
                  <a:fillRect l="-2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8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0" y="6201121"/>
            <a:ext cx="8462865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8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H. Gotoh, S. Shao, and T. Memita, “SPH-LES model for numerical investigation of wave interaction with partially immersed breakwater,” Coast. Eng. J., vol. 46, no. 1, pp. 39–63, 2004, doi: 10.1142/S0578563404000872.</a:t>
            </a:r>
          </a:p>
          <a:p>
            <a:r>
              <a:rPr lang="en-US" sz="8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S. Shao and H. Gotoh, “Turbulence particle models for tracking free surfaces,” J. Hydraul. Res., vol. 43, no. 3, pp. 276–289, May 2005, doi: 10.1080/00221680509500122.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9416A8-D62A-33A1-75EE-532C190FFE57}"/>
              </a:ext>
            </a:extLst>
          </p:cNvPr>
          <p:cNvGrpSpPr/>
          <p:nvPr/>
        </p:nvGrpSpPr>
        <p:grpSpPr>
          <a:xfrm>
            <a:off x="7650480" y="963200"/>
            <a:ext cx="4377853" cy="3702750"/>
            <a:chOff x="7991750" y="1264717"/>
            <a:chExt cx="4032590" cy="350170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B852232-CB68-D6AB-A51D-91095C1DC6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991750" y="1264717"/>
              <a:ext cx="4032590" cy="3071276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8BBA4A-DA17-D830-DD20-9240211BEBC9}"/>
                </a:ext>
              </a:extLst>
            </p:cNvPr>
            <p:cNvSpPr txBox="1"/>
            <p:nvPr/>
          </p:nvSpPr>
          <p:spPr>
            <a:xfrm>
              <a:off x="8591313" y="4304760"/>
              <a:ext cx="28334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200" b="1" dirty="0">
                  <a:latin typeface="Proxima Nova"/>
                </a:rPr>
                <a:t>Fig</a:t>
              </a:r>
              <a:r>
                <a:rPr lang="en-IN" sz="1200" dirty="0">
                  <a:latin typeface="Proxima Nova"/>
                </a:rPr>
                <a:t>: </a:t>
              </a:r>
              <a:r>
                <a:rPr lang="en-US" sz="1200" dirty="0">
                  <a:latin typeface="Proxima Nova"/>
                </a:rPr>
                <a:t>Time </a:t>
              </a:r>
              <a:r>
                <a:rPr lang="en-IN" sz="1200" dirty="0">
                  <a:latin typeface="Proxima Nova"/>
                </a:rPr>
                <a:t>sequences of wave profile</a:t>
              </a:r>
              <a:r>
                <a:rPr lang="en-US" sz="1200" dirty="0">
                  <a:latin typeface="Proxima Nova"/>
                </a:rPr>
                <a:t>. </a:t>
              </a:r>
              <a:r>
                <a:rPr lang="en-IN" sz="1200" dirty="0">
                  <a:latin typeface="Proxima Nova"/>
                </a:rPr>
                <a:t>(Rep: Gotoh et al)</a:t>
              </a:r>
            </a:p>
          </p:txBody>
        </p:sp>
      </p:grpSp>
      <p:pic>
        <p:nvPicPr>
          <p:cNvPr id="9" name="Picture 8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\overline{v}}} = -\frac{1}{\rho}\nabla \overline{P} + \nu \Delta ( \vect{\overline{v}} ) + \frac{1}{\rho}\nabla\cdot\tensor{\tau} + \vect{F}&#10;\end{equation*}&#10;&#10;\begin{equation*}&#10;\frac{1}{\rho} \tensor{\tau} = 2\nu_t \tensor{S} - \frac{2}{3}k\tensor{I}&#10;\end{equation*}&#10;&#10;\begin{equation*}&#10;\nu_t = \min(C_s \Delta x, \kappa d_{wall})^2 \sqrt{2 \FrobeniusInnerProduct{S}{S}}&#10;\end{equation*}&#10;&#10;\begin{equation*}&#10;\nabla \cdot \bigg( \frac{1}{\rho_*} \nabla \overline{P}_{t+1} \bigg) = \frac{\rho_o - \rho_*}{\rho_o \Delta t^2}&#10;\end{equation*}&#10;&#10;\end{document}" title="IguanaTex Bitmap Display">
            <a:extLst>
              <a:ext uri="{FF2B5EF4-FFF2-40B4-BE49-F238E27FC236}">
                <a16:creationId xmlns:a16="http://schemas.microsoft.com/office/drawing/2014/main" id="{BE2B4D74-FC28-37C2-3913-94918594F2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30388" y="4665950"/>
            <a:ext cx="2796806" cy="204346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9DB8B0-7700-9C8C-F7A7-24AF6179F573}"/>
              </a:ext>
            </a:extLst>
          </p:cNvPr>
          <p:cNvSpPr/>
          <p:nvPr/>
        </p:nvSpPr>
        <p:spPr>
          <a:xfrm>
            <a:off x="649926" y="4542817"/>
            <a:ext cx="6645820" cy="1527243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43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38" name="Google Shape;338;p3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60733" y="963200"/>
                <a:ext cx="7704973" cy="5452800"/>
              </a:xfrm>
              <a:prstGeom prst="rect">
                <a:avLst/>
              </a:prstGeom>
            </p:spPr>
            <p:txBody>
              <a:bodyPr spcFirstLastPara="1" wrap="square" lIns="121900" tIns="121900" rIns="121900" bIns="121900" anchor="t" anchorCtr="0">
                <a:normAutofit lnSpcReduction="10000"/>
              </a:bodyPr>
              <a:lstStyle/>
              <a:p>
                <a:pPr marL="285750" indent="-285750"/>
                <a:r>
                  <a:rPr lang="en-IN" dirty="0"/>
                  <a:t>Explicit Pressure EOS-based Models</a:t>
                </a:r>
                <a:r>
                  <a:rPr lang="en-IN" baseline="30000" dirty="0"/>
                  <a:t>[1,2]</a:t>
                </a:r>
                <a:endParaRPr lang="en-IN" dirty="0"/>
              </a:p>
              <a:p>
                <a:pPr marL="895335" lvl="1" indent="-285750"/>
                <a:r>
                  <a:rPr lang="en-IN" dirty="0"/>
                  <a:t>Assumption: Compressible flow</a:t>
                </a:r>
              </a:p>
              <a:p>
                <a:pPr marL="895335" lvl="1" indent="-285750"/>
                <a:r>
                  <a:rPr lang="en-IN" dirty="0"/>
                  <a:t>NS eqs </a:t>
                </a:r>
                <a:r>
                  <a:rPr lang="en-IN" dirty="0">
                    <a:sym typeface="Wingdings" panose="05000000000000000000" pitchFamily="2" charset="2"/>
                  </a:rPr>
                  <a:t> </a:t>
                </a:r>
                <a:r>
                  <a:rPr lang="en-IN" dirty="0"/>
                  <a:t>Favre averaged</a:t>
                </a:r>
              </a:p>
              <a:p>
                <a:pPr marL="895335" lvl="1" indent="-285750"/>
                <a:r>
                  <a:rPr lang="en-IN" dirty="0"/>
                  <a:t>Observation: Density variations </a:t>
                </a:r>
                <a:r>
                  <a:rPr lang="en-IN" dirty="0">
                    <a:sym typeface="Wingdings" panose="05000000000000000000" pitchFamily="2" charset="2"/>
                  </a:rPr>
                  <a:t> Unphysical behaviour on free surfaces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Shepard filtering of density performed periodically</a:t>
                </a:r>
              </a:p>
              <a:p>
                <a:pPr marL="895335" lvl="1" indent="-285750"/>
                <a:r>
                  <a:rPr lang="en-IN" dirty="0">
                    <a:sym typeface="Wingdings" panose="05000000000000000000" pitchFamily="2" charset="2"/>
                  </a:rPr>
                  <a:t>Simulated: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𝑅𝑒</m:t>
                        </m:r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6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, 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𝑁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IN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≈</m:t>
                        </m:r>
                        <m:sSup>
                          <m:sSupPr>
                            <m:ctrlPr>
                              <a:rPr lang="en-IN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10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Weakly plunging breaker in 2D &amp; 3D</a:t>
                </a:r>
                <a:r>
                  <a:rPr lang="en-IN" baseline="30000" dirty="0"/>
                  <a:t>[1]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2D green-water overtopping, 2D &amp; 3D wave breaking, 3D dam break</a:t>
                </a:r>
                <a:r>
                  <a:rPr lang="en-IN" baseline="30000" dirty="0"/>
                  <a:t>[2]</a:t>
                </a:r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endParaRPr lang="en-IN" dirty="0">
                  <a:sym typeface="Wingdings" panose="05000000000000000000" pitchFamily="2" charset="2"/>
                </a:endParaRPr>
              </a:p>
              <a:p>
                <a:pPr marL="895335" lvl="1" indent="-285750"/>
                <a:r>
                  <a:rPr lang="en-IN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Comments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Model predicted regions of high vorticity in 2D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Model captured vertically oriented eddies in 3D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Accurate for flow separation or splash-based problems</a:t>
                </a: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Requires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>
                    <a:sym typeface="Wingdings" panose="05000000000000000000" pitchFamily="2" charset="2"/>
                  </a:rPr>
                  <a:t> &amp; very 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IN" dirty="0">
                  <a:sym typeface="Wingdings" panose="05000000000000000000" pitchFamily="2" charset="2"/>
                </a:endParaRPr>
              </a:p>
              <a:p>
                <a:pPr marL="1504919" lvl="2" indent="-285750"/>
                <a:r>
                  <a:rPr lang="en-IN" dirty="0">
                    <a:sym typeface="Wingdings" panose="05000000000000000000" pitchFamily="2" charset="2"/>
                  </a:rPr>
                  <a:t>Uncertain regarding scalability to large-scale problems</a:t>
                </a:r>
              </a:p>
            </p:txBody>
          </p:sp>
        </mc:Choice>
        <mc:Fallback>
          <p:sp>
            <p:nvSpPr>
              <p:cNvPr id="338" name="Google Shape;338;p3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60733" y="963200"/>
                <a:ext cx="7704973" cy="5452800"/>
              </a:xfrm>
              <a:prstGeom prst="rect">
                <a:avLst/>
              </a:prstGeom>
              <a:blipFill>
                <a:blip r:embed="rId4"/>
                <a:stretch>
                  <a:fillRect l="-2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Google Shape;339;p37"/>
          <p:cNvSpPr/>
          <p:nvPr/>
        </p:nvSpPr>
        <p:spPr>
          <a:xfrm>
            <a:off x="13400" y="0"/>
            <a:ext cx="12192000" cy="76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 dirty="0"/>
          </a:p>
        </p:txBody>
      </p:sp>
      <p:sp>
        <p:nvSpPr>
          <p:cNvPr id="340" name="Google Shape;340;p37"/>
          <p:cNvSpPr txBox="1">
            <a:spLocks noGrp="1"/>
          </p:cNvSpPr>
          <p:nvPr>
            <p:ph type="title"/>
          </p:nvPr>
        </p:nvSpPr>
        <p:spPr>
          <a:xfrm>
            <a:off x="160733" y="0"/>
            <a:ext cx="11867600" cy="76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r>
              <a:rPr lang="en-IN" b="1" dirty="0"/>
              <a:t>Large-Eddy Simulation-based Models</a:t>
            </a:r>
            <a:endParaRPr b="1" dirty="0"/>
          </a:p>
        </p:txBody>
      </p:sp>
      <p:sp>
        <p:nvSpPr>
          <p:cNvPr id="341" name="Google Shape;341;p37"/>
          <p:cNvSpPr txBox="1">
            <a:spLocks noGrp="1"/>
          </p:cNvSpPr>
          <p:nvPr>
            <p:ph type="sldNum" idx="12"/>
          </p:nvPr>
        </p:nvSpPr>
        <p:spPr>
          <a:xfrm>
            <a:off x="11296744" y="6333189"/>
            <a:ext cx="731600" cy="52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 dirty="0"/>
          </a:p>
        </p:txBody>
      </p:sp>
      <p:sp>
        <p:nvSpPr>
          <p:cNvPr id="346" name="Google Shape;346;p37"/>
          <p:cNvSpPr txBox="1"/>
          <p:nvPr/>
        </p:nvSpPr>
        <p:spPr>
          <a:xfrm>
            <a:off x="-1" y="6294289"/>
            <a:ext cx="10418323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[1] B. D. ROGERS and R. A. DALRYMPLE, “SPH MODELING OF BREAKING WAVES,” in Coastal Engineering 2004, Apr. 2005, pp. 415–427, doi: 10.1142/9789812701916_0032.</a:t>
            </a:r>
          </a:p>
          <a:p>
            <a:r>
              <a:rPr lang="en-US" sz="1000" dirty="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[2] R. A. Dalrymple and B. D. Rogers, “Numerical modeling of water waves with the SPH method,” vol. 53, pp. 141–147, 2006, doi: 10.1016/j.coastaleng.2005.10.004.</a:t>
            </a:r>
          </a:p>
        </p:txBody>
      </p:sp>
      <p:pic>
        <p:nvPicPr>
          <p:cNvPr id="6" name="Picture 5" descr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overline{\rho}} = -\overline{\rho} \nabla \cdot \vect{\widetilde{v}}&#10;\end{equation*}&#10;&#10;\begin{equation*}&#10;\LagDerivative{\vect{\widetilde{v}}} = - \frac{1}{\overline{\rho}}\nabla \overline{P} + \frac{1}{\overline{\rho}} (\nabla \cdot \overline{\rho \nu} \nabla) \vect{\widetilde{v}} + \frac{1}{\overline{\rho}}\nabla\cdot\tensor{\tau} + \vect{F}&#10;\end{equation*}&#10;&#10;\begin{equation*}&#10;\tensor{\tau} = \overline{\rho}\bigg(2\nu_t \tensor{S} - \frac{2}{3}\operatorname{tr}[\tensor{S}]\tensor{I}\bigg) - \frac{2}{3}\overline{\rho}C_I \overline{\Delta}^2 \tensor{I}&#10;\end{equation*}&#10;&#10;\begin{equation*}&#10;\rho_i = \frac{\sum_j \rho_j \WIJ \Vol_j}{\sum_j \WIJ \Vol_j}&#10;\end{equation*}&#10;&#10;\end{document}" title="IguanaTex Bitmap Display">
            <a:extLst>
              <a:ext uri="{FF2B5EF4-FFF2-40B4-BE49-F238E27FC236}">
                <a16:creationId xmlns:a16="http://schemas.microsoft.com/office/drawing/2014/main" id="{FCB0E9E5-FD7F-2E6F-6082-3FE6FBF5047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7282" y="2155778"/>
            <a:ext cx="4211051" cy="278522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A23DF7-5311-F837-B3C8-7E045B780B07}"/>
              </a:ext>
            </a:extLst>
          </p:cNvPr>
          <p:cNvSpPr/>
          <p:nvPr/>
        </p:nvSpPr>
        <p:spPr>
          <a:xfrm>
            <a:off x="649925" y="4260715"/>
            <a:ext cx="7025197" cy="2033574"/>
          </a:xfrm>
          <a:prstGeom prst="round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172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" grpId="0" uiExpand="1" build="p"/>
      <p:bldP spid="340" grpId="0"/>
      <p:bldP spid="346" grpId="0"/>
      <p:bldP spid="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3.303"/>
  <p:tag name="ORIGINALWIDTH" val="2586.42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v}_i} = - \sum_j m_j \bigg( \frac{P_i}{\rho_i^2} + \frac{P_j}{\rho_j^2} + \widetilde{\Pi}_{ij} \bigg) \DWIJ + \vect{F}_i&#10;\end{equation*}&#10;&#10;\begin{equation*}&#10;\widetilde{\Pi}_{ij} = -8 \frac{\nu_{t, i} + \nu_{t, j}}{\rho_i + \rho_j} \frac{\RAProp{\vect{v}}_{ij} \cdot \RIJ }{\RtwoIJ + \MachineEpsilon^2} &#10;\end{equation*}&#10;&#10;\begin{equation*}&#10;\nu_t = L_m^2 \FrobeniusNorm{S} = L_m^2 \sqrt{\FrobeniusInnerProduct{S}{S}}&#10;\end{equation*}&#10;&#10;\begin{equation*}&#10;\nabla \RAProp{\vect{v}}_i = - \frac{1}{\rho_i} \sum_j m_j \RAProp{\vect{v}}_{ij} \otimes \DWIJ&#10;\end{equation*}&#10;&#10;\end{document}"/>
  <p:tag name="IGUANATEXSIZE" val="18.67"/>
  <p:tag name="IGUANATEXCURSOR" val="2605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.718"/>
  <p:tag name="ORIGINALWIDTH" val="1411.32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P} = -c_s^2 \rho \nabla \cdot \vect{v} + \nu \nabla^2 P&#10;\end{equation*}&#10;&#10;\end{document}"/>
  <p:tag name="IGUANATEXSIZE" val="18"/>
  <p:tag name="IGUANATEXCURSOR" val="2127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489.6888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abla \cdot \vect{v} = 0&#10;\end{equation*}&#10;&#10;\end{document}"/>
  <p:tag name="IGUANATEXSIZE" val="18"/>
  <p:tag name="IGUANATEXCURSOR" val="2054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2.4635"/>
  <p:tag name="ORIGINALWIDTH" val="2452.94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TildeP} = -c_s^2 \rho \nabla \cdot \TildeV + \nu \nabla^2 \TildeP + \TildeV \cdot \nabla \TildeP - \widetilde{\vect{v}\cdot\nabla P}&#10;\end{equation*}&#10;&#10;\end{document}"/>
  <p:tag name="IGUANATEXSIZE" val="18"/>
  <p:tag name="IGUANATEXCURSOR" val="2205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9.9775"/>
  <p:tag name="ORIGINALWIDTH" val="950.131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f(\TildeV, \TildeP) \neq \widetilde{f(\vect{v}, P)}&#10;\end{equation*}&#10;&#10;\end{document}"/>
  <p:tag name="IGUANATEXSIZE" val="18"/>
  <p:tag name="IGUANATEXCURSOR" val="2090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4.308"/>
  <p:tag name="ORIGINALWIDTH" val="2296.21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align*}&#10;\LagDerivative{\vect{v}_i} = -\sum_j m_j \bigg( \frac{\RAProp{P}_i}{\rho_i^2} + \frac{\RAProp{P}_j}{\rho_j^2} \bigg) \DWIJ - \\ \HalfFrac C_1 \frac{\epsilon_i}{k_i} \vect{v}'_i + C_2 \nabla \RAProp{\vect{v}}_i \cdot \vect{v}'_i + \sqrt{\frac{C_0 \epsilon_i}{\Delta t}} \Vec{\xi}_i&#10;\end{align*}&#10;&#10;\begin{equation*}&#10;    \epsilon_i = 2 \nu_{t, i} + &#10;    \FrobeniusNorm{S_i}^2&#10;\end{equation*}&#10;&#10;\begin{equation*}&#10;    k_i = \frac{\epsilon_i \nu_{t, i}}{C_{\mu}} \quad , \quad C_{\mu} = 0.009&#10;\end{equation*}&#10;&#10;\end{document}"/>
  <p:tag name="IGUANATEXSIZE" val="18.67"/>
  <p:tag name="IGUANATEXCURSOR" val="2166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78.815"/>
  <p:tag name="ORIGINALWIDTH" val="2023.997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vect{\overline{v}}} = -\frac{1}{\rho}\nabla \overline{P} + \nu \Delta ( \vect{\overline{v}} ) + \frac{1}{\rho}\nabla\cdot\tensor{\tau} + \vect{F}&#10;\end{equation*}&#10;&#10;\begin{equation*}&#10;\frac{1}{\rho} \tensor{\tau} = 2\nu_t \tensor{S} - \frac{2}{3}k\tensor{I}&#10;\end{equation*}&#10;&#10;\begin{equation*}&#10;\nu_t = \min(C_s \Delta x, \kappa d_{wall})^2 \sqrt{2 \FrobeniusInnerProduct{S}{S}}&#10;\end{equation*}&#10;&#10;\begin{equation*}&#10;\nabla \cdot \bigg( \frac{1}{\rho_*} \nabla \overline{P}_{t+1} \bigg) = \frac{\rho_o - \rho_*}{\rho_o \Delta t^2}&#10;\end{equation*}&#10;&#10;\end{document}"/>
  <p:tag name="IGUANATEXSIZE" val="19"/>
  <p:tag name="IGUANATEXCURSOR" val="2430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1.803"/>
  <p:tag name="ORIGINALWIDTH" val="2376.45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overline{\rho}} = -\overline{\rho} \nabla \cdot \vect{\widetilde{v}}&#10;\end{equation*}&#10;&#10;\begin{equation*}&#10;\LagDerivative{\vect{\widetilde{v}}} = - \frac{1}{\overline{\rho}}\nabla \overline{P} + \frac{1}{\overline{\rho}} (\nabla \cdot \overline{\rho \nu} \nabla) \vect{\widetilde{v}} + \frac{1}{\overline{\rho}}\nabla\cdot\tensor{\tau} + \vect{F}&#10;\end{equation*}&#10;&#10;\begin{equation*}&#10;\tensor{\tau} = \overline{\rho}\bigg(2\nu_t \tensor{S} - \frac{2}{3}\operatorname{tr}[\tensor{S}]\tensor{I}\bigg) - \frac{2}{3}\overline{\rho}C_I \overline{\Delta}^2 \tensor{I}&#10;\end{equation*}&#10;&#10;\begin{equation*}&#10;\rho_i = \frac{\sum_j \rho_j \WIJ \Vol_j}{\sum_j \WIJ \Vol_j}&#10;\end{equation*}&#10;&#10;\end{document}"/>
  <p:tag name="IGUANATEXSIZE" val="18.67"/>
  <p:tag name="IGUANATEXCURSOR" val="2612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29.6588"/>
  <p:tag name="ORIGINALWIDTH" val="2451.44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\rho (C_w \Delta x)^2 \frac{\FrobeniusInnerProduct{S^d}{S^d}^{3/2}}{\FrobeniusInnerProduct{S}{S}^{5/2} + \FrobeniusInnerProduct{S^d}{S^d}^{5/4}}&#10;\end{equation*}&#10;&#10;\begin{equation*}&#10;\tensor{S^d} = \HalfFrac \bigg( (\nabla \vect{v})^2 + \big((\nabla \vect{v})^T\big)^2 \bigg) - \frac{1}{3} \operatorname{tr}[(\nabla \vect{v})^2] \tensor{I}&#10;\end{equation*}&#10;&#10;\end{document}"/>
  <p:tag name="IGUANATEXSIZE" val="18.67"/>
  <p:tag name="IGUANATEXCURSOR" val="2193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64.829"/>
  <p:tag name="ORIGINALWIDTH" val="1472.816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LagDerivative{\TildeRho} = -\TildeRho \EncAngBrk{\nabla\cdot\TildeV} + C_1 + C_2&#10;\end{equation*}&#10;&#10;&#10;\begin{equation*}&#10;\LagDerivative{\TildeR} = \TildeV&#10;\end{equation*}&#10;&#10;\begin{equation*}&#10;\TildeP=F(\TildeRho)&#10;\end{equation*}&#10;&#10;\begin{equation*}&#10;C_2 \approx \nabla \cdot (\nu_{\delta} \nabla\TildeRho)&#10;\end{equation*}&#10;&#10;&#10;\end{document}"/>
  <p:tag name="IGUANATEXSIZE" val="12"/>
  <p:tag name="IGUANATEXCURSOR" val="2139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2.808"/>
  <p:tag name="ORIGINALWIDTH" val="1634.046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align*}&#10;\LagDerivative{\TildeV} = -\frac{\EncAngBrk{\nabla\TildeP}}{\TildeRho} + \nu\EncAngBrk{\Delta(\TildeV)} +\\ (\lambda'+\nu)\EncAngBrk{\nabla(\nabla\cdot\TildeV)} + M_1 + M_2&#10;\end{align*}&#10;&#10;\begin{align*}&#10;M_2 = \nabla \cdot \tensor{T}_l = \nabla \cdot \bigg( -\frac{k^2}{3}\tensor{I} - \\ \frac{2}{3}\nu_t \operatorname{Tr}[\widetilde{\tensor{S}}]\tensor{I} + 2\nu_t\widetilde{\tensor{S}} \bigg)&#10;\end{align*}&#10;&#10;&#10;&#10;\end{document}"/>
  <p:tag name="IGUANATEXSIZE" val="12"/>
  <p:tag name="IGUANATEXCURSOR" val="2323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31.571"/>
  <p:tag name="ORIGINALWIDTH" val="1994.751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nu_t = c_d \frac{k^2}{\epsilon}&#10;\end{equation*}&#10;&#10;\begin{equation*}&#10;\LagDerivative{k} = \nabla \cdot \bigg( \frac{\nu_t}{\sigma_k} \nabla k \bigg) + P_k - \epsilon&#10;\end{equation*}&#10;&#10;\begin{equation*}&#10;\LagDerivative{\epsilon} = \nabla \cdot \bigg( \frac{\nu_t}{\sigma_{\epsilon}} \nabla \epsilon \bigg) + c_{1\epsilon} \frac{\epsilon}{k} P_k - c_{2\epsilon} \frac{\epsilon^2}{k}&#10;\end{equation*}&#10;&#10;\begin{equation*}&#10;P_k = 2\nu_t \FrobeniusInnerProduct{S}{S}&#10;\end{equation*}&#10;&#10;\end{document}"/>
  <p:tag name="IGUANATEXSIZE" val="19"/>
  <p:tag name="IGUANATEXCURSOR" val="2494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3.712"/>
  <p:tag name="ORIGINALWIDTH" val="1498.313"/>
  <p:tag name="OUTPUTTYPE" val="PNG"/>
  <p:tag name="IGUANATEXVERSION" val="160"/>
  <p:tag name="LATEXADDIN" val="\documentclass{article}&#10;\usepackage{bbm}&#10;\usepackage{bm}&#10;\usepackage{amsmath}&#10;\usepackage{amssymb}&#10;\pagestyle{empty}&#10;&#10;% --------------------------------&#10;%% Custom Math Commands&#10;% --------------------------------&#10;\newcommand{\abs}[1]{\mid #1 \mid}&#10;&#10;\newcommand{\bb}[1]{\mathbb{#1}}&#10;&#10;\newcommand{\LagDerivative}[2][t]{\frac{\operatorname{D} #2}{\operatorname{D} #1}}&#10;&#10;\newcommand{\PartialDerivative}[2][t]{\frac{\partial #2}{\partial #1}}&#10;&#10;\newcommand{\vect}[1]{\mathbf{#1}}&#10;&#10;\newcommand{\tensor}[1]{\underline{\bm{#1}}}&#10;&#10;\newcommand{\WIJ}{W_{h, ij}}&#10;&#10;\newcommand{\DWIJ}{\nabla_{i} W_{h, ij}}&#10;&#10;\newcommand{\VIJ}{\vect{v}_{ij}}&#10;&#10;\newcommand{\RIJ}{\vect{r}_{ij}}&#10;&#10;\newcommand{\RtwoIJ}[1][2]{\abs{\vect{r}_{ij}}^{#1}}&#10;&#10;\newcommand{\VtwoIJ}[1][2]{\abs{\vect{v}_{ij}}^{#1}}&#10;&#10;\newcommand{\MachineEpsilon}{\bm{\xi}}&#10;&#10;\newcommand{\EncAngBrk}[2][]{#1\langle #2 #1\rangle}&#10;&#10;\newcommand{\RAProp}[1]{\EncAngBrk{#1}}&#10;&#10;\newcommand{\FrobeniusInnerProduct}[2]{\EncAngBrk{\tensor{#1}, \tensor{#2}}}&#10;&#10;\newcommand{\FrobeniusNorm}[1]{||\tensor{#1}||_F}&#10;&#10;\newcommand{\BasisVect}[1][i]{\hat{\vect{e}}_{#1}}&#10;&#10;\newcommand{\HalfFrac}{\frac{1}{2}}&#10;&#10;\newcommand{\Vol}[1][V]{\mathcal{#1}}&#10;&#10;\newcommand{\Vorticity}{\bm{\omega}}&#10;&#10;\newcommand{\Boundary}{\bm{\Omega}}&#10;&#10;\newcommand{\WaveNumber}{\mathrm{k}}&#10;&#10;\newcommand{\WaveNumberVector}{\vect{k}}&#10;&#10;\newcommand{\TildeR}{\widetilde{\vect{r}}}&#10;&#10;\newcommand{\TildeV}{\widetilde{\vect{v}}}&#10;&#10;\newcommand{\TildeDeltaV}{\delta\TildeV}&#10;&#10;\newcommand{\TildeRho}{\widetilde{\rho}}&#10;&#10;\newcommand{\TildeP}{\widetilde{P}}&#10;&#10;\newcommand{\IntRThreeAndT}{\int_{\mathbb{R}^3}&#10;\int_{-\infty}^{\infty}}&#10;&#10;\newcommand{\SciNot}[3][10]{#2 \times {#1}^{#3}}&#10;&#10;\newcommand{\IntD}{d \tau d V_y}&#10;&#10;\newcommand{\TilePArgRp}{\TildeP(\TildeR_p, t)}&#10;&#10;\newcommand{\PhiRY}{\phi (\TildeR_p(t)-\vect{y}, t-\tau)}&#10;&#10;\newcommand{\PY}{P(\vect{y}, \tau)}&#10;&#10;\newcommand{\VY}{\vect{v}(\vect{y}, \tau)}&#10;&#10;\newcommand{\TildeVArgRp}{\TildeV (\TildeR_p, t)}&#10;&#10;% --------------------------------&#10;%% Equations&#10;% --------------------------------&#10;\begin{document}&#10;&#10;\begin{equation*}&#10;\widehat{\vect{v}}_i = \vect{v}_i - \varepsilon \sum_j \frac{m_j}{M_o} \VIJ K_{h', ij}&#10;\end{equation*}&#10;&#10;\end{document}"/>
  <p:tag name="IGUANATEXSIZE" val="18"/>
  <p:tag name="IGUANATEXCURSOR" val="2127"/>
  <p:tag name="TRANSPARENCY" val="True"/>
  <p:tag name="LATEXENGINEID" val="0"/>
  <p:tag name="TEMPFOLDER" val="C:\Users\prajw\Documents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438" row="8">
    <wetp:webextensionref xmlns:r="http://schemas.openxmlformats.org/officeDocument/2006/relationships" r:id="rId1"/>
  </wetp:taskpane>
  <wetp:taskpane dockstate="right" visibility="0" width="438" row="9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CBCF550-C192-464F-92D3-752352EF83BE}">
  <we:reference id="wa104379804" version="1.0.0.0" store="en-US" storeType="OMEX"/>
  <we:alternateReferences>
    <we:reference id="wa104379804" version="1.0.0.0" store="wa104379804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C3F0EDC-AECD-41F7-B289-E24CA6551970}">
  <we:reference id="wa104379997" version="2.0.0.0" store="en-US" storeType="OMEX"/>
  <we:alternateReferences>
    <we:reference id="wa104379997" version="2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BTP Stage 2 - 2022</Template>
  <TotalTime>1440</TotalTime>
  <Words>3463</Words>
  <Application>Microsoft Office PowerPoint</Application>
  <PresentationFormat>Widescreen</PresentationFormat>
  <Paragraphs>356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Courier New</vt:lpstr>
      <vt:lpstr>Wingdings</vt:lpstr>
      <vt:lpstr>Arial</vt:lpstr>
      <vt:lpstr>Cambria Math</vt:lpstr>
      <vt:lpstr>Proxima Nova</vt:lpstr>
      <vt:lpstr>Calibri</vt:lpstr>
      <vt:lpstr>Spearmint</vt:lpstr>
      <vt:lpstr>Turbulence Modelling for Smoothed Particle Hydrodynamics</vt:lpstr>
      <vt:lpstr>Introduction </vt:lpstr>
      <vt:lpstr>Project Objectives </vt:lpstr>
      <vt:lpstr>PowerPoint Presentation</vt:lpstr>
      <vt:lpstr>Viscosity-based Models</vt:lpstr>
      <vt:lpstr>Viscosity-based Models</vt:lpstr>
      <vt:lpstr>Viscosity-based Models</vt:lpstr>
      <vt:lpstr>Large-Eddy Simulation-based Models</vt:lpstr>
      <vt:lpstr>Large-Eddy Simulation-based Models</vt:lpstr>
      <vt:lpstr>Large-Eddy Simulation-based Models</vt:lpstr>
      <vt:lpstr>Large-Eddy Simulation-based Models</vt:lpstr>
      <vt:lpstr>Lagrangian LES-based Models</vt:lpstr>
      <vt:lpstr>RANS-based k-ϵ Models</vt:lpstr>
      <vt:lpstr>LANS-based Models</vt:lpstr>
      <vt:lpstr>Miscellaneous Models</vt:lpstr>
      <vt:lpstr>PowerPoint Presentation</vt:lpstr>
      <vt:lpstr>Benchmark Problems</vt:lpstr>
      <vt:lpstr>Post-Simulation Analysis</vt:lpstr>
      <vt:lpstr>Conclusion &amp;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 T Prajwal Prathiksh</dc:creator>
  <cp:lastModifiedBy>K T Prajwal Prathiksh</cp:lastModifiedBy>
  <cp:revision>61</cp:revision>
  <dcterms:created xsi:type="dcterms:W3CDTF">2022-10-24T08:21:15Z</dcterms:created>
  <dcterms:modified xsi:type="dcterms:W3CDTF">2022-10-25T08:22:02Z</dcterms:modified>
</cp:coreProperties>
</file>