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8" r:id="rId2"/>
    <p:sldId id="284" r:id="rId3"/>
    <p:sldId id="287" r:id="rId4"/>
    <p:sldId id="288" r:id="rId5"/>
    <p:sldId id="290" r:id="rId6"/>
    <p:sldId id="291" r:id="rId7"/>
    <p:sldId id="282" r:id="rId8"/>
    <p:sldId id="286" r:id="rId9"/>
    <p:sldId id="289" r:id="rId10"/>
    <p:sldId id="285" r:id="rId11"/>
    <p:sldId id="283" r:id="rId12"/>
    <p:sldId id="257" r:id="rId13"/>
    <p:sldId id="28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eroelasticity-Dover-Books-Aeronautical-Engineering/dp/0486691896/ref=sr_1_6?crid=28NSAFMPNO8PH&amp;keywords=aeroelasticity&amp;qid=1638281048&amp;qsid=259-7238261-7882651&amp;sprefix=aeroelas%2Caps%2C297&amp;sr=8-6&amp;sres=0486613496%2C1118488016%2C1498724728%2C3319330683%2C0486469360%2C0486691896%2C0792350405%2C0470858419%2C110761709X%2C8126548185%2C184564056X%2C9028604049%2CB00FBR6FGU%2CB06XXSH39F%2C8179925919%2C8172234988%2C0792327896%2C1402020392%2C1461393434%2CB08NHF1SLH&amp;srpt=ABIS_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Buy Aeroelasticity (Dover Books on Aeronautical Engineering) Book Online at Low Prices in India | Aeroelasticity (Dover Books on Aeronautical Engineering) Reviews &amp; Ratings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Radius between two vortices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the russian paper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wave/Saw tooth wave/Squre wave - heaving motion for the cylinder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32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6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25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/>
              <a:t>K T Prajwal Prathiksh</a:t>
            </a:r>
            <a:endParaRPr sz="1333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4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Filled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Project Motivation</a:t>
            </a:r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067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Motion of Biological Swimmers</a:t>
            </a:r>
            <a:endParaRPr sz="1867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632200" y="993533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Forces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32200" y="2511552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Energetics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06951" y="937267"/>
            <a:ext cx="319600" cy="2751600"/>
          </a:xfrm>
          <a:prstGeom prst="rightBracket">
            <a:avLst>
              <a:gd name="adj" fmla="val 8333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7789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High-Fidelity - CFD Solvers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573167" y="811267"/>
            <a:ext cx="2426400" cy="3003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Simulation Parameters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1467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Reynolds number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Swimming trajectories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Single/Multi Swimmers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Placements &amp; Configurations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Boundary Conditions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Geometry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many more...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220367" y="3163067"/>
            <a:ext cx="1199200" cy="13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" name="Google Shape;79;p14"/>
          <p:cNvSpPr/>
          <p:nvPr/>
        </p:nvSpPr>
        <p:spPr>
          <a:xfrm>
            <a:off x="171367" y="4588933"/>
            <a:ext cx="3297200" cy="1956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Develop underwater vehicles with: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better mobility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lower noise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higher endurance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efficiency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80367" y="4800500"/>
            <a:ext cx="2683600" cy="15772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Low-Fidelity - Theoretical or Computational Frameworks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686967" y="4727900"/>
            <a:ext cx="3297200" cy="1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Outcome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Gain better understanding of the problem at hand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Utilizes lesser resources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Allows for faster iteration over models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82" name="Google Shape;82;p14"/>
          <p:cNvCxnSpPr>
            <a:stCxn id="72" idx="3"/>
            <a:endCxn id="73" idx="1"/>
          </p:cNvCxnSpPr>
          <p:nvPr/>
        </p:nvCxnSpPr>
        <p:spPr>
          <a:xfrm rot="10800000" flipH="1">
            <a:off x="3033167" y="1538267"/>
            <a:ext cx="599200" cy="7748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4"/>
          <p:cNvCxnSpPr>
            <a:stCxn id="72" idx="3"/>
            <a:endCxn id="74" idx="1"/>
          </p:cNvCxnSpPr>
          <p:nvPr/>
        </p:nvCxnSpPr>
        <p:spPr>
          <a:xfrm>
            <a:off x="3033167" y="2313067"/>
            <a:ext cx="599200" cy="7432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4"/>
          <p:cNvCxnSpPr>
            <a:stCxn id="75" idx="2"/>
            <a:endCxn id="76" idx="1"/>
          </p:cNvCxnSpPr>
          <p:nvPr/>
        </p:nvCxnSpPr>
        <p:spPr>
          <a:xfrm>
            <a:off x="6426551" y="2313067"/>
            <a:ext cx="352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4"/>
          <p:cNvSpPr/>
          <p:nvPr/>
        </p:nvSpPr>
        <p:spPr>
          <a:xfrm>
            <a:off x="7217367" y="1463067"/>
            <a:ext cx="1549600" cy="1700000"/>
          </a:xfrm>
          <a:prstGeom prst="mathMultiply">
            <a:avLst>
              <a:gd name="adj1" fmla="val 23520"/>
            </a:avLst>
          </a:prstGeom>
          <a:solidFill>
            <a:srgbClr val="FF5252">
              <a:alpha val="42700"/>
            </a:srgbClr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6" name="Google Shape;86;p14"/>
          <p:cNvCxnSpPr>
            <a:stCxn id="75" idx="2"/>
            <a:endCxn id="80" idx="0"/>
          </p:cNvCxnSpPr>
          <p:nvPr/>
        </p:nvCxnSpPr>
        <p:spPr>
          <a:xfrm flipH="1">
            <a:off x="6422151" y="2313067"/>
            <a:ext cx="4400" cy="2487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7943067" y="5400300"/>
            <a:ext cx="564800" cy="3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8" name="Google Shape;88;p14"/>
          <p:cNvCxnSpPr>
            <a:stCxn id="77" idx="2"/>
            <a:endCxn id="80" idx="0"/>
          </p:cNvCxnSpPr>
          <p:nvPr/>
        </p:nvCxnSpPr>
        <p:spPr>
          <a:xfrm rot="5400000">
            <a:off x="8111567" y="2125667"/>
            <a:ext cx="985600" cy="4364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4"/>
          <p:cNvCxnSpPr>
            <a:stCxn id="77" idx="1"/>
            <a:endCxn id="76" idx="3"/>
          </p:cNvCxnSpPr>
          <p:nvPr/>
        </p:nvCxnSpPr>
        <p:spPr>
          <a:xfrm rot="10800000">
            <a:off x="9205567" y="2313067"/>
            <a:ext cx="367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0460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Thrust produced </a:t>
            </a:r>
            <a:r>
              <a:rPr lang="en" dirty="0">
                <a:solidFill>
                  <a:srgbClr val="0000FF"/>
                </a:solidFill>
              </a:rPr>
              <a:t>continuously </a:t>
            </a:r>
            <a:r>
              <a:rPr lang="en" dirty="0"/>
              <a:t>→ Output is </a:t>
            </a:r>
            <a:r>
              <a:rPr lang="en" dirty="0">
                <a:solidFill>
                  <a:srgbClr val="0000FF"/>
                </a:solidFill>
              </a:rPr>
              <a:t>not </a:t>
            </a:r>
            <a:r>
              <a:rPr lang="en" dirty="0"/>
              <a:t>stable.</a:t>
            </a:r>
            <a:endParaRPr dirty="0"/>
          </a:p>
          <a:p>
            <a:r>
              <a:rPr lang="en" dirty="0"/>
              <a:t>Sharp peaks in thrust production </a:t>
            </a:r>
            <a:r>
              <a:rPr lang="en" dirty="0">
                <a:solidFill>
                  <a:srgbClr val="0000FF"/>
                </a:solidFill>
              </a:rPr>
              <a:t>coincide </a:t>
            </a:r>
            <a:r>
              <a:rPr lang="en" dirty="0"/>
              <a:t>with vortex shedding.</a:t>
            </a:r>
            <a:endParaRPr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downwards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negative </a:t>
            </a:r>
            <a:r>
              <a:rPr lang="en" dirty="0"/>
              <a:t>lift is produced </a:t>
            </a:r>
            <a:r>
              <a:rPr lang="en" i="1" dirty="0"/>
              <a:t>(average)</a:t>
            </a:r>
            <a:endParaRPr i="1"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upwards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positive </a:t>
            </a:r>
            <a:r>
              <a:rPr lang="en" dirty="0"/>
              <a:t>lift is produced </a:t>
            </a:r>
            <a:r>
              <a:rPr lang="en" i="1" dirty="0"/>
              <a:t>(average).</a:t>
            </a:r>
            <a:endParaRPr dirty="0"/>
          </a:p>
          <a:p>
            <a:r>
              <a:rPr lang="en" dirty="0"/>
              <a:t>General </a:t>
            </a:r>
            <a:r>
              <a:rPr lang="en" dirty="0">
                <a:solidFill>
                  <a:srgbClr val="0000FF"/>
                </a:solidFill>
              </a:rPr>
              <a:t>trend </a:t>
            </a:r>
            <a:r>
              <a:rPr lang="en" dirty="0"/>
              <a:t>in bulk movement of shed vortices as shown by Dynnikova</a:t>
            </a:r>
            <a:r>
              <a:rPr lang="en" baseline="30000" dirty="0"/>
              <a:t>[1]</a:t>
            </a:r>
            <a:r>
              <a:rPr lang="en" dirty="0"/>
              <a:t> is observed.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Conclusion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pSp>
        <p:nvGrpSpPr>
          <p:cNvPr id="342" name="Google Shape;342;p37"/>
          <p:cNvGrpSpPr/>
          <p:nvPr/>
        </p:nvGrpSpPr>
        <p:grpSpPr>
          <a:xfrm>
            <a:off x="7339627" y="1852263"/>
            <a:ext cx="4473432" cy="2181965"/>
            <a:chOff x="523075" y="1848525"/>
            <a:chExt cx="3032150" cy="1264663"/>
          </a:xfrm>
        </p:grpSpPr>
        <p:pic>
          <p:nvPicPr>
            <p:cNvPr id="343" name="Google Shape;343;p37"/>
            <p:cNvPicPr preferRelativeResize="0"/>
            <p:nvPr/>
          </p:nvPicPr>
          <p:blipFill rotWithShape="1">
            <a:blip r:embed="rId3">
              <a:alphaModFix/>
            </a:blip>
            <a:srcRect l="4692" t="1772" r="1463" b="85292"/>
            <a:stretch/>
          </p:blipFill>
          <p:spPr>
            <a:xfrm>
              <a:off x="523075" y="1848525"/>
              <a:ext cx="3032146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7"/>
            <p:cNvPicPr preferRelativeResize="0"/>
            <p:nvPr/>
          </p:nvPicPr>
          <p:blipFill rotWithShape="1">
            <a:blip r:embed="rId3">
              <a:alphaModFix/>
            </a:blip>
            <a:srcRect l="4692" t="83202" r="1463" b="1167"/>
            <a:stretch/>
          </p:blipFill>
          <p:spPr>
            <a:xfrm>
              <a:off x="523075" y="2421213"/>
              <a:ext cx="3032150" cy="69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7"/>
          <p:cNvSpPr txBox="1"/>
          <p:nvPr/>
        </p:nvSpPr>
        <p:spPr>
          <a:xfrm>
            <a:off x="7206733" y="4034233"/>
            <a:ext cx="47392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333" i="1" dirty="0">
                <a:latin typeface="Proxima Nova"/>
                <a:ea typeface="Proxima Nova"/>
                <a:cs typeface="Proxima Nova"/>
                <a:sym typeface="Proxima Nova"/>
              </a:rPr>
              <a:t>Fig: Vortex wakes behind an airfoil performing angular oscillations</a:t>
            </a:r>
            <a:r>
              <a:rPr lang="en" sz="1333" i="1" baseline="30000" dirty="0">
                <a:latin typeface="Proxima Nova"/>
                <a:ea typeface="Proxima Nova"/>
                <a:cs typeface="Proxima Nova"/>
                <a:sym typeface="Proxima Nova"/>
              </a:rPr>
              <a:t>[7]</a:t>
            </a:r>
            <a:endParaRPr sz="1333" i="1" baseline="3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  <a:endParaRPr sz="1067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0728092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Turbulent Flow: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Characterization: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High Reynolds number flows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Random spatial &amp; temporal velocity fluctuations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Rotational &amp; 3D velocity field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Large mixing capacity of the flow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Chaotic nature of the solutions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Modelling: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Lack analytical solutions except for simple flow cases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CFD simulations required for complex flow cases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Typical modelling techniques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Governing equations  Averaged or filtered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Closure problem  Model fluctuating components using mean flow properties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Stochastic methods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Eulerian frameworks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Lagrangian Modelling – SPH: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No background mesh required 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Simplifies model implementation and parallelization to multi-core architectures</a:t>
            </a:r>
          </a:p>
          <a:p>
            <a:pPr marL="895335" lvl="1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895335" lvl="1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2114504" lvl="3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1504919" lvl="2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1504919" lvl="2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endParaRPr lang="en-US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F7DF4-C0F4-4CB3-B7D3-6F59012E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88" y="2593910"/>
            <a:ext cx="1558845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Lacks robust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Shortcomings of current models –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Cannot be generalized to various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Issues in scaling to 3D flows</a:t>
            </a:r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Provide advantages &amp; disadvantages of the major classes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Extend promising models to robust &amp; accurate SPH schemes [</a:t>
            </a:r>
            <a:r>
              <a:rPr lang="en-US" dirty="0" err="1"/>
              <a:t>negi</a:t>
            </a:r>
            <a:r>
              <a:rPr lang="en-US" dirty="0"/>
              <a:t>]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Analyze &amp; study its performance in bounded turbulent flows</a:t>
            </a:r>
          </a:p>
          <a:p>
            <a:pPr marL="1504919" lvl="2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US" dirty="0"/>
              <a:t>Surveyed research papers detailing work on turbulence models for SPH (c. 2000 – 2022)</a:t>
            </a:r>
          </a:p>
          <a:p>
            <a:pPr marL="285750" indent="-285750"/>
            <a:r>
              <a:rPr lang="en-US" dirty="0"/>
              <a:t>Classified 5 major categories of turbulence models</a:t>
            </a:r>
          </a:p>
          <a:p>
            <a:pPr marL="895335" lvl="1" indent="-285750"/>
            <a:r>
              <a:rPr lang="en-US" dirty="0"/>
              <a:t>[chart]</a:t>
            </a:r>
          </a:p>
          <a:p>
            <a:pPr marL="285750" indent="-285750"/>
            <a:r>
              <a:rPr lang="en-US" dirty="0"/>
              <a:t>Identified a systematic, model-evaluation method</a:t>
            </a:r>
          </a:p>
          <a:p>
            <a:pPr marL="895335" lvl="1" indent="-285750"/>
            <a:r>
              <a:rPr lang="en-US" dirty="0"/>
              <a:t>Benchmark problems amenable to SPH</a:t>
            </a:r>
          </a:p>
          <a:p>
            <a:pPr marL="895335" lvl="1" indent="-285750"/>
            <a:r>
              <a:rPr lang="en-US" dirty="0"/>
              <a:t>Post-simulation analysis techniques</a:t>
            </a:r>
          </a:p>
          <a:p>
            <a:pPr marL="895335" lvl="1" indent="-285750"/>
            <a:endParaRPr lang="en-US" dirty="0"/>
          </a:p>
          <a:p>
            <a:pPr marL="895335" lvl="1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Turbulence Modelling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78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 [</a:t>
                </a:r>
                <a:r>
                  <a:rPr lang="en-IN" dirty="0" err="1"/>
                  <a:t>Violeau</a:t>
                </a:r>
                <a:r>
                  <a:rPr lang="en-IN" dirty="0"/>
                  <a:t>]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 </a:t>
                </a:r>
                <a:r>
                  <a:rPr lang="en-IN" dirty="0">
                    <a:sym typeface="Wingdings" panose="05000000000000000000" pitchFamily="2" charset="2"/>
                  </a:rPr>
                  <a:t> Reynolds stress tensor &amp; mean </a:t>
                </a:r>
                <a:r>
                  <a:rPr lang="en-IN" dirty="0" err="1">
                    <a:sym typeface="Wingdings" panose="05000000000000000000" pitchFamily="2" charset="2"/>
                  </a:rPr>
                  <a:t>vel</a:t>
                </a:r>
                <a:r>
                  <a:rPr lang="en-IN" dirty="0">
                    <a:sym typeface="Wingdings" panose="05000000000000000000" pitchFamily="2" charset="2"/>
                  </a:rPr>
                  <a:t>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the turbulent eddy viscosity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285750" indent="-285750"/>
                <a:r>
                  <a:rPr lang="en-IN" dirty="0"/>
                  <a:t>GLM [</a:t>
                </a:r>
                <a:r>
                  <a:rPr lang="en-IN" dirty="0" err="1"/>
                  <a:t>Violeau</a:t>
                </a:r>
                <a:r>
                  <a:rPr lang="en-IN" dirty="0"/>
                  <a:t>]</a:t>
                </a:r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Same test-case as earlier considered</a:t>
                </a:r>
              </a:p>
              <a:p>
                <a:pPr marL="895335" lvl="1" indent="-285750"/>
                <a:r>
                  <a:rPr lang="en-IN" dirty="0"/>
                  <a:t>Large deviations observed</a:t>
                </a:r>
              </a:p>
              <a:p>
                <a:pPr marL="895335" lvl="1" indent="-285750"/>
                <a:r>
                  <a:rPr lang="en-IN" dirty="0"/>
                  <a:t>Can be generalized to various flows unlike earlier model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/>
                  <a:t>Images?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5"/>
                <a:stretch>
                  <a:fillRect l="-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22" y="986527"/>
            <a:ext cx="4906117" cy="2984355"/>
          </a:xfrm>
          <a:prstGeom prst="rect">
            <a:avLst/>
          </a:prstGeom>
        </p:spPr>
      </p:pic>
      <p:pic>
        <p:nvPicPr>
          <p:cNvPr id="19" name="Picture 18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\sum_j m_j \bigg( \frac{\RAProp{P}_i}{\rho_i^2} + \frac{\RAProp{P}_j}{\rho_j^2} \bigg) \DWIJ - \HalfFrac C_1 \frac{\epsilon_i}{k_i} \vect{v}'_i + C_2 \nabla \RAProp{\vect{v}}_i \cdot \vect{v}'_i + \sqrt{\frac{C_0 \epsilon_i}{\Delta t}} \Vec{\xi}_i&#10;\end{equatio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341AD2CD-7359-7EB0-B6D6-E3D072D92B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68" y="4536904"/>
            <a:ext cx="5397844" cy="14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 [</a:t>
                </a:r>
                <a:r>
                  <a:rPr lang="en-IN" dirty="0" err="1"/>
                  <a:t>Violeau</a:t>
                </a:r>
                <a:r>
                  <a:rPr lang="en-IN" dirty="0"/>
                  <a:t>]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 </a:t>
                </a:r>
                <a:r>
                  <a:rPr lang="en-IN" dirty="0">
                    <a:sym typeface="Wingdings" panose="05000000000000000000" pitchFamily="2" charset="2"/>
                  </a:rPr>
                  <a:t> Reynolds stress tensor &amp; mean </a:t>
                </a:r>
                <a:r>
                  <a:rPr lang="en-IN" dirty="0" err="1">
                    <a:sym typeface="Wingdings" panose="05000000000000000000" pitchFamily="2" charset="2"/>
                  </a:rPr>
                  <a:t>vel</a:t>
                </a:r>
                <a:r>
                  <a:rPr lang="en-IN" dirty="0">
                    <a:sym typeface="Wingdings" panose="05000000000000000000" pitchFamily="2" charset="2"/>
                  </a:rPr>
                  <a:t>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the turbulent eddy viscosity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285750" indent="-285750"/>
                <a:r>
                  <a:rPr lang="en-IN" dirty="0"/>
                  <a:t>GLM [</a:t>
                </a:r>
                <a:r>
                  <a:rPr lang="en-IN" dirty="0" err="1"/>
                  <a:t>Violeau</a:t>
                </a:r>
                <a:r>
                  <a:rPr lang="en-IN" dirty="0"/>
                  <a:t>]</a:t>
                </a:r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Same test-case as earlier considered</a:t>
                </a:r>
              </a:p>
              <a:p>
                <a:pPr marL="895335" lvl="1" indent="-285750"/>
                <a:r>
                  <a:rPr lang="en-IN" dirty="0"/>
                  <a:t>Large deviations observed</a:t>
                </a:r>
              </a:p>
              <a:p>
                <a:pPr marL="895335" lvl="1" indent="-285750"/>
                <a:r>
                  <a:rPr lang="en-IN" dirty="0"/>
                  <a:t>Can be generalized to various flows unlike earlier model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/>
                  <a:t>Images?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3"/>
                <a:stretch>
                  <a:fillRect l="-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Blank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21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0460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1.605"/>
  <p:tag name="ORIGINALWIDTH" val="4269.216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\sum_j m_j \bigg( \frac{\RAProp{P}_i}{\rho_i^2} + \frac{\RAProp{P}_j}{\rho_j^2} \bigg) \DWIJ - \HalfFrac C_1 \frac{\epsilon_i}{k_i} \vect{v}'_i + C_2 \nabla \RAProp{\vect{v}}_i \cdot \vect{v}'_i + \sqrt{\frac{C_0 \epsilon_i}{\Delta t}} \Vec{\xi}_i&#10;\end{equatio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542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229</TotalTime>
  <Words>814</Words>
  <Application>Microsoft Office PowerPoint</Application>
  <PresentationFormat>Widescreen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Proxima Nova</vt:lpstr>
      <vt:lpstr>Proxima Nova Extrabold</vt:lpstr>
      <vt:lpstr>Proxima Nova Semibold</vt:lpstr>
      <vt:lpstr>Spearmint</vt:lpstr>
      <vt:lpstr>Turbulence Modelling for Smoothed Particle Hydrodynamics</vt:lpstr>
      <vt:lpstr>Introduction </vt:lpstr>
      <vt:lpstr>Project Objectives </vt:lpstr>
      <vt:lpstr>Turbulence Modelling</vt:lpstr>
      <vt:lpstr>Viscosity-based Models</vt:lpstr>
      <vt:lpstr>Viscosity-based Models</vt:lpstr>
      <vt:lpstr>PowerPoint Presentation</vt:lpstr>
      <vt:lpstr>Blank Template Slides</vt:lpstr>
      <vt:lpstr>PowerPoint Presentation</vt:lpstr>
      <vt:lpstr>PowerPoint Presentation</vt:lpstr>
      <vt:lpstr>Filled Template Slides</vt:lpstr>
      <vt:lpstr>Project Motivation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3</cp:revision>
  <dcterms:created xsi:type="dcterms:W3CDTF">2022-10-24T08:21:15Z</dcterms:created>
  <dcterms:modified xsi:type="dcterms:W3CDTF">2022-10-24T12:11:13Z</dcterms:modified>
</cp:coreProperties>
</file>