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8" r:id="rId2"/>
    <p:sldId id="284" r:id="rId3"/>
    <p:sldId id="287" r:id="rId4"/>
    <p:sldId id="304" r:id="rId5"/>
    <p:sldId id="290" r:id="rId6"/>
    <p:sldId id="305" r:id="rId7"/>
    <p:sldId id="291" r:id="rId8"/>
    <p:sldId id="289" r:id="rId9"/>
    <p:sldId id="306" r:id="rId10"/>
    <p:sldId id="294" r:id="rId11"/>
    <p:sldId id="295" r:id="rId12"/>
    <p:sldId id="297" r:id="rId13"/>
    <p:sldId id="296" r:id="rId14"/>
    <p:sldId id="298" r:id="rId15"/>
    <p:sldId id="292" r:id="rId16"/>
    <p:sldId id="308" r:id="rId17"/>
    <p:sldId id="300" r:id="rId18"/>
    <p:sldId id="301" r:id="rId19"/>
    <p:sldId id="302" r:id="rId20"/>
    <p:sldId id="282" r:id="rId21"/>
    <p:sldId id="286" r:id="rId22"/>
    <p:sldId id="303" r:id="rId23"/>
    <p:sldId id="285" r:id="rId24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90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/>
      <dgm:t>
        <a:bodyPr/>
        <a:lstStyle/>
        <a:p>
          <a:r>
            <a:rPr lang="en-IN" sz="1750" dirty="0">
              <a:latin typeface="Proxima Nova"/>
            </a:rPr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Viscosity</a:t>
          </a:r>
        </a:p>
      </dgm:t>
    </dgm:pt>
    <dgm:pt modelId="{A0468C0B-16A2-42A5-9E92-D29ADBE35E62}" type="parTrans" cxnId="{543DC73D-AD8A-4D59-B953-4D40C22CADD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LES</a:t>
          </a:r>
        </a:p>
      </dgm:t>
    </dgm:pt>
    <dgm:pt modelId="{47B90882-E34F-41DE-96F5-6676F0AE9633}" type="parTrans" cxnId="{1D2FC3E8-6184-4003-A8F0-3214C2A2608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Lagrangian-LES</a:t>
          </a:r>
        </a:p>
      </dgm:t>
    </dgm:pt>
    <dgm:pt modelId="{1E25E818-ACC7-4144-8DDA-61BC86DB0986}" type="parTrans" cxnId="{451F8F91-A858-4C87-942A-9A6936EC8E5F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RANS</a:t>
          </a:r>
        </a:p>
      </dgm:t>
    </dgm:pt>
    <dgm:pt modelId="{44732EEE-8951-4B41-BB72-6F8D14A5E99A}" type="parTrans" cxnId="{F50E5A2A-3C28-403A-8F38-25D33A30C3C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LANS</a:t>
          </a:r>
        </a:p>
      </dgm:t>
    </dgm:pt>
    <dgm:pt modelId="{5A263D22-6844-4D37-8BD1-88A39A41AA04}" type="parTrans" cxnId="{CB3866CF-7B67-4A42-85ED-C51116834857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Artificial </a:t>
          </a:r>
        </a:p>
      </dgm:t>
    </dgm:pt>
    <dgm:pt modelId="{89F5D055-B54E-4AA3-9D64-B1B1D0DEF28C}" type="parTrans" cxnId="{82FB8BC3-2237-4695-ADB6-0FD7F3F83A8A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Stochastic</a:t>
          </a:r>
        </a:p>
      </dgm:t>
    </dgm:pt>
    <dgm:pt modelId="{2D12823B-18FC-4C13-8B16-11024DE4F07B}" type="parTrans" cxnId="{58E80E8B-603D-4689-9DA7-4A5A2BE746CF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Implicit P-Poisson</a:t>
          </a:r>
        </a:p>
      </dgm:t>
    </dgm:pt>
    <dgm:pt modelId="{03D4220D-07FF-4AAA-8C63-8FE03B425311}" type="parTrans" cxnId="{B05DDBFC-EF0D-4C5D-BBFD-C4E68DBC3820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Explicit P-EOS</a:t>
          </a:r>
        </a:p>
      </dgm:t>
    </dgm:pt>
    <dgm:pt modelId="{16FFCE90-49E3-408A-8F04-44ADE8752353}" type="parTrans" cxnId="{9CEEDBF5-ECE2-416F-806B-D90C6CA8795B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B69A1826-AB8B-474B-9370-C1D63D1FBF68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797DB53D-32C7-4DA0-9900-D4456F4261DB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909ABB21-056B-4D9F-8348-1E34CBFD887B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6FE4442A-205D-4882-A7E1-84BAB4D663E6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4632A73F-05E2-4DEF-8987-902C3147852E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1F9E0327-11D7-4C99-BC69-AFB1A7F6A24E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E95D286-C585-4C12-8E5B-E77FD804F6D2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E896FABC-9A5C-4238-A19E-80D7E0562EAD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BE111D7C-7187-4091-B028-92CAB69DD318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88FAEF00-A1B6-4E6C-BCFE-A0B1730F8C2C}" type="presOf" srcId="{2D12823B-18FC-4C13-8B16-11024DE4F07B}" destId="{909ABB21-056B-4D9F-8348-1E34CBFD887B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525C642A-7229-4260-8C09-C1661E6A2CFB}" type="presOf" srcId="{A0468C0B-16A2-42A5-9E92-D29ADBE35E62}" destId="{B69A1826-AB8B-474B-9370-C1D63D1FBF68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26B3DC61-1989-4B58-B77A-F32DF1F5144C}" type="presOf" srcId="{44732EEE-8951-4B41-BB72-6F8D14A5E99A}" destId="{E896FABC-9A5C-4238-A19E-80D7E0562EAD}" srcOrd="0" destOrd="0" presId="urn:microsoft.com/office/officeart/2009/3/layout/HorizontalOrganizationChart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4A63724D-5DFB-4360-A341-8672AD163286}" type="presOf" srcId="{1E25E818-ACC7-4144-8DDA-61BC86DB0986}" destId="{DE95D286-C585-4C12-8E5B-E77FD804F6D2}" srcOrd="0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CFF67691-44B2-4CF3-BEE4-6A9BFDEBAA57}" type="presOf" srcId="{89F5D055-B54E-4AA3-9D64-B1B1D0DEF28C}" destId="{797DB53D-32C7-4DA0-9900-D4456F4261DB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00D3EFA2-4B26-4EE0-B8EA-919EFD1580D0}" type="presOf" srcId="{16FFCE90-49E3-408A-8F04-44ADE8752353}" destId="{1F9E0327-11D7-4C99-BC69-AFB1A7F6A24E}" srcOrd="0" destOrd="0" presId="urn:microsoft.com/office/officeart/2009/3/layout/HorizontalOrganizationChart"/>
    <dgm:cxn modelId="{E6FF1DAD-151C-4334-9B2F-2B4AEDE83B14}" type="presOf" srcId="{5A263D22-6844-4D37-8BD1-88A39A41AA04}" destId="{BE111D7C-7187-4091-B028-92CAB69DD318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7985A0B6-8BEA-48F2-9DE6-499052B5526D}" type="presOf" srcId="{03D4220D-07FF-4AAA-8C63-8FE03B425311}" destId="{4632A73F-05E2-4DEF-8987-902C3147852E}" srcOrd="0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E292F1F9-6B24-470D-BF1D-36B4CEF409ED}" type="presOf" srcId="{47B90882-E34F-41DE-96F5-6676F0AE9633}" destId="{6FE4442A-205D-4882-A7E1-84BAB4D663E6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0AC9385E-9946-4F3A-85D1-B4562EC985BB}" type="presParOf" srcId="{9E36E990-3771-4B9A-A6DD-4F6AAB088393}" destId="{B69A1826-AB8B-474B-9370-C1D63D1FBF68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A467EA40-4560-417D-8AA9-95CDF17F538B}" type="presParOf" srcId="{86FBA39F-00C4-4594-8EE4-0FD79DD8FAB5}" destId="{797DB53D-32C7-4DA0-9900-D4456F4261DB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E5F81F5A-3ADB-415B-9BF1-06951B1EE53B}" type="presParOf" srcId="{86FBA39F-00C4-4594-8EE4-0FD79DD8FAB5}" destId="{909ABB21-056B-4D9F-8348-1E34CBFD887B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22262741-ADAE-4FD4-ACC2-4E8597F37515}" type="presParOf" srcId="{9E36E990-3771-4B9A-A6DD-4F6AAB088393}" destId="{6FE4442A-205D-4882-A7E1-84BAB4D663E6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8D651D7F-84DC-4687-BA9A-A52C8376FA4A}" type="presParOf" srcId="{1E4BA81A-47F6-4CE8-894E-1F58C69036AA}" destId="{4632A73F-05E2-4DEF-8987-902C3147852E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AB56B962-8223-4F68-AE3B-71D033F3B73A}" type="presParOf" srcId="{1E4BA81A-47F6-4CE8-894E-1F58C69036AA}" destId="{1F9E0327-11D7-4C99-BC69-AFB1A7F6A24E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BB69583B-7D7C-4EDD-91C0-5A32515E5E2D}" type="presParOf" srcId="{9E36E990-3771-4B9A-A6DD-4F6AAB088393}" destId="{DE95D286-C585-4C12-8E5B-E77FD804F6D2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FC72220A-9330-41E1-A5E8-91D35AA1CAF6}" type="presParOf" srcId="{9E36E990-3771-4B9A-A6DD-4F6AAB088393}" destId="{E896FABC-9A5C-4238-A19E-80D7E0562EAD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B7B7F326-5862-4C6F-9FF8-B03C81E5E3F6}" type="presParOf" srcId="{9E36E990-3771-4B9A-A6DD-4F6AAB088393}" destId="{BE111D7C-7187-4091-B028-92CAB69DD318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83410-E763-421C-8BDD-58F36C6AAB4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EEBF7BC-E1B3-4F1B-817F-8A29C9EACF09}">
      <dgm:prSet phldrT="[Text]"/>
      <dgm:spPr/>
      <dgm:t>
        <a:bodyPr/>
        <a:lstStyle/>
        <a:p>
          <a:r>
            <a:rPr lang="en-IN" dirty="0"/>
            <a:t>Benchmark Problems</a:t>
          </a:r>
        </a:p>
      </dgm:t>
    </dgm:pt>
    <dgm:pt modelId="{5A47ED4A-06F3-4F7F-955F-1BDCE75D9DD7}" type="parTrans" cxnId="{3A8566FA-5FB0-4DA5-A6BF-A8FB038ADD19}">
      <dgm:prSet/>
      <dgm:spPr/>
      <dgm:t>
        <a:bodyPr/>
        <a:lstStyle/>
        <a:p>
          <a:endParaRPr lang="en-IN"/>
        </a:p>
      </dgm:t>
    </dgm:pt>
    <dgm:pt modelId="{C72B98BC-08A3-4163-9D4E-05870A8EA52A}" type="sibTrans" cxnId="{3A8566FA-5FB0-4DA5-A6BF-A8FB038ADD19}">
      <dgm:prSet/>
      <dgm:spPr/>
      <dgm:t>
        <a:bodyPr/>
        <a:lstStyle/>
        <a:p>
          <a:endParaRPr lang="en-IN" dirty="0"/>
        </a:p>
      </dgm:t>
    </dgm:pt>
    <dgm:pt modelId="{224BFA01-C291-4079-A2A1-5ACF40E24C2B}">
      <dgm:prSet phldrT="[Text]"/>
      <dgm:spPr/>
      <dgm:t>
        <a:bodyPr/>
        <a:lstStyle/>
        <a:p>
          <a:r>
            <a:rPr lang="en-IN" dirty="0"/>
            <a:t>Various Turbulence Models</a:t>
          </a:r>
        </a:p>
      </dgm:t>
    </dgm:pt>
    <dgm:pt modelId="{C82AC6A2-A55C-4681-AFE3-765A9ABE9A27}" type="parTrans" cxnId="{1AF3A913-AF46-4EE8-898E-01667AB2FE8D}">
      <dgm:prSet/>
      <dgm:spPr/>
      <dgm:t>
        <a:bodyPr/>
        <a:lstStyle/>
        <a:p>
          <a:endParaRPr lang="en-IN"/>
        </a:p>
      </dgm:t>
    </dgm:pt>
    <dgm:pt modelId="{0CFCA8C0-C6D4-43BF-A7A6-D95058984B74}" type="sibTrans" cxnId="{1AF3A913-AF46-4EE8-898E-01667AB2FE8D}">
      <dgm:prSet/>
      <dgm:spPr/>
      <dgm:t>
        <a:bodyPr/>
        <a:lstStyle/>
        <a:p>
          <a:endParaRPr lang="en-IN" dirty="0"/>
        </a:p>
      </dgm:t>
    </dgm:pt>
    <dgm:pt modelId="{908D9DB7-5F6F-4F9D-8A54-2997B0EECA4D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IN" dirty="0"/>
            <a:t>Post-simulation Analysis</a:t>
          </a:r>
        </a:p>
      </dgm:t>
    </dgm:pt>
    <dgm:pt modelId="{112F27E9-0D9E-4A46-B56A-3F3D7E24C91B}" type="parTrans" cxnId="{0401A843-EFD1-494E-800C-240204D1FB03}">
      <dgm:prSet/>
      <dgm:spPr/>
      <dgm:t>
        <a:bodyPr/>
        <a:lstStyle/>
        <a:p>
          <a:endParaRPr lang="en-IN"/>
        </a:p>
      </dgm:t>
    </dgm:pt>
    <dgm:pt modelId="{F596FA2D-62B1-4AEE-930D-DC95B18F052B}" type="sibTrans" cxnId="{0401A843-EFD1-494E-800C-240204D1FB03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dirty="0"/>
        </a:p>
      </dgm:t>
    </dgm:pt>
    <dgm:pt modelId="{D61053EA-A162-41C4-A408-EB371DBCE956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/>
            <a:t>Model Validation</a:t>
          </a:r>
        </a:p>
      </dgm:t>
    </dgm:pt>
    <dgm:pt modelId="{82617787-8CFA-460E-94DB-876EBA181717}" type="parTrans" cxnId="{0E12A6B5-BCC1-495B-9D62-A904DD2BCEB2}">
      <dgm:prSet/>
      <dgm:spPr/>
      <dgm:t>
        <a:bodyPr/>
        <a:lstStyle/>
        <a:p>
          <a:endParaRPr lang="en-IN"/>
        </a:p>
      </dgm:t>
    </dgm:pt>
    <dgm:pt modelId="{D8A6CF53-113E-4DDD-A785-60C36357F989}" type="sibTrans" cxnId="{0E12A6B5-BCC1-495B-9D62-A904DD2BCEB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 dirty="0"/>
        </a:p>
      </dgm:t>
    </dgm:pt>
    <dgm:pt modelId="{A177119A-28EF-4CA8-BB92-39009CFB1E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Model Improvement</a:t>
          </a:r>
        </a:p>
      </dgm:t>
    </dgm:pt>
    <dgm:pt modelId="{18469F69-499E-45A9-B258-DE0AB56C4A81}" type="parTrans" cxnId="{692577CA-2C27-41F7-8BD3-98FB49C5E941}">
      <dgm:prSet/>
      <dgm:spPr/>
      <dgm:t>
        <a:bodyPr/>
        <a:lstStyle/>
        <a:p>
          <a:endParaRPr lang="en-IN"/>
        </a:p>
      </dgm:t>
    </dgm:pt>
    <dgm:pt modelId="{09FD59A3-AA60-4C8A-9E52-BB20ED55E5BF}" type="sibTrans" cxnId="{692577CA-2C27-41F7-8BD3-98FB49C5E941}">
      <dgm:prSet/>
      <dgm:spPr/>
      <dgm:t>
        <a:bodyPr/>
        <a:lstStyle/>
        <a:p>
          <a:endParaRPr lang="en-IN"/>
        </a:p>
      </dgm:t>
    </dgm:pt>
    <dgm:pt modelId="{9B5E45AD-27CF-4FE5-9202-55330383D51F}" type="pres">
      <dgm:prSet presAssocID="{85483410-E763-421C-8BDD-58F36C6AAB4B}" presName="diagram" presStyleCnt="0">
        <dgm:presLayoutVars>
          <dgm:dir/>
          <dgm:resizeHandles val="exact"/>
        </dgm:presLayoutVars>
      </dgm:prSet>
      <dgm:spPr/>
    </dgm:pt>
    <dgm:pt modelId="{39FD4C3A-7894-4131-BB04-9DA55138D6FB}" type="pres">
      <dgm:prSet presAssocID="{4EEBF7BC-E1B3-4F1B-817F-8A29C9EACF09}" presName="node" presStyleLbl="node1" presStyleIdx="0" presStyleCnt="5">
        <dgm:presLayoutVars>
          <dgm:bulletEnabled val="1"/>
        </dgm:presLayoutVars>
      </dgm:prSet>
      <dgm:spPr/>
    </dgm:pt>
    <dgm:pt modelId="{D5F46E68-6307-43CD-863D-AEE7C7132E06}" type="pres">
      <dgm:prSet presAssocID="{C72B98BC-08A3-4163-9D4E-05870A8EA52A}" presName="sibTrans" presStyleLbl="sibTrans2D1" presStyleIdx="0" presStyleCnt="4"/>
      <dgm:spPr/>
    </dgm:pt>
    <dgm:pt modelId="{2E7278EA-8EA9-4F0B-BAAC-8D752BE53D0A}" type="pres">
      <dgm:prSet presAssocID="{C72B98BC-08A3-4163-9D4E-05870A8EA52A}" presName="connectorText" presStyleLbl="sibTrans2D1" presStyleIdx="0" presStyleCnt="4"/>
      <dgm:spPr/>
    </dgm:pt>
    <dgm:pt modelId="{92819917-2430-49C3-9203-36AFC5F723E5}" type="pres">
      <dgm:prSet presAssocID="{224BFA01-C291-4079-A2A1-5ACF40E24C2B}" presName="node" presStyleLbl="node1" presStyleIdx="1" presStyleCnt="5">
        <dgm:presLayoutVars>
          <dgm:bulletEnabled val="1"/>
        </dgm:presLayoutVars>
      </dgm:prSet>
      <dgm:spPr/>
    </dgm:pt>
    <dgm:pt modelId="{A044F304-37A2-461D-BBD1-8FD6CF985EAC}" type="pres">
      <dgm:prSet presAssocID="{0CFCA8C0-C6D4-43BF-A7A6-D95058984B74}" presName="sibTrans" presStyleLbl="sibTrans2D1" presStyleIdx="1" presStyleCnt="4"/>
      <dgm:spPr/>
    </dgm:pt>
    <dgm:pt modelId="{15D54024-1129-48A7-9A90-B04BC2695BD7}" type="pres">
      <dgm:prSet presAssocID="{0CFCA8C0-C6D4-43BF-A7A6-D95058984B74}" presName="connectorText" presStyleLbl="sibTrans2D1" presStyleIdx="1" presStyleCnt="4"/>
      <dgm:spPr/>
    </dgm:pt>
    <dgm:pt modelId="{02C60048-EC8E-441B-AB4A-78C37FBBD403}" type="pres">
      <dgm:prSet presAssocID="{908D9DB7-5F6F-4F9D-8A54-2997B0EECA4D}" presName="node" presStyleLbl="node1" presStyleIdx="2" presStyleCnt="5">
        <dgm:presLayoutVars>
          <dgm:bulletEnabled val="1"/>
        </dgm:presLayoutVars>
      </dgm:prSet>
      <dgm:spPr/>
    </dgm:pt>
    <dgm:pt modelId="{49D157EB-F204-48F2-ADCE-1CFCF6C5B6BC}" type="pres">
      <dgm:prSet presAssocID="{F596FA2D-62B1-4AEE-930D-DC95B18F052B}" presName="sibTrans" presStyleLbl="sibTrans2D1" presStyleIdx="2" presStyleCnt="4"/>
      <dgm:spPr/>
    </dgm:pt>
    <dgm:pt modelId="{709333C7-116F-4561-BFEC-B80953212DDD}" type="pres">
      <dgm:prSet presAssocID="{F596FA2D-62B1-4AEE-930D-DC95B18F052B}" presName="connectorText" presStyleLbl="sibTrans2D1" presStyleIdx="2" presStyleCnt="4"/>
      <dgm:spPr/>
    </dgm:pt>
    <dgm:pt modelId="{8B191F53-4FE8-41F3-99C7-F4F1022E5598}" type="pres">
      <dgm:prSet presAssocID="{D61053EA-A162-41C4-A408-EB371DBCE956}" presName="node" presStyleLbl="node1" presStyleIdx="3" presStyleCnt="5">
        <dgm:presLayoutVars>
          <dgm:bulletEnabled val="1"/>
        </dgm:presLayoutVars>
      </dgm:prSet>
      <dgm:spPr/>
    </dgm:pt>
    <dgm:pt modelId="{A5ABF292-039C-4D61-AE93-4E4F1C33C034}" type="pres">
      <dgm:prSet presAssocID="{D8A6CF53-113E-4DDD-A785-60C36357F989}" presName="sibTrans" presStyleLbl="sibTrans2D1" presStyleIdx="3" presStyleCnt="4"/>
      <dgm:spPr/>
    </dgm:pt>
    <dgm:pt modelId="{C9148FEA-B3B1-4618-9469-8D587A28B0F8}" type="pres">
      <dgm:prSet presAssocID="{D8A6CF53-113E-4DDD-A785-60C36357F989}" presName="connectorText" presStyleLbl="sibTrans2D1" presStyleIdx="3" presStyleCnt="4"/>
      <dgm:spPr/>
    </dgm:pt>
    <dgm:pt modelId="{51C496F4-12DD-4CD2-8798-CE98EC696632}" type="pres">
      <dgm:prSet presAssocID="{A177119A-28EF-4CA8-BB92-39009CFB1E17}" presName="node" presStyleLbl="node1" presStyleIdx="4" presStyleCnt="5">
        <dgm:presLayoutVars>
          <dgm:bulletEnabled val="1"/>
        </dgm:presLayoutVars>
      </dgm:prSet>
      <dgm:spPr/>
    </dgm:pt>
  </dgm:ptLst>
  <dgm:cxnLst>
    <dgm:cxn modelId="{25561F0B-AEA8-4BE4-BC59-08ACDDDCEF25}" type="presOf" srcId="{C72B98BC-08A3-4163-9D4E-05870A8EA52A}" destId="{D5F46E68-6307-43CD-863D-AEE7C7132E06}" srcOrd="0" destOrd="0" presId="urn:microsoft.com/office/officeart/2005/8/layout/process5"/>
    <dgm:cxn modelId="{1AF3A913-AF46-4EE8-898E-01667AB2FE8D}" srcId="{85483410-E763-421C-8BDD-58F36C6AAB4B}" destId="{224BFA01-C291-4079-A2A1-5ACF40E24C2B}" srcOrd="1" destOrd="0" parTransId="{C82AC6A2-A55C-4681-AFE3-765A9ABE9A27}" sibTransId="{0CFCA8C0-C6D4-43BF-A7A6-D95058984B74}"/>
    <dgm:cxn modelId="{2F882F16-21DD-44B3-B2A7-298A680D4957}" type="presOf" srcId="{224BFA01-C291-4079-A2A1-5ACF40E24C2B}" destId="{92819917-2430-49C3-9203-36AFC5F723E5}" srcOrd="0" destOrd="0" presId="urn:microsoft.com/office/officeart/2005/8/layout/process5"/>
    <dgm:cxn modelId="{A5FD1E1C-82A1-4292-806F-CCA68F37853A}" type="presOf" srcId="{0CFCA8C0-C6D4-43BF-A7A6-D95058984B74}" destId="{A044F304-37A2-461D-BBD1-8FD6CF985EAC}" srcOrd="0" destOrd="0" presId="urn:microsoft.com/office/officeart/2005/8/layout/process5"/>
    <dgm:cxn modelId="{C264FB26-FD7E-41EA-B793-8929701C5943}" type="presOf" srcId="{C72B98BC-08A3-4163-9D4E-05870A8EA52A}" destId="{2E7278EA-8EA9-4F0B-BAAC-8D752BE53D0A}" srcOrd="1" destOrd="0" presId="urn:microsoft.com/office/officeart/2005/8/layout/process5"/>
    <dgm:cxn modelId="{0401A843-EFD1-494E-800C-240204D1FB03}" srcId="{85483410-E763-421C-8BDD-58F36C6AAB4B}" destId="{908D9DB7-5F6F-4F9D-8A54-2997B0EECA4D}" srcOrd="2" destOrd="0" parTransId="{112F27E9-0D9E-4A46-B56A-3F3D7E24C91B}" sibTransId="{F596FA2D-62B1-4AEE-930D-DC95B18F052B}"/>
    <dgm:cxn modelId="{4E1EF54A-FC25-4578-B1A3-60A346516907}" type="presOf" srcId="{F596FA2D-62B1-4AEE-930D-DC95B18F052B}" destId="{709333C7-116F-4561-BFEC-B80953212DDD}" srcOrd="1" destOrd="0" presId="urn:microsoft.com/office/officeart/2005/8/layout/process5"/>
    <dgm:cxn modelId="{DC51B393-6488-412D-BF5B-C76FC23CFA8E}" type="presOf" srcId="{908D9DB7-5F6F-4F9D-8A54-2997B0EECA4D}" destId="{02C60048-EC8E-441B-AB4A-78C37FBBD403}" srcOrd="0" destOrd="0" presId="urn:microsoft.com/office/officeart/2005/8/layout/process5"/>
    <dgm:cxn modelId="{4E46479B-BC18-4811-AFA6-9E04950D7978}" type="presOf" srcId="{4EEBF7BC-E1B3-4F1B-817F-8A29C9EACF09}" destId="{39FD4C3A-7894-4131-BB04-9DA55138D6FB}" srcOrd="0" destOrd="0" presId="urn:microsoft.com/office/officeart/2005/8/layout/process5"/>
    <dgm:cxn modelId="{02A1C0A1-E453-427E-B9F1-AA668113E6BF}" type="presOf" srcId="{D8A6CF53-113E-4DDD-A785-60C36357F989}" destId="{C9148FEA-B3B1-4618-9469-8D587A28B0F8}" srcOrd="1" destOrd="0" presId="urn:microsoft.com/office/officeart/2005/8/layout/process5"/>
    <dgm:cxn modelId="{1CB992A4-0CF8-45B4-832D-3F5DCDDB139C}" type="presOf" srcId="{F596FA2D-62B1-4AEE-930D-DC95B18F052B}" destId="{49D157EB-F204-48F2-ADCE-1CFCF6C5B6BC}" srcOrd="0" destOrd="0" presId="urn:microsoft.com/office/officeart/2005/8/layout/process5"/>
    <dgm:cxn modelId="{76AA19B2-B1FF-4125-9629-35D42ECA01D3}" type="presOf" srcId="{A177119A-28EF-4CA8-BB92-39009CFB1E17}" destId="{51C496F4-12DD-4CD2-8798-CE98EC696632}" srcOrd="0" destOrd="0" presId="urn:microsoft.com/office/officeart/2005/8/layout/process5"/>
    <dgm:cxn modelId="{C01F70B4-4D78-4DF7-BF88-BB45ADDD1632}" type="presOf" srcId="{0CFCA8C0-C6D4-43BF-A7A6-D95058984B74}" destId="{15D54024-1129-48A7-9A90-B04BC2695BD7}" srcOrd="1" destOrd="0" presId="urn:microsoft.com/office/officeart/2005/8/layout/process5"/>
    <dgm:cxn modelId="{0E12A6B5-BCC1-495B-9D62-A904DD2BCEB2}" srcId="{85483410-E763-421C-8BDD-58F36C6AAB4B}" destId="{D61053EA-A162-41C4-A408-EB371DBCE956}" srcOrd="3" destOrd="0" parTransId="{82617787-8CFA-460E-94DB-876EBA181717}" sibTransId="{D8A6CF53-113E-4DDD-A785-60C36357F989}"/>
    <dgm:cxn modelId="{692577CA-2C27-41F7-8BD3-98FB49C5E941}" srcId="{85483410-E763-421C-8BDD-58F36C6AAB4B}" destId="{A177119A-28EF-4CA8-BB92-39009CFB1E17}" srcOrd="4" destOrd="0" parTransId="{18469F69-499E-45A9-B258-DE0AB56C4A81}" sibTransId="{09FD59A3-AA60-4C8A-9E52-BB20ED55E5BF}"/>
    <dgm:cxn modelId="{DB187BD8-C080-49AF-9746-07AA56A494E5}" type="presOf" srcId="{D8A6CF53-113E-4DDD-A785-60C36357F989}" destId="{A5ABF292-039C-4D61-AE93-4E4F1C33C034}" srcOrd="0" destOrd="0" presId="urn:microsoft.com/office/officeart/2005/8/layout/process5"/>
    <dgm:cxn modelId="{41714FDC-6028-420F-8E12-0070623F44F3}" type="presOf" srcId="{85483410-E763-421C-8BDD-58F36C6AAB4B}" destId="{9B5E45AD-27CF-4FE5-9202-55330383D51F}" srcOrd="0" destOrd="0" presId="urn:microsoft.com/office/officeart/2005/8/layout/process5"/>
    <dgm:cxn modelId="{ADF715F4-3A8E-4E07-8B26-D29C18950117}" type="presOf" srcId="{D61053EA-A162-41C4-A408-EB371DBCE956}" destId="{8B191F53-4FE8-41F3-99C7-F4F1022E5598}" srcOrd="0" destOrd="0" presId="urn:microsoft.com/office/officeart/2005/8/layout/process5"/>
    <dgm:cxn modelId="{3A8566FA-5FB0-4DA5-A6BF-A8FB038ADD19}" srcId="{85483410-E763-421C-8BDD-58F36C6AAB4B}" destId="{4EEBF7BC-E1B3-4F1B-817F-8A29C9EACF09}" srcOrd="0" destOrd="0" parTransId="{5A47ED4A-06F3-4F7F-955F-1BDCE75D9DD7}" sibTransId="{C72B98BC-08A3-4163-9D4E-05870A8EA52A}"/>
    <dgm:cxn modelId="{94475FDF-6DFC-4962-90A0-61BA309CCA37}" type="presParOf" srcId="{9B5E45AD-27CF-4FE5-9202-55330383D51F}" destId="{39FD4C3A-7894-4131-BB04-9DA55138D6FB}" srcOrd="0" destOrd="0" presId="urn:microsoft.com/office/officeart/2005/8/layout/process5"/>
    <dgm:cxn modelId="{30B14CA6-CFE0-42B6-9FFB-B4E59A33E442}" type="presParOf" srcId="{9B5E45AD-27CF-4FE5-9202-55330383D51F}" destId="{D5F46E68-6307-43CD-863D-AEE7C7132E06}" srcOrd="1" destOrd="0" presId="urn:microsoft.com/office/officeart/2005/8/layout/process5"/>
    <dgm:cxn modelId="{9C2C25C4-A1A4-4B84-906B-25A7D3B2CCCD}" type="presParOf" srcId="{D5F46E68-6307-43CD-863D-AEE7C7132E06}" destId="{2E7278EA-8EA9-4F0B-BAAC-8D752BE53D0A}" srcOrd="0" destOrd="0" presId="urn:microsoft.com/office/officeart/2005/8/layout/process5"/>
    <dgm:cxn modelId="{E510FFA5-9477-4E63-9F2F-7B6DE5DFCD6F}" type="presParOf" srcId="{9B5E45AD-27CF-4FE5-9202-55330383D51F}" destId="{92819917-2430-49C3-9203-36AFC5F723E5}" srcOrd="2" destOrd="0" presId="urn:microsoft.com/office/officeart/2005/8/layout/process5"/>
    <dgm:cxn modelId="{7A066823-C407-4D90-8D4B-27659BE85931}" type="presParOf" srcId="{9B5E45AD-27CF-4FE5-9202-55330383D51F}" destId="{A044F304-37A2-461D-BBD1-8FD6CF985EAC}" srcOrd="3" destOrd="0" presId="urn:microsoft.com/office/officeart/2005/8/layout/process5"/>
    <dgm:cxn modelId="{B37FFEC0-8567-4D30-904B-4669BF8DB26C}" type="presParOf" srcId="{A044F304-37A2-461D-BBD1-8FD6CF985EAC}" destId="{15D54024-1129-48A7-9A90-B04BC2695BD7}" srcOrd="0" destOrd="0" presId="urn:microsoft.com/office/officeart/2005/8/layout/process5"/>
    <dgm:cxn modelId="{D3185B02-D32A-4194-AA0B-B1798A957761}" type="presParOf" srcId="{9B5E45AD-27CF-4FE5-9202-55330383D51F}" destId="{02C60048-EC8E-441B-AB4A-78C37FBBD403}" srcOrd="4" destOrd="0" presId="urn:microsoft.com/office/officeart/2005/8/layout/process5"/>
    <dgm:cxn modelId="{67E03EBB-C3B4-4867-B6DD-5963C5429252}" type="presParOf" srcId="{9B5E45AD-27CF-4FE5-9202-55330383D51F}" destId="{49D157EB-F204-48F2-ADCE-1CFCF6C5B6BC}" srcOrd="5" destOrd="0" presId="urn:microsoft.com/office/officeart/2005/8/layout/process5"/>
    <dgm:cxn modelId="{D275C8BA-9FF5-44C2-91CB-AE8FC2290D27}" type="presParOf" srcId="{49D157EB-F204-48F2-ADCE-1CFCF6C5B6BC}" destId="{709333C7-116F-4561-BFEC-B80953212DDD}" srcOrd="0" destOrd="0" presId="urn:microsoft.com/office/officeart/2005/8/layout/process5"/>
    <dgm:cxn modelId="{D16F0DDF-D4B2-476E-85B5-DCB946F80EF2}" type="presParOf" srcId="{9B5E45AD-27CF-4FE5-9202-55330383D51F}" destId="{8B191F53-4FE8-41F3-99C7-F4F1022E5598}" srcOrd="6" destOrd="0" presId="urn:microsoft.com/office/officeart/2005/8/layout/process5"/>
    <dgm:cxn modelId="{6BDD7130-1460-43A8-8611-5C5B2DD9AC8E}" type="presParOf" srcId="{9B5E45AD-27CF-4FE5-9202-55330383D51F}" destId="{A5ABF292-039C-4D61-AE93-4E4F1C33C034}" srcOrd="7" destOrd="0" presId="urn:microsoft.com/office/officeart/2005/8/layout/process5"/>
    <dgm:cxn modelId="{2BC0EA82-FEBB-43ED-BE46-B0A485BEBA9C}" type="presParOf" srcId="{A5ABF292-039C-4D61-AE93-4E4F1C33C034}" destId="{C9148FEA-B3B1-4618-9469-8D587A28B0F8}" srcOrd="0" destOrd="0" presId="urn:microsoft.com/office/officeart/2005/8/layout/process5"/>
    <dgm:cxn modelId="{4AEC0921-1D98-4951-A6C7-D7E0B8D0271D}" type="presParOf" srcId="{9B5E45AD-27CF-4FE5-9202-55330383D51F}" destId="{51C496F4-12DD-4CD2-8798-CE98EC69663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1D7C-7187-4091-B028-92CAB69DD318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6FABC-9A5C-4238-A19E-80D7E0562EAD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D286-C585-4C12-8E5B-E77FD804F6D2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0327-11D7-4C99-BC69-AFB1A7F6A24E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73F-05E2-4DEF-8987-902C3147852E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4442A-205D-4882-A7E1-84BAB4D663E6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ABB21-056B-4D9F-8348-1E34CBFD887B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B53D-32C7-4DA0-9900-D4456F4261DB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1826-AB8B-474B-9370-C1D63D1FBF68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4C3A-7894-4131-BB04-9DA55138D6FB}">
      <dsp:nvSpPr>
        <dsp:cNvPr id="0" name=""/>
        <dsp:cNvSpPr/>
      </dsp:nvSpPr>
      <dsp:spPr>
        <a:xfrm>
          <a:off x="5100" y="350731"/>
          <a:ext cx="1524589" cy="914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Benchmark Problems</a:t>
          </a:r>
        </a:p>
      </dsp:txBody>
      <dsp:txXfrm>
        <a:off x="31892" y="377523"/>
        <a:ext cx="1471005" cy="861169"/>
      </dsp:txXfrm>
    </dsp:sp>
    <dsp:sp modelId="{D5F46E68-6307-43CD-863D-AEE7C7132E06}">
      <dsp:nvSpPr>
        <dsp:cNvPr id="0" name=""/>
        <dsp:cNvSpPr/>
      </dsp:nvSpPr>
      <dsp:spPr>
        <a:xfrm>
          <a:off x="1663853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663853" y="694679"/>
        <a:ext cx="226248" cy="226858"/>
      </dsp:txXfrm>
    </dsp:sp>
    <dsp:sp modelId="{92819917-2430-49C3-9203-36AFC5F723E5}">
      <dsp:nvSpPr>
        <dsp:cNvPr id="0" name=""/>
        <dsp:cNvSpPr/>
      </dsp:nvSpPr>
      <dsp:spPr>
        <a:xfrm>
          <a:off x="2139525" y="350731"/>
          <a:ext cx="1524589" cy="914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Various Turbulence Models</a:t>
          </a:r>
        </a:p>
      </dsp:txBody>
      <dsp:txXfrm>
        <a:off x="2166317" y="377523"/>
        <a:ext cx="1471005" cy="861169"/>
      </dsp:txXfrm>
    </dsp:sp>
    <dsp:sp modelId="{A044F304-37A2-461D-BBD1-8FD6CF985EAC}">
      <dsp:nvSpPr>
        <dsp:cNvPr id="0" name=""/>
        <dsp:cNvSpPr/>
      </dsp:nvSpPr>
      <dsp:spPr>
        <a:xfrm>
          <a:off x="3798278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3798278" y="694679"/>
        <a:ext cx="226248" cy="226858"/>
      </dsp:txXfrm>
    </dsp:sp>
    <dsp:sp modelId="{02C60048-EC8E-441B-AB4A-78C37FBBD403}">
      <dsp:nvSpPr>
        <dsp:cNvPr id="0" name=""/>
        <dsp:cNvSpPr/>
      </dsp:nvSpPr>
      <dsp:spPr>
        <a:xfrm>
          <a:off x="4273950" y="350731"/>
          <a:ext cx="1524589" cy="91475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Post-simulation Analysis</a:t>
          </a:r>
        </a:p>
      </dsp:txBody>
      <dsp:txXfrm>
        <a:off x="4300742" y="377523"/>
        <a:ext cx="1471005" cy="861169"/>
      </dsp:txXfrm>
    </dsp:sp>
    <dsp:sp modelId="{49D157EB-F204-48F2-ADCE-1CFCF6C5B6BC}">
      <dsp:nvSpPr>
        <dsp:cNvPr id="0" name=""/>
        <dsp:cNvSpPr/>
      </dsp:nvSpPr>
      <dsp:spPr>
        <a:xfrm rot="5400000">
          <a:off x="4874638" y="1372206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4922815" y="1399649"/>
        <a:ext cx="226858" cy="226248"/>
      </dsp:txXfrm>
    </dsp:sp>
    <dsp:sp modelId="{8B191F53-4FE8-41F3-99C7-F4F1022E5598}">
      <dsp:nvSpPr>
        <dsp:cNvPr id="0" name=""/>
        <dsp:cNvSpPr/>
      </dsp:nvSpPr>
      <dsp:spPr>
        <a:xfrm>
          <a:off x="4273950" y="1875320"/>
          <a:ext cx="1524589" cy="91475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Validation</a:t>
          </a:r>
        </a:p>
      </dsp:txBody>
      <dsp:txXfrm>
        <a:off x="4300742" y="1902112"/>
        <a:ext cx="1471005" cy="861169"/>
      </dsp:txXfrm>
    </dsp:sp>
    <dsp:sp modelId="{A5ABF292-039C-4D61-AE93-4E4F1C33C034}">
      <dsp:nvSpPr>
        <dsp:cNvPr id="0" name=""/>
        <dsp:cNvSpPr/>
      </dsp:nvSpPr>
      <dsp:spPr>
        <a:xfrm rot="10800000">
          <a:off x="3816573" y="2143648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10800000">
        <a:off x="3913537" y="2219268"/>
        <a:ext cx="226248" cy="226858"/>
      </dsp:txXfrm>
    </dsp:sp>
    <dsp:sp modelId="{51C496F4-12DD-4CD2-8798-CE98EC696632}">
      <dsp:nvSpPr>
        <dsp:cNvPr id="0" name=""/>
        <dsp:cNvSpPr/>
      </dsp:nvSpPr>
      <dsp:spPr>
        <a:xfrm>
          <a:off x="2139525" y="1875320"/>
          <a:ext cx="1524589" cy="91475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Improvement</a:t>
          </a:r>
        </a:p>
      </dsp:txBody>
      <dsp:txXfrm>
        <a:off x="2166317" y="1902112"/>
        <a:ext cx="1471005" cy="86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068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96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8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ym typeface="Wingdings" panose="05000000000000000000" pitchFamily="2" charset="2"/>
              </a:rPr>
              <a:t>Model is modified to include wall effects, s.t., it is not over-dissipative inside laminar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3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Observation: S</a:t>
                </a:r>
                <a:r>
                  <a:rPr lang="en-US" dirty="0"/>
                  <a:t>tandard Smagorinsky model cannot enforce</a:t>
                </a:r>
              </a:p>
              <a:p>
                <a:pPr marL="1504919" lvl="2" indent="-285750"/>
                <a:r>
                  <a:rPr lang="en-US" dirty="0"/>
                  <a:t>Wall conditions</a:t>
                </a:r>
              </a:p>
              <a:p>
                <a:pPr marL="1504919" lvl="2" indent="-285750"/>
                <a:r>
                  <a:rPr lang="en-US" dirty="0"/>
                  <a:t>Non-vanishing stresses with laminar flows</a:t>
                </a:r>
                <a:endParaRPr lang="en-IN" dirty="0"/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Devised Wall-adapting local eddy viscosity model (WALE)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Simulated an array of cylinders in 2D flow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LCS captured reasonably well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Observed merging of vortices to larger structures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Interactions of vortices with opposing strengths  Vorticity cancellation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Claim: Complex vortex interactions  Possible difficulty in interpreting the energy spectrum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  <a:blipFill>
                <a:blip r:embed="rId4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4289"/>
            <a:ext cx="10787974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R. B. Canelas, A. M. Ricardo, R. M. L. Ferreira, J. M. Domínguez, and A. J. C. Crespo, “Hunting for Lagrangian Coherent Structures : SPH-LES turbulence simulations with Wall-adapting Local Eddy Viscosity ( WALE ) model,” 11th SPHERIC, no. March 2017, 2016, [Online].</a:t>
            </a:r>
          </a:p>
        </p:txBody>
      </p:sp>
      <p:pic>
        <p:nvPicPr>
          <p:cNvPr id="8" name="Picture 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A71A0695-D38E-5B8B-5D2F-934D310620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54" y="4766721"/>
            <a:ext cx="3865492" cy="11505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5F84-573F-CAFE-D796-8A181E8D9D4E}"/>
              </a:ext>
            </a:extLst>
          </p:cNvPr>
          <p:cNvGrpSpPr/>
          <p:nvPr/>
        </p:nvGrpSpPr>
        <p:grpSpPr>
          <a:xfrm>
            <a:off x="7667506" y="885962"/>
            <a:ext cx="4198984" cy="3518740"/>
            <a:chOff x="7667506" y="885962"/>
            <a:chExt cx="4198984" cy="35187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98CCF-B932-B8E1-A4BA-43E7AD34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506" y="885962"/>
              <a:ext cx="4198984" cy="31397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2A710-6346-C91A-C030-1D5A8A5C889D}"/>
                </a:ext>
              </a:extLst>
            </p:cNvPr>
            <p:cNvSpPr txBox="1"/>
            <p:nvPr/>
          </p:nvSpPr>
          <p:spPr>
            <a:xfrm>
              <a:off x="8372370" y="3943037"/>
              <a:ext cx="307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Backward-in-time FTLE field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Canelas et al)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81EAB8-9A78-4B99-9FD4-CB7B6A475A42}"/>
              </a:ext>
            </a:extLst>
          </p:cNvPr>
          <p:cNvSpPr/>
          <p:nvPr/>
        </p:nvSpPr>
        <p:spPr>
          <a:xfrm>
            <a:off x="649925" y="3579779"/>
            <a:ext cx="7025197" cy="25149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Reinterpret SPH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Lagrangian quadrature technique for explicit LES</a:t>
                </a:r>
              </a:p>
              <a:p>
                <a:pPr marL="1562069" lvl="2" indent="-342900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	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(standard,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Smagorisnky models reduced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Dissipation rates not predicted accurately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</a:t>
                </a:r>
                <a:r>
                  <a:rPr lang="en-IN" i="1" dirty="0">
                    <a:sym typeface="Wingdings" panose="05000000000000000000" pitchFamily="2" charset="2"/>
                  </a:rPr>
                  <a:t>(high cost)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SGS models remove kinetic energy  Increases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“SGS models in SPH framework only degrade the quality of the subsonic turbulent flow approximation”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300841"/>
            <a:ext cx="1129673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M. Okraschevski, N. Bürkle, R. Koch, and H.-J. Bauer, “Smoothed Particle Hydrodynamics Physically Reconsidered -- The Relation to Explicit Large Eddy Simulation and the Issue of Particle Duality,” 2022, [Online].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Rennehan, “Mixing matters,” Mon. Not. R. Astron. Soc., vol. 506, no. 2, pp. 2836–2852, 2021.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8B8B6-DC12-E0DE-4F5C-C71E6D9C4754}"/>
              </a:ext>
            </a:extLst>
          </p:cNvPr>
          <p:cNvGrpSpPr/>
          <p:nvPr/>
        </p:nvGrpSpPr>
        <p:grpSpPr>
          <a:xfrm>
            <a:off x="7706010" y="917484"/>
            <a:ext cx="4322323" cy="5368817"/>
            <a:chOff x="7920433" y="866141"/>
            <a:chExt cx="4322323" cy="5368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02A88-34BE-A812-2652-1765DD5E671E}"/>
                </a:ext>
              </a:extLst>
            </p:cNvPr>
            <p:cNvSpPr txBox="1"/>
            <p:nvPr/>
          </p:nvSpPr>
          <p:spPr>
            <a:xfrm>
              <a:off x="7920433" y="5773293"/>
              <a:ext cx="4322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Density-weighted averaged kinetic energy (top), averaged dissipation rate (bottom)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Okraschevski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 et al)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1440C4-EE28-7D43-1D6E-7FBF92832D7F}"/>
                </a:ext>
              </a:extLst>
            </p:cNvPr>
            <p:cNvGrpSpPr/>
            <p:nvPr/>
          </p:nvGrpSpPr>
          <p:grpSpPr>
            <a:xfrm>
              <a:off x="8272018" y="866141"/>
              <a:ext cx="3409727" cy="4934203"/>
              <a:chOff x="5764303" y="879426"/>
              <a:chExt cx="2687484" cy="47844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5019F78-9531-39F2-D73B-8705661D84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236" r="49533"/>
              <a:stretch/>
            </p:blipFill>
            <p:spPr>
              <a:xfrm>
                <a:off x="5764303" y="3257518"/>
                <a:ext cx="2684956" cy="240638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499D394-141F-F0BA-5D84-07E3010680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31" r="49533" b="51549"/>
              <a:stretch/>
            </p:blipFill>
            <p:spPr>
              <a:xfrm>
                <a:off x="5844314" y="879426"/>
                <a:ext cx="2607473" cy="2385744"/>
              </a:xfrm>
              <a:prstGeom prst="rect">
                <a:avLst/>
              </a:prstGeom>
            </p:spPr>
          </p:pic>
        </p:grp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95CE2B-FE08-FD09-B271-B29F2DC6BE03}"/>
              </a:ext>
            </a:extLst>
          </p:cNvPr>
          <p:cNvSpPr/>
          <p:nvPr/>
        </p:nvSpPr>
        <p:spPr>
          <a:xfrm>
            <a:off x="649925" y="3704253"/>
            <a:ext cx="7025197" cy="252194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20000"/>
              </a:bodyPr>
              <a:lstStyle/>
              <a:p>
                <a:pPr marL="285750" indent="-285750"/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  <a:endParaRPr lang="en-IN" dirty="0"/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</a:t>
                </a:r>
                <a:r>
                  <a:rPr lang="en-IN" sz="2000" baseline="30000" dirty="0"/>
                  <a:t>[1]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</a:t>
                </a:r>
                <a:r>
                  <a:rPr lang="en-IN" baseline="30000" dirty="0"/>
                  <a:t>[2]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endParaRPr lang="en-US" dirty="0"/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Accurately tracks free-surfaces</a:t>
                </a:r>
                <a:endParaRPr lang="en-IN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coefficients (empirically derived from quasi-steady state) perform sub-optimally in transient flow</a:t>
                </a:r>
              </a:p>
              <a:p>
                <a:pPr marL="1504919" lvl="2" indent="-285750"/>
                <a:r>
                  <a:rPr lang="en-US" dirty="0"/>
                  <a:t>Model requires a sensitivity analysis for the turbulence model &amp; spatial </a:t>
                </a:r>
                <a:r>
                  <a:rPr lang="en-IN" dirty="0"/>
                  <a:t>resolution for improved performance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Underpredicts max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/>
                  <a:t> &amp; is sensitive to initial seeding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Effects of viscous dissipation &amp; numerical dissipation need to be balanced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  <a:blipFill>
                <a:blip r:embed="rId4"/>
                <a:stretch>
                  <a:fillRect l="-239" r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5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FE8D1AED-8F10-8177-D115-A926DAD973EC}"/>
              </a:ext>
            </a:extLst>
          </p:cNvPr>
          <p:cNvSpPr txBox="1"/>
          <p:nvPr/>
        </p:nvSpPr>
        <p:spPr>
          <a:xfrm>
            <a:off x="-1" y="6295877"/>
            <a:ext cx="1151208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Shao, “Incompressible SPH simulation of wave breaking and overtopping with turbulence modelling,” no. May 2005, pp. 597–621, 2006.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Wang and P. L. F. Liu, “An ISPH with k–</a:t>
            </a:r>
            <a:r>
              <a:rPr lang="el-GR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ε 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closure for simulating turbulence under solitary waves,” Coast. Eng., vol. 157, no. July 2019, p. 103657, 2020, doi: 10.1016/j.coastaleng.2020.103657.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 title="IguanaTex Bitmap Display">
            <a:extLst>
              <a:ext uri="{FF2B5EF4-FFF2-40B4-BE49-F238E27FC236}">
                <a16:creationId xmlns:a16="http://schemas.microsoft.com/office/drawing/2014/main" id="{33A33078-0F91-AF0A-AA16-2E3DBD93C7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22" y="4265960"/>
            <a:ext cx="2995865" cy="21500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5232BC-9903-AA60-4AC9-74668486FB01}"/>
              </a:ext>
            </a:extLst>
          </p:cNvPr>
          <p:cNvGrpSpPr/>
          <p:nvPr/>
        </p:nvGrpSpPr>
        <p:grpSpPr>
          <a:xfrm>
            <a:off x="7748067" y="886651"/>
            <a:ext cx="4322323" cy="3281164"/>
            <a:chOff x="7748067" y="961299"/>
            <a:chExt cx="4322323" cy="3281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E268C-8F69-4F20-8ABE-B588A62A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126" y="961299"/>
              <a:ext cx="3896206" cy="3004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F2524-CC6C-F568-8AC3-4C13F78E4E38}"/>
                </a:ext>
              </a:extLst>
            </p:cNvPr>
            <p:cNvSpPr txBox="1"/>
            <p:nvPr/>
          </p:nvSpPr>
          <p:spPr>
            <a:xfrm>
              <a:off x="7748067" y="3965464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Water surface elevations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Shao et al)c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D210C4-0C6D-4F10-AF35-03C740593B6D}"/>
              </a:ext>
            </a:extLst>
          </p:cNvPr>
          <p:cNvSpPr/>
          <p:nvPr/>
        </p:nvSpPr>
        <p:spPr>
          <a:xfrm>
            <a:off x="649925" y="3499104"/>
            <a:ext cx="7025197" cy="251764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10000"/>
              </a:bodyPr>
              <a:lstStyle/>
              <a:p>
                <a:pPr marL="285750" indent="-285750"/>
                <a:r>
                  <a:rPr lang="en-IN" dirty="0"/>
                  <a:t>Lagrangian-averaged NS eqs.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Models</a:t>
                </a:r>
                <a:r>
                  <a:rPr lang="en-IN" baseline="30000" dirty="0"/>
                  <a:t>[1,2,3,4]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Lagrangian-averaging</a:t>
                </a:r>
                <a:r>
                  <a:rPr lang="en-IN" baseline="30000" dirty="0"/>
                  <a:t>[1]</a:t>
                </a:r>
                <a:r>
                  <a:rPr lang="en-IN" dirty="0"/>
                  <a:t>: Performed at the level of variational principle from which NS eqs. are derived</a:t>
                </a:r>
                <a:endParaRPr lang="en-IN" sz="2000" b="1" i="1" dirty="0">
                  <a:solidFill>
                    <a:srgbClr val="202729"/>
                  </a:solidFill>
                  <a:effectLst/>
                  <a:latin typeface="Cambria Math" panose="02040503050406030204" pitchFamily="18" charset="0"/>
                  <a:ea typeface="Proxima Nova"/>
                  <a:cs typeface="Proxima Nova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[2]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Initial models based on LANS-</a:t>
                </a:r>
                <a14:m>
                  <m:oMath xmlns:m="http://schemas.openxmlformats.org/officeDocument/2006/math">
                    <m:r>
                      <a:rPr lang="en-IN" sz="1800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eqs.</a:t>
                </a:r>
              </a:p>
              <a:p>
                <a:pPr marL="1504919" lvl="2" indent="-285750"/>
                <a:r>
                  <a:rPr lang="en-IN" dirty="0"/>
                  <a:t>Particle transport </a:t>
                </a:r>
                <a:r>
                  <a:rPr lang="en-IN" dirty="0">
                    <a:sym typeface="Wingdings" panose="05000000000000000000" pitchFamily="2" charset="2"/>
                  </a:rPr>
                  <a:t> S</a:t>
                </a:r>
                <a:r>
                  <a:rPr lang="en-IN" dirty="0"/>
                  <a:t>moothed velocity</a:t>
                </a:r>
              </a:p>
              <a:p>
                <a:pPr marL="1504919" lvl="2" indent="-285750"/>
                <a:r>
                  <a:rPr lang="en-IN" dirty="0"/>
                  <a:t>MOM eq. solved iteratively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[3,4] </a:t>
                </a:r>
                <a:r>
                  <a:rPr lang="en-IN" dirty="0">
                    <a:sym typeface="Wingdings" panose="05000000000000000000" pitchFamily="2" charset="2"/>
                  </a:rPr>
                  <a:t> Improvement of SPH-</a:t>
                </a:r>
                <a14:m>
                  <m:oMath xmlns:m="http://schemas.openxmlformats.org/officeDocument/2006/math">
                    <m:r>
                      <a:rPr lang="en-IN" b="1" i="1"/>
                      <m:t>𝜶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1504919" lvl="2" indent="-285750"/>
                <a:r>
                  <a:rPr lang="en-IN" dirty="0"/>
                  <a:t> Explicit MOM eq. with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  <a:r>
                  <a:rPr lang="en-IN" baseline="30000" dirty="0"/>
                  <a:t>[4]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Bounded </a:t>
                </a:r>
                <a:r>
                  <a:rPr lang="en-US" i="1" dirty="0"/>
                  <a:t>(no-slip) </a:t>
                </a:r>
                <a:r>
                  <a:rPr lang="en-US" dirty="0"/>
                  <a:t>flow implies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is neither periodic/isotropic  Author prefers correlation functions over energy spectrum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Satisfactory results for velocity correlation functions, energy spectrum &amp; mixing with half the particle resolution of DNS</a:t>
                </a:r>
              </a:p>
              <a:p>
                <a:pPr marL="1504919" lvl="2" indent="-285750"/>
                <a:r>
                  <a:rPr lang="en-US" dirty="0"/>
                  <a:t>Flows with larger Reynolds numbers &amp; other boundary conditions, such as free surfaces need to be studied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13434"/>
            <a:ext cx="115792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J. E. Marsden and S. Shkoller, “Global well-posedness for the Lagrangian averaged Navier-Stokes (LANS-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α)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equations on bounded domains,” Philos. Trans. R. Soc. A Math. Phys. Eng. Sci., vol. 359, no. 1784, pp. 1449–1468, 2001, doi: 10.1098/rsta.2001.0852.</a:t>
            </a:r>
          </a:p>
          <a:p>
            <a:r>
              <a:rPr lang="fr-F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 compressible turbulence,” vol. 852, pp. 843–852, Apr. 2002, doi: 10.1046/j.1365-8711.2002.05678.x.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J. J. Monaghan, “A turbulence model for smoothed particle hydrodynamics,” Eur. J. Mech. B/Fluids, vol. 30, no. 4, pp. 360–370, 2011, doi: 10.1016/j.euromechflu.2011.04.002.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[4] J. J. Monaghan, “SPH-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  <p:pic>
        <p:nvPicPr>
          <p:cNvPr id="5" name="Picture 4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 title="IguanaTex Bitmap Display">
            <a:extLst>
              <a:ext uri="{FF2B5EF4-FFF2-40B4-BE49-F238E27FC236}">
                <a16:creationId xmlns:a16="http://schemas.microsoft.com/office/drawing/2014/main" id="{430845E5-D14A-4457-0AF6-5DA5C05D86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98" y="5096444"/>
            <a:ext cx="2740114" cy="555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99D7F2-B28E-5719-B014-67057BB54934}"/>
              </a:ext>
            </a:extLst>
          </p:cNvPr>
          <p:cNvGrpSpPr/>
          <p:nvPr/>
        </p:nvGrpSpPr>
        <p:grpSpPr>
          <a:xfrm>
            <a:off x="7869677" y="1254448"/>
            <a:ext cx="4322323" cy="3319294"/>
            <a:chOff x="7848624" y="956854"/>
            <a:chExt cx="4322323" cy="33192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1B7F0E-B410-1563-A25A-21FA361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3941" y="956854"/>
              <a:ext cx="4111690" cy="30011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2733C-ED15-95D8-6272-0D9906C88CC1}"/>
                </a:ext>
              </a:extLst>
            </p:cNvPr>
            <p:cNvSpPr txBox="1"/>
            <p:nvPr/>
          </p:nvSpPr>
          <p:spPr>
            <a:xfrm>
              <a:off x="7848624" y="3999149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Stirring of coloured particles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Monaghan2017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3255AA-D399-995D-9E59-9C7870E01459}"/>
              </a:ext>
            </a:extLst>
          </p:cNvPr>
          <p:cNvSpPr/>
          <p:nvPr/>
        </p:nvSpPr>
        <p:spPr>
          <a:xfrm>
            <a:off x="649925" y="4296742"/>
            <a:ext cx="7219752" cy="2004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Viscosity-based vorticity correction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1504919" lvl="2" indent="-285750"/>
                <a:r>
                  <a:rPr lang="en-IN" dirty="0"/>
                  <a:t>Faster computational time &amp; simplified system of equations</a:t>
                </a:r>
              </a:p>
              <a:p>
                <a:pPr marL="895335" lvl="1" indent="-285750"/>
                <a:r>
                  <a:rPr lang="en-IN" dirty="0"/>
                  <a:t>Research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895335" lvl="1" indent="-285750"/>
                <a:endParaRPr lang="en-US" dirty="0"/>
              </a:p>
              <a:p>
                <a:pPr marL="895335" lvl="1" indent="-285750"/>
                <a:endParaRPr lang="en-US" dirty="0"/>
              </a:p>
              <a:p>
                <a:pPr marL="285750" indent="-285750"/>
                <a:r>
                  <a:rPr lang="en-US" dirty="0"/>
                  <a:t>Hybrid-SPH (hrSPH)</a:t>
                </a:r>
                <a:r>
                  <a:rPr lang="en-IN" baseline="30000" dirty="0"/>
                  <a:t>[2]</a:t>
                </a:r>
                <a:endParaRPr lang="en-US" dirty="0"/>
              </a:p>
              <a:p>
                <a:pPr marL="895335" lvl="1" indent="-285750"/>
                <a:r>
                  <a:rPr lang="en-IN" dirty="0"/>
                  <a:t>Particle data interpolated onto Eulerian mesh grids</a:t>
                </a:r>
                <a:endParaRPr lang="en-US" dirty="0"/>
              </a:p>
              <a:p>
                <a:pPr marL="895335" lvl="1" indent="-285750"/>
                <a:r>
                  <a:rPr lang="en-US" dirty="0"/>
                  <a:t>Rate of change of flow properties computed on mesh grid</a:t>
                </a:r>
              </a:p>
              <a:p>
                <a:pPr marL="895335" lvl="1" indent="-285750"/>
                <a:r>
                  <a:rPr lang="en-IN" dirty="0"/>
                  <a:t>Updated mesh values interpolated onto particles</a:t>
                </a:r>
              </a:p>
              <a:p>
                <a:pPr marL="895335" lvl="1" indent="-285750"/>
                <a:r>
                  <a:rPr lang="en-IN" dirty="0"/>
                  <a:t>Advection of particles using the updated properties</a:t>
                </a:r>
              </a:p>
              <a:p>
                <a:pPr marL="895335" lvl="1" indent="-285750"/>
                <a:r>
                  <a:rPr lang="en-IN" dirty="0"/>
                  <a:t>Remeshing is performed when particles cluster to ensure uniform particle distribution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041363"/>
            <a:ext cx="991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Liu, X. Wang, X. Ban, Y. Xu, J. Zhou, and Y. Zhang, “Viscosity-based Vorticity Correction for Turbulent SPH Fluids,” in 2019 IEEE Conference on Virtual Reality and 3D User Interfaces (VR), Mar. 2019, pp. 1048–1049, doi: 10.1109/VR.2019.8798224.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A. Obeidat and S. P. A. Bordas, “Three-dimensional remeshed smoothed particle hydrodynamics for the simulation of isotropic turbulence,” Int. J. Numer. Methods Fluids, vol. 86, no. 1, pp. 1–19, 2018, doi: 10.1002/fld.4405.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IN" sz="5400" b="1" dirty="0"/>
              <a:t>Evaluation of Turbulence Models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60" y="143569"/>
            <a:ext cx="5803640" cy="32854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Most of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Lagrangian turbulent models </a:t>
            </a:r>
            <a:r>
              <a:rPr lang="en-US" sz="1800" dirty="0">
                <a:solidFill>
                  <a:schemeClr val="tx1"/>
                </a:solidFill>
                <a:latin typeface="Proxima Nova"/>
                <a:sym typeface="Wingdings" panose="05000000000000000000" pitchFamily="2" charset="2"/>
              </a:rPr>
              <a:t> T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ested for primarily complex, free-surface flows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 systematic analysis of isotropic turbulence problems provides better insight on the energy spectrum &amp; its cascade across varying length scales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Appropriate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bounded/periodic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test cases must be used when analyzing turbulence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Analyse results with appropriate metrics, and validate the results with experimental or numerical data from literature</a:t>
            </a: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9810DE-4F14-E035-2CC0-08D4F1F79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771138"/>
              </p:ext>
            </p:extLst>
          </p:nvPr>
        </p:nvGraphicFramePr>
        <p:xfrm>
          <a:off x="139960" y="3573625"/>
          <a:ext cx="5803640" cy="31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3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Graphic spid="2" grpId="0" uiExpan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Periodic, incompressible flow</a:t>
                </a:r>
              </a:p>
              <a:p>
                <a:pPr marL="895335" lvl="1" indent="-285750"/>
                <a:r>
                  <a:rPr lang="en-IN" dirty="0"/>
                  <a:t>2D Case: Analytical solutions known</a:t>
                </a:r>
              </a:p>
              <a:p>
                <a:pPr marL="895335" lvl="1" indent="-285750"/>
                <a:r>
                  <a:rPr lang="en-IN" dirty="0"/>
                  <a:t>3D Case: Initial flow conditions can be specified </a:t>
                </a:r>
              </a:p>
              <a:p>
                <a:pPr marL="895335" lvl="1" indent="-285750"/>
                <a:endParaRPr lang="en-IN" dirty="0"/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spatial points &amp;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323870"/>
            <a:ext cx="102263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Li et al., “A public turbulence database cluster and applications to study Lagrangian evolution of velocity increments in turbulence,” J. turbul., vol. 9, p. N31, 2008.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“SPH-</a:t>
            </a:r>
            <a:r>
              <a:rPr lang="el-GR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Energy spectral density </a:t>
                </a:r>
              </a:p>
              <a:p>
                <a:pPr marL="895335" lvl="1" indent="-285750"/>
                <a:r>
                  <a:rPr lang="en-IN" dirty="0"/>
                  <a:t>Velocity field over a grid generated using suitable interpolation of the particle velocity data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Fourier transform of the velocity field </a:t>
                </a:r>
                <a:r>
                  <a:rPr lang="en-IN" dirty="0">
                    <a:sym typeface="Wingdings" panose="05000000000000000000" pitchFamily="2" charset="2"/>
                  </a:rPr>
                  <a:t> Velocity spectrum as a function of the wave-number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Energy spectrum computed from the velocity spectrum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Velocity gradient-based metrics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Iso-vorticity surfaces, Q-criterion,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-criterion, etc.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Most of the definitions for a vortex  Not objective &amp; suitable for studying the flow (esp. 3D flow)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Lagrangian coherent structures (LCS)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Local velocity fluctuations do not induce noise in LCS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FTLE is formulated in the Lagrangian framework  Better identification of LCSs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Provides flexibility in its formulation</a:t>
                </a:r>
                <a:r>
                  <a:rPr lang="en-IN" baseline="30000" dirty="0"/>
                  <a:t>[3]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Backward-in-time FTLE can be computed using limited resources during run-time concurrently 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Forward-in-time FTLE can only be computed during post-processing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Easily parallelizable</a:t>
                </a:r>
              </a:p>
              <a:p>
                <a:pPr marL="1219169" lvl="2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5845521"/>
            <a:ext cx="109931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Shi, X. X. Zhu, M. Ellero, and N. A. Adams, “Analysis of interpolation schemes for the accurate estimation of energy spectrum in Lagrangian methods,” Comput. Fluids, vol. 82, pp. 122–131, 2013, doi: 10.1016/j.compfluid.2013.05.003.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 G. Haller, “An objective definition of a vortex,” J. Fluid Mech., vol. 525, pp. 1–26, 2005.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P. N. Sun, A. Colagrossi, S. Marrone, and A. M. Zhang, “Detection of Lagrangian Coherent Structures in the SPH framework,” Comput. Methods Appl. Mech. Eng., vol. 305, pp. 849–868, 2016, doi: 10.1016/j.cma.2016.03.027.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9318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doi: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  <a:latin typeface="Proxima Nova"/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  <a:latin typeface="Proxima Nova"/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Classified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Identified a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systematic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Post-simulation analysis techniques</a:t>
            </a:r>
            <a:endParaRPr lang="en-IN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691910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</a:t>
                </a:r>
                <a:r>
                  <a:rPr lang="en-IN" baseline="30000" dirty="0"/>
                  <a:t>[1]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Reynolds stress tensor &amp; mean velocity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Turbulent eddy viscosity considered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>
                  <a:solidFill>
                    <a:srgbClr val="0070C0"/>
                  </a:solidFill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6" y="4162003"/>
            <a:ext cx="3564776" cy="2168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1917-E89B-DA03-8911-082A1BBA3814}"/>
              </a:ext>
            </a:extLst>
          </p:cNvPr>
          <p:cNvGrpSpPr/>
          <p:nvPr/>
        </p:nvGrpSpPr>
        <p:grpSpPr>
          <a:xfrm>
            <a:off x="8258036" y="918746"/>
            <a:ext cx="3734612" cy="3241229"/>
            <a:chOff x="8075708" y="1224199"/>
            <a:chExt cx="3734612" cy="32412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ED653-F533-F166-EFD7-830F86B7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708" y="1224199"/>
              <a:ext cx="3734612" cy="262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78D94-1E83-A303-B8A3-03E77417C3D5}"/>
                </a:ext>
              </a:extLst>
            </p:cNvPr>
            <p:cNvSpPr txBox="1"/>
            <p:nvPr/>
          </p:nvSpPr>
          <p:spPr>
            <a:xfrm>
              <a:off x="8526282" y="3819097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35F1BA-A5A4-50D2-A7DE-46A10E83F654}"/>
              </a:ext>
            </a:extLst>
          </p:cNvPr>
          <p:cNvSpPr/>
          <p:nvPr/>
        </p:nvSpPr>
        <p:spPr>
          <a:xfrm>
            <a:off x="649926" y="3544877"/>
            <a:ext cx="5446074" cy="1352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Generalized Langevin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Acceleration </a:t>
                </a:r>
                <a:r>
                  <a:rPr lang="en-IN" dirty="0">
                    <a:sym typeface="Wingdings" panose="05000000000000000000" pitchFamily="2" charset="2"/>
                  </a:rPr>
                  <a:t> Function of a random vector </a:t>
                </a:r>
                <a:r>
                  <a:rPr lang="en-IN" i="1" dirty="0">
                    <a:sym typeface="Wingdings" panose="05000000000000000000" pitchFamily="2" charset="2"/>
                  </a:rPr>
                  <a:t>(non-correlated with velocity)</a:t>
                </a:r>
                <a:endParaRPr lang="en-IN" i="1" dirty="0"/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Mean operator appeared to behave like a LES filter</a:t>
                </a:r>
                <a:endParaRPr lang="en-IN" dirty="0"/>
              </a:p>
              <a:p>
                <a:pPr marL="1504919" lvl="2" indent="-285750"/>
                <a:r>
                  <a:rPr lang="en-IN" dirty="0"/>
                  <a:t>Large deviations observed in mean velocity profile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Can be generalized to various types of turbulent flows, &amp; not only shear flows</a:t>
                </a:r>
              </a:p>
              <a:p>
                <a:pPr marL="609585" lvl="1" indent="0">
                  <a:buNone/>
                </a:pPr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  <a:blipFill>
                <a:blip r:embed="rId4"/>
                <a:stretch>
                  <a:fillRect l="-258" r="-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11" name="Picture 1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8F3ED3FD-9C82-F751-0058-9D1A6D9580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17" y="4241406"/>
            <a:ext cx="2903250" cy="1939923"/>
          </a:xfrm>
          <a:prstGeom prst="rect">
            <a:avLst/>
          </a:prstGeom>
        </p:spPr>
      </p:pic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681A3CAD-F35B-816E-97F5-DED9033980C6}"/>
              </a:ext>
            </a:extLst>
          </p:cNvPr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E7D5A-84D4-55E3-9275-3E69F793440C}"/>
              </a:ext>
            </a:extLst>
          </p:cNvPr>
          <p:cNvGrpSpPr/>
          <p:nvPr/>
        </p:nvGrpSpPr>
        <p:grpSpPr>
          <a:xfrm>
            <a:off x="8094436" y="918746"/>
            <a:ext cx="4061812" cy="3251846"/>
            <a:chOff x="7914978" y="963200"/>
            <a:chExt cx="4061812" cy="3251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8B254-BBAA-534B-51DB-00E4D067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78" y="963200"/>
              <a:ext cx="4061812" cy="26367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642F1-216D-23E6-6F97-7B1AB23C5BFF}"/>
                </a:ext>
              </a:extLst>
            </p:cNvPr>
            <p:cNvSpPr txBox="1"/>
            <p:nvPr/>
          </p:nvSpPr>
          <p:spPr>
            <a:xfrm>
              <a:off x="8529152" y="3568715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6F02C-355D-01D7-50FB-21B42F3C7BA9}"/>
              </a:ext>
            </a:extLst>
          </p:cNvPr>
          <p:cNvSpPr/>
          <p:nvPr/>
        </p:nvSpPr>
        <p:spPr>
          <a:xfrm>
            <a:off x="649926" y="2936240"/>
            <a:ext cx="6604314" cy="21742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180000"/>
                <a:r>
                  <a:rPr lang="en-IN" dirty="0"/>
                  <a:t>Modified-SPH (mSPH)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180000"/>
                <a:r>
                  <a:rPr lang="en-IN" sz="1800" dirty="0"/>
                  <a:t>Observation: Absence of viscosity </a:t>
                </a:r>
                <a:r>
                  <a:rPr lang="en-IN" sz="1800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Finite viscosity  Over-prediction of dissipation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Modified EOS &amp; MOM eqs.  Particle distribution homogenised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1800" b="0" dirty="0">
                  <a:sym typeface="Wingdings" panose="05000000000000000000" pitchFamily="2" charset="2"/>
                </a:endParaRP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sz="1800" dirty="0">
                  <a:sym typeface="Wingdings" panose="05000000000000000000" pitchFamily="2" charset="2"/>
                </a:endParaRPr>
              </a:p>
              <a:p>
                <a:pPr marL="1504919" lvl="2" indent="-180000"/>
                <a:endParaRPr lang="en-IN" sz="1800" dirty="0">
                  <a:sym typeface="Wingdings" panose="05000000000000000000" pitchFamily="2" charset="2"/>
                </a:endParaRPr>
              </a:p>
              <a:p>
                <a:pPr marL="895335" lvl="1" indent="-180000"/>
                <a:r>
                  <a:rPr lang="en-IN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Merging of vortices observed</a:t>
                </a:r>
              </a:p>
              <a:p>
                <a:pPr marL="1504919" lvl="2" indent="-180000"/>
                <a:r>
                  <a:rPr lang="en-IN" sz="1800" dirty="0"/>
                  <a:t>Energy cascade (Kolmogorv scale) slopes reproduced</a:t>
                </a:r>
              </a:p>
              <a:p>
                <a:pPr marL="2114504" lvl="3" indent="-180000"/>
                <a:r>
                  <a:rPr lang="en-IN" sz="1800" dirty="0"/>
                  <a:t>mSPH (-3); standard SPH (1)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Transitional flow simulated with reasonable dissipation rate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mSPH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Eddy viscosity model below numerical resolution</a:t>
                </a:r>
                <a:endParaRPr sz="1800"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Adami, X. Y. Hu, and N. A. Adams, “Simulating three-dimensional turbulence with SPH,” 2012.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244660-5664-600D-D85C-0DDE342DC1E5}"/>
              </a:ext>
            </a:extLst>
          </p:cNvPr>
          <p:cNvGrpSpPr/>
          <p:nvPr/>
        </p:nvGrpSpPr>
        <p:grpSpPr>
          <a:xfrm>
            <a:off x="7683086" y="1361440"/>
            <a:ext cx="4454627" cy="2658238"/>
            <a:chOff x="7683086" y="1950720"/>
            <a:chExt cx="4454627" cy="2658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0D1310-6AD0-1FC9-AEC3-70B416B9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086" y="1950720"/>
              <a:ext cx="4454627" cy="21965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4189A-2D6D-EE88-79A8-48363E1D5508}"/>
                </a:ext>
              </a:extLst>
            </p:cNvPr>
            <p:cNvSpPr txBox="1"/>
            <p:nvPr/>
          </p:nvSpPr>
          <p:spPr>
            <a:xfrm>
              <a:off x="8493667" y="4147293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Velocity vector plot at t=2 (left) and t=30 (right). </a:t>
              </a:r>
              <a:r>
                <a:rPr lang="en-IN" sz="1200" dirty="0">
                  <a:latin typeface="Proxima Nova"/>
                </a:rPr>
                <a:t>(Rep: Adami et al)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86433-B677-EEF2-B9B4-CA3B8E9AF8AE}"/>
              </a:ext>
            </a:extLst>
          </p:cNvPr>
          <p:cNvSpPr/>
          <p:nvPr/>
        </p:nvSpPr>
        <p:spPr>
          <a:xfrm>
            <a:off x="649925" y="3606801"/>
            <a:ext cx="7213915" cy="2196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Incompressible flow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modified Smagorinsky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modified to include wall effects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</a:t>
                </a:r>
                <a:r>
                  <a:rPr lang="en-IN" baseline="30000" dirty="0"/>
                  <a:t>[1]</a:t>
                </a:r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Scheme’s accuracy: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1.25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01121"/>
            <a:ext cx="846286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H. Gotoh, S. Shao, and T. Memita, “SPH-LES model for numerical investigation of wave interaction with partially immersed breakwater,” Coast. Eng. J., vol. 46, no. 1, pp. 39–63, 2004, doi: 10.1142/S0578563404000872.</a:t>
            </a:r>
          </a:p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S. Shao and H. Gotoh, “Turbulence particle models for tracking free surfaces,” J. Hydraul. Res., vol. 43, no. 3, pp. 276–289, May 2005, doi: 10.1080/00221680509500122.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416A8-D62A-33A1-75EE-532C190FFE57}"/>
              </a:ext>
            </a:extLst>
          </p:cNvPr>
          <p:cNvGrpSpPr/>
          <p:nvPr/>
        </p:nvGrpSpPr>
        <p:grpSpPr>
          <a:xfrm>
            <a:off x="7650480" y="963200"/>
            <a:ext cx="4377853" cy="3702750"/>
            <a:chOff x="7991750" y="1264717"/>
            <a:chExt cx="4032590" cy="3501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852232-CB68-D6AB-A51D-91095C1DC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7991750" y="1264717"/>
              <a:ext cx="4032590" cy="30712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BBA4A-DA17-D830-DD20-9240211BEBC9}"/>
                </a:ext>
              </a:extLst>
            </p:cNvPr>
            <p:cNvSpPr txBox="1"/>
            <p:nvPr/>
          </p:nvSpPr>
          <p:spPr>
            <a:xfrm>
              <a:off x="8591313" y="4304760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Time </a:t>
              </a:r>
              <a:r>
                <a:rPr lang="en-IN" sz="1200" dirty="0">
                  <a:latin typeface="Proxima Nova"/>
                </a:rPr>
                <a:t>sequences of wave profile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Gotoh et al)</a:t>
              </a:r>
            </a:p>
          </p:txBody>
        </p:sp>
      </p:grpSp>
      <p:pic>
        <p:nvPicPr>
          <p:cNvPr id="9" name="Picture 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 title="IguanaTex Bitmap Display">
            <a:extLst>
              <a:ext uri="{FF2B5EF4-FFF2-40B4-BE49-F238E27FC236}">
                <a16:creationId xmlns:a16="http://schemas.microsoft.com/office/drawing/2014/main" id="{BE2B4D74-FC28-37C2-3913-94918594F2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88" y="4665950"/>
            <a:ext cx="2796806" cy="20434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9DB8B0-7700-9C8C-F7A7-24AF6179F573}"/>
              </a:ext>
            </a:extLst>
          </p:cNvPr>
          <p:cNvSpPr/>
          <p:nvPr/>
        </p:nvSpPr>
        <p:spPr>
          <a:xfrm>
            <a:off x="649926" y="4542817"/>
            <a:ext cx="6645820" cy="1527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lnSpcReduction="100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Compressible flow</a:t>
                </a:r>
              </a:p>
              <a:p>
                <a:pPr marL="895335" lvl="1" indent="-285750"/>
                <a:r>
                  <a:rPr lang="en-IN" dirty="0"/>
                  <a:t>NS eqs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Favre averaged</a:t>
                </a:r>
              </a:p>
              <a:p>
                <a:pPr marL="895335" lvl="1" indent="-285750"/>
                <a:r>
                  <a:rPr lang="en-IN" dirty="0"/>
                  <a:t>Observation: Density variations </a:t>
                </a:r>
                <a:r>
                  <a:rPr lang="en-IN" dirty="0">
                    <a:sym typeface="Wingdings" panose="05000000000000000000" pitchFamily="2" charset="2"/>
                  </a:rPr>
                  <a:t> Unphysical behaviour on free surfaces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Shepard filtering of density performed periodically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Weakly plunging breaker in 2D &amp; 3D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green-water overtopping, 2D &amp; 3D wave breaking, 3D dam break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predicted regions of high vorticity in 2D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captured vertically oriented eddies in 3D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 for flow separation or splash-based problems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&amp; very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Uncertain regarding scalability to large-scale problems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  <a:blipFill>
                <a:blip r:embed="rId4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4289"/>
            <a:ext cx="104183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B. D. ROGERS and R. A. DALRYMPLE, “SPH MODELING OF BREAKING WAVES,” in Coastal Engineering 2004, Apr. 2005, pp. 415–427, doi: 10.1142/9789812701916_0032.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R. A. Dalrymple and B. D. Rogers, “Numerical modeling of water waves with the SPH method,” vol. 53, pp. 141–147, 2006, doi: 10.1016/j.coastaleng.2005.10.004.</a:t>
            </a:r>
          </a:p>
        </p:txBody>
      </p:sp>
      <p:pic>
        <p:nvPicPr>
          <p:cNvPr id="6" name="Picture 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 title="IguanaTex Bitmap Display">
            <a:extLst>
              <a:ext uri="{FF2B5EF4-FFF2-40B4-BE49-F238E27FC236}">
                <a16:creationId xmlns:a16="http://schemas.microsoft.com/office/drawing/2014/main" id="{FCB0E9E5-FD7F-2E6F-6082-3FE6FBF504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82" y="2155778"/>
            <a:ext cx="4211051" cy="27852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23DF7-5311-F837-B3C8-7E045B780B07}"/>
              </a:ext>
            </a:extLst>
          </p:cNvPr>
          <p:cNvSpPr/>
          <p:nvPr/>
        </p:nvSpPr>
        <p:spPr>
          <a:xfrm>
            <a:off x="649925" y="4260715"/>
            <a:ext cx="7025197" cy="2033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4.308"/>
  <p:tag name="ORIGINALWIDTH" val="2296.2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166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8.815"/>
  <p:tag name="ORIGINALWIDTH" val="2023.99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/>
  <p:tag name="IGUANATEXSIZE" val="19"/>
  <p:tag name="IGUANATEXCURSOR" val="24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1.80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/>
  <p:tag name="IGUANATEXSIZE" val="18.67"/>
  <p:tag name="IGUANATEXCURSOR" val="261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2451.4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19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1.571"/>
  <p:tag name="ORIGINALWIDTH" val="1994.751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/>
  <p:tag name="IGUANATEXSIZE" val="19"/>
  <p:tag name="IGUANATEXCURSOR" val="249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498.3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/>
  <p:tag name="IGUANATEXSIZE" val="18"/>
  <p:tag name="IGUANATEXCURSOR" val="2127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1139</TotalTime>
  <Words>3161</Words>
  <Application>Microsoft Office PowerPoint</Application>
  <PresentationFormat>Widescreen</PresentationFormat>
  <Paragraphs>332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Proxima Nova</vt:lpstr>
      <vt:lpstr>Wingdings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Viscosity-based Models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PowerPoint Presentation</vt:lpstr>
      <vt:lpstr>Benchmark Problems</vt:lpstr>
      <vt:lpstr>Post-Simulation Analysis</vt:lpstr>
      <vt:lpstr>Conclusion &amp; Future Work</vt:lpstr>
      <vt:lpstr>PowerPoint Presentation</vt:lpstr>
      <vt:lpstr>Blank Template Slides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38</cp:revision>
  <dcterms:created xsi:type="dcterms:W3CDTF">2022-10-24T08:21:15Z</dcterms:created>
  <dcterms:modified xsi:type="dcterms:W3CDTF">2022-10-25T03:20:22Z</dcterms:modified>
</cp:coreProperties>
</file>