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256" r:id="rId5"/>
    <p:sldId id="289" r:id="rId6"/>
    <p:sldId id="290" r:id="rId7"/>
    <p:sldId id="291" r:id="rId8"/>
    <p:sldId id="271" r:id="rId9"/>
    <p:sldId id="292" r:id="rId10"/>
    <p:sldId id="273" r:id="rId11"/>
    <p:sldId id="307" r:id="rId12"/>
    <p:sldId id="275" r:id="rId13"/>
    <p:sldId id="308" r:id="rId14"/>
    <p:sldId id="294" r:id="rId15"/>
    <p:sldId id="293" r:id="rId16"/>
    <p:sldId id="276" r:id="rId17"/>
    <p:sldId id="278" r:id="rId18"/>
    <p:sldId id="296" r:id="rId19"/>
    <p:sldId id="306" r:id="rId20"/>
    <p:sldId id="297" r:id="rId21"/>
    <p:sldId id="301" r:id="rId22"/>
    <p:sldId id="298" r:id="rId23"/>
    <p:sldId id="300" r:id="rId24"/>
    <p:sldId id="279" r:id="rId25"/>
    <p:sldId id="302" r:id="rId26"/>
    <p:sldId id="280" r:id="rId27"/>
    <p:sldId id="281" r:id="rId28"/>
    <p:sldId id="282" r:id="rId29"/>
    <p:sldId id="283" r:id="rId30"/>
    <p:sldId id="303" r:id="rId31"/>
    <p:sldId id="284" r:id="rId32"/>
    <p:sldId id="304" r:id="rId33"/>
    <p:sldId id="285" r:id="rId34"/>
    <p:sldId id="305" r:id="rId35"/>
    <p:sldId id="286" r:id="rId36"/>
    <p:sldId id="287" r:id="rId37"/>
    <p:sldId id="2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122" autoAdjust="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9CCB2-FB00-463B-88DC-744060B2C42D}" type="datetimeFigureOut">
              <a:rPr lang="en-IN" smtClean="0"/>
              <a:t>21-02-2022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27ED38-139C-4CD7-9865-7879132B4572}" type="slidenum">
              <a:rPr lang="en-IN" smtClean="0"/>
              <a:t>‹#›</a:t>
            </a:fld>
            <a:endParaRPr lang="en-IN"/>
          </a:p>
        </p:txBody>
      </p:sp>
    </p:spTree>
    <p:extLst>
      <p:ext uri="{BB962C8B-B14F-4D97-AF65-F5344CB8AC3E}">
        <p14:creationId xmlns:p14="http://schemas.microsoft.com/office/powerpoint/2010/main" val="1043948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shop</a:t>
            </a:r>
          </a:p>
          <a:p>
            <a:r>
              <a:rPr lang="en-US" dirty="0"/>
              <a:t>- Each user was allocated a block of time to load and run his/her program, which was input from punch cards.</a:t>
            </a:r>
          </a:p>
          <a:p>
            <a:r>
              <a:rPr lang="en-US" dirty="0"/>
              <a:t>- Debugging consisted of inspecting the internal machine states and patching them directly.</a:t>
            </a:r>
          </a:p>
          <a:p>
            <a:pPr marL="171450" indent="-171450">
              <a:buFontTx/>
              <a:buChar char="-"/>
            </a:pPr>
            <a:r>
              <a:rPr lang="en-US" dirty="0"/>
              <a:t>Device drivers (device-specific routines), functions, compilers, and assemblers had to be explicitly loaded.</a:t>
            </a:r>
          </a:p>
          <a:p>
            <a:pPr marL="171450" indent="-171450">
              <a:buFontTx/>
              <a:buChar char="-"/>
            </a:pPr>
            <a:endParaRPr lang="en-IN" dirty="0"/>
          </a:p>
        </p:txBody>
      </p:sp>
      <p:sp>
        <p:nvSpPr>
          <p:cNvPr id="4" name="Slide Number Placeholder 3"/>
          <p:cNvSpPr>
            <a:spLocks noGrp="1"/>
          </p:cNvSpPr>
          <p:nvPr>
            <p:ph type="sldNum" sz="quarter" idx="5"/>
          </p:nvPr>
        </p:nvSpPr>
        <p:spPr/>
        <p:txBody>
          <a:bodyPr/>
          <a:lstStyle/>
          <a:p>
            <a:fld id="{5827ED38-139C-4CD7-9865-7879132B4572}" type="slidenum">
              <a:rPr lang="en-IN" smtClean="0"/>
              <a:t>3</a:t>
            </a:fld>
            <a:endParaRPr lang="en-IN"/>
          </a:p>
        </p:txBody>
      </p:sp>
    </p:spTree>
    <p:extLst>
      <p:ext uri="{BB962C8B-B14F-4D97-AF65-F5344CB8AC3E}">
        <p14:creationId xmlns:p14="http://schemas.microsoft.com/office/powerpoint/2010/main" val="343272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Arial" panose="020B0604020202020204" pitchFamily="34" charset="0"/>
              </a:rPr>
              <a:t>Batch processing is a technique in which an Operating System collects the programs and data together in a batch before processing starts. An operating system does the following activities related to batch processing −</a:t>
            </a:r>
          </a:p>
          <a:p>
            <a:pPr algn="just">
              <a:buFont typeface="Arial" panose="020B0604020202020204" pitchFamily="34" charset="0"/>
              <a:buChar char="•"/>
            </a:pPr>
            <a:r>
              <a:rPr lang="en-US" b="0" i="0" dirty="0">
                <a:solidFill>
                  <a:srgbClr val="000000"/>
                </a:solidFill>
                <a:effectLst/>
                <a:latin typeface="Arial" panose="020B0604020202020204" pitchFamily="34" charset="0"/>
              </a:rPr>
              <a:t>The OS defines a job which has predefined sequence of commands, programs and data as a single unit.</a:t>
            </a:r>
          </a:p>
          <a:p>
            <a:pPr algn="just">
              <a:buFont typeface="Arial" panose="020B0604020202020204" pitchFamily="34" charset="0"/>
              <a:buChar char="•"/>
            </a:pPr>
            <a:r>
              <a:rPr lang="en-US" b="0" i="0" dirty="0">
                <a:solidFill>
                  <a:srgbClr val="000000"/>
                </a:solidFill>
                <a:effectLst/>
                <a:latin typeface="Arial" panose="020B0604020202020204" pitchFamily="34" charset="0"/>
              </a:rPr>
              <a:t>The OS keeps a number a jobs in memory and executes them without any manual information.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Jobs are processed in the order of submission, i.e., first come first served fashion.</a:t>
            </a:r>
          </a:p>
          <a:p>
            <a:pPr algn="just">
              <a:buFont typeface="Arial" panose="020B0604020202020204" pitchFamily="34" charset="0"/>
              <a:buChar char="•"/>
            </a:pPr>
            <a:r>
              <a:rPr lang="en-US" b="0" i="0" dirty="0">
                <a:solidFill>
                  <a:srgbClr val="000000"/>
                </a:solidFill>
                <a:effectLst/>
                <a:latin typeface="Arial" panose="020B0604020202020204" pitchFamily="34" charset="0"/>
              </a:rPr>
              <a:t>When a job completes its execution, its memory is released and the output for the job gets copied into an output spool for later printing or processing.</a:t>
            </a:r>
          </a:p>
          <a:p>
            <a:pPr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algn="l"/>
            <a:r>
              <a:rPr lang="en-US" b="0" i="0" dirty="0">
                <a:effectLst/>
                <a:latin typeface="Arial" panose="020B0604020202020204" pitchFamily="34" charset="0"/>
              </a:rPr>
              <a:t>Advantages</a:t>
            </a:r>
          </a:p>
          <a:p>
            <a:pPr algn="just">
              <a:buFont typeface="Arial" panose="020B0604020202020204" pitchFamily="34" charset="0"/>
              <a:buChar char="•"/>
            </a:pPr>
            <a:r>
              <a:rPr lang="en-US" b="0" i="0" dirty="0">
                <a:solidFill>
                  <a:srgbClr val="000000"/>
                </a:solidFill>
                <a:effectLst/>
                <a:latin typeface="Arial" panose="020B0604020202020204" pitchFamily="34" charset="0"/>
              </a:rPr>
              <a:t>Batch processing takes much of the work of the operator to the computer.</a:t>
            </a:r>
          </a:p>
          <a:p>
            <a:pPr algn="just">
              <a:buFont typeface="Arial" panose="020B0604020202020204" pitchFamily="34" charset="0"/>
              <a:buChar char="•"/>
            </a:pPr>
            <a:r>
              <a:rPr lang="en-US" b="0" i="0" dirty="0">
                <a:solidFill>
                  <a:srgbClr val="000000"/>
                </a:solidFill>
                <a:effectLst/>
                <a:latin typeface="Arial" panose="020B0604020202020204" pitchFamily="34" charset="0"/>
              </a:rPr>
              <a:t>Increased performance as a new job get started as soon as the previous job is finished, without any manual intervention.</a:t>
            </a:r>
          </a:p>
          <a:p>
            <a:pPr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algn="l"/>
            <a:r>
              <a:rPr lang="en-US" b="0" i="0" dirty="0">
                <a:effectLst/>
                <a:latin typeface="Arial" panose="020B0604020202020204" pitchFamily="34" charset="0"/>
              </a:rPr>
              <a:t>Disadvantages</a:t>
            </a:r>
          </a:p>
          <a:p>
            <a:pPr algn="l">
              <a:buFont typeface="Arial" panose="020B0604020202020204" pitchFamily="34" charset="0"/>
              <a:buChar char="•"/>
            </a:pPr>
            <a:r>
              <a:rPr lang="en-US" b="0" i="0" dirty="0">
                <a:effectLst/>
                <a:latin typeface="Arial" panose="020B0604020202020204" pitchFamily="34" charset="0"/>
              </a:rPr>
              <a:t>Difficult to debug program.</a:t>
            </a:r>
          </a:p>
          <a:p>
            <a:pPr algn="l">
              <a:buFont typeface="Arial" panose="020B0604020202020204" pitchFamily="34" charset="0"/>
              <a:buChar char="•"/>
            </a:pPr>
            <a:r>
              <a:rPr lang="en-US" b="0" i="0" dirty="0">
                <a:effectLst/>
                <a:latin typeface="Arial" panose="020B0604020202020204" pitchFamily="34" charset="0"/>
              </a:rPr>
              <a:t>A job could enter an infinite loop.</a:t>
            </a:r>
          </a:p>
          <a:p>
            <a:pPr algn="l">
              <a:buFont typeface="Arial" panose="020B0604020202020204" pitchFamily="34" charset="0"/>
              <a:buChar char="•"/>
            </a:pPr>
            <a:r>
              <a:rPr lang="en-US" b="0" i="0" dirty="0">
                <a:effectLst/>
                <a:latin typeface="Arial" panose="020B0604020202020204" pitchFamily="34" charset="0"/>
              </a:rPr>
              <a:t>Due to lack of protection scheme, one batch job can affect pending jobs.</a:t>
            </a:r>
          </a:p>
          <a:p>
            <a:endParaRPr lang="en-IN" dirty="0"/>
          </a:p>
        </p:txBody>
      </p:sp>
      <p:sp>
        <p:nvSpPr>
          <p:cNvPr id="4" name="Slide Number Placeholder 3"/>
          <p:cNvSpPr>
            <a:spLocks noGrp="1"/>
          </p:cNvSpPr>
          <p:nvPr>
            <p:ph type="sldNum" sz="quarter" idx="5"/>
          </p:nvPr>
        </p:nvSpPr>
        <p:spPr/>
        <p:txBody>
          <a:bodyPr/>
          <a:lstStyle/>
          <a:p>
            <a:fld id="{5827ED38-139C-4CD7-9865-7879132B4572}" type="slidenum">
              <a:rPr lang="en-IN" smtClean="0"/>
              <a:t>5</a:t>
            </a:fld>
            <a:endParaRPr lang="en-IN"/>
          </a:p>
        </p:txBody>
      </p:sp>
    </p:spTree>
    <p:extLst>
      <p:ext uri="{BB962C8B-B14F-4D97-AF65-F5344CB8AC3E}">
        <p14:creationId xmlns:p14="http://schemas.microsoft.com/office/powerpoint/2010/main" val="73791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E672798-1DD5-4C87-8ECE-37C06A9BD31B}" type="slidenum">
              <a:rPr lang="en-GB" altLang="en-US"/>
              <a:pPr eaLnBrk="1" hangingPunct="1">
                <a:spcBef>
                  <a:spcPct val="0"/>
                </a:spcBef>
              </a:pPr>
              <a:t>8</a:t>
            </a:fld>
            <a:endParaRPr lang="en-GB" altLang="en-US"/>
          </a:p>
        </p:txBody>
      </p:sp>
      <p:sp>
        <p:nvSpPr>
          <p:cNvPr id="68611" name="Slide Image Placeholder 1"/>
          <p:cNvSpPr>
            <a:spLocks noGrp="1" noRot="1" noChangeAspect="1" noTextEdit="1"/>
          </p:cNvSpPr>
          <p:nvPr>
            <p:ph type="sldImg"/>
          </p:nvPr>
        </p:nvSpPr>
        <p:spPr>
          <a:ln/>
        </p:spPr>
      </p:sp>
      <p:sp>
        <p:nvSpPr>
          <p:cNvPr id="6861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p>
            <a:pPr eaLnBrk="1" hangingPunct="1"/>
            <a:endParaRPr lang="en-US" altLang="en-US">
              <a:latin typeface="Arial" panose="020B0604020202020204" pitchFamily="34" charset="0"/>
            </a:endParaRPr>
          </a:p>
        </p:txBody>
      </p:sp>
      <p:sp>
        <p:nvSpPr>
          <p:cNvPr id="68613"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47FFF56E-9B96-4C3B-A3DD-225F1773F3B9}" type="slidenum">
              <a:rPr lang="en-US" altLang="en-US">
                <a:latin typeface="Calibri" panose="020F0502020204030204" pitchFamily="34" charset="0"/>
              </a:rPr>
              <a:pPr algn="r" eaLnBrk="1" hangingPunct="1">
                <a:spcBef>
                  <a:spcPct val="0"/>
                </a:spcBef>
              </a:pPr>
              <a:t>8</a:t>
            </a:fld>
            <a:endParaRPr lang="en-US" altLang="en-US">
              <a:latin typeface="Calibri" panose="020F0502020204030204" pitchFamily="34" charset="0"/>
            </a:endParaRPr>
          </a:p>
        </p:txBody>
      </p:sp>
    </p:spTree>
    <p:extLst>
      <p:ext uri="{BB962C8B-B14F-4D97-AF65-F5344CB8AC3E}">
        <p14:creationId xmlns:p14="http://schemas.microsoft.com/office/powerpoint/2010/main" val="4150329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79DF30E-E870-47BF-89BE-B6618390C339}" type="slidenum">
              <a:rPr lang="en-GB" altLang="en-US"/>
              <a:pPr eaLnBrk="1" hangingPunct="1">
                <a:spcBef>
                  <a:spcPct val="0"/>
                </a:spcBef>
              </a:pPr>
              <a:t>10</a:t>
            </a:fld>
            <a:endParaRPr lang="en-GB" altLang="en-US"/>
          </a:p>
        </p:txBody>
      </p:sp>
      <p:sp>
        <p:nvSpPr>
          <p:cNvPr id="70659" name="Slide Image Placeholder 1"/>
          <p:cNvSpPr>
            <a:spLocks noGrp="1" noRot="1" noChangeAspect="1" noTextEdit="1"/>
          </p:cNvSpPr>
          <p:nvPr>
            <p:ph type="sldImg"/>
          </p:nvPr>
        </p:nvSpPr>
        <p:spPr>
          <a:ln/>
        </p:spPr>
      </p:sp>
      <p:sp>
        <p:nvSpPr>
          <p:cNvPr id="7066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p>
            <a:pPr eaLnBrk="1" hangingPunct="1"/>
            <a:endParaRPr lang="en-US" altLang="en-US">
              <a:latin typeface="Arial" panose="020B0604020202020204" pitchFamily="34" charset="0"/>
            </a:endParaRPr>
          </a:p>
        </p:txBody>
      </p:sp>
      <p:sp>
        <p:nvSpPr>
          <p:cNvPr id="70661"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3D7B9A82-D917-42EF-A2BD-F7FCEA554A4E}" type="slidenum">
              <a:rPr lang="en-US" altLang="en-US">
                <a:latin typeface="Calibri" panose="020F0502020204030204" pitchFamily="34" charset="0"/>
              </a:rPr>
              <a:pPr algn="r" eaLnBrk="1" hangingPunct="1">
                <a:spcBef>
                  <a:spcPct val="0"/>
                </a:spcBef>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1142482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distributed operating system (DOS) is an essential type of operating system. Distributed systems use many central processors to serve multiple real-time applications and users. As a result, data processing jobs are distributed between the processors.</a:t>
            </a:r>
            <a:endParaRPr lang="en-IN" dirty="0"/>
          </a:p>
        </p:txBody>
      </p:sp>
      <p:sp>
        <p:nvSpPr>
          <p:cNvPr id="4" name="Slide Number Placeholder 3"/>
          <p:cNvSpPr>
            <a:spLocks noGrp="1"/>
          </p:cNvSpPr>
          <p:nvPr>
            <p:ph type="sldNum" sz="quarter" idx="5"/>
          </p:nvPr>
        </p:nvSpPr>
        <p:spPr/>
        <p:txBody>
          <a:bodyPr/>
          <a:lstStyle/>
          <a:p>
            <a:fld id="{5827ED38-139C-4CD7-9865-7879132B4572}" type="slidenum">
              <a:rPr lang="en-IN" smtClean="0"/>
              <a:t>23</a:t>
            </a:fld>
            <a:endParaRPr lang="en-IN"/>
          </a:p>
        </p:txBody>
      </p:sp>
    </p:spTree>
    <p:extLst>
      <p:ext uri="{BB962C8B-B14F-4D97-AF65-F5344CB8AC3E}">
        <p14:creationId xmlns:p14="http://schemas.microsoft.com/office/powerpoint/2010/main" val="2418992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0730F6B-9BC4-4D9B-AFC3-C5C7FB4180F7}"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027AA-A9DC-4D7F-9625-A9A668038C15}" type="slidenum">
              <a:rPr lang="en-IN" smtClean="0"/>
              <a:t>‹#›</a:t>
            </a:fld>
            <a:endParaRPr lang="en-IN"/>
          </a:p>
        </p:txBody>
      </p:sp>
    </p:spTree>
    <p:extLst>
      <p:ext uri="{BB962C8B-B14F-4D97-AF65-F5344CB8AC3E}">
        <p14:creationId xmlns:p14="http://schemas.microsoft.com/office/powerpoint/2010/main" val="1071706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730F6B-9BC4-4D9B-AFC3-C5C7FB4180F7}"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027AA-A9DC-4D7F-9625-A9A668038C15}" type="slidenum">
              <a:rPr lang="en-IN" smtClean="0"/>
              <a:t>‹#›</a:t>
            </a:fld>
            <a:endParaRPr lang="en-IN"/>
          </a:p>
        </p:txBody>
      </p:sp>
    </p:spTree>
    <p:extLst>
      <p:ext uri="{BB962C8B-B14F-4D97-AF65-F5344CB8AC3E}">
        <p14:creationId xmlns:p14="http://schemas.microsoft.com/office/powerpoint/2010/main" val="314341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730F6B-9BC4-4D9B-AFC3-C5C7FB4180F7}"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027AA-A9DC-4D7F-9625-A9A668038C15}" type="slidenum">
              <a:rPr lang="en-IN" smtClean="0"/>
              <a:t>‹#›</a:t>
            </a:fld>
            <a:endParaRPr lang="en-IN"/>
          </a:p>
        </p:txBody>
      </p:sp>
    </p:spTree>
    <p:extLst>
      <p:ext uri="{BB962C8B-B14F-4D97-AF65-F5344CB8AC3E}">
        <p14:creationId xmlns:p14="http://schemas.microsoft.com/office/powerpoint/2010/main" val="3871530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30725"/>
          </a:xfrm>
        </p:spPr>
        <p:txBody>
          <a:bodyPr/>
          <a:lstStyle/>
          <a:p>
            <a:endParaRPr lang="en-US"/>
          </a:p>
        </p:txBody>
      </p:sp>
      <p:sp>
        <p:nvSpPr>
          <p:cNvPr id="4" name="Date Placeholder 3"/>
          <p:cNvSpPr>
            <a:spLocks noGrp="1"/>
          </p:cNvSpPr>
          <p:nvPr>
            <p:ph type="dt" sz="half" idx="10"/>
          </p:nvPr>
        </p:nvSpPr>
        <p:spPr>
          <a:xfrm>
            <a:off x="609600" y="6243638"/>
            <a:ext cx="28448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8737600" y="6243638"/>
            <a:ext cx="2844800" cy="457200"/>
          </a:xfrm>
        </p:spPr>
        <p:txBody>
          <a:bodyPr/>
          <a:lstStyle>
            <a:lvl1pPr>
              <a:defRPr/>
            </a:lvl1pPr>
          </a:lstStyle>
          <a:p>
            <a:fld id="{67980635-9E54-45A5-9A54-314BBA8B7381}" type="slidenum">
              <a:rPr lang="en-US" altLang="en-US"/>
              <a:pPr/>
              <a:t>‹#›</a:t>
            </a:fld>
            <a:endParaRPr lang="en-US" altLang="en-US"/>
          </a:p>
        </p:txBody>
      </p:sp>
    </p:spTree>
    <p:extLst>
      <p:ext uri="{BB962C8B-B14F-4D97-AF65-F5344CB8AC3E}">
        <p14:creationId xmlns:p14="http://schemas.microsoft.com/office/powerpoint/2010/main" val="265939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730F6B-9BC4-4D9B-AFC3-C5C7FB4180F7}"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027AA-A9DC-4D7F-9625-A9A668038C15}" type="slidenum">
              <a:rPr lang="en-IN" smtClean="0"/>
              <a:t>‹#›</a:t>
            </a:fld>
            <a:endParaRPr lang="en-IN"/>
          </a:p>
        </p:txBody>
      </p:sp>
    </p:spTree>
    <p:extLst>
      <p:ext uri="{BB962C8B-B14F-4D97-AF65-F5344CB8AC3E}">
        <p14:creationId xmlns:p14="http://schemas.microsoft.com/office/powerpoint/2010/main" val="222557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30F6B-9BC4-4D9B-AFC3-C5C7FB4180F7}"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027AA-A9DC-4D7F-9625-A9A668038C15}" type="slidenum">
              <a:rPr lang="en-IN" smtClean="0"/>
              <a:t>‹#›</a:t>
            </a:fld>
            <a:endParaRPr lang="en-IN"/>
          </a:p>
        </p:txBody>
      </p:sp>
    </p:spTree>
    <p:extLst>
      <p:ext uri="{BB962C8B-B14F-4D97-AF65-F5344CB8AC3E}">
        <p14:creationId xmlns:p14="http://schemas.microsoft.com/office/powerpoint/2010/main" val="3595704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0730F6B-9BC4-4D9B-AFC3-C5C7FB4180F7}"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2027AA-A9DC-4D7F-9625-A9A668038C15}" type="slidenum">
              <a:rPr lang="en-IN" smtClean="0"/>
              <a:t>‹#›</a:t>
            </a:fld>
            <a:endParaRPr lang="en-IN"/>
          </a:p>
        </p:txBody>
      </p:sp>
    </p:spTree>
    <p:extLst>
      <p:ext uri="{BB962C8B-B14F-4D97-AF65-F5344CB8AC3E}">
        <p14:creationId xmlns:p14="http://schemas.microsoft.com/office/powerpoint/2010/main" val="2420429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0730F6B-9BC4-4D9B-AFC3-C5C7FB4180F7}" type="datetimeFigureOut">
              <a:rPr lang="en-IN" smtClean="0"/>
              <a:t>21-02-2022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2027AA-A9DC-4D7F-9625-A9A668038C15}" type="slidenum">
              <a:rPr lang="en-IN" smtClean="0"/>
              <a:t>‹#›</a:t>
            </a:fld>
            <a:endParaRPr lang="en-IN"/>
          </a:p>
        </p:txBody>
      </p:sp>
    </p:spTree>
    <p:extLst>
      <p:ext uri="{BB962C8B-B14F-4D97-AF65-F5344CB8AC3E}">
        <p14:creationId xmlns:p14="http://schemas.microsoft.com/office/powerpoint/2010/main" val="158819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0730F6B-9BC4-4D9B-AFC3-C5C7FB4180F7}" type="datetimeFigureOut">
              <a:rPr lang="en-IN" smtClean="0"/>
              <a:t>21-02-2022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2027AA-A9DC-4D7F-9625-A9A668038C15}" type="slidenum">
              <a:rPr lang="en-IN" smtClean="0"/>
              <a:t>‹#›</a:t>
            </a:fld>
            <a:endParaRPr lang="en-IN"/>
          </a:p>
        </p:txBody>
      </p:sp>
    </p:spTree>
    <p:extLst>
      <p:ext uri="{BB962C8B-B14F-4D97-AF65-F5344CB8AC3E}">
        <p14:creationId xmlns:p14="http://schemas.microsoft.com/office/powerpoint/2010/main" val="326126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30F6B-9BC4-4D9B-AFC3-C5C7FB4180F7}" type="datetimeFigureOut">
              <a:rPr lang="en-IN" smtClean="0"/>
              <a:t>21-02-2022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2027AA-A9DC-4D7F-9625-A9A668038C15}" type="slidenum">
              <a:rPr lang="en-IN" smtClean="0"/>
              <a:t>‹#›</a:t>
            </a:fld>
            <a:endParaRPr lang="en-IN"/>
          </a:p>
        </p:txBody>
      </p:sp>
    </p:spTree>
    <p:extLst>
      <p:ext uri="{BB962C8B-B14F-4D97-AF65-F5344CB8AC3E}">
        <p14:creationId xmlns:p14="http://schemas.microsoft.com/office/powerpoint/2010/main" val="138094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30F6B-9BC4-4D9B-AFC3-C5C7FB4180F7}"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2027AA-A9DC-4D7F-9625-A9A668038C15}" type="slidenum">
              <a:rPr lang="en-IN" smtClean="0"/>
              <a:t>‹#›</a:t>
            </a:fld>
            <a:endParaRPr lang="en-IN"/>
          </a:p>
        </p:txBody>
      </p:sp>
    </p:spTree>
    <p:extLst>
      <p:ext uri="{BB962C8B-B14F-4D97-AF65-F5344CB8AC3E}">
        <p14:creationId xmlns:p14="http://schemas.microsoft.com/office/powerpoint/2010/main" val="266873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30F6B-9BC4-4D9B-AFC3-C5C7FB4180F7}"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2027AA-A9DC-4D7F-9625-A9A668038C15}" type="slidenum">
              <a:rPr lang="en-IN" smtClean="0"/>
              <a:t>‹#›</a:t>
            </a:fld>
            <a:endParaRPr lang="en-IN"/>
          </a:p>
        </p:txBody>
      </p:sp>
    </p:spTree>
    <p:extLst>
      <p:ext uri="{BB962C8B-B14F-4D97-AF65-F5344CB8AC3E}">
        <p14:creationId xmlns:p14="http://schemas.microsoft.com/office/powerpoint/2010/main" val="76021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30F6B-9BC4-4D9B-AFC3-C5C7FB4180F7}" type="datetimeFigureOut">
              <a:rPr lang="en-IN" smtClean="0"/>
              <a:t>21-02-2022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027AA-A9DC-4D7F-9625-A9A668038C15}" type="slidenum">
              <a:rPr lang="en-IN" smtClean="0"/>
              <a:t>‹#›</a:t>
            </a:fld>
            <a:endParaRPr lang="en-IN"/>
          </a:p>
        </p:txBody>
      </p:sp>
    </p:spTree>
    <p:extLst>
      <p:ext uri="{BB962C8B-B14F-4D97-AF65-F5344CB8AC3E}">
        <p14:creationId xmlns:p14="http://schemas.microsoft.com/office/powerpoint/2010/main" val="1499799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Types of OS</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272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a:t>Multiprogramming</a:t>
            </a:r>
          </a:p>
        </p:txBody>
      </p:sp>
      <p:pic>
        <p:nvPicPr>
          <p:cNvPr id="13315" name="Content Placeholder 3" descr="Fig02_05c.gif"/>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9789" y="1587260"/>
            <a:ext cx="8186467" cy="4287329"/>
          </a:xfrm>
        </p:spPr>
      </p:pic>
    </p:spTree>
    <p:extLst>
      <p:ext uri="{BB962C8B-B14F-4D97-AF65-F5344CB8AC3E}">
        <p14:creationId xmlns:p14="http://schemas.microsoft.com/office/powerpoint/2010/main" val="70848264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sz="2400" dirty="0"/>
              <a:t>Use memory to cache jobs from disk i.e.,  more than one job active simultaneously.</a:t>
            </a:r>
          </a:p>
          <a:p>
            <a:pPr marL="0" indent="0">
              <a:buNone/>
            </a:pPr>
            <a:r>
              <a:rPr lang="en-IN" sz="2400" dirty="0"/>
              <a:t>Two stage scheduling:</a:t>
            </a:r>
          </a:p>
          <a:p>
            <a:pPr lvl="1"/>
            <a:r>
              <a:rPr lang="en-IN" sz="2000" dirty="0"/>
              <a:t> select jobs to load: job scheduling.</a:t>
            </a:r>
          </a:p>
          <a:p>
            <a:pPr lvl="1"/>
            <a:r>
              <a:rPr lang="en-IN" sz="2000" dirty="0"/>
              <a:t> select resident job to run: CPU scheduling.</a:t>
            </a:r>
          </a:p>
          <a:p>
            <a:pPr lvl="0"/>
            <a:r>
              <a:rPr lang="en-US" dirty="0"/>
              <a:t>If several jobs are ready to run at the same time, then the system chooses which one to run through the process of </a:t>
            </a:r>
            <a:r>
              <a:rPr lang="en-US" b="1" dirty="0"/>
              <a:t>CPU Scheduling</a:t>
            </a:r>
            <a:r>
              <a:rPr lang="en-US" dirty="0"/>
              <a:t>.</a:t>
            </a:r>
            <a:endParaRPr lang="en-IN" dirty="0"/>
          </a:p>
          <a:p>
            <a:pPr lvl="0"/>
            <a:r>
              <a:rPr lang="en-US" dirty="0"/>
              <a:t>In Non-</a:t>
            </a:r>
            <a:r>
              <a:rPr lang="en-US" dirty="0" err="1"/>
              <a:t>multiprogrammed</a:t>
            </a:r>
            <a:r>
              <a:rPr lang="en-US" dirty="0"/>
              <a:t> system, there are moments when CPU sits idle and does not do any work.</a:t>
            </a:r>
            <a:endParaRPr lang="en-IN" dirty="0"/>
          </a:p>
          <a:p>
            <a:pPr lvl="0"/>
            <a:r>
              <a:rPr lang="en-US" dirty="0"/>
              <a:t>In Multiprogramming system, CPU will never be idle and keeps on processing.</a:t>
            </a:r>
            <a:endParaRPr lang="en-IN" dirty="0"/>
          </a:p>
          <a:p>
            <a:endParaRPr lang="en-IN" dirty="0"/>
          </a:p>
        </p:txBody>
      </p:sp>
    </p:spTree>
    <p:extLst>
      <p:ext uri="{BB962C8B-B14F-4D97-AF65-F5344CB8AC3E}">
        <p14:creationId xmlns:p14="http://schemas.microsoft.com/office/powerpoint/2010/main" val="4011268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spcBef>
                <a:spcPct val="50000"/>
              </a:spcBef>
              <a:buNone/>
            </a:pPr>
            <a:r>
              <a:rPr lang="en-US" b="1" u="sng" dirty="0"/>
              <a:t>Advantages:</a:t>
            </a:r>
          </a:p>
          <a:p>
            <a:pPr>
              <a:spcBef>
                <a:spcPct val="50000"/>
              </a:spcBef>
              <a:buFontTx/>
              <a:buChar char="•"/>
            </a:pPr>
            <a:r>
              <a:rPr lang="en-US" dirty="0"/>
              <a:t>Efficient memory utilization</a:t>
            </a:r>
          </a:p>
          <a:p>
            <a:pPr>
              <a:spcBef>
                <a:spcPct val="50000"/>
              </a:spcBef>
              <a:buFontTx/>
              <a:buChar char="•"/>
            </a:pPr>
            <a:r>
              <a:rPr lang="en-US" dirty="0"/>
              <a:t>Throughput increases</a:t>
            </a:r>
          </a:p>
          <a:p>
            <a:pPr>
              <a:spcBef>
                <a:spcPct val="50000"/>
              </a:spcBef>
              <a:buFontTx/>
              <a:buChar char="•"/>
            </a:pPr>
            <a:r>
              <a:rPr lang="en-US" dirty="0"/>
              <a:t>CPU is never idle, so performance increases.</a:t>
            </a:r>
          </a:p>
          <a:p>
            <a:endParaRPr lang="en-IN" dirty="0"/>
          </a:p>
        </p:txBody>
      </p:sp>
      <p:pic>
        <p:nvPicPr>
          <p:cNvPr id="4" name="Content Placeholder 3" descr="Multiprogramming Batch Systems"/>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8255389" y="2048669"/>
            <a:ext cx="2409825" cy="2990850"/>
          </a:xfrm>
          <a:prstGeom prst="rect">
            <a:avLst/>
          </a:prstGeom>
          <a:noFill/>
          <a:ln>
            <a:noFill/>
          </a:ln>
        </p:spPr>
      </p:pic>
    </p:spTree>
    <p:extLst>
      <p:ext uri="{BB962C8B-B14F-4D97-AF65-F5344CB8AC3E}">
        <p14:creationId xmlns:p14="http://schemas.microsoft.com/office/powerpoint/2010/main" val="4249340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Sharing Systems</a:t>
            </a:r>
            <a:endParaRPr lang="en-IN" dirty="0"/>
          </a:p>
        </p:txBody>
      </p:sp>
      <p:sp>
        <p:nvSpPr>
          <p:cNvPr id="3" name="Content Placeholder 2"/>
          <p:cNvSpPr>
            <a:spLocks noGrp="1"/>
          </p:cNvSpPr>
          <p:nvPr>
            <p:ph idx="1"/>
          </p:nvPr>
        </p:nvSpPr>
        <p:spPr/>
        <p:txBody>
          <a:bodyPr>
            <a:normAutofit fontScale="92500" lnSpcReduction="10000"/>
          </a:bodyPr>
          <a:lstStyle/>
          <a:p>
            <a:r>
              <a:rPr lang="en-US" sz="2400" b="1" dirty="0"/>
              <a:t>Time Sharing Systems</a:t>
            </a:r>
            <a:r>
              <a:rPr lang="en-US" sz="2400" dirty="0"/>
              <a:t> are very similar to Multiprogramming batch systems.</a:t>
            </a:r>
          </a:p>
          <a:p>
            <a:r>
              <a:rPr lang="en-US" altLang="en-US" sz="2400" b="1" dirty="0"/>
              <a:t>Timesharing (multitasking) </a:t>
            </a:r>
            <a:r>
              <a:rPr lang="en-US" altLang="en-US" sz="2400" dirty="0"/>
              <a:t>is logical extension in which CPU switches jobs so frequently that users can interact with each job while it is running, creating </a:t>
            </a:r>
            <a:r>
              <a:rPr lang="en-US" altLang="en-US" sz="2400" b="1" dirty="0"/>
              <a:t>interactive</a:t>
            </a:r>
            <a:r>
              <a:rPr lang="en-US" altLang="en-US" sz="2400" dirty="0"/>
              <a:t> computing</a:t>
            </a:r>
          </a:p>
          <a:p>
            <a:r>
              <a:rPr lang="en-US" sz="2400" dirty="0"/>
              <a:t>Time slice is defined by the OS, for sharing CPU time between processes.</a:t>
            </a:r>
          </a:p>
          <a:p>
            <a:r>
              <a:rPr lang="en-US" sz="2400" dirty="0"/>
              <a:t>Examples: </a:t>
            </a:r>
            <a:r>
              <a:rPr lang="en-US" sz="2400" dirty="0" err="1"/>
              <a:t>Multics</a:t>
            </a:r>
            <a:r>
              <a:rPr lang="en-US" sz="2400" dirty="0"/>
              <a:t>, Unix, etc.,</a:t>
            </a:r>
          </a:p>
          <a:p>
            <a:r>
              <a:rPr lang="en-US" sz="2400" dirty="0"/>
              <a:t> In Time sharing systems the prime focus is on </a:t>
            </a:r>
            <a:r>
              <a:rPr lang="en-US" sz="2400" b="1" dirty="0"/>
              <a:t>minimizing the response time</a:t>
            </a:r>
            <a:r>
              <a:rPr lang="en-US" sz="2400" dirty="0"/>
              <a:t>, while in multiprogramming the prime focus is to maximize the CPU usage.</a:t>
            </a:r>
          </a:p>
          <a:p>
            <a:pPr lvl="1"/>
            <a:r>
              <a:rPr lang="en-US" altLang="en-US" b="1" dirty="0"/>
              <a:t>Response time </a:t>
            </a:r>
            <a:r>
              <a:rPr lang="en-US" altLang="en-US" dirty="0"/>
              <a:t>should be &lt; 1 second</a:t>
            </a:r>
          </a:p>
          <a:p>
            <a:pPr lvl="1"/>
            <a:r>
              <a:rPr lang="en-US" altLang="en-US" dirty="0"/>
              <a:t>Each user has at least one program executing in memory </a:t>
            </a:r>
            <a:r>
              <a:rPr lang="en-US" altLang="en-US" dirty="0">
                <a:sym typeface="Wingdings 3" panose="05040102010807070707" pitchFamily="18" charset="2"/>
              </a:rPr>
              <a:t></a:t>
            </a:r>
            <a:r>
              <a:rPr lang="en-US" altLang="en-US" b="1" dirty="0">
                <a:sym typeface="Wingdings 3" panose="05040102010807070707" pitchFamily="18" charset="2"/>
              </a:rPr>
              <a:t>process</a:t>
            </a:r>
          </a:p>
          <a:p>
            <a:pPr lvl="1"/>
            <a:r>
              <a:rPr lang="en-US" altLang="en-US" dirty="0">
                <a:sym typeface="Wingdings 3" panose="05040102010807070707" pitchFamily="18" charset="2"/>
              </a:rPr>
              <a:t>If several jobs ready to run at the same time  </a:t>
            </a:r>
            <a:r>
              <a:rPr lang="en-US" altLang="en-US" b="1" dirty="0">
                <a:sym typeface="Wingdings 3" panose="05040102010807070707" pitchFamily="18" charset="2"/>
              </a:rPr>
              <a:t>CPU scheduling</a:t>
            </a:r>
          </a:p>
          <a:p>
            <a:pPr lvl="1"/>
            <a:r>
              <a:rPr lang="en-US" altLang="en-US" dirty="0">
                <a:sym typeface="Wingdings 3" panose="05040102010807070707" pitchFamily="18" charset="2"/>
              </a:rPr>
              <a:t>If processes don’t fit in memory, </a:t>
            </a:r>
            <a:r>
              <a:rPr lang="en-US" altLang="en-US" b="1" dirty="0">
                <a:sym typeface="Wingdings 3" panose="05040102010807070707" pitchFamily="18" charset="2"/>
              </a:rPr>
              <a:t>swapping</a:t>
            </a:r>
            <a:r>
              <a:rPr lang="en-US" altLang="en-US" dirty="0">
                <a:sym typeface="Wingdings 3" panose="05040102010807070707" pitchFamily="18" charset="2"/>
              </a:rPr>
              <a:t> moves them in and out to run</a:t>
            </a:r>
          </a:p>
          <a:p>
            <a:pPr lvl="1"/>
            <a:r>
              <a:rPr lang="en-US" altLang="en-US" b="1" dirty="0">
                <a:sym typeface="Wingdings 3" panose="05040102010807070707" pitchFamily="18" charset="2"/>
              </a:rPr>
              <a:t>Virtual memory </a:t>
            </a:r>
            <a:r>
              <a:rPr lang="en-US" altLang="en-US" dirty="0">
                <a:sym typeface="Wingdings 3" panose="05040102010807070707" pitchFamily="18" charset="2"/>
              </a:rPr>
              <a:t>allows execution of processes not completely in memory</a:t>
            </a:r>
          </a:p>
          <a:p>
            <a:endParaRPr lang="en-IN" dirty="0"/>
          </a:p>
          <a:p>
            <a:endParaRPr lang="en-IN" dirty="0"/>
          </a:p>
        </p:txBody>
      </p:sp>
    </p:spTree>
    <p:extLst>
      <p:ext uri="{BB962C8B-B14F-4D97-AF65-F5344CB8AC3E}">
        <p14:creationId xmlns:p14="http://schemas.microsoft.com/office/powerpoint/2010/main" val="4228196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Multiprocessor Systems</a:t>
            </a:r>
            <a:endParaRPr lang="en-IN" dirty="0"/>
          </a:p>
        </p:txBody>
      </p:sp>
      <p:sp>
        <p:nvSpPr>
          <p:cNvPr id="3" name="Content Placeholder 2"/>
          <p:cNvSpPr>
            <a:spLocks noGrp="1"/>
          </p:cNvSpPr>
          <p:nvPr>
            <p:ph idx="1"/>
          </p:nvPr>
        </p:nvSpPr>
        <p:spPr/>
        <p:txBody>
          <a:bodyPr>
            <a:normAutofit/>
          </a:bodyPr>
          <a:lstStyle/>
          <a:p>
            <a:pPr marL="228600" lvl="1">
              <a:spcBef>
                <a:spcPts val="1000"/>
              </a:spcBef>
            </a:pPr>
            <a:r>
              <a:rPr lang="en-US" altLang="en-US" dirty="0"/>
              <a:t>Also known as </a:t>
            </a:r>
            <a:r>
              <a:rPr lang="en-US" altLang="en-US" b="1" dirty="0"/>
              <a:t>parallel systems</a:t>
            </a:r>
            <a:r>
              <a:rPr lang="en-US" altLang="en-US" dirty="0"/>
              <a:t>, </a:t>
            </a:r>
            <a:r>
              <a:rPr lang="en-US" altLang="en-US" b="1" dirty="0"/>
              <a:t>tightly-coupled systems</a:t>
            </a:r>
          </a:p>
          <a:p>
            <a:r>
              <a:rPr lang="en-US" sz="2400" dirty="0"/>
              <a:t>A Multiprocessor system consists of several processors that share a common physical memory. </a:t>
            </a:r>
          </a:p>
          <a:p>
            <a:r>
              <a:rPr lang="en-US" sz="2400" dirty="0"/>
              <a:t>Multiprocessor system provides higher computing power and speed. </a:t>
            </a:r>
          </a:p>
          <a:p>
            <a:r>
              <a:rPr lang="en-US" sz="2400" dirty="0"/>
              <a:t>In multiprocessor system all processors operate under single operating system. Multiplicity of the processors and how they do act together are transparent to the others.</a:t>
            </a:r>
            <a:endParaRPr lang="en-IN" sz="2400" dirty="0"/>
          </a:p>
          <a:p>
            <a:endParaRPr lang="en-IN" sz="2400" dirty="0"/>
          </a:p>
        </p:txBody>
      </p:sp>
    </p:spTree>
    <p:extLst>
      <p:ext uri="{BB962C8B-B14F-4D97-AF65-F5344CB8AC3E}">
        <p14:creationId xmlns:p14="http://schemas.microsoft.com/office/powerpoint/2010/main" val="2647544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b="1" dirty="0"/>
              <a:t>Advantages of Multiprocessor Systems</a:t>
            </a:r>
            <a:endParaRPr lang="en-IN" dirty="0"/>
          </a:p>
          <a:p>
            <a:r>
              <a:rPr lang="en-US" dirty="0"/>
              <a:t>Enhanced performance</a:t>
            </a:r>
            <a:endParaRPr lang="en-US" altLang="en-US" b="1" dirty="0"/>
          </a:p>
          <a:p>
            <a:pPr lvl="1"/>
            <a:r>
              <a:rPr lang="en-US" altLang="en-US" dirty="0"/>
              <a:t>Increased throughput </a:t>
            </a:r>
            <a:r>
              <a:rPr lang="en-US" altLang="en-US" b="1" dirty="0"/>
              <a:t>- </a:t>
            </a:r>
            <a:r>
              <a:rPr lang="en-US" dirty="0"/>
              <a:t>Execution of several tasks by different processors concurrently, increases the system's throughput without speeding up the execution of a single task.</a:t>
            </a:r>
            <a:endParaRPr lang="en-IN" dirty="0"/>
          </a:p>
          <a:p>
            <a:pPr lvl="1"/>
            <a:r>
              <a:rPr lang="en-US" dirty="0"/>
              <a:t>If possible, system divides task into many subtasks and then these subtasks can be executed in parallel in different processors. Thereby speeding up the execution of single tasks.</a:t>
            </a:r>
            <a:endParaRPr lang="en-IN" dirty="0"/>
          </a:p>
          <a:p>
            <a:r>
              <a:rPr lang="en-US" altLang="en-US" dirty="0"/>
              <a:t>Economy of scale</a:t>
            </a:r>
          </a:p>
          <a:p>
            <a:r>
              <a:rPr lang="en-US" altLang="en-US" dirty="0"/>
              <a:t>Increased reliability – graceful degradation or fault tolerance</a:t>
            </a:r>
          </a:p>
        </p:txBody>
      </p:sp>
    </p:spTree>
    <p:extLst>
      <p:ext uri="{BB962C8B-B14F-4D97-AF65-F5344CB8AC3E}">
        <p14:creationId xmlns:p14="http://schemas.microsoft.com/office/powerpoint/2010/main" val="372581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457200" lvl="1" indent="0">
              <a:buNone/>
            </a:pPr>
            <a:r>
              <a:rPr lang="en-US" altLang="en-US" dirty="0"/>
              <a:t>Two types:</a:t>
            </a:r>
          </a:p>
          <a:p>
            <a:pPr marL="1200150" lvl="2" indent="-342900">
              <a:buFont typeface="Arial" panose="020B0604020202020204" pitchFamily="34" charset="0"/>
              <a:buAutoNum type="arabicPeriod"/>
            </a:pPr>
            <a:r>
              <a:rPr lang="en-US" altLang="en-US" b="1" dirty="0"/>
              <a:t>Asymmetric Multiprocessing </a:t>
            </a:r>
            <a:r>
              <a:rPr lang="en-US" altLang="en-US" dirty="0"/>
              <a:t>– each processor is assigned a specific task.</a:t>
            </a:r>
          </a:p>
          <a:p>
            <a:pPr marL="1200150" lvl="2" indent="-342900">
              <a:buFont typeface="Arial" panose="020B0604020202020204" pitchFamily="34" charset="0"/>
              <a:buAutoNum type="arabicPeriod"/>
            </a:pPr>
            <a:endParaRPr lang="en-US" altLang="en-US" b="1" dirty="0"/>
          </a:p>
          <a:p>
            <a:pPr marL="1200150" lvl="2" indent="-342900">
              <a:buFont typeface="Arial" panose="020B0604020202020204" pitchFamily="34" charset="0"/>
              <a:buAutoNum type="arabicPeriod"/>
            </a:pPr>
            <a:r>
              <a:rPr lang="en-US" altLang="en-US" b="1" dirty="0"/>
              <a:t>Symmetric Multiprocessing </a:t>
            </a:r>
            <a:r>
              <a:rPr lang="en-US" altLang="en-US" dirty="0"/>
              <a:t>– each processor performs all tasks</a:t>
            </a:r>
          </a:p>
          <a:p>
            <a:endParaRPr lang="en-US" dirty="0"/>
          </a:p>
          <a:p>
            <a:endParaRPr lang="en-IN" dirty="0"/>
          </a:p>
        </p:txBody>
      </p:sp>
    </p:spTree>
    <p:extLst>
      <p:ext uri="{BB962C8B-B14F-4D97-AF65-F5344CB8AC3E}">
        <p14:creationId xmlns:p14="http://schemas.microsoft.com/office/powerpoint/2010/main" val="2001819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Symmetric Multiprocessing Architecture</a:t>
            </a:r>
            <a:endParaRPr lang="en-US"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18058" y="1825625"/>
            <a:ext cx="5755883"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5456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noChangeArrowheads="1"/>
          </p:cNvSpPr>
          <p:nvPr>
            <p:ph type="title"/>
          </p:nvPr>
        </p:nvSpPr>
        <p:spPr>
          <a:xfrm>
            <a:off x="2254250" y="277813"/>
            <a:ext cx="8229600" cy="576262"/>
          </a:xfrm>
        </p:spPr>
        <p:txBody>
          <a:bodyPr>
            <a:normAutofit fontScale="90000"/>
          </a:bodyPr>
          <a:lstStyle/>
          <a:p>
            <a:r>
              <a:rPr lang="en-US" altLang="en-US"/>
              <a:t>Non-Uniform Memory Access System</a:t>
            </a:r>
          </a:p>
        </p:txBody>
      </p:sp>
      <p:pic>
        <p:nvPicPr>
          <p:cNvPr id="5427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0500" y="1482726"/>
            <a:ext cx="44402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8734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Dual-Core Design</a:t>
            </a:r>
            <a:endParaRPr lang="en-US" dirty="0"/>
          </a:p>
        </p:txBody>
      </p:sp>
      <p:sp>
        <p:nvSpPr>
          <p:cNvPr id="3" name="Content Placeholder 2"/>
          <p:cNvSpPr>
            <a:spLocks noGrp="1"/>
          </p:cNvSpPr>
          <p:nvPr>
            <p:ph idx="1"/>
          </p:nvPr>
        </p:nvSpPr>
        <p:spPr/>
        <p:txBody>
          <a:bodyPr>
            <a:noAutofit/>
          </a:bodyPr>
          <a:lstStyle/>
          <a:p>
            <a:r>
              <a:rPr lang="en-IN" sz="1800" dirty="0"/>
              <a:t>A recent trend in CPU design is to include multiple </a:t>
            </a:r>
          </a:p>
          <a:p>
            <a:pPr marL="0" indent="0">
              <a:buNone/>
            </a:pPr>
            <a:r>
              <a:rPr lang="en-IN" sz="1800" dirty="0"/>
              <a:t>computing </a:t>
            </a:r>
            <a:r>
              <a:rPr lang="en-IN" sz="1800" b="1" dirty="0"/>
              <a:t>cores </a:t>
            </a:r>
            <a:r>
              <a:rPr lang="en-IN" sz="1800" dirty="0"/>
              <a:t>on a single chip.</a:t>
            </a:r>
          </a:p>
          <a:p>
            <a:r>
              <a:rPr lang="en-US" altLang="en-US" sz="1800" dirty="0"/>
              <a:t>Multi-chip and </a:t>
            </a:r>
            <a:r>
              <a:rPr lang="en-US" altLang="en-US" sz="1800" b="1" dirty="0">
                <a:solidFill>
                  <a:srgbClr val="3366FF"/>
                </a:solidFill>
              </a:rPr>
              <a:t>multicore</a:t>
            </a:r>
          </a:p>
          <a:p>
            <a:r>
              <a:rPr lang="en-US" altLang="en-US" sz="1800" dirty="0"/>
              <a:t>Systems containing all  chips</a:t>
            </a:r>
            <a:endParaRPr lang="en-US" altLang="en-US" sz="1800" b="1" dirty="0">
              <a:solidFill>
                <a:srgbClr val="3366FF"/>
              </a:solidFill>
            </a:endParaRPr>
          </a:p>
          <a:p>
            <a:pPr lvl="1"/>
            <a:r>
              <a:rPr lang="en-US" altLang="en-US" sz="1800" dirty="0"/>
              <a:t>Chassis containing multiple separate systems</a:t>
            </a:r>
          </a:p>
          <a:p>
            <a:pPr marL="0" indent="0">
              <a:buNone/>
            </a:pPr>
            <a:r>
              <a:rPr lang="en-US" altLang="en-US" sz="1800" dirty="0"/>
              <a:t>Advantages:</a:t>
            </a:r>
          </a:p>
          <a:p>
            <a:r>
              <a:rPr lang="en-IN" sz="1800" dirty="0"/>
              <a:t>on-chip communication is faster</a:t>
            </a:r>
          </a:p>
          <a:p>
            <a:pPr marL="0" indent="0">
              <a:buNone/>
            </a:pPr>
            <a:r>
              <a:rPr lang="en-IN" sz="1800" dirty="0"/>
              <a:t> than between-chip communication.</a:t>
            </a:r>
            <a:endParaRPr lang="en-US" altLang="en-US" sz="1800" dirty="0"/>
          </a:p>
          <a:p>
            <a:r>
              <a:rPr lang="en-IN" sz="1800" dirty="0"/>
              <a:t>One chip with multiple cores uses</a:t>
            </a:r>
          </a:p>
          <a:p>
            <a:pPr marL="0" indent="0">
              <a:buNone/>
            </a:pPr>
            <a:r>
              <a:rPr lang="en-IN" sz="1800" dirty="0"/>
              <a:t>significantly less power than </a:t>
            </a:r>
          </a:p>
          <a:p>
            <a:pPr marL="0" indent="0">
              <a:buNone/>
            </a:pPr>
            <a:r>
              <a:rPr lang="en-IN" sz="1800" dirty="0"/>
              <a:t>multiple single-core chips.</a:t>
            </a:r>
            <a:endParaRPr lang="en-US" sz="18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825625"/>
            <a:ext cx="4405313"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848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4000" dirty="0">
                <a:latin typeface="+mn-lt"/>
              </a:rPr>
              <a:t>Evolution of OS:</a:t>
            </a:r>
          </a:p>
        </p:txBody>
      </p:sp>
      <p:sp>
        <p:nvSpPr>
          <p:cNvPr id="5123" name="Rectangle 3"/>
          <p:cNvSpPr>
            <a:spLocks noGrp="1" noChangeArrowheads="1"/>
          </p:cNvSpPr>
          <p:nvPr>
            <p:ph type="body" idx="1"/>
          </p:nvPr>
        </p:nvSpPr>
        <p:spPr/>
        <p:txBody>
          <a:bodyPr/>
          <a:lstStyle/>
          <a:p>
            <a:pPr>
              <a:lnSpc>
                <a:spcPct val="90000"/>
              </a:lnSpc>
            </a:pPr>
            <a:r>
              <a:rPr lang="en-US" sz="2400" dirty="0"/>
              <a:t>The evolution of operating systems went through seven </a:t>
            </a:r>
            <a:r>
              <a:rPr lang="en-US" sz="2400" i="1" dirty="0"/>
              <a:t>major phases. </a:t>
            </a:r>
          </a:p>
          <a:p>
            <a:pPr>
              <a:lnSpc>
                <a:spcPct val="90000"/>
              </a:lnSpc>
            </a:pPr>
            <a:endParaRPr lang="en-US" sz="2400" i="1" dirty="0"/>
          </a:p>
          <a:p>
            <a:pPr>
              <a:lnSpc>
                <a:spcPct val="90000"/>
              </a:lnSpc>
            </a:pPr>
            <a:r>
              <a:rPr lang="en-US" sz="2400" dirty="0"/>
              <a:t>Six of them significantly changed the ways in which users accessed computers through the open shop, batch processing, multiprogramming, timesharing, personal computing, and distributed systems.</a:t>
            </a:r>
          </a:p>
          <a:p>
            <a:pPr>
              <a:lnSpc>
                <a:spcPct val="90000"/>
              </a:lnSpc>
            </a:pPr>
            <a:endParaRPr lang="en-US" sz="2400" dirty="0"/>
          </a:p>
          <a:p>
            <a:pPr>
              <a:lnSpc>
                <a:spcPct val="90000"/>
              </a:lnSpc>
            </a:pPr>
            <a:r>
              <a:rPr lang="en-US" sz="2400" dirty="0"/>
              <a:t>In the seventh phase the foundations of concurrent programming were developed and demonstrated in model operating systems.</a:t>
            </a:r>
          </a:p>
          <a:p>
            <a:pPr lvl="3">
              <a:lnSpc>
                <a:spcPct val="90000"/>
              </a:lnSpc>
              <a:buFont typeface="Wingdings" pitchFamily="2" charset="2"/>
              <a:buNone/>
            </a:pPr>
            <a:r>
              <a:rPr lang="en-US" dirty="0"/>
              <a:t>						</a:t>
            </a:r>
          </a:p>
        </p:txBody>
      </p:sp>
    </p:spTree>
    <p:extLst>
      <p:ext uri="{BB962C8B-B14F-4D97-AF65-F5344CB8AC3E}">
        <p14:creationId xmlns:p14="http://schemas.microsoft.com/office/powerpoint/2010/main" val="729460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Blade servers</a:t>
            </a:r>
            <a:endParaRPr lang="en-IN" dirty="0"/>
          </a:p>
        </p:txBody>
      </p:sp>
      <p:sp>
        <p:nvSpPr>
          <p:cNvPr id="6" name="Content Placeholder 5"/>
          <p:cNvSpPr>
            <a:spLocks noGrp="1"/>
          </p:cNvSpPr>
          <p:nvPr>
            <p:ph idx="1"/>
          </p:nvPr>
        </p:nvSpPr>
        <p:spPr/>
        <p:txBody>
          <a:bodyPr/>
          <a:lstStyle/>
          <a:p>
            <a:r>
              <a:rPr lang="en-IN" dirty="0"/>
              <a:t>These are a relatively recent development in which multiple processor boards, I/O boards, and networking boards are placed in the same chassis. </a:t>
            </a:r>
          </a:p>
          <a:p>
            <a:r>
              <a:rPr lang="en-IN" dirty="0"/>
              <a:t>The difference between these and traditional multiprocessor systems is that each blade-processor board boots independently and runs its own operating system.</a:t>
            </a:r>
          </a:p>
          <a:p>
            <a:r>
              <a:rPr lang="en-IN" dirty="0"/>
              <a:t>These servers consist of multiple independent multiprocessor systems.</a:t>
            </a:r>
          </a:p>
        </p:txBody>
      </p:sp>
    </p:spTree>
    <p:extLst>
      <p:ext uri="{BB962C8B-B14F-4D97-AF65-F5344CB8AC3E}">
        <p14:creationId xmlns:p14="http://schemas.microsoft.com/office/powerpoint/2010/main" val="3662327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Desktop Systems</a:t>
            </a:r>
            <a:endParaRPr lang="en-IN" dirty="0"/>
          </a:p>
        </p:txBody>
      </p:sp>
      <p:sp>
        <p:nvSpPr>
          <p:cNvPr id="3" name="Content Placeholder 2"/>
          <p:cNvSpPr>
            <a:spLocks noGrp="1"/>
          </p:cNvSpPr>
          <p:nvPr>
            <p:ph idx="1"/>
          </p:nvPr>
        </p:nvSpPr>
        <p:spPr/>
        <p:txBody>
          <a:bodyPr>
            <a:normAutofit/>
          </a:bodyPr>
          <a:lstStyle/>
          <a:p>
            <a:r>
              <a:rPr lang="en-US" sz="2400" dirty="0"/>
              <a:t>PC operating systems were neither </a:t>
            </a:r>
            <a:r>
              <a:rPr lang="en-US" sz="2400" b="1" dirty="0"/>
              <a:t>multiuser</a:t>
            </a:r>
            <a:r>
              <a:rPr lang="en-US" sz="2400" dirty="0"/>
              <a:t> nor </a:t>
            </a:r>
            <a:r>
              <a:rPr lang="en-US" sz="2400" b="1" dirty="0"/>
              <a:t>multitasking</a:t>
            </a:r>
            <a:r>
              <a:rPr lang="en-US" sz="2400" dirty="0"/>
              <a:t>. </a:t>
            </a:r>
          </a:p>
          <a:p>
            <a:r>
              <a:rPr lang="en-US" sz="2400" dirty="0"/>
              <a:t>However, the goals of these operating systems have changed with time; instead of maximizing CPU and peripheral utilization, the systems opt for maximizing user convenience and responsiveness. These systems are called </a:t>
            </a:r>
            <a:r>
              <a:rPr lang="en-US" sz="2400" b="1" dirty="0"/>
              <a:t>Desktop Systems</a:t>
            </a:r>
            <a:r>
              <a:rPr lang="en-US" sz="2400" dirty="0"/>
              <a:t> and include PCs running Microsoft Windows and the Apple Macintosh. </a:t>
            </a:r>
          </a:p>
          <a:p>
            <a:endParaRPr lang="en-IN" dirty="0"/>
          </a:p>
        </p:txBody>
      </p:sp>
    </p:spTree>
    <p:extLst>
      <p:ext uri="{BB962C8B-B14F-4D97-AF65-F5344CB8AC3E}">
        <p14:creationId xmlns:p14="http://schemas.microsoft.com/office/powerpoint/2010/main" val="383412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Operating systems for these computers have benefited in several ways from the development of operating systems for </a:t>
            </a:r>
            <a:r>
              <a:rPr lang="en-US" b="1" dirty="0"/>
              <a:t>mainframes</a:t>
            </a:r>
            <a:r>
              <a:rPr lang="en-US" dirty="0"/>
              <a:t>.</a:t>
            </a:r>
            <a:endParaRPr lang="en-IN" dirty="0"/>
          </a:p>
          <a:p>
            <a:r>
              <a:rPr lang="en-US" b="1" dirty="0"/>
              <a:t>Microcomputers</a:t>
            </a:r>
            <a:r>
              <a:rPr lang="en-US" dirty="0"/>
              <a:t> were immediately able to adopt some of the technology developed for larger operating systems.</a:t>
            </a:r>
          </a:p>
          <a:p>
            <a:r>
              <a:rPr lang="en-US" dirty="0"/>
              <a:t>On the other hand, the hardware costs for microcomputers are sufficiently </a:t>
            </a:r>
            <a:r>
              <a:rPr lang="en-US" b="1" dirty="0"/>
              <a:t>low</a:t>
            </a:r>
            <a:r>
              <a:rPr lang="en-US" dirty="0"/>
              <a:t> that individuals have sole use of the computer, and CPU utilization is no longer a prime concern. Thus, some of the design decisions made in operating systems for mainframes may not be appropriate for smaller systems.</a:t>
            </a:r>
            <a:endParaRPr lang="en-IN" dirty="0"/>
          </a:p>
          <a:p>
            <a:endParaRPr lang="en-IN" dirty="0"/>
          </a:p>
        </p:txBody>
      </p:sp>
    </p:spTree>
    <p:extLst>
      <p:ext uri="{BB962C8B-B14F-4D97-AF65-F5344CB8AC3E}">
        <p14:creationId xmlns:p14="http://schemas.microsoft.com/office/powerpoint/2010/main" val="3629186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Distributed Operating System</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 motivation behind developing distributed operating systems is the availability of powerful and inexpensive microprocessors and advances in communication technology.</a:t>
            </a:r>
            <a:endParaRPr lang="en-IN" dirty="0"/>
          </a:p>
          <a:p>
            <a:r>
              <a:rPr lang="en-US" dirty="0"/>
              <a:t>These advancements in technology have made it possible to design and develop distributed systems comprising of many computers that are inter connected by communication networks. The main benefit of distributed systems is its low price/performance ratio.</a:t>
            </a:r>
            <a:endParaRPr lang="en-IN" dirty="0"/>
          </a:p>
          <a:p>
            <a:pPr marL="0" indent="0">
              <a:buNone/>
            </a:pPr>
            <a:endParaRPr lang="en-IN" dirty="0"/>
          </a:p>
          <a:p>
            <a:r>
              <a:rPr lang="en-US" b="1" dirty="0"/>
              <a:t>Advantages Distributed Operating System</a:t>
            </a:r>
            <a:endParaRPr lang="en-IN" dirty="0"/>
          </a:p>
          <a:p>
            <a:pPr lvl="0"/>
            <a:r>
              <a:rPr lang="en-US" dirty="0"/>
              <a:t>As there are multiple systems involved, user at one site can utilize the resources of systems at other sites for resource-intensive tasks.</a:t>
            </a:r>
            <a:endParaRPr lang="en-IN" dirty="0"/>
          </a:p>
          <a:p>
            <a:pPr lvl="0"/>
            <a:r>
              <a:rPr lang="en-US" dirty="0"/>
              <a:t>Fast processing.</a:t>
            </a:r>
            <a:endParaRPr lang="en-IN" dirty="0"/>
          </a:p>
          <a:p>
            <a:pPr lvl="0"/>
            <a:r>
              <a:rPr lang="en-US" dirty="0"/>
              <a:t>Less load on the Host Machine.</a:t>
            </a:r>
            <a:endParaRPr lang="en-IN" dirty="0"/>
          </a:p>
          <a:p>
            <a:endParaRPr lang="en-IN" dirty="0"/>
          </a:p>
        </p:txBody>
      </p:sp>
    </p:spTree>
    <p:extLst>
      <p:ext uri="{BB962C8B-B14F-4D97-AF65-F5344CB8AC3E}">
        <p14:creationId xmlns:p14="http://schemas.microsoft.com/office/powerpoint/2010/main" val="3943667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Distributed Operating Systems</a:t>
            </a:r>
            <a:endParaRPr lang="en-IN" dirty="0"/>
          </a:p>
        </p:txBody>
      </p:sp>
      <p:sp>
        <p:nvSpPr>
          <p:cNvPr id="3" name="Content Placeholder 2"/>
          <p:cNvSpPr>
            <a:spLocks noGrp="1"/>
          </p:cNvSpPr>
          <p:nvPr>
            <p:ph idx="1"/>
          </p:nvPr>
        </p:nvSpPr>
        <p:spPr/>
        <p:txBody>
          <a:bodyPr>
            <a:normAutofit fontScale="85000" lnSpcReduction="10000"/>
          </a:bodyPr>
          <a:lstStyle/>
          <a:p>
            <a:r>
              <a:rPr lang="en-US" dirty="0"/>
              <a:t>Following are the two types of distributed operating systems used:</a:t>
            </a:r>
            <a:endParaRPr lang="en-IN" dirty="0"/>
          </a:p>
          <a:p>
            <a:pPr lvl="1"/>
            <a:r>
              <a:rPr lang="en-US" dirty="0"/>
              <a:t>Client-Server Systems</a:t>
            </a:r>
            <a:endParaRPr lang="en-IN" dirty="0"/>
          </a:p>
          <a:p>
            <a:pPr lvl="1"/>
            <a:r>
              <a:rPr lang="en-US" dirty="0"/>
              <a:t>Peer-to-Peer Systems</a:t>
            </a:r>
            <a:endParaRPr lang="en-IN" dirty="0"/>
          </a:p>
          <a:p>
            <a:pPr marL="0" indent="0">
              <a:buNone/>
            </a:pPr>
            <a:r>
              <a:rPr lang="en-US" b="1" dirty="0"/>
              <a:t>Client-Server Systems</a:t>
            </a:r>
            <a:endParaRPr lang="en-IN" dirty="0"/>
          </a:p>
          <a:p>
            <a:r>
              <a:rPr lang="en-US" b="1" dirty="0"/>
              <a:t>Centralized systems</a:t>
            </a:r>
            <a:r>
              <a:rPr lang="en-US" dirty="0"/>
              <a:t> today act as </a:t>
            </a:r>
            <a:r>
              <a:rPr lang="en-US" b="1" dirty="0"/>
              <a:t>server systems</a:t>
            </a:r>
            <a:r>
              <a:rPr lang="en-US" dirty="0"/>
              <a:t> to satisfy requests generated by </a:t>
            </a:r>
            <a:r>
              <a:rPr lang="en-US" b="1" dirty="0"/>
              <a:t>client systems</a:t>
            </a:r>
            <a:r>
              <a:rPr lang="en-US" dirty="0"/>
              <a:t>.</a:t>
            </a:r>
          </a:p>
          <a:p>
            <a:r>
              <a:rPr lang="en-US" dirty="0"/>
              <a:t>Server Systems can be broadly categorized as: </a:t>
            </a:r>
            <a:r>
              <a:rPr lang="en-US" b="1" dirty="0"/>
              <a:t>Compute Servers</a:t>
            </a:r>
            <a:r>
              <a:rPr lang="en-US" dirty="0"/>
              <a:t> and </a:t>
            </a:r>
            <a:r>
              <a:rPr lang="en-US" b="1" dirty="0"/>
              <a:t>File Servers</a:t>
            </a:r>
            <a:r>
              <a:rPr lang="en-US" dirty="0"/>
              <a:t>.</a:t>
            </a:r>
            <a:endParaRPr lang="en-IN" dirty="0"/>
          </a:p>
          <a:p>
            <a:pPr lvl="0"/>
            <a:r>
              <a:rPr lang="en-US" b="1" dirty="0"/>
              <a:t>Compute Server systems</a:t>
            </a:r>
            <a:r>
              <a:rPr lang="en-US" dirty="0"/>
              <a:t>, provide an interface to which clients can send requests to perform an action, in response to which they execute the action and send back results to the client.</a:t>
            </a:r>
            <a:endParaRPr lang="en-IN" dirty="0"/>
          </a:p>
          <a:p>
            <a:pPr lvl="0"/>
            <a:r>
              <a:rPr lang="en-US" b="1" dirty="0"/>
              <a:t>File Server systems</a:t>
            </a:r>
            <a:r>
              <a:rPr lang="en-US" dirty="0"/>
              <a:t>, provide a file-system interface where clients can create, update, read, and delete files.</a:t>
            </a:r>
            <a:endParaRPr lang="en-IN" dirty="0"/>
          </a:p>
          <a:p>
            <a:endParaRPr lang="en-IN" dirty="0"/>
          </a:p>
          <a:p>
            <a:endParaRPr lang="en-IN" dirty="0"/>
          </a:p>
        </p:txBody>
      </p:sp>
    </p:spTree>
    <p:extLst>
      <p:ext uri="{BB962C8B-B14F-4D97-AF65-F5344CB8AC3E}">
        <p14:creationId xmlns:p14="http://schemas.microsoft.com/office/powerpoint/2010/main" val="3839252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lient-Server System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0750" y="2958306"/>
            <a:ext cx="7810500" cy="2085975"/>
          </a:xfrm>
          <a:prstGeom prst="rect">
            <a:avLst/>
          </a:prstGeom>
          <a:noFill/>
          <a:ln>
            <a:noFill/>
          </a:ln>
        </p:spPr>
      </p:pic>
    </p:spTree>
    <p:extLst>
      <p:ext uri="{BB962C8B-B14F-4D97-AF65-F5344CB8AC3E}">
        <p14:creationId xmlns:p14="http://schemas.microsoft.com/office/powerpoint/2010/main" val="2747887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Peer-to-Peer Systems</a:t>
            </a:r>
            <a:endParaRPr lang="en-IN" dirty="0"/>
          </a:p>
        </p:txBody>
      </p:sp>
      <p:sp>
        <p:nvSpPr>
          <p:cNvPr id="3" name="Content Placeholder 2"/>
          <p:cNvSpPr>
            <a:spLocks noGrp="1"/>
          </p:cNvSpPr>
          <p:nvPr>
            <p:ph idx="1"/>
          </p:nvPr>
        </p:nvSpPr>
        <p:spPr/>
        <p:txBody>
          <a:bodyPr>
            <a:normAutofit/>
          </a:bodyPr>
          <a:lstStyle/>
          <a:p>
            <a:r>
              <a:rPr lang="en-US" dirty="0"/>
              <a:t>The growth of computer networks - especially the Internet and World Wide Web (WWW) – has had a profound influence on the recent development of operating systems. </a:t>
            </a:r>
          </a:p>
          <a:p>
            <a:r>
              <a:rPr lang="en-US" dirty="0"/>
              <a:t>When PCs were introduced in the 1970s, they were designed for </a:t>
            </a:r>
            <a:r>
              <a:rPr lang="en-US" b="1" dirty="0"/>
              <a:t>personal</a:t>
            </a:r>
            <a:r>
              <a:rPr lang="en-US" dirty="0"/>
              <a:t> use and were generally considered standalone computers. </a:t>
            </a:r>
          </a:p>
          <a:p>
            <a:r>
              <a:rPr lang="en-US" dirty="0"/>
              <a:t>With the beginning of widespread public use of the Internet in the 1990s for electronic mail and FTP, many PCs became connected to computer networks.</a:t>
            </a:r>
            <a:endParaRPr lang="en-IN" dirty="0"/>
          </a:p>
        </p:txBody>
      </p:sp>
    </p:spTree>
    <p:extLst>
      <p:ext uri="{BB962C8B-B14F-4D97-AF65-F5344CB8AC3E}">
        <p14:creationId xmlns:p14="http://schemas.microsoft.com/office/powerpoint/2010/main" val="1401342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contrast to the </a:t>
            </a:r>
            <a:r>
              <a:rPr lang="en-US" b="1" dirty="0"/>
              <a:t>Tightly Coupled</a:t>
            </a:r>
            <a:r>
              <a:rPr lang="en-US" dirty="0"/>
              <a:t> systems, the computer networks used in these applications consist of a collection of processors that do not share memory or a clock. Instead, each processor has its own local memory. </a:t>
            </a:r>
          </a:p>
          <a:p>
            <a:r>
              <a:rPr lang="en-US" dirty="0"/>
              <a:t>The processors communicate with one another through various communication lines, such as high-speed buses or telephone lines. These systems are usually referred to as loosely coupled systems ( or distributed systems). </a:t>
            </a:r>
            <a:endParaRPr lang="en-IN" dirty="0"/>
          </a:p>
          <a:p>
            <a:pPr marL="0" indent="0">
              <a:buNone/>
            </a:pPr>
            <a:endParaRPr lang="en-IN" dirty="0"/>
          </a:p>
        </p:txBody>
      </p:sp>
    </p:spTree>
    <p:extLst>
      <p:ext uri="{BB962C8B-B14F-4D97-AF65-F5344CB8AC3E}">
        <p14:creationId xmlns:p14="http://schemas.microsoft.com/office/powerpoint/2010/main" val="424305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Clustered Systems</a:t>
            </a:r>
            <a:endParaRPr lang="en-IN" dirty="0"/>
          </a:p>
        </p:txBody>
      </p:sp>
      <p:sp>
        <p:nvSpPr>
          <p:cNvPr id="3" name="Content Placeholder 2"/>
          <p:cNvSpPr>
            <a:spLocks noGrp="1"/>
          </p:cNvSpPr>
          <p:nvPr>
            <p:ph idx="1"/>
          </p:nvPr>
        </p:nvSpPr>
        <p:spPr/>
        <p:txBody>
          <a:bodyPr>
            <a:normAutofit/>
          </a:bodyPr>
          <a:lstStyle/>
          <a:p>
            <a:pPr lvl="0"/>
            <a:r>
              <a:rPr lang="en-US" dirty="0"/>
              <a:t>Like parallel systems, clustered systems gather together multiple CPUs to accomplish computational work.</a:t>
            </a:r>
            <a:endParaRPr lang="en-IN" dirty="0"/>
          </a:p>
          <a:p>
            <a:pPr lvl="0"/>
            <a:r>
              <a:rPr lang="en-US" dirty="0"/>
              <a:t>Clustered systems differ from parallel systems, however, in that they are composed of two or more individual systems coupled together.</a:t>
            </a:r>
            <a:endParaRPr lang="en-IN" dirty="0"/>
          </a:p>
          <a:p>
            <a:pPr lvl="0"/>
            <a:r>
              <a:rPr lang="en-US" dirty="0"/>
              <a:t>The definition of the term clustered is </a:t>
            </a:r>
            <a:r>
              <a:rPr lang="en-US" b="1" dirty="0"/>
              <a:t>not concrete;</a:t>
            </a:r>
            <a:r>
              <a:rPr lang="en-US" dirty="0"/>
              <a:t> the general accepted definition is that clustered computers share storage and are closely linked via LAN networking.</a:t>
            </a:r>
            <a:endParaRPr lang="en-IN" dirty="0"/>
          </a:p>
          <a:p>
            <a:pPr lvl="0"/>
            <a:r>
              <a:rPr lang="en-US" dirty="0"/>
              <a:t>Clustering is usually performed to provide </a:t>
            </a:r>
            <a:r>
              <a:rPr lang="en-US" b="1" dirty="0"/>
              <a:t>high availability</a:t>
            </a:r>
            <a:r>
              <a:rPr lang="en-US" dirty="0"/>
              <a:t>.</a:t>
            </a:r>
            <a:endParaRPr lang="en-IN" dirty="0"/>
          </a:p>
        </p:txBody>
      </p:sp>
    </p:spTree>
    <p:extLst>
      <p:ext uri="{BB962C8B-B14F-4D97-AF65-F5344CB8AC3E}">
        <p14:creationId xmlns:p14="http://schemas.microsoft.com/office/powerpoint/2010/main" val="3102755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r>
              <a:rPr lang="en-US" dirty="0"/>
              <a:t>A layer of cluster software runs on the cluster nodes. Each node can monitor one or more of the others. </a:t>
            </a:r>
          </a:p>
          <a:p>
            <a:pPr lvl="0"/>
            <a:r>
              <a:rPr lang="en-US" dirty="0"/>
              <a:t>If the monitored machine fails, the monitoring machine can take ownership of its storage, and restart the application(s) that were running on the failed machine. </a:t>
            </a:r>
          </a:p>
          <a:p>
            <a:pPr lvl="0"/>
            <a:r>
              <a:rPr lang="en-US" dirty="0"/>
              <a:t>The failed machine can remain down, but the users and clients of the application would only see a brief interruption of service.</a:t>
            </a:r>
            <a:endParaRPr lang="en-IN" dirty="0"/>
          </a:p>
          <a:p>
            <a:endParaRPr lang="en-IN" dirty="0"/>
          </a:p>
          <a:p>
            <a:endParaRPr lang="en-IN" dirty="0"/>
          </a:p>
        </p:txBody>
      </p:sp>
    </p:spTree>
    <p:extLst>
      <p:ext uri="{BB962C8B-B14F-4D97-AF65-F5344CB8AC3E}">
        <p14:creationId xmlns:p14="http://schemas.microsoft.com/office/powerpoint/2010/main" val="126687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228600"/>
            <a:ext cx="7772400" cy="1143000"/>
          </a:xfrm>
        </p:spPr>
        <p:txBody>
          <a:bodyPr/>
          <a:lstStyle/>
          <a:p>
            <a:r>
              <a:rPr lang="en-US" sz="4000" b="1" u="sng">
                <a:latin typeface="Arial" charset="0"/>
              </a:rPr>
              <a:t>Evolution of OS (contd..):</a:t>
            </a:r>
          </a:p>
        </p:txBody>
      </p:sp>
      <p:graphicFrame>
        <p:nvGraphicFramePr>
          <p:cNvPr id="6288" name="Group 144"/>
          <p:cNvGraphicFramePr>
            <a:graphicFrameLocks noGrp="1"/>
          </p:cNvGraphicFramePr>
          <p:nvPr>
            <p:extLst>
              <p:ext uri="{D42A27DB-BD31-4B8C-83A1-F6EECF244321}">
                <p14:modId xmlns:p14="http://schemas.microsoft.com/office/powerpoint/2010/main" val="3459549930"/>
              </p:ext>
            </p:extLst>
          </p:nvPr>
        </p:nvGraphicFramePr>
        <p:xfrm>
          <a:off x="1656272" y="1155059"/>
          <a:ext cx="8630728" cy="5572525"/>
        </p:xfrm>
        <a:graphic>
          <a:graphicData uri="http://schemas.openxmlformats.org/drawingml/2006/table">
            <a:tbl>
              <a:tblPr/>
              <a:tblGrid>
                <a:gridCol w="2320505">
                  <a:extLst>
                    <a:ext uri="{9D8B030D-6E8A-4147-A177-3AD203B41FA5}">
                      <a16:colId xmlns:a16="http://schemas.microsoft.com/office/drawing/2014/main" val="20000"/>
                    </a:ext>
                  </a:extLst>
                </a:gridCol>
                <a:gridCol w="3643223">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11462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3200" b="0" i="0" u="none" strike="noStrike" cap="none" normalizeH="0" baseline="0" dirty="0">
                          <a:ln>
                            <a:noFill/>
                          </a:ln>
                          <a:solidFill>
                            <a:schemeClr val="tx1"/>
                          </a:solidFill>
                          <a:effectLst/>
                          <a:latin typeface="Arial" charset="0"/>
                        </a:rPr>
                        <a:t>Major Phases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3200" b="0" i="0" u="none" strike="noStrike" cap="none" normalizeH="0" baseline="0" dirty="0">
                          <a:ln>
                            <a:noFill/>
                          </a:ln>
                          <a:solidFill>
                            <a:schemeClr val="tx1"/>
                          </a:solidFill>
                          <a:effectLst/>
                          <a:latin typeface="Arial" charset="0"/>
                        </a:rPr>
                        <a:t>Technical Innovations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3200" b="0" i="0" u="none" strike="noStrike" cap="none" normalizeH="0" baseline="0" dirty="0">
                          <a:ln>
                            <a:noFill/>
                          </a:ln>
                          <a:solidFill>
                            <a:schemeClr val="tx1"/>
                          </a:solidFill>
                          <a:effectLst/>
                          <a:latin typeface="Arial" charset="0"/>
                        </a:rPr>
                        <a:t>Operating Systems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869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800" b="0" i="0" u="none" strike="noStrike" cap="none" normalizeH="0" baseline="0" dirty="0">
                          <a:ln>
                            <a:noFill/>
                          </a:ln>
                          <a:solidFill>
                            <a:schemeClr val="tx1"/>
                          </a:solidFill>
                          <a:effectLst/>
                          <a:latin typeface="Arial" charset="0"/>
                        </a:rPr>
                        <a:t>Open Shop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800" b="0" i="0" u="none" strike="noStrike" cap="none" normalizeH="0" baseline="0" dirty="0">
                          <a:ln>
                            <a:noFill/>
                          </a:ln>
                          <a:solidFill>
                            <a:schemeClr val="tx1"/>
                          </a:solidFill>
                          <a:effectLst/>
                          <a:latin typeface="Arial" charset="0"/>
                        </a:rPr>
                        <a:t>The idea of OS </a:t>
                      </a:r>
                    </a:p>
                    <a:p>
                      <a:r>
                        <a:rPr lang="en-IN" b="0" dirty="0"/>
                        <a:t>Programmers write programs and submit tape/cards to operator.</a:t>
                      </a:r>
                    </a:p>
                    <a:p>
                      <a:r>
                        <a:rPr lang="en-IN" b="0" dirty="0"/>
                        <a:t>Operator feeds cards, collects output from printer.</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dirty="0">
                          <a:ln>
                            <a:noFill/>
                          </a:ln>
                          <a:solidFill>
                            <a:schemeClr val="tx1"/>
                          </a:solidFill>
                          <a:effectLst/>
                          <a:latin typeface="Arial" charset="0"/>
                        </a:rPr>
                        <a:t>IBM 701 open shop (1954)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8381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800" b="0" i="0" u="none" strike="noStrike" cap="none" normalizeH="0" baseline="0" dirty="0">
                          <a:ln>
                            <a:noFill/>
                          </a:ln>
                          <a:solidFill>
                            <a:schemeClr val="tx1"/>
                          </a:solidFill>
                          <a:effectLst/>
                          <a:latin typeface="Arial" charset="0"/>
                        </a:rPr>
                        <a:t>Batch Processing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Tape batching,</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First-in, first-out scheduling.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dirty="0">
                          <a:ln>
                            <a:noFill/>
                          </a:ln>
                          <a:solidFill>
                            <a:schemeClr val="tx1"/>
                          </a:solidFill>
                          <a:effectLst/>
                          <a:latin typeface="Arial" charset="0"/>
                        </a:rPr>
                        <a:t>BKS system (1961)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5021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800" b="0" i="0" u="none" strike="noStrike" cap="none" normalizeH="0" baseline="0" dirty="0">
                          <a:ln>
                            <a:noFill/>
                          </a:ln>
                          <a:solidFill>
                            <a:schemeClr val="tx1"/>
                          </a:solidFill>
                          <a:effectLst/>
                          <a:latin typeface="Arial" charset="0"/>
                        </a:rPr>
                        <a:t>Multi-</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800" b="0" i="0" u="none" strike="noStrike" cap="none" normalizeH="0" baseline="0" dirty="0">
                          <a:ln>
                            <a:noFill/>
                          </a:ln>
                          <a:solidFill>
                            <a:schemeClr val="tx1"/>
                          </a:solidFill>
                          <a:effectLst/>
                          <a:latin typeface="Arial" charset="0"/>
                        </a:rPr>
                        <a:t>programming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dirty="0">
                          <a:ln>
                            <a:noFill/>
                          </a:ln>
                          <a:solidFill>
                            <a:schemeClr val="tx1"/>
                          </a:solidFill>
                          <a:effectLst/>
                          <a:latin typeface="Arial" charset="0"/>
                        </a:rPr>
                        <a:t>Processor multiplexing, Indivisible operations, Demand paging, Input/output spooling, Priority scheduling, Remote job entry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dirty="0">
                          <a:ln>
                            <a:noFill/>
                          </a:ln>
                          <a:solidFill>
                            <a:schemeClr val="tx1"/>
                          </a:solidFill>
                          <a:effectLst/>
                          <a:latin typeface="Arial" charset="0"/>
                        </a:rPr>
                        <a:t>Atlas supervisor (1961),</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dirty="0">
                          <a:ln>
                            <a:noFill/>
                          </a:ln>
                          <a:solidFill>
                            <a:schemeClr val="tx1"/>
                          </a:solidFill>
                          <a:effectLst/>
                          <a:latin typeface="Arial" charset="0"/>
                        </a:rPr>
                        <a:t>Exec II system (1966)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23349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lvl="0"/>
            <a:r>
              <a:rPr lang="en-US" b="1" dirty="0"/>
              <a:t>Asymmetric Clustering -</a:t>
            </a:r>
            <a:r>
              <a:rPr lang="en-US" dirty="0"/>
              <a:t> In this, one machine is in hot standby mode while the other is running the applications. The hot standby host (machine) does nothing but monitor the active server. If that server fails, the hot standby host becomes the active server.</a:t>
            </a:r>
            <a:endParaRPr lang="en-IN" dirty="0"/>
          </a:p>
          <a:p>
            <a:pPr lvl="0"/>
            <a:r>
              <a:rPr lang="en-US" b="1" dirty="0"/>
              <a:t>Symmetric Clustering -</a:t>
            </a:r>
            <a:r>
              <a:rPr lang="en-US" dirty="0"/>
              <a:t> In this, two or more hosts are running applications, and they are monitoring each other. This mode is obviously more efficient, as it uses all of the available hardware.</a:t>
            </a:r>
            <a:endParaRPr lang="en-IN" dirty="0"/>
          </a:p>
          <a:p>
            <a:pPr lvl="0"/>
            <a:r>
              <a:rPr lang="en-US" b="1" dirty="0"/>
              <a:t>Parallel Clustering -</a:t>
            </a:r>
            <a:r>
              <a:rPr lang="en-US" dirty="0"/>
              <a:t> Parallel clusters allow multiple hosts to access the same data on the shared storage. Because most operating systems lack support for this simultaneous data access by multiple hosts, parallel clusters are usually accomplished by special versions of software and special releases of applications.</a:t>
            </a:r>
            <a:endParaRPr lang="en-IN" dirty="0"/>
          </a:p>
          <a:p>
            <a:endParaRPr lang="en-IN" dirty="0"/>
          </a:p>
        </p:txBody>
      </p:sp>
    </p:spTree>
    <p:extLst>
      <p:ext uri="{BB962C8B-B14F-4D97-AF65-F5344CB8AC3E}">
        <p14:creationId xmlns:p14="http://schemas.microsoft.com/office/powerpoint/2010/main" val="687353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Clustered technology is rapidly changing. Clustered system's usage and it's features should expand greatly as </a:t>
            </a:r>
            <a:r>
              <a:rPr lang="en-US" b="1" dirty="0"/>
              <a:t>Storage Area Networks(SANs)</a:t>
            </a:r>
            <a:r>
              <a:rPr lang="en-US" dirty="0"/>
              <a:t>. SANs allow easy attachment of multiple hosts to multiple storage units. </a:t>
            </a:r>
          </a:p>
          <a:p>
            <a:r>
              <a:rPr lang="en-US" dirty="0"/>
              <a:t>Current clusters are usually limited to two or four hosts due to the complexity of connecting the hosts to shared storage.</a:t>
            </a:r>
            <a:endParaRPr lang="en-IN" dirty="0"/>
          </a:p>
          <a:p>
            <a:endParaRPr lang="en-IN" dirty="0"/>
          </a:p>
        </p:txBody>
      </p:sp>
    </p:spTree>
    <p:extLst>
      <p:ext uri="{BB962C8B-B14F-4D97-AF65-F5344CB8AC3E}">
        <p14:creationId xmlns:p14="http://schemas.microsoft.com/office/powerpoint/2010/main" val="3472703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 Time Operating System</a:t>
            </a:r>
            <a:endParaRPr lang="en-IN" dirty="0"/>
          </a:p>
        </p:txBody>
      </p:sp>
      <p:sp>
        <p:nvSpPr>
          <p:cNvPr id="3" name="Content Placeholder 2"/>
          <p:cNvSpPr>
            <a:spLocks noGrp="1"/>
          </p:cNvSpPr>
          <p:nvPr>
            <p:ph idx="1"/>
          </p:nvPr>
        </p:nvSpPr>
        <p:spPr/>
        <p:txBody>
          <a:bodyPr>
            <a:normAutofit/>
          </a:bodyPr>
          <a:lstStyle/>
          <a:p>
            <a:r>
              <a:rPr lang="en-US" dirty="0"/>
              <a:t>It is defined as an operating system known to give maximum time for each of the critical operations that it performs, like OS calls and interrupt handling.</a:t>
            </a:r>
            <a:endParaRPr lang="en-IN" dirty="0"/>
          </a:p>
          <a:p>
            <a:r>
              <a:rPr lang="en-US" dirty="0"/>
              <a:t>The Real-Time Operating system which guarantees the maximum time for critical operations and complete them on time are referred to as </a:t>
            </a:r>
            <a:r>
              <a:rPr lang="en-US" b="1" dirty="0"/>
              <a:t>Hard Real-Time Operating Systems.</a:t>
            </a:r>
            <a:endParaRPr lang="en-IN" dirty="0"/>
          </a:p>
          <a:p>
            <a:r>
              <a:rPr lang="en-US" dirty="0"/>
              <a:t>While the real-time operating systems that can only guarantee a maximum of the time, i.e. the critical task will get priority over other tasks, but not assured of completing it in a defined time. These systems are referred to as </a:t>
            </a:r>
            <a:r>
              <a:rPr lang="en-US" b="1" dirty="0"/>
              <a:t>Soft Real-Time Operating Systems</a:t>
            </a:r>
            <a:r>
              <a:rPr lang="en-US" dirty="0"/>
              <a:t>.</a:t>
            </a:r>
            <a:endParaRPr lang="en-IN" dirty="0"/>
          </a:p>
          <a:p>
            <a:endParaRPr lang="en-IN" dirty="0"/>
          </a:p>
        </p:txBody>
      </p:sp>
    </p:spTree>
    <p:extLst>
      <p:ext uri="{BB962C8B-B14F-4D97-AF65-F5344CB8AC3E}">
        <p14:creationId xmlns:p14="http://schemas.microsoft.com/office/powerpoint/2010/main" val="1991457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Handheld Systems</a:t>
            </a:r>
            <a:endParaRPr lang="en-IN" dirty="0"/>
          </a:p>
        </p:txBody>
      </p:sp>
      <p:sp>
        <p:nvSpPr>
          <p:cNvPr id="3" name="Content Placeholder 2"/>
          <p:cNvSpPr>
            <a:spLocks noGrp="1"/>
          </p:cNvSpPr>
          <p:nvPr>
            <p:ph idx="1"/>
          </p:nvPr>
        </p:nvSpPr>
        <p:spPr/>
        <p:txBody>
          <a:bodyPr>
            <a:normAutofit/>
          </a:bodyPr>
          <a:lstStyle/>
          <a:p>
            <a:r>
              <a:rPr lang="en-US" dirty="0"/>
              <a:t>Handheld systems include </a:t>
            </a:r>
            <a:r>
              <a:rPr lang="en-US" b="1" dirty="0"/>
              <a:t>Personal Digital Assistants(PDAs)</a:t>
            </a:r>
            <a:r>
              <a:rPr lang="en-US" dirty="0"/>
              <a:t>, such as Palm-Pilots or Cellular Telephones with connectivity to a network such as the Internet. </a:t>
            </a:r>
          </a:p>
          <a:p>
            <a:r>
              <a:rPr lang="en-US" dirty="0"/>
              <a:t>They are usually of limited size due to which most handheld devices have a small amount of memory, include slow processors, and feature small display screens.</a:t>
            </a:r>
            <a:endParaRPr lang="en-IN" dirty="0"/>
          </a:p>
        </p:txBody>
      </p:sp>
    </p:spTree>
    <p:extLst>
      <p:ext uri="{BB962C8B-B14F-4D97-AF65-F5344CB8AC3E}">
        <p14:creationId xmlns:p14="http://schemas.microsoft.com/office/powerpoint/2010/main" val="474203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0"/>
            <a:r>
              <a:rPr lang="en-US" dirty="0"/>
              <a:t>Processors for most handheld devices often run at a fraction of the speed of a processor in a PC. Faster processors require </a:t>
            </a:r>
            <a:r>
              <a:rPr lang="en-US" b="1" dirty="0"/>
              <a:t>more power</a:t>
            </a:r>
            <a:r>
              <a:rPr lang="en-US" dirty="0"/>
              <a:t>. To include a faster processor in a handheld device would require a </a:t>
            </a:r>
            <a:r>
              <a:rPr lang="en-US" b="1" dirty="0"/>
              <a:t>larger battery</a:t>
            </a:r>
            <a:r>
              <a:rPr lang="en-US" dirty="0"/>
              <a:t> that would have to be replaced more frequently.</a:t>
            </a:r>
            <a:endParaRPr lang="en-IN" dirty="0"/>
          </a:p>
          <a:p>
            <a:pPr lvl="0"/>
            <a:r>
              <a:rPr lang="en-US" dirty="0"/>
              <a:t>The last issue confronting program designers for handheld devices is the small display screens typically available. One approach for displaying the content in web pages is </a:t>
            </a:r>
            <a:r>
              <a:rPr lang="en-US" b="1" dirty="0"/>
              <a:t>web clipping</a:t>
            </a:r>
            <a:r>
              <a:rPr lang="en-US" dirty="0"/>
              <a:t>, where only a small subset of a web page is delivered and displayed on the handheld device.</a:t>
            </a:r>
          </a:p>
        </p:txBody>
      </p:sp>
    </p:spTree>
    <p:extLst>
      <p:ext uri="{BB962C8B-B14F-4D97-AF65-F5344CB8AC3E}">
        <p14:creationId xmlns:p14="http://schemas.microsoft.com/office/powerpoint/2010/main" val="124719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4000" b="1" u="sng">
                <a:latin typeface="Arial" charset="0"/>
              </a:rPr>
              <a:t>Evolution of OS (contd..):</a:t>
            </a:r>
          </a:p>
        </p:txBody>
      </p:sp>
      <p:graphicFrame>
        <p:nvGraphicFramePr>
          <p:cNvPr id="31787" name="Group 43"/>
          <p:cNvGraphicFramePr>
            <a:graphicFrameLocks noGrp="1"/>
          </p:cNvGraphicFramePr>
          <p:nvPr>
            <p:ph idx="1"/>
            <p:extLst>
              <p:ext uri="{D42A27DB-BD31-4B8C-83A1-F6EECF244321}">
                <p14:modId xmlns:p14="http://schemas.microsoft.com/office/powerpoint/2010/main" val="1419044630"/>
              </p:ext>
            </p:extLst>
          </p:nvPr>
        </p:nvGraphicFramePr>
        <p:xfrm>
          <a:off x="1981200" y="1219200"/>
          <a:ext cx="8229600" cy="4477512"/>
        </p:xfrm>
        <a:graphic>
          <a:graphicData uri="http://schemas.openxmlformats.org/drawingml/2006/table">
            <a:tbl>
              <a:tblPr/>
              <a:tblGrid>
                <a:gridCol w="24384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990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800" b="0" i="0" u="none" strike="noStrike" cap="none" normalizeH="0" baseline="0" dirty="0">
                          <a:ln>
                            <a:noFill/>
                          </a:ln>
                          <a:solidFill>
                            <a:schemeClr val="tx1"/>
                          </a:solidFill>
                          <a:effectLst/>
                          <a:latin typeface="Arial" charset="0"/>
                        </a:rPr>
                        <a:t>Timesharing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Simultaneous user interaction,</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On-line file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Multics file system (1965),</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Unix (1974)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271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800" b="0" i="0" u="none" strike="noStrike" cap="none" normalizeH="0" baseline="0">
                          <a:ln>
                            <a:noFill/>
                          </a:ln>
                          <a:solidFill>
                            <a:schemeClr val="tx1"/>
                          </a:solidFill>
                          <a:effectLst/>
                          <a:latin typeface="Arial" charset="0"/>
                        </a:rPr>
                        <a:t>Concurrent Programming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Hierarchical systems, Extensible kernels, Parallel programming concepts, Secure parallel languages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RC 4000 system (1969),</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13 Venus system (1972),</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14 Boss 2 system (1975).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07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800" b="0" i="0" u="none" strike="noStrike" cap="none" normalizeH="0" baseline="0">
                          <a:ln>
                            <a:noFill/>
                          </a:ln>
                          <a:solidFill>
                            <a:schemeClr val="tx1"/>
                          </a:solidFill>
                          <a:effectLst/>
                          <a:latin typeface="Arial" charset="0"/>
                        </a:rPr>
                        <a:t>Personal Computing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Graphic user interfaces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OS 6 (1972)</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Pilot system (1980)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271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800" b="0" i="0" u="none" strike="noStrike" cap="none" normalizeH="0" baseline="0">
                          <a:ln>
                            <a:noFill/>
                          </a:ln>
                          <a:solidFill>
                            <a:schemeClr val="tx1"/>
                          </a:solidFill>
                          <a:effectLst/>
                          <a:latin typeface="Arial" charset="0"/>
                        </a:rPr>
                        <a:t>Distributed Systems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dirty="0">
                          <a:ln>
                            <a:noFill/>
                          </a:ln>
                          <a:solidFill>
                            <a:schemeClr val="tx1"/>
                          </a:solidFill>
                          <a:effectLst/>
                          <a:latin typeface="Arial" charset="0"/>
                        </a:rPr>
                        <a:t>Remote servers</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dirty="0">
                          <a:ln>
                            <a:noFill/>
                          </a:ln>
                          <a:solidFill>
                            <a:schemeClr val="tx1"/>
                          </a:solidFill>
                          <a:effectLst/>
                          <a:latin typeface="Arial" charset="0"/>
                        </a:rPr>
                        <a:t>WFS file server (1979) Unix United RPC (1982)</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dirty="0">
                          <a:ln>
                            <a:noFill/>
                          </a:ln>
                          <a:solidFill>
                            <a:schemeClr val="tx1"/>
                          </a:solidFill>
                          <a:effectLst/>
                          <a:latin typeface="Arial" charset="0"/>
                        </a:rPr>
                        <a:t>24 Amoeba system (1990)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84720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Batch Systems</a:t>
            </a:r>
          </a:p>
        </p:txBody>
      </p:sp>
      <p:sp>
        <p:nvSpPr>
          <p:cNvPr id="3" name="Content Placeholder 2"/>
          <p:cNvSpPr>
            <a:spLocks noGrp="1"/>
          </p:cNvSpPr>
          <p:nvPr>
            <p:ph idx="1"/>
          </p:nvPr>
        </p:nvSpPr>
        <p:spPr/>
        <p:txBody>
          <a:bodyPr>
            <a:normAutofit/>
          </a:bodyPr>
          <a:lstStyle/>
          <a:p>
            <a:r>
              <a:rPr lang="en-IN" dirty="0"/>
              <a:t> Introduction of tape drives allow batching of jobs</a:t>
            </a:r>
          </a:p>
          <a:p>
            <a:r>
              <a:rPr lang="en-US" dirty="0"/>
              <a:t>In this type of system, there is </a:t>
            </a:r>
            <a:r>
              <a:rPr lang="en-US" b="1" dirty="0"/>
              <a:t>no direct interaction between user and the computer</a:t>
            </a:r>
            <a:r>
              <a:rPr lang="en-US" dirty="0"/>
              <a:t>.</a:t>
            </a:r>
            <a:endParaRPr lang="en-IN" dirty="0"/>
          </a:p>
          <a:p>
            <a:pPr lvl="0"/>
            <a:r>
              <a:rPr lang="en-US" dirty="0"/>
              <a:t>The user has to submit a job (written on cards or tape) to a computer operator.</a:t>
            </a:r>
            <a:endParaRPr lang="en-IN" dirty="0"/>
          </a:p>
          <a:p>
            <a:pPr lvl="0"/>
            <a:r>
              <a:rPr lang="en-US" dirty="0"/>
              <a:t>Then computer operator places a batch of several jobs on an input device.</a:t>
            </a:r>
            <a:endParaRPr lang="en-IN" dirty="0"/>
          </a:p>
          <a:p>
            <a:pPr lvl="0"/>
            <a:r>
              <a:rPr lang="en-US" dirty="0"/>
              <a:t>Jobs are batched together by type of languages and requirement.</a:t>
            </a:r>
            <a:endParaRPr lang="en-IN" dirty="0"/>
          </a:p>
          <a:p>
            <a:pPr lvl="1"/>
            <a:endParaRPr lang="en-IN" dirty="0"/>
          </a:p>
        </p:txBody>
      </p:sp>
    </p:spTree>
    <p:extLst>
      <p:ext uri="{BB962C8B-B14F-4D97-AF65-F5344CB8AC3E}">
        <p14:creationId xmlns:p14="http://schemas.microsoft.com/office/powerpoint/2010/main" val="39664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IN" dirty="0"/>
              <a:t>Computer now has a resident monitor :</a:t>
            </a:r>
          </a:p>
          <a:p>
            <a:pPr lvl="1"/>
            <a:r>
              <a:rPr lang="en-IN" dirty="0"/>
              <a:t>initially control is in monitor.</a:t>
            </a:r>
          </a:p>
          <a:p>
            <a:pPr lvl="1"/>
            <a:r>
              <a:rPr lang="en-IN" dirty="0"/>
              <a:t>monitor reads job and transfer control.</a:t>
            </a:r>
          </a:p>
          <a:p>
            <a:pPr lvl="1"/>
            <a:r>
              <a:rPr lang="en-IN" dirty="0"/>
              <a:t>at end of job, control transfers back to monitor.</a:t>
            </a:r>
          </a:p>
          <a:p>
            <a:pPr lvl="1"/>
            <a:r>
              <a:rPr lang="en-US" dirty="0"/>
              <a:t>The monitor is always in the main memory and </a:t>
            </a:r>
          </a:p>
          <a:p>
            <a:pPr marL="457200" lvl="1" indent="0">
              <a:buNone/>
            </a:pPr>
            <a:r>
              <a:rPr lang="en-US" dirty="0"/>
              <a:t>    available for execution.</a:t>
            </a:r>
            <a:endParaRPr lang="en-IN" dirty="0"/>
          </a:p>
          <a:p>
            <a:pPr lvl="1"/>
            <a:endParaRPr lang="en-IN" dirty="0"/>
          </a:p>
          <a:p>
            <a:pPr marL="0" indent="0">
              <a:buNone/>
            </a:pPr>
            <a:r>
              <a:rPr lang="en-IN" dirty="0"/>
              <a:t>Even better: spooling systems.</a:t>
            </a:r>
          </a:p>
          <a:p>
            <a:pPr lvl="1"/>
            <a:r>
              <a:rPr lang="en-IN" dirty="0"/>
              <a:t>use interrupt driven I/O.</a:t>
            </a:r>
          </a:p>
          <a:p>
            <a:pPr lvl="1"/>
            <a:r>
              <a:rPr lang="en-IN" dirty="0"/>
              <a:t>use magnetic disk to cache input tape.</a:t>
            </a:r>
          </a:p>
          <a:p>
            <a:pPr lvl="1"/>
            <a:r>
              <a:rPr lang="en-IN" dirty="0"/>
              <a:t>Monitor now schedules jobs. . .</a:t>
            </a:r>
          </a:p>
          <a:p>
            <a:endParaRPr lang="en-IN" dirty="0"/>
          </a:p>
        </p:txBody>
      </p:sp>
      <p:pic>
        <p:nvPicPr>
          <p:cNvPr id="4" name="Content Placeholder 3" descr="Simple Batch Systems"/>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8365196" y="2122532"/>
            <a:ext cx="1362075" cy="2705100"/>
          </a:xfrm>
          <a:prstGeom prst="rect">
            <a:avLst/>
          </a:prstGeom>
          <a:noFill/>
          <a:ln>
            <a:noFill/>
          </a:ln>
        </p:spPr>
      </p:pic>
    </p:spTree>
    <p:extLst>
      <p:ext uri="{BB962C8B-B14F-4D97-AF65-F5344CB8AC3E}">
        <p14:creationId xmlns:p14="http://schemas.microsoft.com/office/powerpoint/2010/main" val="975675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buNone/>
            </a:pPr>
            <a:br>
              <a:rPr lang="en-US" dirty="0"/>
            </a:br>
            <a:endParaRPr lang="en-IN" dirty="0"/>
          </a:p>
          <a:p>
            <a:pPr marL="0" indent="0">
              <a:buNone/>
            </a:pPr>
            <a:r>
              <a:rPr lang="en-US" b="1" dirty="0"/>
              <a:t>Advantages of Simple Batch Systems</a:t>
            </a:r>
            <a:endParaRPr lang="en-IN" dirty="0"/>
          </a:p>
          <a:p>
            <a:pPr lvl="0"/>
            <a:r>
              <a:rPr lang="en-US" dirty="0"/>
              <a:t>No interaction between user and computer.</a:t>
            </a:r>
            <a:endParaRPr lang="en-IN" dirty="0"/>
          </a:p>
          <a:p>
            <a:pPr lvl="0"/>
            <a:r>
              <a:rPr lang="en-US" dirty="0"/>
              <a:t>No mechanism to prioritize the processes.</a:t>
            </a:r>
            <a:endParaRPr lang="en-IN" dirty="0"/>
          </a:p>
          <a:p>
            <a:endParaRPr lang="en-IN" dirty="0"/>
          </a:p>
        </p:txBody>
      </p:sp>
    </p:spTree>
    <p:extLst>
      <p:ext uri="{BB962C8B-B14F-4D97-AF65-F5344CB8AC3E}">
        <p14:creationId xmlns:p14="http://schemas.microsoft.com/office/powerpoint/2010/main" val="387730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dirty="0"/>
              <a:t>Uniprogramming</a:t>
            </a:r>
          </a:p>
        </p:txBody>
      </p:sp>
      <p:sp>
        <p:nvSpPr>
          <p:cNvPr id="11267" name="Content Placeholder 2"/>
          <p:cNvSpPr>
            <a:spLocks noGrp="1"/>
          </p:cNvSpPr>
          <p:nvPr>
            <p:ph idx="1"/>
          </p:nvPr>
        </p:nvSpPr>
        <p:spPr/>
        <p:txBody>
          <a:bodyPr/>
          <a:lstStyle/>
          <a:p>
            <a:pPr eaLnBrk="1" hangingPunct="1"/>
            <a:r>
              <a:rPr lang="en-US" altLang="en-US"/>
              <a:t>Processor must wait for I/O instruction to complete before preceding</a:t>
            </a:r>
          </a:p>
        </p:txBody>
      </p:sp>
      <p:pic>
        <p:nvPicPr>
          <p:cNvPr id="11268" name="Picture 3" descr="Fig02_05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476" y="3114675"/>
            <a:ext cx="9174163"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31897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Multiprogramming Batch Systems</a:t>
            </a:r>
            <a:endParaRPr lang="en-IN" dirty="0"/>
          </a:p>
        </p:txBody>
      </p:sp>
      <p:sp>
        <p:nvSpPr>
          <p:cNvPr id="3" name="Content Placeholder 2"/>
          <p:cNvSpPr>
            <a:spLocks noGrp="1"/>
          </p:cNvSpPr>
          <p:nvPr>
            <p:ph idx="1"/>
          </p:nvPr>
        </p:nvSpPr>
        <p:spPr/>
        <p:txBody>
          <a:bodyPr>
            <a:normAutofit/>
          </a:bodyPr>
          <a:lstStyle/>
          <a:p>
            <a:r>
              <a:rPr lang="en-US" altLang="en-US" sz="2400" dirty="0"/>
              <a:t>Single user cannot keep CPU and I/O devices busy at all times</a:t>
            </a:r>
          </a:p>
          <a:p>
            <a:r>
              <a:rPr lang="en-US" altLang="en-US" sz="2400" dirty="0"/>
              <a:t>Multiprogramming organizes jobs (code and data) so CPU always has one to execute</a:t>
            </a:r>
          </a:p>
          <a:p>
            <a:r>
              <a:rPr lang="en-US" altLang="en-US" sz="2400" dirty="0"/>
              <a:t>A subset of total jobs in system is kept in memory</a:t>
            </a:r>
          </a:p>
          <a:p>
            <a:pPr lvl="0"/>
            <a:r>
              <a:rPr lang="en-US" sz="2400" dirty="0"/>
              <a:t>In this, the operating system picks up and begins to execute one of the jobs from memory.</a:t>
            </a:r>
            <a:endParaRPr lang="en-IN" sz="2400" dirty="0"/>
          </a:p>
          <a:p>
            <a:pPr lvl="0"/>
            <a:r>
              <a:rPr lang="en-US" sz="2400" dirty="0"/>
              <a:t>Once this job needs an I/O operation operating system switches to another job (CPU and OS always busy).</a:t>
            </a:r>
            <a:endParaRPr lang="en-IN" sz="2400" dirty="0"/>
          </a:p>
          <a:p>
            <a:pPr lvl="0"/>
            <a:r>
              <a:rPr lang="en-US" sz="2400" dirty="0"/>
              <a:t>Jobs in the memory are always less than the number of jobs on disk(Job Pool).</a:t>
            </a:r>
          </a:p>
          <a:p>
            <a:endParaRPr lang="en-IN" dirty="0"/>
          </a:p>
        </p:txBody>
      </p:sp>
    </p:spTree>
    <p:extLst>
      <p:ext uri="{BB962C8B-B14F-4D97-AF65-F5344CB8AC3E}">
        <p14:creationId xmlns:p14="http://schemas.microsoft.com/office/powerpoint/2010/main" val="4226883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CCFEE9-1B22-42F6-9A4D-37BDDB128092}">
  <ds:schemaRefs>
    <ds:schemaRef ds:uri="http://schemas.microsoft.com/sharepoint/v3/contenttype/forms"/>
  </ds:schemaRefs>
</ds:datastoreItem>
</file>

<file path=customXml/itemProps2.xml><?xml version="1.0" encoding="utf-8"?>
<ds:datastoreItem xmlns:ds="http://schemas.openxmlformats.org/officeDocument/2006/customXml" ds:itemID="{92B728F2-0482-4F36-8832-D283F092D1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a78612-01b3-41d9-9a67-4ad76070f3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0D9934-40E2-4588-B20E-9B10F96A530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313</TotalTime>
  <Words>2501</Words>
  <Application>Microsoft Office PowerPoint</Application>
  <PresentationFormat>Widescreen</PresentationFormat>
  <Paragraphs>208</Paragraphs>
  <Slides>34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Wingdings</vt:lpstr>
      <vt:lpstr>Office Theme</vt:lpstr>
      <vt:lpstr>Types of OS</vt:lpstr>
      <vt:lpstr>Evolution of OS:</vt:lpstr>
      <vt:lpstr>Evolution of OS (contd..):</vt:lpstr>
      <vt:lpstr>Evolution of OS (contd..):</vt:lpstr>
      <vt:lpstr>Batch Systems</vt:lpstr>
      <vt:lpstr>PowerPoint Presentation</vt:lpstr>
      <vt:lpstr>PowerPoint Presentation</vt:lpstr>
      <vt:lpstr>Uniprogramming</vt:lpstr>
      <vt:lpstr>Multiprogramming Batch Systems</vt:lpstr>
      <vt:lpstr>Multiprogramming</vt:lpstr>
      <vt:lpstr>PowerPoint Presentation</vt:lpstr>
      <vt:lpstr>PowerPoint Presentation</vt:lpstr>
      <vt:lpstr>Time Sharing Systems</vt:lpstr>
      <vt:lpstr>Multiprocessor Systems</vt:lpstr>
      <vt:lpstr>PowerPoint Presentation</vt:lpstr>
      <vt:lpstr>PowerPoint Presentation</vt:lpstr>
      <vt:lpstr>Symmetric Multiprocessing Architecture</vt:lpstr>
      <vt:lpstr>Non-Uniform Memory Access System</vt:lpstr>
      <vt:lpstr>A Dual-Core Design</vt:lpstr>
      <vt:lpstr>Blade servers</vt:lpstr>
      <vt:lpstr>Desktop Systems</vt:lpstr>
      <vt:lpstr>PowerPoint Presentation</vt:lpstr>
      <vt:lpstr>Distributed Operating System</vt:lpstr>
      <vt:lpstr>Types of Distributed Operating Systems</vt:lpstr>
      <vt:lpstr>PowerPoint Presentation</vt:lpstr>
      <vt:lpstr>Peer-to-Peer Systems</vt:lpstr>
      <vt:lpstr>PowerPoint Presentation</vt:lpstr>
      <vt:lpstr>Clustered Systems</vt:lpstr>
      <vt:lpstr>PowerPoint Presentation</vt:lpstr>
      <vt:lpstr>PowerPoint Presentation</vt:lpstr>
      <vt:lpstr>PowerPoint Presentation</vt:lpstr>
      <vt:lpstr>Real Time Operating System</vt:lpstr>
      <vt:lpstr>Handheld Systems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dc:creator>
  <cp:lastModifiedBy>Bhuvana Chandra Prabhu</cp:lastModifiedBy>
  <cp:revision>45</cp:revision>
  <dcterms:created xsi:type="dcterms:W3CDTF">2019-01-15T17:04:02Z</dcterms:created>
  <dcterms:modified xsi:type="dcterms:W3CDTF">2022-02-21T10:13:17Z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