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63" r:id="rId5"/>
    <p:sldId id="264" r:id="rId6"/>
    <p:sldId id="267" r:id="rId7"/>
    <p:sldId id="266" r:id="rId8"/>
    <p:sldId id="277" r:id="rId9"/>
    <p:sldId id="258" r:id="rId10"/>
    <p:sldId id="259" r:id="rId11"/>
    <p:sldId id="260" r:id="rId12"/>
    <p:sldId id="280" r:id="rId13"/>
    <p:sldId id="269" r:id="rId14"/>
    <p:sldId id="278" r:id="rId15"/>
    <p:sldId id="279" r:id="rId16"/>
    <p:sldId id="261" r:id="rId17"/>
    <p:sldId id="273" r:id="rId18"/>
    <p:sldId id="281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01BA6-EEAC-459C-BBDB-66AFC0CCA97E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3E38-7544-4037-A73C-7860E77D8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9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D24A4-F91D-4579-8A23-ABC1F19BFE4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65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C73E6-B6D5-4372-BB60-21CDEA3FDC9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64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50205-8890-4388-B57E-CE859710D1D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42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840B6-E840-46A1-A56E-DEDC6980B11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16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2CD5E-6ACC-461C-9047-332478219F6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1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CC09B-803D-4B39-89A0-353112B1A0D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71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D1F95-C904-4956-B50B-D44A9BA6DC7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06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0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2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5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9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6663-7962-4CBA-B4E1-CDC4722C619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B173-E805-4430-B758-53389B7F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3074" name="Picture 2" descr="../_images/unix-mono-kerne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14" y="1592869"/>
            <a:ext cx="66505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839621"/>
            <a:ext cx="34026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Functionality of the OS is invoked with simple function calls within the kernel, which is one large program.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 drivers are loaded into the running kernel and become part of the kernel.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e.g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OS/360, VMS and Linux. 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interaction between components makes monolithic OS highly efficient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Disadvantages: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It is difficult to isolate the source of bugs and other errors because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monolithic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kernels group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components together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also all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 executes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unrestricted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 to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70142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layered approach to OS attempts to address the issue of OS becoming larger and more complex by grouping components that perform similar functions into layers. </a:t>
            </a: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approach breaks up the operating system into different layers.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layer communicates exclusively with those immediately above and below it. Lower level layers provide services to higher level ones using an interface that hides their implementation.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49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Layered OS are more modular than monolithic OS because the implementation of each layer can be modified without requiring any modification to other layers. A modular system has self contained components that can be reused throughout the system.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component hides how it performs its job and presents a standard interface that other components can use to request its services.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layered approach, the bottom layer is the hardware, while the highest layer is the user interface.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 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simplicity of construction and debugging.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 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defining the various layers.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 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that the OS tends to be less efficient than other implementations.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456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OS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27375" y="2218214"/>
          <a:ext cx="5937250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342365226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30653767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318119246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263424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Level 	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Name 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Objects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Typical operations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631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Command Language interpreter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Environmental data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Statements in Command                                                                                                                         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language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2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File system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Files, devices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Create, destroy, open, close, read and write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42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Memory management			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Segments, pages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read, write, fetch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067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Basic I/O		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Data blocks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read, write, allocate, free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787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				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Process, semaphore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create, destroy, suspend, resume, signal, wait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35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90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57300" y="11049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 dirty="0"/>
              <a:t>	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905000" y="2819400"/>
            <a:ext cx="8153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System Services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905000" y="3352800"/>
            <a:ext cx="12954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/>
              <a:t>Windows</a:t>
            </a:r>
          </a:p>
          <a:p>
            <a:pPr algn="ctr"/>
            <a:r>
              <a:rPr lang="en-US" altLang="en-US" sz="2000" b="1" dirty="0"/>
              <a:t>MGR </a:t>
            </a:r>
          </a:p>
          <a:p>
            <a:pPr algn="ctr"/>
            <a:r>
              <a:rPr lang="en-US" altLang="en-US" sz="2000" b="1" dirty="0"/>
              <a:t>&amp; GDI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200400" y="4495800"/>
            <a:ext cx="5562600" cy="1295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Windows 2000 Kernel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905000" y="5791200"/>
            <a:ext cx="8153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Hardware Abstraction Layer (HAL)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8763000" y="3352800"/>
            <a:ext cx="1295400" cy="2438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IO </a:t>
            </a:r>
          </a:p>
          <a:p>
            <a:pPr algn="ctr"/>
            <a:r>
              <a:rPr lang="en-US" altLang="en-US" sz="2000" b="1"/>
              <a:t>Manager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905000" y="4495800"/>
            <a:ext cx="129540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Graphics</a:t>
            </a:r>
          </a:p>
          <a:p>
            <a:pPr algn="ctr"/>
            <a:r>
              <a:rPr lang="en-US" altLang="en-US" sz="2000" b="1"/>
              <a:t>Device </a:t>
            </a:r>
          </a:p>
          <a:p>
            <a:pPr algn="ctr"/>
            <a:r>
              <a:rPr lang="en-US" altLang="en-US" sz="2000" b="1"/>
              <a:t>Drivers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352800" y="3352800"/>
            <a:ext cx="12954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VM</a:t>
            </a:r>
          </a:p>
          <a:p>
            <a:pPr algn="ctr"/>
            <a:r>
              <a:rPr lang="en-US" altLang="en-US" sz="2000" b="1"/>
              <a:t>Manager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7239000" y="3352800"/>
            <a:ext cx="12954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Security</a:t>
            </a:r>
          </a:p>
          <a:p>
            <a:pPr algn="ctr"/>
            <a:r>
              <a:rPr lang="en-US" altLang="en-US" sz="2000" b="1"/>
              <a:t>Reference</a:t>
            </a:r>
          </a:p>
          <a:p>
            <a:pPr algn="ctr"/>
            <a:r>
              <a:rPr lang="en-US" altLang="en-US" sz="2000" b="1"/>
              <a:t>Monitor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876800" y="3352800"/>
            <a:ext cx="1295400" cy="1143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Process</a:t>
            </a:r>
          </a:p>
          <a:p>
            <a:pPr algn="ctr"/>
            <a:r>
              <a:rPr lang="en-US" altLang="en-US" sz="2000" b="1"/>
              <a:t>Manager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- Windows 2000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76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Unix</a:t>
            </a:r>
            <a:endParaRPr lang="en-IN" dirty="0"/>
          </a:p>
        </p:txBody>
      </p:sp>
      <p:pic>
        <p:nvPicPr>
          <p:cNvPr id="10" name="Picture 103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7187" r="1036" b="6862"/>
          <a:stretch>
            <a:fillRect/>
          </a:stretch>
        </p:blipFill>
        <p:spPr bwMode="auto">
          <a:xfrm>
            <a:off x="2789865" y="1825625"/>
            <a:ext cx="6612269" cy="435133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80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Microkernels</a:t>
            </a:r>
            <a:endParaRPr lang="en-US" dirty="0"/>
          </a:p>
        </p:txBody>
      </p:sp>
      <p:pic>
        <p:nvPicPr>
          <p:cNvPr id="5122" name="Picture 2" descr="../_images/microkerne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0" y="2261061"/>
            <a:ext cx="5203767" cy="391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2263" y="1975169"/>
            <a:ext cx="471331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This structures the operating system by removing all nonessential portions of the kernel and implementing them as system and user level programs.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Generally they provide minimal process and memory management, and a communications facility.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Communication between components of the OS is provided by message passing.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benefits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of the microkernel are as follows: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Extending the operating system becomes much easier.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Any changes to the kernel tend to be fewer, since the kernel is smaller.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microkernel also provides more security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Main 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disadvantage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poor performance due to increased system overhead from message passing.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995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752600" y="1447800"/>
            <a:ext cx="8534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14350" indent="-514350"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 dirty="0"/>
              <a:t>In a Virtual Machine - each process "seems" to execute on its own processor with its own memory, devices, etc.</a:t>
            </a:r>
          </a:p>
          <a:p>
            <a:pPr algn="just"/>
            <a:endParaRPr lang="en-US" altLang="en-US" sz="1600" dirty="0"/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The resources of the physical machine are shared. Virtual devices are sliced out of the physical ones. Virtual disks are subsets of physical ones.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Useful for running different OS simultaneously on the same machine.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Protection is excellent, but no sharing possible.</a:t>
            </a:r>
          </a:p>
          <a:p>
            <a:pPr algn="just">
              <a:buFont typeface="Symbol" panose="05050102010706020507" pitchFamily="18" charset="2"/>
              <a:buChar char="·"/>
            </a:pPr>
            <a:r>
              <a:rPr lang="en-US" altLang="en-US" sz="1600" dirty="0"/>
              <a:t>Virtual privileged instructions are trapped.</a:t>
            </a:r>
          </a:p>
          <a:p>
            <a:pPr algn="just"/>
            <a:endParaRPr lang="en-US" altLang="en-US" sz="1600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52800" y="3886200"/>
            <a:ext cx="2438400" cy="762000"/>
          </a:xfrm>
          <a:prstGeom prst="rect">
            <a:avLst/>
          </a:prstGeom>
          <a:solidFill>
            <a:srgbClr val="FF66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Virtual User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352800" y="4648200"/>
            <a:ext cx="2438400" cy="762000"/>
          </a:xfrm>
          <a:prstGeom prst="rect">
            <a:avLst/>
          </a:prstGeom>
          <a:solidFill>
            <a:srgbClr val="CC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Virtual Machine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352800" y="5410200"/>
            <a:ext cx="2438400" cy="762000"/>
          </a:xfrm>
          <a:prstGeom prst="rect">
            <a:avLst/>
          </a:prstGeom>
          <a:solidFill>
            <a:srgbClr val="CC00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Monitor Mode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0" y="4341814"/>
            <a:ext cx="1861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/>
              <a:t>Physical User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918326" y="5526089"/>
            <a:ext cx="23843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Physical Machine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6294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629400" y="5486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50653" y="320673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09521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34529" y="644106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14350" indent="-514350"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6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667000" y="2438400"/>
            <a:ext cx="2438400" cy="762000"/>
          </a:xfrm>
          <a:prstGeom prst="rect">
            <a:avLst/>
          </a:prstGeom>
          <a:solidFill>
            <a:srgbClr val="FF66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DOS APPLICATION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667000" y="3200400"/>
            <a:ext cx="2438400" cy="762000"/>
          </a:xfrm>
          <a:prstGeom prst="rect">
            <a:avLst/>
          </a:prstGeom>
          <a:solidFill>
            <a:srgbClr val="CC66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BIOS DRIVERS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667000" y="3962400"/>
            <a:ext cx="2438400" cy="762000"/>
          </a:xfrm>
          <a:prstGeom prst="rect">
            <a:avLst/>
          </a:prstGeom>
          <a:solidFill>
            <a:srgbClr val="CC00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Windows XP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34000" y="2971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b="1"/>
              <a:t>Physical User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791200" y="4038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/>
              <a:t>Physical Machine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486400" y="24384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5486400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of MS-DOS on top of Windows XP</a:t>
            </a:r>
            <a:r>
              <a:rPr lang="en-US" altLang="en-US" b="1" dirty="0" smtClean="0"/>
              <a:t>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86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Virtual </a:t>
            </a:r>
            <a:r>
              <a:rPr lang="en-US" altLang="en-US" b="1" dirty="0" smtClean="0"/>
              <a:t>Machine</a:t>
            </a:r>
            <a:endParaRPr lang="en-IN" dirty="0"/>
          </a:p>
        </p:txBody>
      </p:sp>
      <p:pic>
        <p:nvPicPr>
          <p:cNvPr id="8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5832" r="1003" b="11989"/>
          <a:stretch>
            <a:fillRect/>
          </a:stretch>
        </p:blipFill>
        <p:spPr bwMode="auto">
          <a:xfrm>
            <a:off x="2628266" y="1825625"/>
            <a:ext cx="6935468" cy="435133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65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4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089804" y="685128"/>
            <a:ext cx="563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14350" indent="-514350"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of Java Virtual </a:t>
            </a:r>
            <a:r>
              <a:rPr lang="en-US" altLang="en-US" b="1" dirty="0" smtClean="0"/>
              <a:t>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The Java Virtual Machine allows Java code to be portable between various hardware and OS platforms.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2057400" y="3276601"/>
            <a:ext cx="6388100" cy="3000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6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views of an operating system </a:t>
            </a:r>
          </a:p>
          <a:p>
            <a:r>
              <a:rPr lang="en-US" dirty="0" smtClean="0"/>
              <a:t>Application View: what services does it provide? </a:t>
            </a:r>
          </a:p>
          <a:p>
            <a:r>
              <a:rPr lang="en-US" dirty="0" smtClean="0"/>
              <a:t>System View: what problems does it solve? </a:t>
            </a:r>
          </a:p>
          <a:p>
            <a:r>
              <a:rPr lang="en-US" dirty="0" smtClean="0"/>
              <a:t>Implementation View: how is it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8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View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OS provides an execution environment for running programs.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execution environment </a:t>
            </a:r>
            <a:endParaRPr lang="en-US" dirty="0" smtClean="0"/>
          </a:p>
          <a:p>
            <a:pPr lvl="1"/>
            <a:r>
              <a:rPr lang="en-US" dirty="0" smtClean="0"/>
              <a:t>provides </a:t>
            </a:r>
            <a:r>
              <a:rPr lang="en-US" dirty="0" smtClean="0"/>
              <a:t>a program with the processor time and memory space that it needs to run.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/>
              <a:t>interfaces through which a program can use networks, storage, I/O devices, and other system hardware components. </a:t>
            </a:r>
          </a:p>
          <a:p>
            <a:pPr lvl="2"/>
            <a:r>
              <a:rPr lang="en-US" dirty="0" smtClean="0"/>
              <a:t>Interfaces </a:t>
            </a:r>
            <a:r>
              <a:rPr lang="en-US" dirty="0" smtClean="0"/>
              <a:t>provide a simplified, abstract view of hardware to application programs.</a:t>
            </a:r>
          </a:p>
          <a:p>
            <a:pPr lvl="1"/>
            <a:r>
              <a:rPr lang="en-US" dirty="0" smtClean="0"/>
              <a:t>isolates </a:t>
            </a:r>
            <a:r>
              <a:rPr lang="en-US" dirty="0" smtClean="0"/>
              <a:t>running programs from one another and prevents undesirable interactions among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OS manages the hardware resources of a computer system. Resources include processors, memory, disks and other storage devices, network interfaces, I/O devices such as </a:t>
            </a:r>
            <a:r>
              <a:rPr lang="en-US" dirty="0" smtClean="0"/>
              <a:t>keyboard, mouse </a:t>
            </a:r>
            <a:r>
              <a:rPr lang="en-US" dirty="0" smtClean="0"/>
              <a:t>and </a:t>
            </a:r>
            <a:r>
              <a:rPr lang="en-US" dirty="0" smtClean="0"/>
              <a:t>monitor, </a:t>
            </a:r>
            <a:r>
              <a:rPr lang="en-US" dirty="0" smtClean="0"/>
              <a:t>and so on. </a:t>
            </a:r>
          </a:p>
          <a:p>
            <a:pPr marL="0" indent="0">
              <a:buNone/>
            </a:pPr>
            <a:r>
              <a:rPr lang="en-US" dirty="0" smtClean="0"/>
              <a:t>The operating system allocates resources among running programs. </a:t>
            </a:r>
          </a:p>
          <a:p>
            <a:pPr marL="0" indent="0">
              <a:buNone/>
            </a:pPr>
            <a:r>
              <a:rPr lang="en-US" dirty="0" smtClean="0"/>
              <a:t>It controls the sharing of resources among programs. </a:t>
            </a:r>
          </a:p>
          <a:p>
            <a:pPr marL="0" indent="0">
              <a:buNone/>
            </a:pPr>
            <a:r>
              <a:rPr lang="en-US" dirty="0" smtClean="0"/>
              <a:t>The OS itself also uses resources, which it must share with application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is a concurrent, real-time program. </a:t>
            </a:r>
          </a:p>
          <a:p>
            <a:r>
              <a:rPr lang="en-US" dirty="0" smtClean="0"/>
              <a:t>Concurrency arises naturally in an OS when it supports concurrent applications, and because it must interact directly with the hardware. </a:t>
            </a:r>
          </a:p>
          <a:p>
            <a:r>
              <a:rPr lang="en-US" dirty="0" smtClean="0"/>
              <a:t>Hardware interactions also impose timing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4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Implementation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85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828800" y="17526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Font typeface="Arial Unicode MS" pitchFamily="34" charset="-12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171450" algn="ctr">
              <a:spcBef>
                <a:spcPct val="20000"/>
              </a:spcBef>
              <a:buFont typeface="Arial Unicode MS" pitchFamily="34" charset="-128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1600" b="1" dirty="0"/>
              <a:t>  A SIMPLE STRUCTURE:</a:t>
            </a:r>
          </a:p>
          <a:p>
            <a:pPr algn="just"/>
            <a:endParaRPr lang="en-US" altLang="en-US" sz="1600" dirty="0"/>
          </a:p>
          <a:p>
            <a:pPr algn="just"/>
            <a:r>
              <a:rPr lang="en-US" altLang="en-US" sz="1600" dirty="0"/>
              <a:t>	</a:t>
            </a:r>
            <a:r>
              <a:rPr lang="en-US" altLang="en-US" sz="2000" b="1" dirty="0"/>
              <a:t>Example of MS-DOS.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743200" y="2819400"/>
            <a:ext cx="5410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Application Programming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743200" y="3962400"/>
            <a:ext cx="464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Resident System Programming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743200" y="4953000"/>
            <a:ext cx="396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MS-DOS Drivers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819400" y="5791200"/>
            <a:ext cx="5943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ROM - BIOS Device Drivers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343400" y="5410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267200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7162800" y="4419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2672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7924800" y="3429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630392" y="381000"/>
            <a:ext cx="8809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/>
              <a:t>How An Operating System Is Put Together</a:t>
            </a:r>
          </a:p>
        </p:txBody>
      </p:sp>
    </p:spTree>
    <p:extLst>
      <p:ext uri="{BB962C8B-B14F-4D97-AF65-F5344CB8AC3E}">
        <p14:creationId xmlns:p14="http://schemas.microsoft.com/office/powerpoint/2010/main" val="159214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Operating systems such as MS-DOS and the original UNIX did not have well-defined structures.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There was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no CPU Execution Mode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(user and kernel), and so errors in applications could cause the whole system to crash.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68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BB79442E78324998F03D1BFBE444E3" ma:contentTypeVersion="5" ma:contentTypeDescription="Create a new document." ma:contentTypeScope="" ma:versionID="c5dcad9668c68dcb90d167847b080d8f">
  <xsd:schema xmlns:xsd="http://www.w3.org/2001/XMLSchema" xmlns:xs="http://www.w3.org/2001/XMLSchema" xmlns:p="http://schemas.microsoft.com/office/2006/metadata/properties" xmlns:ns2="77a78612-01b3-41d9-9a67-4ad76070f3c1" targetNamespace="http://schemas.microsoft.com/office/2006/metadata/properties" ma:root="true" ma:fieldsID="a3867397882577f95dc4b4798d8da197" ns2:_="">
    <xsd:import namespace="77a78612-01b3-41d9-9a67-4ad76070f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8612-01b3-41d9-9a67-4ad76070f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EE31CC-0AD9-41B0-89AE-EBD8E8279818}"/>
</file>

<file path=customXml/itemProps2.xml><?xml version="1.0" encoding="utf-8"?>
<ds:datastoreItem xmlns:ds="http://schemas.openxmlformats.org/officeDocument/2006/customXml" ds:itemID="{4EDD3F25-5CA6-4F50-BB1D-0851D74059E1}"/>
</file>

<file path=customXml/itemProps3.xml><?xml version="1.0" encoding="utf-8"?>
<ds:datastoreItem xmlns:ds="http://schemas.openxmlformats.org/officeDocument/2006/customXml" ds:itemID="{30FE959E-FAB9-487D-92C6-FFD4C26AE2FA}"/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825</Words>
  <Application>Microsoft Office PowerPoint</Application>
  <PresentationFormat>Widescreen</PresentationFormat>
  <Paragraphs>139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Symbol</vt:lpstr>
      <vt:lpstr>Times New Roman</vt:lpstr>
      <vt:lpstr>Office Theme</vt:lpstr>
      <vt:lpstr>Operating System Structure</vt:lpstr>
      <vt:lpstr>PowerPoint Presentation</vt:lpstr>
      <vt:lpstr>Views of OS</vt:lpstr>
      <vt:lpstr>Application View of an Operating System</vt:lpstr>
      <vt:lpstr>System View</vt:lpstr>
      <vt:lpstr>Implementation View</vt:lpstr>
      <vt:lpstr>OS Implementation</vt:lpstr>
      <vt:lpstr>PowerPoint Presentation</vt:lpstr>
      <vt:lpstr>Simple Structure</vt:lpstr>
      <vt:lpstr>Monolithic Approach</vt:lpstr>
      <vt:lpstr>Layered Approach</vt:lpstr>
      <vt:lpstr>PowerPoint Presentation</vt:lpstr>
      <vt:lpstr>Hierarchical OS Model</vt:lpstr>
      <vt:lpstr>Example - Windows 2000</vt:lpstr>
      <vt:lpstr>Unix</vt:lpstr>
      <vt:lpstr>Microkernels</vt:lpstr>
      <vt:lpstr>PowerPoint Presentation</vt:lpstr>
      <vt:lpstr>Example of MS-DOS on top of Windows XP.</vt:lpstr>
      <vt:lpstr>Virtual Machine</vt:lpstr>
      <vt:lpstr>Example of Java Virtual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Architecture</dc:title>
  <dc:creator>csemsb</dc:creator>
  <cp:lastModifiedBy>MSB</cp:lastModifiedBy>
  <cp:revision>34</cp:revision>
  <dcterms:created xsi:type="dcterms:W3CDTF">2019-01-21T06:41:42Z</dcterms:created>
  <dcterms:modified xsi:type="dcterms:W3CDTF">2021-01-28T05:34:22Z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0x01010031BB79442E78324998F03D1BFBE444E3</vt:lpwstr>
  </property>
</Properties>
</file>