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38" r:id="rId9"/>
    <p:sldId id="288" r:id="rId10"/>
    <p:sldId id="309" r:id="rId11"/>
    <p:sldId id="289" r:id="rId12"/>
    <p:sldId id="310" r:id="rId13"/>
    <p:sldId id="327" r:id="rId14"/>
    <p:sldId id="328" r:id="rId15"/>
    <p:sldId id="329" r:id="rId16"/>
    <p:sldId id="331" r:id="rId17"/>
    <p:sldId id="324" r:id="rId18"/>
    <p:sldId id="336" r:id="rId19"/>
    <p:sldId id="337" r:id="rId20"/>
    <p:sldId id="325" r:id="rId21"/>
    <p:sldId id="334" r:id="rId22"/>
    <p:sldId id="335" r:id="rId23"/>
    <p:sldId id="326" r:id="rId24"/>
    <p:sldId id="330" r:id="rId25"/>
    <p:sldId id="317" r:id="rId26"/>
    <p:sldId id="315" r:id="rId27"/>
    <p:sldId id="276" r:id="rId28"/>
    <p:sldId id="277" r:id="rId29"/>
    <p:sldId id="278" r:id="rId30"/>
    <p:sldId id="279" r:id="rId31"/>
    <p:sldId id="322" r:id="rId32"/>
    <p:sldId id="269" r:id="rId33"/>
    <p:sldId id="270" r:id="rId34"/>
    <p:sldId id="271" r:id="rId35"/>
    <p:sldId id="272" r:id="rId36"/>
    <p:sldId id="273" r:id="rId37"/>
    <p:sldId id="294" r:id="rId38"/>
    <p:sldId id="343" r:id="rId39"/>
    <p:sldId id="339" r:id="rId40"/>
    <p:sldId id="340" r:id="rId41"/>
    <p:sldId id="341" r:id="rId42"/>
    <p:sldId id="34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E0E0A-7831-4086-B56C-C88E5602B5C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683FA-BB2E-4BB9-ABF2-2A9D56B91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9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you power up a computer, what happens?  Starts executing instructions.   Why</a:t>
            </a:r>
            <a:r>
              <a:rPr lang="en-US" baseline="0" dirty="0" smtClean="0"/>
              <a:t> not start running the OS in step 1?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does the BIOS load the </a:t>
            </a:r>
            <a:r>
              <a:rPr lang="en-US" baseline="0" dirty="0" err="1" smtClean="0"/>
              <a:t>bootloader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the OS starts running, are i</a:t>
            </a:r>
            <a:r>
              <a:rPr lang="en-US" dirty="0" smtClean="0"/>
              <a:t>nterrupts enabled?</a:t>
            </a:r>
          </a:p>
          <a:p>
            <a:endParaRPr lang="en-US" dirty="0" smtClean="0"/>
          </a:p>
          <a:p>
            <a:r>
              <a:rPr lang="en-US" dirty="0" smtClean="0"/>
              <a:t>When</a:t>
            </a:r>
            <a:r>
              <a:rPr lang="en-US" baseline="0" dirty="0" smtClean="0"/>
              <a:t> will it be possible to start displaying things to the screen?  Or console.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OS/161 – you start running the OS kernel after the </a:t>
            </a:r>
            <a:r>
              <a:rPr lang="en-US" baseline="0" dirty="0" err="1" smtClean="0"/>
              <a:t>bootloader</a:t>
            </a:r>
            <a:r>
              <a:rPr lang="en-US" baseline="0" dirty="0" smtClean="0"/>
              <a:t> has loaded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not just start running the app in the kernel?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Kind of inconvenient if you have to reboot all the time, just to change the app!</a:t>
            </a:r>
          </a:p>
          <a:p>
            <a:r>
              <a:rPr lang="en-US" baseline="0" dirty="0" smtClean="0"/>
              <a:t>Also, could allow the app to access data on disk that it doesn’t have permission to do,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40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5BB78-66FB-4B9D-9226-33A16D17EFE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231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5E3226F-FE55-46B7-97D9-8652E751FB66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86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72E497-3C47-4FD7-B9D6-EB00F486B1C3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534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9B11-7DF3-4F35-BE68-C83C0C0AB7B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051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173988B-C9CB-452D-A60E-80E5CA6F6E42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55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A98DF7-1489-4EBD-8787-D46DBB3369E9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09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42EEC-EE89-4573-8422-E7BED320BCD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432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C8727-A303-4DD4-B0FF-2CA1735FCBF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552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93FCAC-297C-4537-B54D-E32C21F73F3A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0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523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75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059B3E-5068-4C57-8673-E3C2C3F1543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59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7325748-8C6B-4F7E-A8E6-56DA1217EE38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60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FF4751-3E3C-4D63-BA56-EEA0A89E6190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647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72F7C73-7C41-48F2-892F-77BC7DA2E5B4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265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E714EB-E6AA-42DA-A906-89A594E02042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90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32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72A64-9B4F-49F7-A7A3-E116D4F9F01D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02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173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3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OK,</a:t>
            </a:r>
            <a:r>
              <a:rPr lang="en-US" baseline="0" dirty="0" smtClean="0"/>
              <a:t> so you compile your program into an executable image with instructions and data.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Which of these is the program?  How does it start running?  Well, if its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– no compilation step!  Just interprets the source code.</a:t>
            </a:r>
          </a:p>
          <a:p>
            <a:r>
              <a:rPr lang="en-US" baseline="0" dirty="0" smtClean="0"/>
              <a:t>If its Android, then its compiled into a byte code that is interpreted in software – well, actually, interpreted into short snippets of instructions, with jumps back into the interpreter when done.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it’s </a:t>
            </a:r>
            <a:r>
              <a:rPr lang="en-US" baseline="0" dirty="0" err="1" smtClean="0"/>
              <a:t>attu</a:t>
            </a:r>
            <a:r>
              <a:rPr lang="en-US" baseline="0" dirty="0" smtClean="0"/>
              <a:t>, then compiled into x86 instructions.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What’s to keep the process from overwriting the OS kernel?   Or some other process running at the same time?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What’s to keep it from overwriting the disk?  From reading someone else’s files that are stored on disk?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A141081-1378-4EA7-84EA-9941F58955F2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12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D9DBD2-009C-44E3-BEDF-AAB2F1181AE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611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C2A4C1-EB3E-47A3-BEFF-32E06EF259C3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383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BF200-D4E1-4EE7-B94A-49341B9397A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9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6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91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75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86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6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81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2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3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22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12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6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7B167-049D-4FBE-8EE3-85B84C1E526A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14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Computer System </a:t>
            </a:r>
            <a:r>
              <a:rPr lang="en-IN" b="1" dirty="0" smtClean="0"/>
              <a:t>Operation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5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Mode Operation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Some instructions/ops prohibited in user mode:</a:t>
            </a:r>
          </a:p>
          <a:p>
            <a:pPr lvl="1"/>
            <a:r>
              <a:rPr lang="en-US" sz="1800" dirty="0" smtClean="0"/>
              <a:t>Example: cannot modify page tables in user mode</a:t>
            </a:r>
          </a:p>
          <a:p>
            <a:pPr lvl="2"/>
            <a:r>
              <a:rPr lang="en-US" sz="1800" dirty="0" smtClean="0"/>
              <a:t>Attempt to modify </a:t>
            </a:r>
            <a:r>
              <a:rPr lang="en-US" sz="1800" dirty="0" smtClean="0">
                <a:sym typeface="Symbol" pitchFamily="18" charset="2"/>
              </a:rPr>
              <a:t> Exception generated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Transitions from user mode to kernel mode:</a:t>
            </a:r>
          </a:p>
          <a:p>
            <a:pPr lvl="1"/>
            <a:r>
              <a:rPr lang="en-US" sz="1800" dirty="0" smtClean="0"/>
              <a:t>System Calls, Interrupts, Other exceptions</a:t>
            </a:r>
          </a:p>
        </p:txBody>
      </p:sp>
      <p:pic>
        <p:nvPicPr>
          <p:cNvPr id="2089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30278" r="417" b="30000"/>
          <a:stretch>
            <a:fillRect/>
          </a:stretch>
        </p:blipFill>
        <p:spPr bwMode="auto">
          <a:xfrm>
            <a:off x="4680065" y="3910013"/>
            <a:ext cx="6348973" cy="22669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26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Transition from User to Kernel Mode</a:t>
            </a:r>
          </a:p>
        </p:txBody>
      </p:sp>
      <p:sp>
        <p:nvSpPr>
          <p:cNvPr id="3993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Timer to prevent infinite loop / process hogging resources</a:t>
            </a:r>
          </a:p>
          <a:p>
            <a:pPr lvl="1" eaLnBrk="1" hangingPunct="1"/>
            <a:r>
              <a:rPr lang="en-US" altLang="en-US" dirty="0" smtClean="0"/>
              <a:t>Set interrupt after specific period</a:t>
            </a:r>
          </a:p>
          <a:p>
            <a:pPr lvl="1" eaLnBrk="1" hangingPunct="1"/>
            <a:r>
              <a:rPr lang="en-US" altLang="en-US" dirty="0" smtClean="0"/>
              <a:t>Operating system decrements counter</a:t>
            </a:r>
          </a:p>
          <a:p>
            <a:pPr lvl="1" eaLnBrk="1" hangingPunct="1"/>
            <a:r>
              <a:rPr lang="en-US" altLang="en-US" dirty="0" smtClean="0"/>
              <a:t>When counter zero generate an interrupt</a:t>
            </a:r>
          </a:p>
          <a:p>
            <a:pPr lvl="1" eaLnBrk="1" hangingPunct="1"/>
            <a:r>
              <a:rPr lang="en-US" altLang="en-US" dirty="0" smtClean="0"/>
              <a:t>Set up before scheduling process to regain control or terminate program that exceeds allotted time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757" y="4304401"/>
            <a:ext cx="67691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7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ch2-02_Processes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3530" r="-3530"/>
              <a:stretch>
                <a:fillRect/>
              </a:stretch>
            </p:blipFill>
          </mc:Choice>
          <mc:Fallback>
            <p:blipFill>
              <a:blip r:embed="rId4"/>
              <a:srcRect l="-3530" r="-3530"/>
              <a:stretch>
                <a:fillRect/>
              </a:stretch>
            </p:blipFill>
          </mc:Fallback>
        </mc:AlternateContent>
        <p:spPr>
          <a:xfrm>
            <a:off x="864231" y="949627"/>
            <a:ext cx="10572430" cy="5814429"/>
          </a:xfrm>
        </p:spPr>
      </p:pic>
    </p:spTree>
    <p:extLst>
      <p:ext uri="{BB962C8B-B14F-4D97-AF65-F5344CB8AC3E}">
        <p14:creationId xmlns:p14="http://schemas.microsoft.com/office/powerpoint/2010/main" val="9847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4151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Standard C Library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173163"/>
            <a:ext cx="7642225" cy="5078412"/>
          </a:xfrm>
        </p:spPr>
        <p:txBody>
          <a:bodyPr/>
          <a:lstStyle/>
          <a:p>
            <a:r>
              <a:rPr lang="en-US" altLang="en-US" dirty="0" smtClean="0"/>
              <a:t>C program invoking </a:t>
            </a:r>
            <a:r>
              <a:rPr lang="en-US" altLang="en-US" dirty="0" err="1" smtClean="0"/>
              <a:t>printf</a:t>
            </a:r>
            <a:r>
              <a:rPr lang="en-US" altLang="en-US" dirty="0" smtClean="0"/>
              <a:t>() library call, which calls write() system call</a:t>
            </a:r>
          </a:p>
        </p:txBody>
      </p:sp>
      <p:pic>
        <p:nvPicPr>
          <p:cNvPr id="27652" name="Picture 1" descr="Screen Shot 2012-12-01 at 1.12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715255"/>
            <a:ext cx="4168775" cy="353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38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Calls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System calls provide the interface between a running program and the operating system.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Generally available as assembly-language instructions.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Languages have been defined to replace assembly language for systems programming; allow system calls to be made directly (e.g., C, C++)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Three general methods are used to pass parameters between a running program and the operating system.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 parameters in </a:t>
            </a:r>
            <a:r>
              <a:rPr lang="en-US" altLang="en-US" i="1" dirty="0"/>
              <a:t>registers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Store the parameters in a table in memory, and the table address is passed as a parameter in a register.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Push</a:t>
            </a:r>
            <a:r>
              <a:rPr lang="en-US" altLang="en-US" dirty="0"/>
              <a:t> (store) the parameters onto the </a:t>
            </a:r>
            <a:r>
              <a:rPr lang="en-US" altLang="en-US" i="1" dirty="0"/>
              <a:t>stack</a:t>
            </a:r>
            <a:r>
              <a:rPr lang="en-US" altLang="en-US" dirty="0"/>
              <a:t> by the program, and </a:t>
            </a:r>
            <a:r>
              <a:rPr lang="en-US" altLang="en-US" i="1" dirty="0"/>
              <a:t>pop</a:t>
            </a:r>
            <a:r>
              <a:rPr lang="en-US" altLang="en-US" dirty="0"/>
              <a:t> off the stack by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20585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System Calls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System calls are routines run by the OS on behalf of the </a:t>
            </a:r>
            <a:r>
              <a:rPr lang="en-US" altLang="en-US" dirty="0" smtClean="0"/>
              <a:t>user</a:t>
            </a:r>
          </a:p>
          <a:p>
            <a:r>
              <a:rPr lang="en-US" altLang="en-US" dirty="0"/>
              <a:t>Allow user to access I/O, create processes, get system information, etc.</a:t>
            </a:r>
          </a:p>
          <a:p>
            <a:r>
              <a:rPr lang="en-US" altLang="en-US" dirty="0" smtClean="0"/>
              <a:t>Programming </a:t>
            </a:r>
            <a:r>
              <a:rPr lang="en-US" altLang="en-US" dirty="0"/>
              <a:t>interface to the services provided by the OS</a:t>
            </a:r>
            <a:endParaRPr lang="en-US" altLang="en-US" sz="800" dirty="0"/>
          </a:p>
          <a:p>
            <a:r>
              <a:rPr lang="en-US" altLang="en-US" dirty="0"/>
              <a:t>Typically written in a high-level language (C or C++)</a:t>
            </a: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Mostly accessed by programs via a high-level </a:t>
            </a:r>
            <a:r>
              <a:rPr lang="en-US" altLang="en-US" b="1" dirty="0" smtClean="0"/>
              <a:t>Application Programming Interface (API)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rather than direct system call use</a:t>
            </a: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Three most common APIs are Win32 API for Windows, POSIX API for POSIX-based systems (including virtually all versions of UNIX, Linux, and Mac OS X), and Java API for the Java virtual machine (JVM)</a:t>
            </a:r>
          </a:p>
        </p:txBody>
      </p:sp>
    </p:spTree>
    <p:extLst>
      <p:ext uri="{BB962C8B-B14F-4D97-AF65-F5344CB8AC3E}">
        <p14:creationId xmlns:p14="http://schemas.microsoft.com/office/powerpoint/2010/main" val="14443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905000" y="16002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Font typeface="Arial Unicode MS" pitchFamily="34" charset="-12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71450" algn="ctr">
              <a:spcBef>
                <a:spcPct val="20000"/>
              </a:spcBef>
              <a:buFont typeface="Arial Unicode MS" pitchFamily="34" charset="-128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en-US" altLang="en-US" sz="1600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7" t="948" r="17307" b="575"/>
          <a:stretch>
            <a:fillRect/>
          </a:stretch>
        </p:blipFill>
        <p:spPr bwMode="auto">
          <a:xfrm>
            <a:off x="3648974" y="2518285"/>
            <a:ext cx="3786188" cy="371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6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>
            <a:normAutofit/>
          </a:bodyPr>
          <a:lstStyle/>
          <a:p>
            <a:r>
              <a:rPr lang="en-US" altLang="en-US" sz="3600" b="1" dirty="0"/>
              <a:t>System </a:t>
            </a:r>
            <a:r>
              <a:rPr lang="en-US" altLang="en-US" sz="3600" b="1" dirty="0" smtClean="0"/>
              <a:t>Calls</a:t>
            </a:r>
            <a:endParaRPr lang="en-US" alt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7981" y="1905000"/>
            <a:ext cx="105156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en-US" sz="1600" dirty="0"/>
              <a:t>A System Call is the main way a user program interacts with the Operating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8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System Calls</a:t>
            </a:r>
            <a:r>
              <a:rPr lang="en-US" altLang="en-US" b="1" dirty="0">
                <a:solidFill>
                  <a:srgbClr val="FF0000"/>
                </a:solidFill>
              </a:rPr>
              <a:t/>
            </a:r>
            <a:br>
              <a:rPr lang="en-US" alt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altLang="en-US" sz="1600" b="1" dirty="0" smtClean="0"/>
          </a:p>
          <a:p>
            <a:pPr marL="0" indent="0" algn="just">
              <a:buNone/>
            </a:pPr>
            <a:r>
              <a:rPr lang="en-US" altLang="en-US" sz="1600" b="1" dirty="0" smtClean="0"/>
              <a:t>HOW </a:t>
            </a:r>
            <a:r>
              <a:rPr lang="en-US" altLang="en-US" sz="1600" b="1" dirty="0"/>
              <a:t>A SYSTEM CALL WORKS</a:t>
            </a:r>
          </a:p>
          <a:p>
            <a:pPr algn="just"/>
            <a:endParaRPr lang="en-US" altLang="en-US" sz="1600" dirty="0"/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 dirty="0"/>
              <a:t>Obtain access to system space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 dirty="0"/>
              <a:t>Do parameter validation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 dirty="0"/>
              <a:t>System resource collection ( locks on structures )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 dirty="0"/>
              <a:t>Ask device/system for requested item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 dirty="0"/>
              <a:t>Suspend waiting for device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 dirty="0"/>
              <a:t>Interrupt makes this thread ready to run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 dirty="0"/>
              <a:t>Wrap-up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 dirty="0"/>
              <a:t>Return to user</a:t>
            </a:r>
          </a:p>
          <a:p>
            <a:endParaRPr lang="en-US" sz="160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12299" name="Picture 11" descr="1-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5335588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514600" y="5628726"/>
            <a:ext cx="5638800" cy="83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Font typeface="Arial Unicode MS" pitchFamily="34" charset="-12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71450" algn="ctr">
              <a:spcBef>
                <a:spcPct val="20000"/>
              </a:spcBef>
              <a:buFont typeface="Arial Unicode MS" pitchFamily="34" charset="-128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There are 11 (or more) steps in making the system call</a:t>
            </a:r>
            <a:r>
              <a:rPr lang="en-US" altLang="en-US" sz="1600">
                <a:latin typeface="Tahoma" panose="020B0604030504040204" pitchFamily="34" charset="0"/>
              </a:rPr>
              <a:t>                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 </a:t>
            </a:r>
            <a:r>
              <a:rPr lang="en-US" altLang="en-US" sz="1600" b="1">
                <a:latin typeface="Tahoma" panose="020B0604030504040204" pitchFamily="34" charset="0"/>
              </a:rPr>
              <a:t>read (fd, buffer, nbytes)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8534400" y="5715000"/>
            <a:ext cx="10406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Linux API</a:t>
            </a: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>
            <a:off x="6705600" y="5967153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6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System Call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Typically, a number associated with each system call</a:t>
            </a:r>
          </a:p>
          <a:p>
            <a:pPr lvl="1"/>
            <a:r>
              <a:rPr lang="en-US" altLang="en-US" b="1" dirty="0" smtClean="0"/>
              <a:t>System-call interface </a:t>
            </a:r>
            <a:r>
              <a:rPr lang="en-US" altLang="en-US" dirty="0" smtClean="0"/>
              <a:t>maintains a table indexed according to these numbers</a:t>
            </a:r>
            <a:endParaRPr lang="en-US" altLang="en-US" sz="800" dirty="0"/>
          </a:p>
          <a:p>
            <a:r>
              <a:rPr lang="en-US" altLang="en-US" dirty="0" smtClean="0"/>
              <a:t>The system call interface invokes  the intended system call in OS kernel and returns status of the system call and any return values</a:t>
            </a:r>
            <a:endParaRPr lang="en-US" altLang="en-US" sz="800" dirty="0"/>
          </a:p>
          <a:p>
            <a:r>
              <a:rPr lang="en-US" altLang="en-US" dirty="0" smtClean="0"/>
              <a:t>The caller need know nothing about how the system call is implemented</a:t>
            </a:r>
          </a:p>
          <a:p>
            <a:pPr lvl="1"/>
            <a:r>
              <a:rPr lang="en-US" altLang="en-US" dirty="0" smtClean="0"/>
              <a:t>Just needs to obey API and understand what OS will do as a result call</a:t>
            </a:r>
          </a:p>
          <a:p>
            <a:pPr lvl="1"/>
            <a:r>
              <a:rPr lang="en-US" altLang="en-US" dirty="0" smtClean="0"/>
              <a:t>Most details of  OS interface hidden from programmer by API  </a:t>
            </a:r>
          </a:p>
          <a:p>
            <a:pPr lvl="2"/>
            <a:r>
              <a:rPr lang="en-US" altLang="en-US" dirty="0" smtClean="0"/>
              <a:t>Managed by run-time support library (set of functions built into libraries included with compiler)</a:t>
            </a:r>
          </a:p>
        </p:txBody>
      </p:sp>
    </p:spTree>
    <p:extLst>
      <p:ext uri="{BB962C8B-B14F-4D97-AF65-F5344CB8AC3E}">
        <p14:creationId xmlns:p14="http://schemas.microsoft.com/office/powerpoint/2010/main" val="24253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 of Standard API</a:t>
            </a:r>
          </a:p>
        </p:txBody>
      </p:sp>
      <p:pic>
        <p:nvPicPr>
          <p:cNvPr id="17411" name="Picture 1" descr="Screen Shot 2012-12-01 at 12.25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9" y="1066801"/>
            <a:ext cx="5094287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4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Startup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On power up</a:t>
            </a:r>
          </a:p>
          <a:p>
            <a:pPr lvl="1"/>
            <a:r>
              <a:rPr lang="en-US" altLang="en-US" sz="2000" dirty="0"/>
              <a:t>everything in system is in random, unpredictable state</a:t>
            </a:r>
          </a:p>
          <a:p>
            <a:pPr lvl="1"/>
            <a:r>
              <a:rPr lang="en-US" altLang="en-US" sz="2000" dirty="0"/>
              <a:t>special hardware circuit raises RESET pin of CPU</a:t>
            </a:r>
          </a:p>
          <a:p>
            <a:pPr lvl="2"/>
            <a:r>
              <a:rPr lang="en-US" altLang="en-US" sz="1800" dirty="0"/>
              <a:t>sets the program counter to 0xfffffff0</a:t>
            </a:r>
          </a:p>
          <a:p>
            <a:pPr lvl="3"/>
            <a:r>
              <a:rPr lang="en-US" altLang="en-US" sz="1600" dirty="0"/>
              <a:t>this address is mapped to ROM (Read-Only Memory)</a:t>
            </a:r>
          </a:p>
          <a:p>
            <a:r>
              <a:rPr lang="en-US" altLang="en-US" sz="2000" dirty="0"/>
              <a:t>BIOS (Basic </a:t>
            </a:r>
            <a:r>
              <a:rPr lang="en-US" altLang="en-US" sz="2000" dirty="0" err="1"/>
              <a:t>Input/Output</a:t>
            </a:r>
            <a:r>
              <a:rPr lang="en-US" altLang="en-US" sz="2000" dirty="0"/>
              <a:t> Stream)</a:t>
            </a:r>
          </a:p>
          <a:p>
            <a:pPr lvl="1"/>
            <a:r>
              <a:rPr lang="en-US" altLang="en-US" sz="2000" dirty="0"/>
              <a:t>set of programs stored in ROM</a:t>
            </a:r>
          </a:p>
          <a:p>
            <a:pPr lvl="1"/>
            <a:r>
              <a:rPr lang="en-US" altLang="en-US" sz="2000" dirty="0"/>
              <a:t>some OS’s use only these programs</a:t>
            </a:r>
          </a:p>
          <a:p>
            <a:pPr lvl="2"/>
            <a:r>
              <a:rPr lang="en-US" altLang="en-US" sz="1800" dirty="0"/>
              <a:t>MS DOS</a:t>
            </a:r>
          </a:p>
          <a:p>
            <a:pPr lvl="1"/>
            <a:r>
              <a:rPr lang="en-US" altLang="en-US" sz="2000" dirty="0"/>
              <a:t>many modern systems use these programs to load other system programs</a:t>
            </a:r>
          </a:p>
          <a:p>
            <a:pPr lvl="2"/>
            <a:r>
              <a:rPr lang="en-US" altLang="en-US" sz="1800" dirty="0"/>
              <a:t>Windows, Unix, Linux</a:t>
            </a:r>
          </a:p>
        </p:txBody>
      </p:sp>
    </p:spTree>
    <p:extLst>
      <p:ext uri="{BB962C8B-B14F-4D97-AF65-F5344CB8AC3E}">
        <p14:creationId xmlns:p14="http://schemas.microsoft.com/office/powerpoint/2010/main" val="29343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FF0000"/>
                </a:solidFill>
              </a:rPr>
              <a:t/>
            </a:r>
            <a:br>
              <a:rPr lang="en-US" altLang="en-US" b="1" dirty="0" smtClean="0">
                <a:solidFill>
                  <a:srgbClr val="FF0000"/>
                </a:solidFill>
              </a:rPr>
            </a:br>
            <a:r>
              <a:rPr lang="en-US" altLang="en-US" b="1" dirty="0" smtClean="0"/>
              <a:t>Example </a:t>
            </a:r>
            <a:r>
              <a:rPr lang="en-US" altLang="en-US" b="1" dirty="0"/>
              <a:t>of Windows API</a:t>
            </a:r>
            <a:r>
              <a:rPr lang="en-US" altLang="en-US" b="1" dirty="0">
                <a:solidFill>
                  <a:srgbClr val="FF0000"/>
                </a:solidFill>
              </a:rPr>
              <a:t/>
            </a:r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 smtClean="0">
                <a:solidFill>
                  <a:srgbClr val="FF0000"/>
                </a:solidFill>
              </a:rPr>
              <a:t/>
            </a:r>
            <a:br>
              <a:rPr lang="en-US" altLang="en-US" b="1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altLang="en-US" sz="1600" dirty="0"/>
              <a:t>Consider the </a:t>
            </a:r>
            <a:r>
              <a:rPr lang="en-US" altLang="en-US" sz="1600" dirty="0" err="1"/>
              <a:t>ReadFile</a:t>
            </a:r>
            <a:r>
              <a:rPr lang="en-US" altLang="en-US" sz="1600" dirty="0"/>
              <a:t>() function in </a:t>
            </a:r>
            <a:r>
              <a:rPr lang="en-US" altLang="en-US" sz="1600" dirty="0" smtClean="0"/>
              <a:t>the program</a:t>
            </a:r>
            <a:endParaRPr lang="en-US" altLang="en-US" sz="1600" dirty="0"/>
          </a:p>
          <a:p>
            <a:pPr algn="just"/>
            <a:r>
              <a:rPr lang="en-US" altLang="en-US" sz="1600" dirty="0"/>
              <a:t>Win32 API—a function for reading from a file.</a:t>
            </a:r>
          </a:p>
          <a:p>
            <a:pPr algn="just"/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endParaRPr lang="en-US" altLang="en-US" sz="1600" dirty="0"/>
          </a:p>
          <a:p>
            <a:pPr algn="just"/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endParaRPr lang="en-US" altLang="en-US" sz="1600" dirty="0"/>
          </a:p>
          <a:p>
            <a:pPr algn="just"/>
            <a:endParaRPr lang="en-US" altLang="en-US" sz="1600" dirty="0"/>
          </a:p>
          <a:p>
            <a:pPr algn="just"/>
            <a:r>
              <a:rPr lang="en-US" altLang="en-US" sz="1600" dirty="0"/>
              <a:t>A description of the parameters passed to </a:t>
            </a:r>
            <a:r>
              <a:rPr lang="en-US" altLang="en-US" sz="1600" dirty="0" err="1"/>
              <a:t>ReadFile</a:t>
            </a:r>
            <a:r>
              <a:rPr lang="en-US" altLang="en-US" sz="1600" dirty="0"/>
              <a:t>()</a:t>
            </a:r>
          </a:p>
          <a:p>
            <a:pPr lvl="1" algn="just"/>
            <a:r>
              <a:rPr lang="en-US" altLang="en-US" sz="1600" dirty="0"/>
              <a:t>HANDLE file—the file to be read</a:t>
            </a:r>
          </a:p>
          <a:p>
            <a:pPr lvl="1" algn="just"/>
            <a:r>
              <a:rPr lang="en-US" altLang="en-US" sz="1600" dirty="0"/>
              <a:t>LPVOID buffer—a buffer where the data will be read into and written from</a:t>
            </a:r>
          </a:p>
          <a:p>
            <a:pPr lvl="1" algn="just"/>
            <a:r>
              <a:rPr lang="en-US" altLang="en-US" sz="1600" dirty="0"/>
              <a:t>DWORD </a:t>
            </a:r>
            <a:r>
              <a:rPr lang="en-US" altLang="en-US" sz="1600" dirty="0" err="1"/>
              <a:t>bytesToRead</a:t>
            </a:r>
            <a:r>
              <a:rPr lang="en-US" altLang="en-US" sz="1600" dirty="0"/>
              <a:t>—the number of bytes to be read into the buffer</a:t>
            </a:r>
          </a:p>
          <a:p>
            <a:pPr lvl="1" algn="just"/>
            <a:r>
              <a:rPr lang="en-US" altLang="en-US" sz="1600" dirty="0"/>
              <a:t>LPDWORD </a:t>
            </a:r>
            <a:r>
              <a:rPr lang="en-US" altLang="en-US" sz="1600" dirty="0" err="1"/>
              <a:t>bytesRead</a:t>
            </a:r>
            <a:r>
              <a:rPr lang="en-US" altLang="en-US" sz="1600" dirty="0"/>
              <a:t>—the number of bytes read during the last read</a:t>
            </a:r>
          </a:p>
          <a:p>
            <a:pPr lvl="1" algn="just"/>
            <a:r>
              <a:rPr lang="en-US" altLang="en-US" sz="1600" dirty="0"/>
              <a:t>LPOVERLAPPED </a:t>
            </a:r>
            <a:r>
              <a:rPr lang="en-US" altLang="en-US" sz="1600" dirty="0" err="1"/>
              <a:t>ovl</a:t>
            </a:r>
            <a:r>
              <a:rPr lang="en-US" altLang="en-US" sz="1600" dirty="0"/>
              <a:t>—indicates if overlapped I/O is being used</a:t>
            </a:r>
          </a:p>
          <a:p>
            <a:endParaRPr lang="en-US" dirty="0"/>
          </a:p>
        </p:txBody>
      </p:sp>
      <p:sp>
        <p:nvSpPr>
          <p:cNvPr id="27651" name="Rectangle 1027"/>
          <p:cNvSpPr>
            <a:spLocks noChangeArrowheads="1"/>
          </p:cNvSpPr>
          <p:nvPr/>
        </p:nvSpPr>
        <p:spPr bwMode="auto">
          <a:xfrm>
            <a:off x="1828800" y="15240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Font typeface="Arial Unicode MS" pitchFamily="34" charset="-12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71450" algn="ctr">
              <a:spcBef>
                <a:spcPct val="20000"/>
              </a:spcBef>
              <a:buFont typeface="Arial Unicode MS" pitchFamily="34" charset="-128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en-US" altLang="en-US" sz="1600" dirty="0" smtClean="0"/>
          </a:p>
        </p:txBody>
      </p:sp>
      <p:pic>
        <p:nvPicPr>
          <p:cNvPr id="27658" name="Picture 10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" t="29630" r="1028" b="29355"/>
          <a:stretch>
            <a:fillRect/>
          </a:stretch>
        </p:blipFill>
        <p:spPr bwMode="auto">
          <a:xfrm>
            <a:off x="2590800" y="2683626"/>
            <a:ext cx="6732588" cy="172212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2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API – System Call – OS Relationship</a:t>
            </a:r>
          </a:p>
        </p:txBody>
      </p:sp>
      <p:pic>
        <p:nvPicPr>
          <p:cNvPr id="19459" name="Picture 5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6" y="1425575"/>
            <a:ext cx="71532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1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System Call Parameter Passing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Often, more information is required than simply identity of desired system call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Exact type and amount of information vary according to OS and call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Three 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Simplest:  pass the parameters in registers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 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Parameters stored in a block</a:t>
            </a:r>
            <a:r>
              <a:rPr lang="en-US" altLang="en-US" i="1" dirty="0" smtClean="0"/>
              <a:t>, </a:t>
            </a:r>
            <a:r>
              <a:rPr lang="en-US" altLang="en-US" dirty="0" smtClean="0"/>
              <a:t>or table, in memory, and address of block passed as a parameter in a register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This approach taken by Linux and Solaris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Parameters placed, or </a:t>
            </a:r>
            <a:r>
              <a:rPr lang="en-US" altLang="en-US" b="1" dirty="0" smtClean="0"/>
              <a:t>pushed</a:t>
            </a:r>
            <a:r>
              <a:rPr lang="en-US" altLang="en-US" i="1" dirty="0" smtClean="0"/>
              <a:t>, </a:t>
            </a:r>
            <a:r>
              <a:rPr lang="en-US" altLang="en-US" dirty="0" smtClean="0"/>
              <a:t>onto the </a:t>
            </a:r>
            <a:r>
              <a:rPr lang="en-US" altLang="en-US" b="1" dirty="0" smtClean="0"/>
              <a:t>stack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by the program and </a:t>
            </a:r>
            <a:r>
              <a:rPr lang="en-US" altLang="en-US" b="1" dirty="0" smtClean="0"/>
              <a:t>popped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Block and stack methods do not 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00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passing </a:t>
            </a:r>
            <a:r>
              <a:rPr lang="en-US" altLang="en-US" b="1" dirty="0"/>
              <a:t>data between </a:t>
            </a:r>
            <a:r>
              <a:rPr lang="en-US" altLang="en-US" b="1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065616" y="5113937"/>
            <a:ext cx="149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err="1">
                <a:latin typeface="Helvetica" pitchFamily="34" charset="0"/>
              </a:rPr>
              <a:t>Msg</a:t>
            </a:r>
            <a:r>
              <a:rPr lang="en-US" altLang="en-US" dirty="0">
                <a:latin typeface="Helvetica" pitchFamily="34" charset="0"/>
              </a:rPr>
              <a:t> Passing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191363" y="5149612"/>
            <a:ext cx="18261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itchFamily="34" charset="0"/>
              </a:rPr>
              <a:t>Shared Memory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" t="7372" r="1248" b="13397"/>
          <a:stretch>
            <a:fillRect/>
          </a:stretch>
        </p:blipFill>
        <p:spPr bwMode="auto">
          <a:xfrm>
            <a:off x="3479800" y="2078832"/>
            <a:ext cx="5702300" cy="2782093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4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of Parameters As A Table</a:t>
            </a: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15768" r="2505" b="15805"/>
          <a:stretch>
            <a:fillRect/>
          </a:stretch>
        </p:blipFill>
        <p:spPr bwMode="auto">
          <a:xfrm>
            <a:off x="2928819" y="2443283"/>
            <a:ext cx="5997575" cy="3186112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Example of System Calls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System call sequence to copy the contents of one file to another file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3" y="2510287"/>
            <a:ext cx="5937250" cy="347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8882063" y="2022475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3027363" y="2012951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 message from one processor to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142" y="18371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Operations to be performed:</a:t>
            </a:r>
          </a:p>
          <a:p>
            <a:r>
              <a:rPr lang="en-US" sz="1600" dirty="0" smtClean="0"/>
              <a:t>Check </a:t>
            </a:r>
            <a:r>
              <a:rPr lang="en-US" sz="1600" dirty="0"/>
              <a:t>Permissions, Format </a:t>
            </a:r>
            <a:r>
              <a:rPr lang="en-US" sz="1600" dirty="0" smtClean="0"/>
              <a:t>Message</a:t>
            </a:r>
          </a:p>
          <a:p>
            <a:r>
              <a:rPr lang="en-US" sz="1600" dirty="0" smtClean="0"/>
              <a:t>Enforce </a:t>
            </a:r>
            <a:r>
              <a:rPr lang="en-US" sz="1600" dirty="0"/>
              <a:t>forward progress,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Handle interrupts</a:t>
            </a:r>
          </a:p>
          <a:p>
            <a:r>
              <a:rPr lang="en-US" sz="1600" dirty="0" smtClean="0"/>
              <a:t>Prevent </a:t>
            </a:r>
            <a:r>
              <a:rPr lang="en-US" sz="1600" dirty="0"/>
              <a:t>Denial Of Service (DOS)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and/or </a:t>
            </a:r>
            <a:r>
              <a:rPr lang="en-US" sz="1600" dirty="0"/>
              <a:t>Deadlock</a:t>
            </a:r>
          </a:p>
          <a:p>
            <a:pPr marL="0" indent="0">
              <a:buNone/>
            </a:pPr>
            <a:r>
              <a:rPr lang="en-US" sz="1600" dirty="0"/>
              <a:t>Traditional Approach: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Use </a:t>
            </a:r>
            <a:r>
              <a:rPr lang="en-US" sz="1600" dirty="0"/>
              <a:t>a system call + OS Service</a:t>
            </a:r>
          </a:p>
          <a:p>
            <a:endParaRPr lang="en-US" sz="18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4547063" y="1765070"/>
            <a:ext cx="6898178" cy="4247465"/>
            <a:chOff x="914400" y="1752600"/>
            <a:chExt cx="7848600" cy="44196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377950" y="1752600"/>
              <a:ext cx="1295400" cy="990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omic Sans MS" pitchFamily="66" charset="0"/>
                </a:rPr>
                <a:t>Source</a:t>
              </a:r>
              <a:br>
                <a:rPr lang="en-US" dirty="0">
                  <a:latin typeface="Comic Sans MS" pitchFamily="66" charset="0"/>
                </a:rPr>
              </a:br>
              <a:r>
                <a:rPr lang="en-US" dirty="0">
                  <a:latin typeface="Comic Sans MS" pitchFamily="66" charset="0"/>
                </a:rPr>
                <a:t>Program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377950" y="304800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latin typeface="Comic Sans MS" pitchFamily="66" charset="0"/>
                </a:rPr>
                <a:t>SysCall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7950" y="3657600"/>
              <a:ext cx="1295400" cy="7620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omic Sans MS" pitchFamily="66" charset="0"/>
                </a:rPr>
                <a:t>Message</a:t>
              </a:r>
              <a:br>
                <a:rPr lang="en-US" dirty="0">
                  <a:latin typeface="Comic Sans MS" pitchFamily="66" charset="0"/>
                </a:rPr>
              </a:br>
              <a:r>
                <a:rPr lang="en-US" dirty="0">
                  <a:latin typeface="Comic Sans MS" pitchFamily="66" charset="0"/>
                </a:rPr>
                <a:t>Service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377950" y="4724400"/>
              <a:ext cx="1295400" cy="5334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omic Sans MS" pitchFamily="66" charset="0"/>
                </a:rPr>
                <a:t>Device Driver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2025650" y="27432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2025650" y="33528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2025650" y="44196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Rectangle 26"/>
            <p:cNvSpPr/>
            <p:nvPr/>
          </p:nvSpPr>
          <p:spPr bwMode="auto">
            <a:xfrm>
              <a:off x="1377950" y="5562600"/>
              <a:ext cx="1295400" cy="533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omic Sans MS" pitchFamily="66" charset="0"/>
                </a:rPr>
                <a:t>Hardware</a:t>
              </a:r>
              <a:br>
                <a:rPr lang="en-US" dirty="0">
                  <a:latin typeface="Comic Sans MS" pitchFamily="66" charset="0"/>
                </a:rPr>
              </a:br>
              <a:r>
                <a:rPr lang="en-US" dirty="0">
                  <a:latin typeface="Comic Sans MS" pitchFamily="66" charset="0"/>
                </a:rPr>
                <a:t>Interface</a:t>
              </a:r>
            </a:p>
          </p:txBody>
        </p:sp>
        <p:cxnSp>
          <p:nvCxnSpPr>
            <p:cNvPr id="30" name="Straight Arrow Connector 29"/>
            <p:cNvCxnSpPr>
              <a:stCxn id="10" idx="2"/>
              <a:endCxn id="27" idx="0"/>
            </p:cNvCxnSpPr>
            <p:nvPr/>
          </p:nvCxnSpPr>
          <p:spPr bwMode="auto">
            <a:xfrm>
              <a:off x="2025650" y="52578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 46"/>
            <p:cNvSpPr/>
            <p:nvPr/>
          </p:nvSpPr>
          <p:spPr bwMode="auto">
            <a:xfrm>
              <a:off x="4572000" y="1752600"/>
              <a:ext cx="1295400" cy="990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latin typeface="Comic Sans MS" pitchFamily="66" charset="0"/>
                </a:rPr>
                <a:t>Dest</a:t>
              </a:r>
              <a:r>
                <a:rPr lang="en-US" dirty="0">
                  <a:latin typeface="Comic Sans MS" pitchFamily="66" charset="0"/>
                </a:rPr>
                <a:t/>
              </a:r>
              <a:br>
                <a:rPr lang="en-US" dirty="0">
                  <a:latin typeface="Comic Sans MS" pitchFamily="66" charset="0"/>
                </a:rPr>
              </a:br>
              <a:r>
                <a:rPr lang="en-US" dirty="0">
                  <a:latin typeface="Comic Sans MS" pitchFamily="66" charset="0"/>
                </a:rPr>
                <a:t>Program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572000" y="304800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latin typeface="Comic Sans MS" pitchFamily="66" charset="0"/>
                </a:rPr>
                <a:t>SysCall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572000" y="3657600"/>
              <a:ext cx="1295400" cy="7620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omic Sans MS" pitchFamily="66" charset="0"/>
                </a:rPr>
                <a:t>Message</a:t>
              </a:r>
              <a:br>
                <a:rPr lang="en-US" dirty="0">
                  <a:latin typeface="Comic Sans MS" pitchFamily="66" charset="0"/>
                </a:rPr>
              </a:br>
              <a:r>
                <a:rPr lang="en-US" dirty="0">
                  <a:latin typeface="Comic Sans MS" pitchFamily="66" charset="0"/>
                </a:rPr>
                <a:t>Service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4572000" y="4724400"/>
              <a:ext cx="1295400" cy="5334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omic Sans MS" pitchFamily="66" charset="0"/>
                </a:rPr>
                <a:t>Device Driver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5219700" y="27432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/>
            <p:cNvCxnSpPr/>
            <p:nvPr/>
          </p:nvCxnSpPr>
          <p:spPr bwMode="auto">
            <a:xfrm>
              <a:off x="5219700" y="33528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5219700" y="44196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Rectangle 53"/>
            <p:cNvSpPr/>
            <p:nvPr/>
          </p:nvSpPr>
          <p:spPr bwMode="auto">
            <a:xfrm>
              <a:off x="4572000" y="5562600"/>
              <a:ext cx="1295400" cy="533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omic Sans MS" pitchFamily="66" charset="0"/>
                </a:rPr>
                <a:t>Hardware</a:t>
              </a:r>
              <a:br>
                <a:rPr lang="en-US" dirty="0">
                  <a:latin typeface="Comic Sans MS" pitchFamily="66" charset="0"/>
                </a:rPr>
              </a:br>
              <a:r>
                <a:rPr lang="en-US" dirty="0">
                  <a:latin typeface="Comic Sans MS" pitchFamily="66" charset="0"/>
                </a:rPr>
                <a:t>Interface</a:t>
              </a:r>
            </a:p>
          </p:txBody>
        </p:sp>
        <p:cxnSp>
          <p:nvCxnSpPr>
            <p:cNvPr id="55" name="Straight Arrow Connector 54"/>
            <p:cNvCxnSpPr>
              <a:stCxn id="50" idx="2"/>
              <a:endCxn id="54" idx="0"/>
            </p:cNvCxnSpPr>
            <p:nvPr/>
          </p:nvCxnSpPr>
          <p:spPr bwMode="auto">
            <a:xfrm>
              <a:off x="5219700" y="52578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Right Arrow 55"/>
            <p:cNvSpPr/>
            <p:nvPr/>
          </p:nvSpPr>
          <p:spPr bwMode="auto">
            <a:xfrm>
              <a:off x="2673350" y="5486400"/>
              <a:ext cx="1898650" cy="685800"/>
            </a:xfrm>
            <a:prstGeom prst="rightArrow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Comic Sans MS" pitchFamily="66" charset="0"/>
                </a:rPr>
                <a:t>Network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914400" y="2895600"/>
              <a:ext cx="5638800" cy="2514600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latin typeface="Comic Sans MS" pitchFamily="66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03435" y="3715434"/>
              <a:ext cx="1238480" cy="67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Kernel (OS)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50637" y="1924735"/>
              <a:ext cx="1758623" cy="67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User-Level Code </a:t>
              </a:r>
              <a:br>
                <a:rPr lang="en-US" dirty="0"/>
              </a:br>
              <a:r>
                <a:rPr lang="en-US" dirty="0"/>
                <a:t>(With Libraries)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77000" y="3853934"/>
              <a:ext cx="2286000" cy="384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OS Service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67958" y="5644634"/>
              <a:ext cx="1104084" cy="384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1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1828800" y="14478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>
                  <a:solidFill>
                    <a:schemeClr val="hlink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>
                  <a:solidFill>
                    <a:schemeClr val="hlink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>
                  <a:solidFill>
                    <a:schemeClr val="hlink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Standard 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1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Structure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0290" name="Picture 2" descr="Diagram showing all the components of Linux for users, the kernel, and har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717" y="2222740"/>
            <a:ext cx="6970566" cy="339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7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Windows Structure</a:t>
            </a:r>
            <a:endParaRPr lang="en-US" dirty="0"/>
          </a:p>
        </p:txBody>
      </p:sp>
      <p:pic>
        <p:nvPicPr>
          <p:cNvPr id="3" name="Picture 1" descr="fg22_01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1" y="1466491"/>
            <a:ext cx="6989763" cy="474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89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BIOS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operations performed by BIOS</a:t>
            </a:r>
          </a:p>
          <a:p>
            <a:pPr lvl="1">
              <a:buFontTx/>
              <a:buNone/>
            </a:pPr>
            <a:r>
              <a:rPr lang="en-US" altLang="en-US" dirty="0"/>
              <a:t>	1) find and test hardware devices</a:t>
            </a:r>
          </a:p>
          <a:p>
            <a:pPr lvl="1">
              <a:buFontTx/>
              <a:buNone/>
            </a:pPr>
            <a:r>
              <a:rPr lang="en-US" altLang="en-US" dirty="0"/>
              <a:t>		      - POST (Power-On Self-Test)</a:t>
            </a:r>
          </a:p>
          <a:p>
            <a:pPr lvl="1">
              <a:buFontTx/>
              <a:buNone/>
            </a:pPr>
            <a:r>
              <a:rPr lang="en-US" altLang="en-US" dirty="0"/>
              <a:t>	2) initialize hardware devices</a:t>
            </a:r>
          </a:p>
          <a:p>
            <a:pPr lvl="1">
              <a:buFontTx/>
              <a:buNone/>
            </a:pPr>
            <a:r>
              <a:rPr lang="en-US" altLang="en-US" dirty="0"/>
              <a:t>		      - creates a table of installed devices</a:t>
            </a:r>
          </a:p>
          <a:p>
            <a:pPr lvl="1">
              <a:buFontTx/>
              <a:buNone/>
            </a:pPr>
            <a:r>
              <a:rPr lang="en-US" altLang="en-US" dirty="0"/>
              <a:t>	3) find </a:t>
            </a:r>
            <a:r>
              <a:rPr lang="en-US" altLang="en-US" i="1" dirty="0"/>
              <a:t>boot sector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		      - may be on floppy, hard drive, or CD-ROM</a:t>
            </a:r>
          </a:p>
          <a:p>
            <a:pPr lvl="1">
              <a:buFontTx/>
              <a:buNone/>
            </a:pPr>
            <a:r>
              <a:rPr lang="en-US" altLang="en-US" dirty="0"/>
              <a:t>	4) load boot sector into memory location 0x00007c00</a:t>
            </a:r>
          </a:p>
          <a:p>
            <a:pPr lvl="1">
              <a:buFontTx/>
              <a:buNone/>
            </a:pPr>
            <a:r>
              <a:rPr lang="en-US" altLang="en-US" dirty="0"/>
              <a:t>	5) sets the program counter to 0x00007c00</a:t>
            </a:r>
          </a:p>
          <a:p>
            <a:pPr lvl="1">
              <a:buFontTx/>
              <a:buNone/>
            </a:pPr>
            <a:r>
              <a:rPr lang="en-US" altLang="en-US" dirty="0"/>
              <a:t>		      - starts executing code at that address</a:t>
            </a:r>
          </a:p>
        </p:txBody>
      </p:sp>
    </p:spTree>
    <p:extLst>
      <p:ext uri="{BB962C8B-B14F-4D97-AF65-F5344CB8AC3E}">
        <p14:creationId xmlns:p14="http://schemas.microsoft.com/office/powerpoint/2010/main" val="38983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Windows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Hardware Abstraction Layer</a:t>
            </a:r>
          </a:p>
          <a:p>
            <a:pPr lvl="1"/>
            <a:r>
              <a:rPr lang="en-US" dirty="0" smtClean="0"/>
              <a:t>Hides hardware chipset differences from upper levels of OS</a:t>
            </a:r>
          </a:p>
          <a:p>
            <a:r>
              <a:rPr lang="en-US" dirty="0" smtClean="0"/>
              <a:t>Kernel Layer	</a:t>
            </a:r>
          </a:p>
          <a:p>
            <a:pPr lvl="1"/>
            <a:r>
              <a:rPr lang="en-US" dirty="0" smtClean="0"/>
              <a:t>Thread Scheduling</a:t>
            </a:r>
          </a:p>
          <a:p>
            <a:pPr lvl="1"/>
            <a:r>
              <a:rPr lang="en-US" dirty="0" smtClean="0"/>
              <a:t>Low-Level Processors Synchronization</a:t>
            </a:r>
          </a:p>
          <a:p>
            <a:pPr lvl="1"/>
            <a:r>
              <a:rPr lang="en-US" dirty="0" smtClean="0"/>
              <a:t>Interrupt/Exception Handling</a:t>
            </a:r>
          </a:p>
          <a:p>
            <a:pPr lvl="1"/>
            <a:r>
              <a:rPr lang="en-US" dirty="0" smtClean="0"/>
              <a:t>Switching between User/Kernel Mode.</a:t>
            </a:r>
          </a:p>
          <a:p>
            <a:r>
              <a:rPr lang="en-US" dirty="0" smtClean="0"/>
              <a:t>Executive</a:t>
            </a:r>
          </a:p>
          <a:p>
            <a:pPr lvl="1"/>
            <a:r>
              <a:rPr lang="en-US" dirty="0" smtClean="0"/>
              <a:t>Set of services that all environmental subsystems need</a:t>
            </a:r>
          </a:p>
          <a:p>
            <a:pPr lvl="2"/>
            <a:r>
              <a:rPr lang="en-US" dirty="0" smtClean="0"/>
              <a:t>Object Manager</a:t>
            </a:r>
          </a:p>
          <a:p>
            <a:pPr lvl="2"/>
            <a:r>
              <a:rPr lang="en-US" dirty="0" smtClean="0"/>
              <a:t>Virtual Memory Manager</a:t>
            </a:r>
          </a:p>
          <a:p>
            <a:pPr lvl="2"/>
            <a:r>
              <a:rPr lang="en-US" dirty="0" smtClean="0"/>
              <a:t>Process Manager</a:t>
            </a:r>
          </a:p>
          <a:p>
            <a:pPr lvl="2"/>
            <a:r>
              <a:rPr lang="en-US" dirty="0" smtClean="0"/>
              <a:t>Advanced Local Procedure Call Facility</a:t>
            </a:r>
          </a:p>
          <a:p>
            <a:pPr lvl="2"/>
            <a:r>
              <a:rPr lang="en-US" dirty="0" smtClean="0"/>
              <a:t>I/O manager</a:t>
            </a:r>
          </a:p>
          <a:p>
            <a:pPr lvl="2"/>
            <a:r>
              <a:rPr lang="en-US" dirty="0" smtClean="0"/>
              <a:t>Cache Manager </a:t>
            </a:r>
          </a:p>
          <a:p>
            <a:pPr lvl="2"/>
            <a:r>
              <a:rPr lang="en-US" dirty="0" smtClean="0"/>
              <a:t>Security Reference Monitor</a:t>
            </a:r>
          </a:p>
          <a:p>
            <a:pPr lvl="2"/>
            <a:r>
              <a:rPr lang="en-US" dirty="0" smtClean="0"/>
              <a:t>Plug-and-Plan and Power Managers</a:t>
            </a:r>
          </a:p>
          <a:p>
            <a:pPr lvl="2"/>
            <a:r>
              <a:rPr lang="en-US" dirty="0" smtClean="0"/>
              <a:t>Registry</a:t>
            </a:r>
          </a:p>
          <a:p>
            <a:pPr lvl="2"/>
            <a:r>
              <a:rPr lang="en-US" dirty="0" smtClean="0"/>
              <a:t>Booting</a:t>
            </a:r>
          </a:p>
          <a:p>
            <a:r>
              <a:rPr lang="en-US" dirty="0" smtClean="0"/>
              <a:t>Programmer Interface: Win32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0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System Calls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Process </a:t>
            </a:r>
            <a:r>
              <a:rPr lang="en-US" altLang="en-US" dirty="0" smtClean="0"/>
              <a:t>control</a:t>
            </a:r>
          </a:p>
          <a:p>
            <a:r>
              <a:rPr lang="en-US" altLang="en-US" dirty="0" smtClean="0"/>
              <a:t>File manipulation</a:t>
            </a:r>
            <a:endParaRPr lang="en-US" altLang="en-US" dirty="0"/>
          </a:p>
          <a:p>
            <a:r>
              <a:rPr lang="en-US" altLang="en-US" dirty="0"/>
              <a:t>Device </a:t>
            </a:r>
            <a:r>
              <a:rPr lang="en-US" altLang="en-US" dirty="0" smtClean="0"/>
              <a:t>manipulation</a:t>
            </a:r>
          </a:p>
          <a:p>
            <a:r>
              <a:rPr lang="en-US" altLang="en-US" dirty="0" smtClean="0"/>
              <a:t>Information maintenance</a:t>
            </a:r>
            <a:endParaRPr lang="en-US" altLang="en-US" dirty="0"/>
          </a:p>
          <a:p>
            <a:r>
              <a:rPr lang="en-US" altLang="en-US" dirty="0" smtClean="0"/>
              <a:t>Communications</a:t>
            </a:r>
          </a:p>
          <a:p>
            <a:r>
              <a:rPr lang="en-US" altLang="en-US" dirty="0" smtClean="0"/>
              <a:t>Protection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3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Types of System Calls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Process control</a:t>
            </a:r>
          </a:p>
          <a:p>
            <a:pPr lvl="1"/>
            <a:r>
              <a:rPr lang="en-US" altLang="en-US" dirty="0" smtClean="0"/>
              <a:t>create process, terminate process</a:t>
            </a:r>
          </a:p>
          <a:p>
            <a:pPr lvl="1"/>
            <a:r>
              <a:rPr lang="en-US" altLang="en-US" dirty="0" smtClean="0"/>
              <a:t>end, abort</a:t>
            </a:r>
          </a:p>
          <a:p>
            <a:pPr lvl="1"/>
            <a:r>
              <a:rPr lang="en-US" altLang="en-US" dirty="0" smtClean="0"/>
              <a:t>load, execute</a:t>
            </a:r>
          </a:p>
          <a:p>
            <a:pPr lvl="1"/>
            <a:r>
              <a:rPr lang="en-US" altLang="en-US" dirty="0" smtClean="0"/>
              <a:t>get process attributes, set process attributes</a:t>
            </a:r>
          </a:p>
          <a:p>
            <a:pPr lvl="1"/>
            <a:r>
              <a:rPr lang="en-US" altLang="en-US" dirty="0" smtClean="0"/>
              <a:t>wait for time</a:t>
            </a:r>
          </a:p>
          <a:p>
            <a:pPr lvl="1"/>
            <a:r>
              <a:rPr lang="en-US" altLang="en-US" dirty="0" smtClean="0"/>
              <a:t>wait event, signal event</a:t>
            </a:r>
          </a:p>
          <a:p>
            <a:pPr lvl="1"/>
            <a:r>
              <a:rPr lang="en-US" altLang="en-US" dirty="0" smtClean="0"/>
              <a:t>allocate and free memory</a:t>
            </a:r>
          </a:p>
          <a:p>
            <a:pPr lvl="1"/>
            <a:r>
              <a:rPr lang="en-US" altLang="en-US" dirty="0" smtClean="0"/>
              <a:t>Dump memory if error</a:t>
            </a:r>
          </a:p>
          <a:p>
            <a:pPr lvl="1"/>
            <a:r>
              <a:rPr lang="en-US" altLang="en-US" b="1" dirty="0" smtClean="0"/>
              <a:t>Debugger</a:t>
            </a:r>
            <a:r>
              <a:rPr lang="en-US" altLang="en-US" dirty="0" smtClean="0"/>
              <a:t> for determining </a:t>
            </a:r>
            <a:r>
              <a:rPr lang="en-US" altLang="en-US" b="1" dirty="0" smtClean="0"/>
              <a:t>bugs, single step </a:t>
            </a:r>
            <a:r>
              <a:rPr lang="en-US" altLang="en-US" dirty="0" smtClean="0"/>
              <a:t>execution</a:t>
            </a:r>
          </a:p>
          <a:p>
            <a:pPr lvl="1"/>
            <a:r>
              <a:rPr lang="en-US" altLang="en-US" b="1" dirty="0" smtClean="0"/>
              <a:t>Locks</a:t>
            </a:r>
            <a:r>
              <a:rPr lang="en-US" altLang="en-US" dirty="0" smtClean="0"/>
              <a:t> for managing access to shared data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23138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Types of System Calls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File management</a:t>
            </a:r>
          </a:p>
          <a:p>
            <a:pPr lvl="1"/>
            <a:r>
              <a:rPr lang="en-US" altLang="en-US" smtClean="0"/>
              <a:t>create file, delete file</a:t>
            </a:r>
          </a:p>
          <a:p>
            <a:pPr lvl="1"/>
            <a:r>
              <a:rPr lang="en-US" altLang="en-US" smtClean="0"/>
              <a:t>open, close file</a:t>
            </a:r>
          </a:p>
          <a:p>
            <a:pPr lvl="1"/>
            <a:r>
              <a:rPr lang="en-US" altLang="en-US" smtClean="0"/>
              <a:t>read, write, reposition</a:t>
            </a:r>
          </a:p>
          <a:p>
            <a:pPr lvl="1"/>
            <a:r>
              <a:rPr lang="en-US" altLang="en-US" smtClean="0"/>
              <a:t>get and set file attributes</a:t>
            </a:r>
          </a:p>
          <a:p>
            <a:r>
              <a:rPr lang="en-US" altLang="en-US" smtClean="0"/>
              <a:t>Device management</a:t>
            </a:r>
          </a:p>
          <a:p>
            <a:pPr lvl="1"/>
            <a:r>
              <a:rPr lang="en-US" altLang="en-US" smtClean="0"/>
              <a:t>request device, release device</a:t>
            </a:r>
          </a:p>
          <a:p>
            <a:pPr lvl="1"/>
            <a:r>
              <a:rPr lang="en-US" altLang="en-US" smtClean="0"/>
              <a:t>read, write, reposition</a:t>
            </a:r>
          </a:p>
          <a:p>
            <a:pPr lvl="1"/>
            <a:r>
              <a:rPr lang="en-US" altLang="en-US" smtClean="0"/>
              <a:t>get device attributes, set device attributes</a:t>
            </a:r>
          </a:p>
          <a:p>
            <a:pPr lvl="1"/>
            <a:r>
              <a:rPr lang="en-US" altLang="en-US" smtClean="0"/>
              <a:t>logically attach or detach devices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93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Types of System Calls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Information maintenance</a:t>
            </a:r>
          </a:p>
          <a:p>
            <a:pPr lvl="1"/>
            <a:r>
              <a:rPr lang="en-US" altLang="en-US" dirty="0" smtClean="0"/>
              <a:t>get time or date, set time or date</a:t>
            </a:r>
          </a:p>
          <a:p>
            <a:pPr lvl="1"/>
            <a:r>
              <a:rPr lang="en-US" altLang="en-US" dirty="0" smtClean="0"/>
              <a:t>get system data, set system data</a:t>
            </a:r>
          </a:p>
          <a:p>
            <a:pPr lvl="1"/>
            <a:r>
              <a:rPr lang="en-US" altLang="en-US" dirty="0" smtClean="0"/>
              <a:t>get and set process, file, or device attributes</a:t>
            </a:r>
          </a:p>
          <a:p>
            <a:r>
              <a:rPr lang="en-US" altLang="en-US" dirty="0" smtClean="0"/>
              <a:t>Communications</a:t>
            </a:r>
          </a:p>
          <a:p>
            <a:pPr lvl="1"/>
            <a:r>
              <a:rPr lang="en-US" altLang="en-US" dirty="0" smtClean="0"/>
              <a:t>create, delete communication connection</a:t>
            </a:r>
          </a:p>
          <a:p>
            <a:pPr lvl="1"/>
            <a:r>
              <a:rPr lang="en-US" altLang="en-US" dirty="0" smtClean="0"/>
              <a:t>send, receive messages if </a:t>
            </a:r>
            <a:r>
              <a:rPr lang="en-US" altLang="en-US" b="1" dirty="0" smtClean="0"/>
              <a:t>message passing model </a:t>
            </a:r>
            <a:r>
              <a:rPr lang="en-US" altLang="en-US" dirty="0" smtClean="0"/>
              <a:t>to </a:t>
            </a:r>
            <a:r>
              <a:rPr lang="en-US" altLang="en-US" b="1" dirty="0" smtClean="0"/>
              <a:t>host name</a:t>
            </a:r>
            <a:r>
              <a:rPr lang="en-US" altLang="en-US" dirty="0" smtClean="0"/>
              <a:t> or </a:t>
            </a:r>
            <a:r>
              <a:rPr lang="en-US" altLang="en-US" b="1" dirty="0" smtClean="0"/>
              <a:t>process name</a:t>
            </a:r>
          </a:p>
          <a:p>
            <a:pPr lvl="2"/>
            <a:r>
              <a:rPr lang="en-US" altLang="en-US" dirty="0" smtClean="0"/>
              <a:t>From</a:t>
            </a:r>
            <a:r>
              <a:rPr lang="en-US" altLang="en-US" b="1" dirty="0" smtClean="0"/>
              <a:t> client </a:t>
            </a:r>
            <a:r>
              <a:rPr lang="en-US" altLang="en-US" dirty="0" smtClean="0"/>
              <a:t>to</a:t>
            </a:r>
            <a:r>
              <a:rPr lang="en-US" altLang="en-US" b="1" dirty="0" smtClean="0"/>
              <a:t> server</a:t>
            </a:r>
          </a:p>
          <a:p>
            <a:pPr lvl="1"/>
            <a:r>
              <a:rPr lang="en-US" altLang="en-US" b="1" dirty="0" smtClean="0"/>
              <a:t>Shared-memory model </a:t>
            </a:r>
            <a:r>
              <a:rPr lang="en-US" altLang="en-US" dirty="0" smtClean="0"/>
              <a:t>create and gain access to memory regions</a:t>
            </a:r>
          </a:p>
          <a:p>
            <a:pPr lvl="1"/>
            <a:r>
              <a:rPr lang="en-US" altLang="en-US" dirty="0" smtClean="0"/>
              <a:t>transfer status information</a:t>
            </a:r>
          </a:p>
          <a:p>
            <a:pPr lvl="1"/>
            <a:r>
              <a:rPr lang="en-US" altLang="en-US" dirty="0" smtClean="0"/>
              <a:t>attach and detach remote devices</a:t>
            </a:r>
          </a:p>
        </p:txBody>
      </p:sp>
    </p:spTree>
    <p:extLst>
      <p:ext uri="{BB962C8B-B14F-4D97-AF65-F5344CB8AC3E}">
        <p14:creationId xmlns:p14="http://schemas.microsoft.com/office/powerpoint/2010/main" val="17831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Types of System Calls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Protection</a:t>
            </a:r>
          </a:p>
          <a:p>
            <a:pPr lvl="1"/>
            <a:r>
              <a:rPr lang="en-US" altLang="en-US" smtClean="0"/>
              <a:t>Control access to resources</a:t>
            </a:r>
          </a:p>
          <a:p>
            <a:pPr lvl="1"/>
            <a:r>
              <a:rPr lang="en-US" altLang="en-US" smtClean="0"/>
              <a:t>Get and set permissions</a:t>
            </a:r>
          </a:p>
          <a:p>
            <a:pPr lvl="1"/>
            <a:r>
              <a:rPr lang="en-US" altLang="en-US" smtClean="0"/>
              <a:t>Allow and deny user access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75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703514" y="106363"/>
            <a:ext cx="7648575" cy="576262"/>
          </a:xfrm>
        </p:spPr>
        <p:txBody>
          <a:bodyPr/>
          <a:lstStyle/>
          <a:p>
            <a:pPr eaLnBrk="1" hangingPunct="1"/>
            <a:r>
              <a:rPr lang="en-US" altLang="en-US" sz="2400"/>
              <a:t>Examples of Windows and  Unix System Calls</a:t>
            </a:r>
          </a:p>
        </p:txBody>
      </p:sp>
      <p:pic>
        <p:nvPicPr>
          <p:cNvPr id="26627" name="Picture 6" descr="OS8-p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52" y="1236577"/>
            <a:ext cx="5395912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7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131" y="1108365"/>
            <a:ext cx="6376988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26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The concept of modes of operation in operating system can be extended beyond the dual mode. This is known as the multimode system. In those cases the more than 1 bit is used by the CPU to set and handle the mode.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An example of the multimode system can be described by the systems that support virtualisation. These CPU’s have a separate mode that specifies when the virtual machine manager (VMM) and the virtualisation management software is in control of the system.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For these systems, the virtual mode has more privileges than user mode but less than kernel mode.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079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i="1" dirty="0"/>
              <a:t>virtual machine</a:t>
            </a:r>
            <a:r>
              <a:rPr lang="en-US" altLang="en-US" dirty="0"/>
              <a:t> takes the layered approach to its logical conclusion.  It treats hardware and the operating system kernel as though they were all hardware.</a:t>
            </a:r>
          </a:p>
          <a:p>
            <a:r>
              <a:rPr lang="en-US" altLang="en-US" dirty="0"/>
              <a:t>A virtual machine provides an interface </a:t>
            </a:r>
            <a:r>
              <a:rPr lang="en-US" altLang="en-US" i="1" dirty="0"/>
              <a:t>identical</a:t>
            </a:r>
            <a:r>
              <a:rPr lang="en-US" altLang="en-US" dirty="0"/>
              <a:t> to the underlying bare hardware.</a:t>
            </a:r>
          </a:p>
          <a:p>
            <a:r>
              <a:rPr lang="en-US" altLang="en-US" dirty="0"/>
              <a:t>The operating system creates the illusion of multiple processes, each executing on its own processor with its own (virtual)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1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Boot Loader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Small program stored in boot sector</a:t>
            </a:r>
          </a:p>
          <a:p>
            <a:r>
              <a:rPr lang="en-US" altLang="en-US" dirty="0"/>
              <a:t>Loaded by BIOS at location 0x00007c0</a:t>
            </a:r>
          </a:p>
          <a:p>
            <a:r>
              <a:rPr lang="en-US" altLang="en-US" dirty="0"/>
              <a:t>Configure a basic file system to allow system to read from disk</a:t>
            </a:r>
          </a:p>
          <a:p>
            <a:r>
              <a:rPr lang="en-US" altLang="en-US" dirty="0"/>
              <a:t>Loads kernel into memory</a:t>
            </a:r>
          </a:p>
          <a:p>
            <a:r>
              <a:rPr lang="en-US" altLang="en-US" dirty="0"/>
              <a:t>Also loads another program that will begin kernel initialization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65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resources of the physical computer are shared to create the virtual machines.</a:t>
            </a:r>
          </a:p>
          <a:p>
            <a:pPr lvl="1"/>
            <a:r>
              <a:rPr lang="en-US" altLang="en-US" dirty="0"/>
              <a:t>CPU scheduling can create the appearance that users have their own processor.</a:t>
            </a:r>
          </a:p>
          <a:p>
            <a:pPr lvl="1"/>
            <a:r>
              <a:rPr lang="en-US" altLang="en-US" dirty="0"/>
              <a:t>Spooling and a file system can provide virtual card readers and virtual line printers.</a:t>
            </a:r>
          </a:p>
          <a:p>
            <a:pPr lvl="1"/>
            <a:r>
              <a:rPr lang="en-US" altLang="en-US" dirty="0"/>
              <a:t>A normal user time-sharing terminal serves as the virtual machine operator’s console.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19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Models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t="5832" r="1003" b="11989"/>
          <a:stretch>
            <a:fillRect/>
          </a:stretch>
        </p:blipFill>
        <p:spPr bwMode="auto">
          <a:xfrm>
            <a:off x="2628266" y="1825625"/>
            <a:ext cx="6935468" cy="4351338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567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Advantages/Disadvantages of Virtual Machines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virtual-machine concept provides complete protection of system resources since each virtual machine is isolated from all other virtual machines.  This isolation, however, permits no direct sharing of resources.</a:t>
            </a:r>
          </a:p>
          <a:p>
            <a:r>
              <a:rPr lang="en-US" altLang="en-US" dirty="0"/>
              <a:t>A virtual-machine system is a perfect vehicle for operating-systems research and development.  System development is done on the virtual machine, instead of on a physical machine and so does not disrupt normal system operation.</a:t>
            </a:r>
          </a:p>
          <a:p>
            <a:r>
              <a:rPr lang="en-US" altLang="en-US" dirty="0"/>
              <a:t>The virtual machine concept is difficult to implement due to the effort required to provide an </a:t>
            </a:r>
            <a:r>
              <a:rPr lang="en-US" altLang="en-US" i="1" dirty="0"/>
              <a:t>exact</a:t>
            </a:r>
            <a:r>
              <a:rPr lang="en-US" altLang="en-US" dirty="0"/>
              <a:t> duplicate to the underlying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Initial Kernel Program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Determines amount of RAM in system</a:t>
            </a:r>
          </a:p>
          <a:p>
            <a:pPr lvl="1"/>
            <a:r>
              <a:rPr lang="en-US" altLang="en-US" sz="2000" dirty="0"/>
              <a:t>uses a BIOS function to do this</a:t>
            </a:r>
          </a:p>
          <a:p>
            <a:r>
              <a:rPr lang="en-US" altLang="en-US" dirty="0"/>
              <a:t>Configures hardware devices</a:t>
            </a:r>
          </a:p>
          <a:p>
            <a:pPr lvl="1"/>
            <a:r>
              <a:rPr lang="en-US" altLang="en-US" sz="2000" dirty="0"/>
              <a:t>video card, mouse, disks, etc.</a:t>
            </a:r>
          </a:p>
          <a:p>
            <a:pPr lvl="1"/>
            <a:r>
              <a:rPr lang="en-US" altLang="en-US" sz="2000" dirty="0"/>
              <a:t>BIOS may have done this but usually redo it</a:t>
            </a:r>
            <a:endParaRPr lang="en-US" altLang="en-US" dirty="0"/>
          </a:p>
          <a:p>
            <a:pPr lvl="2"/>
            <a:r>
              <a:rPr lang="en-US" altLang="en-US" sz="1800" dirty="0"/>
              <a:t>portability</a:t>
            </a:r>
            <a:endParaRPr lang="en-US" altLang="en-US" dirty="0"/>
          </a:p>
          <a:p>
            <a:r>
              <a:rPr lang="en-US" altLang="en-US" dirty="0"/>
              <a:t>Switches the CPU from </a:t>
            </a:r>
            <a:r>
              <a:rPr lang="en-US" altLang="en-US" i="1" dirty="0"/>
              <a:t>real</a:t>
            </a:r>
            <a:r>
              <a:rPr lang="en-US" altLang="en-US" dirty="0"/>
              <a:t> to </a:t>
            </a:r>
            <a:r>
              <a:rPr lang="en-US" altLang="en-US" i="1" dirty="0"/>
              <a:t>protected</a:t>
            </a:r>
            <a:r>
              <a:rPr lang="en-US" altLang="en-US" dirty="0"/>
              <a:t> mode</a:t>
            </a:r>
          </a:p>
          <a:p>
            <a:pPr lvl="1"/>
            <a:r>
              <a:rPr lang="en-US" altLang="en-US" sz="2000" dirty="0"/>
              <a:t>real mode: fixed segment sizes, 1 MB memory addressing, and no segment protection</a:t>
            </a:r>
          </a:p>
          <a:p>
            <a:pPr lvl="1"/>
            <a:r>
              <a:rPr lang="en-US" altLang="en-US" sz="2000" dirty="0"/>
              <a:t>protected mode: variable segment sizes, 4 GB memory addressing, and provides segment protection</a:t>
            </a:r>
          </a:p>
          <a:p>
            <a:r>
              <a:rPr lang="en-US" altLang="en-US" dirty="0"/>
              <a:t>Initializes paging (virtual memory)</a:t>
            </a:r>
          </a:p>
        </p:txBody>
      </p:sp>
    </p:spTree>
    <p:extLst>
      <p:ext uri="{BB962C8B-B14F-4D97-AF65-F5344CB8AC3E}">
        <p14:creationId xmlns:p14="http://schemas.microsoft.com/office/powerpoint/2010/main" val="24672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Final Kernel Initialization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Sets up page tables and segment descriptor tables</a:t>
            </a:r>
          </a:p>
          <a:p>
            <a:pPr lvl="1"/>
            <a:r>
              <a:rPr lang="en-US" altLang="en-US" dirty="0"/>
              <a:t>these are used by virtual memory and segmentation </a:t>
            </a:r>
            <a:r>
              <a:rPr lang="en-US" altLang="en-US" dirty="0" smtClean="0"/>
              <a:t>hardware</a:t>
            </a:r>
            <a:endParaRPr lang="en-US" altLang="en-US" dirty="0"/>
          </a:p>
          <a:p>
            <a:r>
              <a:rPr lang="en-US" altLang="en-US" dirty="0"/>
              <a:t>Sets up interrupt vector and enables interrupts</a:t>
            </a:r>
          </a:p>
          <a:p>
            <a:r>
              <a:rPr lang="en-US" altLang="en-US" dirty="0"/>
              <a:t>Initializes all other kernel data </a:t>
            </a:r>
            <a:r>
              <a:rPr lang="en-US" altLang="en-US" dirty="0" smtClean="0"/>
              <a:t>structures ( Linked lists, Binary search trees, Bitmaps etc.)</a:t>
            </a:r>
            <a:endParaRPr lang="en-US" altLang="en-US" dirty="0"/>
          </a:p>
          <a:p>
            <a:r>
              <a:rPr lang="en-US" altLang="en-US" dirty="0"/>
              <a:t>Creates initial process and starts it running</a:t>
            </a:r>
          </a:p>
          <a:p>
            <a:pPr lvl="1"/>
            <a:r>
              <a:rPr lang="en-US" altLang="en-US" i="1" dirty="0" err="1"/>
              <a:t>init</a:t>
            </a:r>
            <a:r>
              <a:rPr lang="en-US" altLang="en-US" dirty="0"/>
              <a:t> in Linux</a:t>
            </a:r>
          </a:p>
          <a:p>
            <a:pPr lvl="1"/>
            <a:r>
              <a:rPr lang="en-US" altLang="en-US" i="1" dirty="0" err="1"/>
              <a:t>smss</a:t>
            </a:r>
            <a:r>
              <a:rPr lang="en-US" altLang="en-US" dirty="0"/>
              <a:t> (Session Manager </a:t>
            </a:r>
            <a:r>
              <a:rPr lang="en-US" altLang="en-US" dirty="0" err="1"/>
              <a:t>SubSystem</a:t>
            </a:r>
            <a:r>
              <a:rPr lang="en-US" altLang="en-US" dirty="0"/>
              <a:t>) in NT</a:t>
            </a:r>
          </a:p>
        </p:txBody>
      </p:sp>
    </p:spTree>
    <p:extLst>
      <p:ext uri="{BB962C8B-B14F-4D97-AF65-F5344CB8AC3E}">
        <p14:creationId xmlns:p14="http://schemas.microsoft.com/office/powerpoint/2010/main" val="329451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</a:t>
            </a:r>
            <a:endParaRPr lang="en-US" dirty="0"/>
          </a:p>
        </p:txBody>
      </p:sp>
      <p:pic>
        <p:nvPicPr>
          <p:cNvPr id="6" name="Content Placeholder 5" descr="ch2-15_bios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17783" r="-17783"/>
              <a:stretch>
                <a:fillRect/>
              </a:stretch>
            </p:blipFill>
          </mc:Choice>
          <mc:Fallback>
            <p:blipFill>
              <a:blip r:embed="rId4"/>
              <a:srcRect l="-17783" r="-17783"/>
              <a:stretch>
                <a:fillRect/>
              </a:stretch>
            </p:blipFill>
          </mc:Fallback>
        </mc:AlternateContent>
        <p:spPr>
          <a:xfrm>
            <a:off x="786414" y="943114"/>
            <a:ext cx="10755091" cy="5914886"/>
          </a:xfrm>
        </p:spPr>
      </p:pic>
    </p:spTree>
    <p:extLst>
      <p:ext uri="{BB962C8B-B14F-4D97-AF65-F5344CB8AC3E}">
        <p14:creationId xmlns:p14="http://schemas.microsoft.com/office/powerpoint/2010/main" val="4434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Programs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Application programs included with the OS</a:t>
            </a:r>
          </a:p>
          <a:p>
            <a:r>
              <a:rPr lang="en-US" altLang="en-US" dirty="0"/>
              <a:t>Highly trusted programs</a:t>
            </a:r>
          </a:p>
          <a:p>
            <a:r>
              <a:rPr lang="en-US" altLang="en-US" dirty="0"/>
              <a:t>Perform useful work that most users need</a:t>
            </a:r>
          </a:p>
          <a:p>
            <a:pPr lvl="1"/>
            <a:r>
              <a:rPr lang="en-US" altLang="en-US" dirty="0"/>
              <a:t>listing and deleting files, configuring system</a:t>
            </a:r>
          </a:p>
          <a:p>
            <a:pPr lvl="1"/>
            <a:r>
              <a:rPr lang="en-US" altLang="en-US" dirty="0"/>
              <a:t>ls, </a:t>
            </a:r>
            <a:r>
              <a:rPr lang="en-US" altLang="en-US" dirty="0" err="1"/>
              <a:t>rm</a:t>
            </a:r>
            <a:r>
              <a:rPr lang="en-US" altLang="en-US" dirty="0"/>
              <a:t>, Windows Explorer and Control Panel</a:t>
            </a:r>
          </a:p>
          <a:p>
            <a:pPr lvl="1"/>
            <a:r>
              <a:rPr lang="en-US" altLang="en-US" dirty="0"/>
              <a:t>may include compilers and text editors</a:t>
            </a:r>
          </a:p>
          <a:p>
            <a:r>
              <a:rPr lang="en-US" altLang="en-US" dirty="0"/>
              <a:t>Not part of the OS</a:t>
            </a:r>
          </a:p>
          <a:p>
            <a:pPr lvl="1"/>
            <a:r>
              <a:rPr lang="en-US" altLang="en-US" dirty="0"/>
              <a:t>run in user space</a:t>
            </a:r>
          </a:p>
          <a:p>
            <a:r>
              <a:rPr lang="en-US" altLang="en-US" dirty="0"/>
              <a:t>Very useful</a:t>
            </a:r>
          </a:p>
        </p:txBody>
      </p:sp>
    </p:spTree>
    <p:extLst>
      <p:ext uri="{BB962C8B-B14F-4D97-AF65-F5344CB8AC3E}">
        <p14:creationId xmlns:p14="http://schemas.microsoft.com/office/powerpoint/2010/main" val="39210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Operating-System Operations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Interrupt driven by hardware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Software error or request creates </a:t>
            </a:r>
            <a:r>
              <a:rPr lang="en-US" altLang="en-US" sz="1800" b="1" dirty="0" smtClean="0"/>
              <a:t>exception </a:t>
            </a:r>
            <a:r>
              <a:rPr lang="en-US" altLang="en-US" sz="1800" dirty="0" smtClean="0"/>
              <a:t>or </a:t>
            </a:r>
            <a:r>
              <a:rPr lang="en-US" altLang="en-US" sz="1800" b="1" dirty="0" smtClean="0"/>
              <a:t>trap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Division by zero, request for operating system service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Other process problems include infinite loop, processes modifying each other or the operating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 smtClean="0"/>
              <a:t>Dual-mode </a:t>
            </a:r>
            <a:r>
              <a:rPr lang="en-US" altLang="en-US" sz="1800" dirty="0" smtClean="0"/>
              <a:t>operation allows OS to protect itself and other system components</a:t>
            </a:r>
          </a:p>
          <a:p>
            <a:r>
              <a:rPr lang="en-US" sz="1800" dirty="0" smtClean="0"/>
              <a:t>Hardware </a:t>
            </a:r>
            <a:r>
              <a:rPr lang="en-US" sz="1800" dirty="0"/>
              <a:t>provides at least two modes:</a:t>
            </a:r>
          </a:p>
          <a:p>
            <a:pPr lvl="1"/>
            <a:r>
              <a:rPr lang="en-US" sz="1800" dirty="0"/>
              <a:t>“Kernel” mode (or “supervisor” or “protected”)</a:t>
            </a:r>
          </a:p>
          <a:p>
            <a:pPr lvl="1"/>
            <a:r>
              <a:rPr lang="en-US" sz="1800" dirty="0"/>
              <a:t>“User” mode: Normal programs executed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Mode bit </a:t>
            </a:r>
            <a:r>
              <a:rPr lang="en-US" altLang="en-US" sz="1800" dirty="0" smtClean="0"/>
              <a:t>provided by hardware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Provides ability to distinguish when system is running user code or kernel code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Some instructions designated as </a:t>
            </a:r>
            <a:r>
              <a:rPr lang="en-US" altLang="en-US" sz="1800" b="1" dirty="0" smtClean="0"/>
              <a:t>privileged</a:t>
            </a:r>
            <a:r>
              <a:rPr lang="en-US" altLang="en-US" sz="1800" dirty="0" smtClean="0"/>
              <a:t>, only executable in kernel mode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System call changes mode to kernel, return from call resets it to user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528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6.3|1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BB79442E78324998F03D1BFBE444E3" ma:contentTypeVersion="5" ma:contentTypeDescription="Create a new document." ma:contentTypeScope="" ma:versionID="c5dcad9668c68dcb90d167847b080d8f">
  <xsd:schema xmlns:xsd="http://www.w3.org/2001/XMLSchema" xmlns:xs="http://www.w3.org/2001/XMLSchema" xmlns:p="http://schemas.microsoft.com/office/2006/metadata/properties" xmlns:ns2="77a78612-01b3-41d9-9a67-4ad76070f3c1" targetNamespace="http://schemas.microsoft.com/office/2006/metadata/properties" ma:root="true" ma:fieldsID="a3867397882577f95dc4b4798d8da197" ns2:_="">
    <xsd:import namespace="77a78612-01b3-41d9-9a67-4ad76070f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78612-01b3-41d9-9a67-4ad76070f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F3B24E-521A-42DF-AF68-5584909F10DE}"/>
</file>

<file path=customXml/itemProps2.xml><?xml version="1.0" encoding="utf-8"?>
<ds:datastoreItem xmlns:ds="http://schemas.openxmlformats.org/officeDocument/2006/customXml" ds:itemID="{5312BD8F-07E1-4034-9090-147C3427C974}"/>
</file>

<file path=customXml/itemProps3.xml><?xml version="1.0" encoding="utf-8"?>
<ds:datastoreItem xmlns:ds="http://schemas.openxmlformats.org/officeDocument/2006/customXml" ds:itemID="{9ABA01BF-1CE2-4760-87EB-F18C97F92AC0}"/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2053</Words>
  <Application>Microsoft Office PowerPoint</Application>
  <PresentationFormat>Widescreen</PresentationFormat>
  <Paragraphs>320</Paragraphs>
  <Slides>42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MS PGothic</vt:lpstr>
      <vt:lpstr>Arial</vt:lpstr>
      <vt:lpstr>Arial Unicode MS</vt:lpstr>
      <vt:lpstr>Calibri</vt:lpstr>
      <vt:lpstr>Calibri Light</vt:lpstr>
      <vt:lpstr>Comic Sans MS</vt:lpstr>
      <vt:lpstr>Helvetica</vt:lpstr>
      <vt:lpstr>Symbol</vt:lpstr>
      <vt:lpstr>Tahoma</vt:lpstr>
      <vt:lpstr>Times New Roman</vt:lpstr>
      <vt:lpstr>Office Theme</vt:lpstr>
      <vt:lpstr>Computer System Operation</vt:lpstr>
      <vt:lpstr>System Startup</vt:lpstr>
      <vt:lpstr>BIOS</vt:lpstr>
      <vt:lpstr>Boot Loader</vt:lpstr>
      <vt:lpstr>Initial Kernel Program</vt:lpstr>
      <vt:lpstr>Final Kernel Initialization</vt:lpstr>
      <vt:lpstr>Booting</vt:lpstr>
      <vt:lpstr>System Programs</vt:lpstr>
      <vt:lpstr>Operating-System Operations</vt:lpstr>
      <vt:lpstr>Dual Mode Operation</vt:lpstr>
      <vt:lpstr>Transition from User to Kernel Mode</vt:lpstr>
      <vt:lpstr>PowerPoint Presentation</vt:lpstr>
      <vt:lpstr>Standard C Library Example</vt:lpstr>
      <vt:lpstr>System Calls</vt:lpstr>
      <vt:lpstr>System Calls</vt:lpstr>
      <vt:lpstr>System Calls</vt:lpstr>
      <vt:lpstr>System Calls </vt:lpstr>
      <vt:lpstr>System Call Implementation</vt:lpstr>
      <vt:lpstr>Example of Standard API</vt:lpstr>
      <vt:lpstr> Example of Windows API  </vt:lpstr>
      <vt:lpstr>API – System Call – OS Relationship</vt:lpstr>
      <vt:lpstr>System Call Parameter Passing</vt:lpstr>
      <vt:lpstr>passing data between programs</vt:lpstr>
      <vt:lpstr>Passing of Parameters As A Table</vt:lpstr>
      <vt:lpstr>Example of System Calls</vt:lpstr>
      <vt:lpstr>Send message from one processor to another</vt:lpstr>
      <vt:lpstr>UNIX System Structure</vt:lpstr>
      <vt:lpstr>Linux Structure</vt:lpstr>
      <vt:lpstr>Microsoft Windows Structure</vt:lpstr>
      <vt:lpstr>Major Windows Components</vt:lpstr>
      <vt:lpstr>Types of System Calls</vt:lpstr>
      <vt:lpstr>Types of System Calls</vt:lpstr>
      <vt:lpstr>Types of System Calls</vt:lpstr>
      <vt:lpstr>Types of System Calls</vt:lpstr>
      <vt:lpstr>Types of System Calls</vt:lpstr>
      <vt:lpstr>Examples of Windows and  Unix System Calls</vt:lpstr>
      <vt:lpstr>PowerPoint Presentation</vt:lpstr>
      <vt:lpstr>PowerPoint Presentation</vt:lpstr>
      <vt:lpstr>Virtual Machines</vt:lpstr>
      <vt:lpstr>PowerPoint Presentation</vt:lpstr>
      <vt:lpstr>System Models</vt:lpstr>
      <vt:lpstr>Advantages/Disadvantages of Virtual Machines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 Operation</dc:title>
  <dc:creator>Mary</dc:creator>
  <cp:lastModifiedBy>MSB</cp:lastModifiedBy>
  <cp:revision>34</cp:revision>
  <dcterms:created xsi:type="dcterms:W3CDTF">2019-01-23T15:45:43Z</dcterms:created>
  <dcterms:modified xsi:type="dcterms:W3CDTF">2021-02-04T05:38:11Z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0x01010031BB79442E78324998F03D1BFBE444E3</vt:lpwstr>
  </property>
</Properties>
</file>