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1"/>
  </p:notesMasterIdLst>
  <p:sldIdLst>
    <p:sldId id="256" r:id="rId5"/>
    <p:sldId id="302" r:id="rId6"/>
    <p:sldId id="303" r:id="rId7"/>
    <p:sldId id="304" r:id="rId8"/>
    <p:sldId id="305" r:id="rId9"/>
    <p:sldId id="306" r:id="rId10"/>
    <p:sldId id="307" r:id="rId11"/>
    <p:sldId id="338" r:id="rId12"/>
    <p:sldId id="288" r:id="rId13"/>
    <p:sldId id="309" r:id="rId14"/>
    <p:sldId id="289" r:id="rId15"/>
    <p:sldId id="310" r:id="rId16"/>
    <p:sldId id="327" r:id="rId17"/>
    <p:sldId id="328" r:id="rId18"/>
    <p:sldId id="329" r:id="rId19"/>
    <p:sldId id="331" r:id="rId20"/>
    <p:sldId id="324" r:id="rId21"/>
    <p:sldId id="336" r:id="rId22"/>
    <p:sldId id="337" r:id="rId23"/>
    <p:sldId id="325" r:id="rId24"/>
    <p:sldId id="334" r:id="rId25"/>
    <p:sldId id="335" r:id="rId26"/>
    <p:sldId id="326" r:id="rId27"/>
    <p:sldId id="330" r:id="rId28"/>
    <p:sldId id="317" r:id="rId29"/>
    <p:sldId id="315" r:id="rId30"/>
    <p:sldId id="276" r:id="rId31"/>
    <p:sldId id="277" r:id="rId32"/>
    <p:sldId id="278" r:id="rId33"/>
    <p:sldId id="279" r:id="rId34"/>
    <p:sldId id="322" r:id="rId35"/>
    <p:sldId id="269" r:id="rId36"/>
    <p:sldId id="270" r:id="rId37"/>
    <p:sldId id="271" r:id="rId38"/>
    <p:sldId id="272" r:id="rId39"/>
    <p:sldId id="273" r:id="rId40"/>
    <p:sldId id="294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70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39" r:id="rId59"/>
    <p:sldId id="340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41" r:id="rId69"/>
    <p:sldId id="34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45" autoAdjust="0"/>
  </p:normalViewPr>
  <p:slideViewPr>
    <p:cSldViewPr snapToGrid="0">
      <p:cViewPr varScale="1">
        <p:scale>
          <a:sx n="92" d="100"/>
          <a:sy n="9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E0E0A-7831-4086-B56C-C88E5602B5CC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83FA-BB2E-4BB9-ABF2-2A9D56B91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9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power up a computer, what happens?  Starts executing instructions.   Why</a:t>
            </a:r>
            <a:r>
              <a:rPr lang="en-US" baseline="0" dirty="0"/>
              <a:t> not start running the OS in step 1?</a:t>
            </a:r>
          </a:p>
          <a:p>
            <a:endParaRPr lang="en-US" baseline="0" dirty="0"/>
          </a:p>
          <a:p>
            <a:r>
              <a:rPr lang="en-US" baseline="0" dirty="0"/>
              <a:t>Why does the BIOS load the </a:t>
            </a:r>
            <a:r>
              <a:rPr lang="en-US" baseline="0" dirty="0" err="1"/>
              <a:t>bootloader</a:t>
            </a:r>
            <a:r>
              <a:rPr lang="en-US" baseline="0" dirty="0"/>
              <a:t>?</a:t>
            </a:r>
          </a:p>
          <a:p>
            <a:endParaRPr lang="en-US" baseline="0" dirty="0"/>
          </a:p>
          <a:p>
            <a:r>
              <a:rPr lang="en-US" baseline="0" dirty="0"/>
              <a:t>When the OS starts running, are i</a:t>
            </a:r>
            <a:r>
              <a:rPr lang="en-US" dirty="0"/>
              <a:t>nterrupts enabled?</a:t>
            </a:r>
          </a:p>
          <a:p>
            <a:endParaRPr lang="en-US" dirty="0"/>
          </a:p>
          <a:p>
            <a:r>
              <a:rPr lang="en-US" dirty="0"/>
              <a:t>When</a:t>
            </a:r>
            <a:r>
              <a:rPr lang="en-US" baseline="0" dirty="0"/>
              <a:t> will it be possible to start displaying things to the screen?  Or console.</a:t>
            </a:r>
          </a:p>
          <a:p>
            <a:endParaRPr lang="en-US" baseline="0" dirty="0"/>
          </a:p>
          <a:p>
            <a:r>
              <a:rPr lang="en-US" baseline="0" dirty="0"/>
              <a:t>OS/161 – you start running the OS kernel after the </a:t>
            </a:r>
            <a:r>
              <a:rPr lang="en-US" baseline="0" dirty="0" err="1"/>
              <a:t>bootloader</a:t>
            </a:r>
            <a:r>
              <a:rPr lang="en-US" baseline="0" dirty="0"/>
              <a:t> has loaded it.</a:t>
            </a:r>
          </a:p>
          <a:p>
            <a:endParaRPr lang="en-US" baseline="0" dirty="0"/>
          </a:p>
          <a:p>
            <a:r>
              <a:rPr lang="en-US" baseline="0" dirty="0"/>
              <a:t>Why not just start running the app in the kernel?  </a:t>
            </a:r>
          </a:p>
          <a:p>
            <a:endParaRPr lang="en-US" baseline="0" dirty="0"/>
          </a:p>
          <a:p>
            <a:r>
              <a:rPr lang="en-US" baseline="0" dirty="0"/>
              <a:t>Kind of inconvenient if you have to reboot all the time, just to change the app!</a:t>
            </a:r>
          </a:p>
          <a:p>
            <a:r>
              <a:rPr lang="en-US" baseline="0" dirty="0"/>
              <a:t>Also, could allow the app to access data on disk that it doesn’t have permission to do,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5BB78-66FB-4B9D-9226-33A16D17EFE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23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E3226F-FE55-46B7-97D9-8652E751FB66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8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72E497-3C47-4FD7-B9D6-EB00F486B1C3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34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9B11-7DF3-4F35-BE68-C83C0C0AB7B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05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73988B-C9CB-452D-A60E-80E5CA6F6E42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55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8DF7-1489-4EBD-8787-D46DBB3369E9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42EEC-EE89-4573-8422-E7BED320BCD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432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C8727-A303-4DD4-B0FF-2CA1735FCBF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552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3FCAC-297C-4537-B54D-E32C21F73F3A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0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75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59B3E-5068-4C57-8673-E3C2C3F1543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59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7325748-8C6B-4F7E-A8E6-56DA1217EE3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60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FF4751-3E3C-4D63-BA56-EEA0A89E6190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47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2F7C73-7C41-48F2-892F-77BC7DA2E5B4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65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E714EB-E6AA-42DA-A906-89A594E02042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0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32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72A64-9B4F-49F7-A7A3-E116D4F9F01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026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F69BA-69DF-4F8A-9386-40778366E68B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0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7BF67-1803-4206-976C-BDF3D36EADD1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4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50CE5-3324-4643-81BE-3C3CAFA2BB5D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6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31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FAE52-E099-46A2-96B5-6CA0C88A94F7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9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40E50-5692-4277-823E-F976BA30490C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7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5C76D-F456-434A-BD3F-70C53921D690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1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1D34D-155E-4C57-B4C9-690AA3E923F7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3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OK,</a:t>
            </a:r>
            <a:r>
              <a:rPr lang="en-US" baseline="0" dirty="0"/>
              <a:t> so you compile your program into an executable image with instructions and data. </a:t>
            </a:r>
          </a:p>
          <a:p>
            <a:endParaRPr lang="en-US" baseline="0" dirty="0"/>
          </a:p>
          <a:p>
            <a:r>
              <a:rPr lang="en-US" baseline="0" dirty="0"/>
              <a:t>Which of these is the program?  How does it start running?  Well, if its </a:t>
            </a:r>
            <a:r>
              <a:rPr lang="en-US" baseline="0" dirty="0" err="1"/>
              <a:t>Javascript</a:t>
            </a:r>
            <a:r>
              <a:rPr lang="en-US" baseline="0" dirty="0"/>
              <a:t> – no compilation step!  Just interprets the source code.</a:t>
            </a:r>
          </a:p>
          <a:p>
            <a:r>
              <a:rPr lang="en-US" baseline="0" dirty="0"/>
              <a:t>If its Android, then its compiled into a byte code that is interpreted in software – well, actually, interpreted into short snippets of instructions, with jumps back into the interpreter when done.</a:t>
            </a:r>
          </a:p>
          <a:p>
            <a:endParaRPr lang="en-US" baseline="0" dirty="0"/>
          </a:p>
          <a:p>
            <a:r>
              <a:rPr lang="en-US" baseline="0" dirty="0"/>
              <a:t>If it’s </a:t>
            </a:r>
            <a:r>
              <a:rPr lang="en-US" baseline="0" dirty="0" err="1"/>
              <a:t>attu</a:t>
            </a:r>
            <a:r>
              <a:rPr lang="en-US" baseline="0" dirty="0"/>
              <a:t>, then compiled into x86 instructions. </a:t>
            </a:r>
          </a:p>
          <a:p>
            <a:endParaRPr lang="en-US" baseline="0" dirty="0"/>
          </a:p>
          <a:p>
            <a:r>
              <a:rPr lang="en-US" baseline="0" dirty="0"/>
              <a:t>What’s to keep the process from overwriting the OS kernel?   Or some other process running at the same time?</a:t>
            </a:r>
          </a:p>
          <a:p>
            <a:endParaRPr lang="en-US" baseline="0" dirty="0"/>
          </a:p>
          <a:p>
            <a:r>
              <a:rPr lang="en-US" baseline="0" dirty="0"/>
              <a:t>What’s to keep it from overwriting the disk?  From reading someone else’s files that are stored on disk?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141081-1378-4EA7-84EA-9941F58955F2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1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9DBD2-009C-44E3-BEDF-AAB2F1181AE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 call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provides the services of the operating system to the user programs via Application Program Interface(API)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computing, a system call (commonly abbreviated to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syscall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programmatic way in which a computer program requests a service from the kernel of the operating system on which it is executed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361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C2A4C1-EB3E-47A3-BEFF-32E06EF259C3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8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BF200-D4E1-4EE7-B94A-49341B9397A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9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6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1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5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8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3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2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2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B167-049D-4FBE-8EE3-85B84C1E526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0F87-3477-4ED2-B3E6-99C19B26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14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Computer System Operation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5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Mode Operation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 instructions/ops prohibited in user mode:</a:t>
            </a:r>
          </a:p>
          <a:p>
            <a:pPr lvl="1"/>
            <a:r>
              <a:rPr lang="en-US" sz="1800" dirty="0"/>
              <a:t>Example: cannot modify page tables in user mode</a:t>
            </a:r>
          </a:p>
          <a:p>
            <a:pPr lvl="2"/>
            <a:r>
              <a:rPr lang="en-US" sz="1800" dirty="0"/>
              <a:t>Attempt to modify </a:t>
            </a:r>
            <a:r>
              <a:rPr lang="en-US" sz="1800" dirty="0">
                <a:sym typeface="Symbol" pitchFamily="18" charset="2"/>
              </a:rPr>
              <a:t> Exception generated</a:t>
            </a:r>
            <a:r>
              <a:rPr lang="en-US" sz="1800" dirty="0"/>
              <a:t> </a:t>
            </a:r>
          </a:p>
          <a:p>
            <a:r>
              <a:rPr lang="en-US" sz="1800" dirty="0"/>
              <a:t>Transitions from user mode to kernel mode:</a:t>
            </a:r>
          </a:p>
          <a:p>
            <a:pPr lvl="1"/>
            <a:r>
              <a:rPr lang="en-US" sz="1800" dirty="0"/>
              <a:t>System Calls, Interrupts, Other exceptions</a:t>
            </a:r>
          </a:p>
        </p:txBody>
      </p:sp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4680065" y="3910013"/>
            <a:ext cx="6348973" cy="2266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268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Transition from User to Kernel Mode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Timer to prevent infinite loop / process hogging resources</a:t>
            </a:r>
          </a:p>
          <a:p>
            <a:pPr lvl="1" eaLnBrk="1" hangingPunct="1"/>
            <a:r>
              <a:rPr lang="en-US" altLang="en-US" dirty="0"/>
              <a:t>Set interrupt after specific period</a:t>
            </a:r>
          </a:p>
          <a:p>
            <a:pPr lvl="1" eaLnBrk="1" hangingPunct="1"/>
            <a:r>
              <a:rPr lang="en-US" altLang="en-US" dirty="0"/>
              <a:t>Operating system decrements counter</a:t>
            </a:r>
          </a:p>
          <a:p>
            <a:pPr lvl="1" eaLnBrk="1" hangingPunct="1"/>
            <a:r>
              <a:rPr lang="en-US" altLang="en-US" dirty="0"/>
              <a:t>When counter zero generate an interrupt</a:t>
            </a:r>
          </a:p>
          <a:p>
            <a:pPr lvl="1" eaLnBrk="1" hangingPunct="1"/>
            <a:r>
              <a:rPr lang="en-US" altLang="en-US" dirty="0"/>
              <a:t>Set up before scheduling process to regain control or terminate program that exceeds allotted time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57" y="4304401"/>
            <a:ext cx="67691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72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ch2-02_Processe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3530" r="-3530"/>
              <a:stretch>
                <a:fillRect/>
              </a:stretch>
            </p:blipFill>
          </mc:Choice>
          <mc:Fallback>
            <p:blipFill>
              <a:blip r:embed="rId4"/>
              <a:srcRect l="-3530" r="-3530"/>
              <a:stretch>
                <a:fillRect/>
              </a:stretch>
            </p:blipFill>
          </mc:Fallback>
        </mc:AlternateContent>
        <p:spPr>
          <a:xfrm>
            <a:off x="864231" y="949627"/>
            <a:ext cx="10572430" cy="5814429"/>
          </a:xfrm>
        </p:spPr>
      </p:pic>
    </p:spTree>
    <p:extLst>
      <p:ext uri="{BB962C8B-B14F-4D97-AF65-F5344CB8AC3E}">
        <p14:creationId xmlns:p14="http://schemas.microsoft.com/office/powerpoint/2010/main" val="98472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415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73163"/>
            <a:ext cx="7642225" cy="5078412"/>
          </a:xfrm>
        </p:spPr>
        <p:txBody>
          <a:bodyPr/>
          <a:lstStyle/>
          <a:p>
            <a:r>
              <a:rPr lang="en-US" altLang="en-US" dirty="0"/>
              <a:t>C program invoking </a:t>
            </a:r>
            <a:r>
              <a:rPr lang="en-US" altLang="en-US" dirty="0" err="1"/>
              <a:t>printf</a:t>
            </a:r>
            <a:r>
              <a:rPr lang="en-US" altLang="en-US" dirty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15255"/>
            <a:ext cx="4168775" cy="35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38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Calls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System calls provide the interface between a running program and the operating system.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Generally available as assembly-language instructions.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Languages have been defined to replace assembly language for systems programming; allow system calls to be made directly (e.g., C, C++)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Three general methods are used to pass parameters between a running program and the operating system.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 parameters in </a:t>
            </a:r>
            <a:r>
              <a:rPr lang="en-US" altLang="en-US" i="1" dirty="0"/>
              <a:t>registers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Store the parameters in a table in memory, and the table address is passed as a parameter in a register.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Push</a:t>
            </a:r>
            <a:r>
              <a:rPr lang="en-US" altLang="en-US" dirty="0"/>
              <a:t> (store) the parameters onto the </a:t>
            </a:r>
            <a:r>
              <a:rPr lang="en-US" altLang="en-US" i="1" dirty="0"/>
              <a:t>stack</a:t>
            </a:r>
            <a:r>
              <a:rPr lang="en-US" altLang="en-US" dirty="0"/>
              <a:t> by the program, and </a:t>
            </a:r>
            <a:r>
              <a:rPr lang="en-US" altLang="en-US" i="1" dirty="0"/>
              <a:t>pop</a:t>
            </a:r>
            <a:r>
              <a:rPr lang="en-US" altLang="en-US" dirty="0"/>
              <a:t> off the stack by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05850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System calls are routines run by the OS on behalf of the user</a:t>
            </a:r>
          </a:p>
          <a:p>
            <a:r>
              <a:rPr lang="en-US" altLang="en-US" dirty="0"/>
              <a:t>Allow user to access I/O, create processes, get system information, etc.</a:t>
            </a:r>
          </a:p>
          <a:p>
            <a:r>
              <a:rPr lang="en-US" altLang="en-US" dirty="0"/>
              <a:t>Programming interface to the services provided by the OS</a:t>
            </a:r>
            <a:endParaRPr lang="en-US" altLang="en-US" sz="800" dirty="0"/>
          </a:p>
          <a:p>
            <a:r>
              <a:rPr lang="en-US" altLang="en-US" dirty="0"/>
              <a:t>Typically written in a high-level language (C or C++)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Mostly accessed by programs via a high-level </a:t>
            </a:r>
            <a:r>
              <a:rPr lang="en-US" altLang="en-US" b="1" dirty="0"/>
              <a:t>Application Programming Interface (API)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rather than direct system call use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14443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905000" y="1600200"/>
            <a:ext cx="853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en-US" sz="16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948" r="17307" b="575"/>
          <a:stretch>
            <a:fillRect/>
          </a:stretch>
        </p:blipFill>
        <p:spPr bwMode="auto">
          <a:xfrm>
            <a:off x="3648974" y="2518285"/>
            <a:ext cx="3786188" cy="371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/>
          </a:bodyPr>
          <a:lstStyle/>
          <a:p>
            <a:r>
              <a:rPr lang="en-US" altLang="en-US" sz="3600" b="1" dirty="0"/>
              <a:t>System Calls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7981" y="1905000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en-US" sz="1600" dirty="0"/>
              <a:t>A System Call is the main way a user program interacts with the Operating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84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System Calls</a:t>
            </a:r>
            <a:br>
              <a:rPr lang="en-US" alt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en-US" sz="1600" b="1" dirty="0"/>
          </a:p>
          <a:p>
            <a:pPr marL="0" indent="0" algn="just">
              <a:buNone/>
            </a:pPr>
            <a:r>
              <a:rPr lang="en-US" altLang="en-US" sz="1600" b="1" dirty="0"/>
              <a:t>HOW A SYSTEM CALL WORKS</a:t>
            </a:r>
          </a:p>
          <a:p>
            <a:pPr algn="just"/>
            <a:endParaRPr lang="en-US" altLang="en-US" sz="1600" dirty="0"/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Obtain access to system space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Do parameter validation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System resource collection ( locks on structures )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Ask device/system for requested item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Suspend waiting for device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Interrupt makes this thread ready to run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Wrap-up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Return to user</a:t>
            </a:r>
          </a:p>
          <a:p>
            <a:endParaRPr lang="en-US" sz="16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12299" name="Picture 11" descr="1-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5335588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14600" y="5628726"/>
            <a:ext cx="56388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There are 11 (or more) steps in making the system call</a:t>
            </a:r>
            <a:r>
              <a:rPr lang="en-US" altLang="en-US" sz="1600">
                <a:latin typeface="Tahoma" panose="020B0604030504040204" pitchFamily="34" charset="0"/>
              </a:rPr>
              <a:t>                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</a:t>
            </a:r>
            <a:r>
              <a:rPr lang="en-US" altLang="en-US" sz="1600" b="1">
                <a:latin typeface="Tahoma" panose="020B0604030504040204" pitchFamily="34" charset="0"/>
              </a:rPr>
              <a:t>read (fd, buffer, nbytes)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8534400" y="5715000"/>
            <a:ext cx="1040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Linux API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6705600" y="5967153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0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Typically, a number associated with each system call</a:t>
            </a:r>
          </a:p>
          <a:p>
            <a:pPr lvl="1"/>
            <a:r>
              <a:rPr lang="en-US" altLang="en-US" b="1" dirty="0"/>
              <a:t>System-call interface </a:t>
            </a:r>
            <a:r>
              <a:rPr lang="en-US" altLang="en-US" dirty="0"/>
              <a:t>maintains a table indexed according to these numbers</a:t>
            </a:r>
            <a:endParaRPr lang="en-US" altLang="en-US" sz="800" dirty="0"/>
          </a:p>
          <a:p>
            <a:r>
              <a:rPr lang="en-US" altLang="en-US" dirty="0"/>
              <a:t>The system call interface invokes  the intended system call in OS kernel and returns status of the system call and any return values</a:t>
            </a:r>
            <a:endParaRPr lang="en-US" altLang="en-US" sz="800" dirty="0"/>
          </a:p>
          <a:p>
            <a:r>
              <a:rPr lang="en-US" altLang="en-US" dirty="0"/>
              <a:t>The caller need know nothing about how the system call is implemented</a:t>
            </a:r>
          </a:p>
          <a:p>
            <a:pPr lvl="1"/>
            <a:r>
              <a:rPr lang="en-US" altLang="en-US" dirty="0"/>
              <a:t>Just needs to obey API and understand what OS will do as a result call</a:t>
            </a:r>
          </a:p>
          <a:p>
            <a:pPr lvl="1"/>
            <a:r>
              <a:rPr lang="en-US" altLang="en-US" dirty="0"/>
              <a:t>Most details of  OS interface hidden from programmer by API  </a:t>
            </a:r>
          </a:p>
          <a:p>
            <a:pPr lvl="2"/>
            <a:r>
              <a:rPr lang="en-US" altLang="en-US" dirty="0"/>
              <a:t>Managed by run-time support library (set of functions built into libraries included with compiler)</a:t>
            </a:r>
          </a:p>
        </p:txBody>
      </p:sp>
    </p:spTree>
    <p:extLst>
      <p:ext uri="{BB962C8B-B14F-4D97-AF65-F5344CB8AC3E}">
        <p14:creationId xmlns:p14="http://schemas.microsoft.com/office/powerpoint/2010/main" val="242539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Standard API</a:t>
            </a:r>
          </a:p>
        </p:txBody>
      </p:sp>
      <p:pic>
        <p:nvPicPr>
          <p:cNvPr id="17411" name="Picture 1" descr="Screen Shot 2012-12-01 at 12.25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9" y="1066801"/>
            <a:ext cx="5094287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5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Startup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On power up</a:t>
            </a:r>
          </a:p>
          <a:p>
            <a:pPr lvl="1"/>
            <a:r>
              <a:rPr lang="en-US" altLang="en-US" sz="2000" dirty="0"/>
              <a:t>everything in system is in random, unpredictable state</a:t>
            </a:r>
          </a:p>
          <a:p>
            <a:pPr lvl="1"/>
            <a:r>
              <a:rPr lang="en-US" altLang="en-US" sz="2000" dirty="0"/>
              <a:t>special hardware circuit raises RESET pin of CPU</a:t>
            </a:r>
          </a:p>
          <a:p>
            <a:pPr lvl="2"/>
            <a:r>
              <a:rPr lang="en-US" altLang="en-US" sz="1800" dirty="0"/>
              <a:t>sets the program counter to 0xfffffff0</a:t>
            </a:r>
          </a:p>
          <a:p>
            <a:pPr lvl="3"/>
            <a:r>
              <a:rPr lang="en-US" altLang="en-US" sz="1600" dirty="0"/>
              <a:t>this address is mapped to ROM (Read-Only Memory)</a:t>
            </a:r>
          </a:p>
          <a:p>
            <a:r>
              <a:rPr lang="en-US" altLang="en-US" sz="2000" dirty="0"/>
              <a:t>BIOS (Basic </a:t>
            </a:r>
            <a:r>
              <a:rPr lang="en-US" altLang="en-US" sz="2000" dirty="0" err="1"/>
              <a:t>Input/Output</a:t>
            </a:r>
            <a:r>
              <a:rPr lang="en-US" altLang="en-US" sz="2000" dirty="0"/>
              <a:t> Stream)</a:t>
            </a:r>
          </a:p>
          <a:p>
            <a:pPr lvl="1"/>
            <a:r>
              <a:rPr lang="en-US" altLang="en-US" sz="2000" dirty="0"/>
              <a:t>set of programs stored in ROM</a:t>
            </a:r>
          </a:p>
          <a:p>
            <a:pPr lvl="1"/>
            <a:r>
              <a:rPr lang="en-US" altLang="en-US" sz="2000" dirty="0"/>
              <a:t>some OS’s use only these programs</a:t>
            </a:r>
          </a:p>
          <a:p>
            <a:pPr lvl="2"/>
            <a:r>
              <a:rPr lang="en-US" altLang="en-US" sz="1800" dirty="0"/>
              <a:t>MS DOS</a:t>
            </a:r>
          </a:p>
          <a:p>
            <a:pPr lvl="1"/>
            <a:r>
              <a:rPr lang="en-US" altLang="en-US" sz="2000" dirty="0"/>
              <a:t>many modern systems use these programs to load other system programs</a:t>
            </a:r>
          </a:p>
          <a:p>
            <a:pPr lvl="2"/>
            <a:r>
              <a:rPr lang="en-US" altLang="en-US" sz="1800" dirty="0"/>
              <a:t>Windows, Unix, Linux</a:t>
            </a:r>
          </a:p>
        </p:txBody>
      </p:sp>
    </p:spTree>
    <p:extLst>
      <p:ext uri="{BB962C8B-B14F-4D97-AF65-F5344CB8AC3E}">
        <p14:creationId xmlns:p14="http://schemas.microsoft.com/office/powerpoint/2010/main" val="293431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/>
              <a:t>Example of Windows API</a:t>
            </a:r>
            <a:br>
              <a:rPr lang="en-US" altLang="en-US" b="1" dirty="0">
                <a:solidFill>
                  <a:srgbClr val="FF0000"/>
                </a:solidFill>
              </a:rPr>
            </a:br>
            <a:br>
              <a:rPr lang="en-US" alt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sz="1600" dirty="0"/>
              <a:t>Consider the </a:t>
            </a:r>
            <a:r>
              <a:rPr lang="en-US" altLang="en-US" sz="1600" dirty="0" err="1"/>
              <a:t>ReadFile</a:t>
            </a:r>
            <a:r>
              <a:rPr lang="en-US" altLang="en-US" sz="1600" dirty="0"/>
              <a:t>() function in the program</a:t>
            </a:r>
          </a:p>
          <a:p>
            <a:pPr algn="just"/>
            <a:r>
              <a:rPr lang="en-US" altLang="en-US" sz="1600" dirty="0"/>
              <a:t>Win32 API—a function for reading from a file.</a:t>
            </a:r>
          </a:p>
          <a:p>
            <a:pPr algn="just"/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 algn="just"/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 algn="just"/>
            <a:endParaRPr lang="en-US" altLang="en-US" sz="1600" dirty="0"/>
          </a:p>
          <a:p>
            <a:pPr algn="just"/>
            <a:r>
              <a:rPr lang="en-US" altLang="en-US" sz="1600" dirty="0"/>
              <a:t>A description of the parameters passed to </a:t>
            </a:r>
            <a:r>
              <a:rPr lang="en-US" altLang="en-US" sz="1600" dirty="0" err="1"/>
              <a:t>ReadFile</a:t>
            </a:r>
            <a:r>
              <a:rPr lang="en-US" altLang="en-US" sz="1600" dirty="0"/>
              <a:t>()</a:t>
            </a:r>
          </a:p>
          <a:p>
            <a:pPr lvl="1" algn="just"/>
            <a:r>
              <a:rPr lang="en-US" altLang="en-US" sz="1600" dirty="0"/>
              <a:t>HANDLE file—the file to be read</a:t>
            </a:r>
          </a:p>
          <a:p>
            <a:pPr lvl="1" algn="just"/>
            <a:r>
              <a:rPr lang="en-US" altLang="en-US" sz="1600" dirty="0"/>
              <a:t>LPVOID buffer—a buffer where the data will be read into and written from</a:t>
            </a:r>
          </a:p>
          <a:p>
            <a:pPr lvl="1" algn="just"/>
            <a:r>
              <a:rPr lang="en-US" altLang="en-US" sz="1600" dirty="0"/>
              <a:t>DWORD </a:t>
            </a:r>
            <a:r>
              <a:rPr lang="en-US" altLang="en-US" sz="1600" dirty="0" err="1"/>
              <a:t>bytesToRead</a:t>
            </a:r>
            <a:r>
              <a:rPr lang="en-US" altLang="en-US" sz="1600" dirty="0"/>
              <a:t>—the number of bytes to be read into the buffer</a:t>
            </a:r>
          </a:p>
          <a:p>
            <a:pPr lvl="1" algn="just"/>
            <a:r>
              <a:rPr lang="en-US" altLang="en-US" sz="1600" dirty="0"/>
              <a:t>LPDWORD </a:t>
            </a:r>
            <a:r>
              <a:rPr lang="en-US" altLang="en-US" sz="1600" dirty="0" err="1"/>
              <a:t>bytesRead</a:t>
            </a:r>
            <a:r>
              <a:rPr lang="en-US" altLang="en-US" sz="1600" dirty="0"/>
              <a:t>—the number of bytes read during the last read</a:t>
            </a:r>
          </a:p>
          <a:p>
            <a:pPr lvl="1" algn="just"/>
            <a:r>
              <a:rPr lang="en-US" altLang="en-US" sz="1600" dirty="0"/>
              <a:t>LPOVERLAPPED </a:t>
            </a:r>
            <a:r>
              <a:rPr lang="en-US" altLang="en-US" sz="1600" dirty="0" err="1"/>
              <a:t>ovl</a:t>
            </a:r>
            <a:r>
              <a:rPr lang="en-US" altLang="en-US" sz="1600" dirty="0"/>
              <a:t>—indicates if overlapped I/O is being used</a:t>
            </a:r>
          </a:p>
          <a:p>
            <a:endParaRPr lang="en-US" dirty="0"/>
          </a:p>
        </p:txBody>
      </p:sp>
      <p:sp>
        <p:nvSpPr>
          <p:cNvPr id="27651" name="Rectangle 1027"/>
          <p:cNvSpPr>
            <a:spLocks noChangeArrowheads="1"/>
          </p:cNvSpPr>
          <p:nvPr/>
        </p:nvSpPr>
        <p:spPr bwMode="auto">
          <a:xfrm>
            <a:off x="1828800" y="15240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en-US" sz="1600" dirty="0"/>
          </a:p>
        </p:txBody>
      </p:sp>
      <p:pic>
        <p:nvPicPr>
          <p:cNvPr id="27658" name="Picture 10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29630" r="1028" b="29355"/>
          <a:stretch>
            <a:fillRect/>
          </a:stretch>
        </p:blipFill>
        <p:spPr bwMode="auto">
          <a:xfrm>
            <a:off x="2590800" y="2683626"/>
            <a:ext cx="6732588" cy="172212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26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API – System Call – OS Relationship</a:t>
            </a:r>
          </a:p>
        </p:txBody>
      </p:sp>
      <p:pic>
        <p:nvPicPr>
          <p:cNvPr id="19459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6" y="1425575"/>
            <a:ext cx="7153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146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Exact type and amount of information vary according to OS and call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Parameters stored in a block</a:t>
            </a:r>
            <a:r>
              <a:rPr lang="en-US" altLang="en-US" i="1" dirty="0"/>
              <a:t>, </a:t>
            </a:r>
            <a:r>
              <a:rPr lang="en-US" altLang="en-US" dirty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Parameters placed, or </a:t>
            </a:r>
            <a:r>
              <a:rPr lang="en-US" altLang="en-US" b="1" dirty="0"/>
              <a:t>pushed</a:t>
            </a:r>
            <a:r>
              <a:rPr lang="en-US" altLang="en-US" i="1" dirty="0"/>
              <a:t>, </a:t>
            </a:r>
            <a:r>
              <a:rPr lang="en-US" altLang="en-US" dirty="0"/>
              <a:t>onto the </a:t>
            </a:r>
            <a:r>
              <a:rPr lang="en-US" altLang="en-US" b="1" dirty="0"/>
              <a:t>stack</a:t>
            </a:r>
            <a:r>
              <a:rPr lang="en-US" altLang="en-US" i="1" dirty="0"/>
              <a:t> </a:t>
            </a:r>
            <a:r>
              <a:rPr lang="en-US" altLang="en-US" dirty="0"/>
              <a:t>by the program and </a:t>
            </a:r>
            <a:r>
              <a:rPr lang="en-US" altLang="en-US" b="1" dirty="0"/>
              <a:t>popped</a:t>
            </a:r>
            <a:r>
              <a:rPr lang="en-US" altLang="en-US" i="1" dirty="0"/>
              <a:t> </a:t>
            </a:r>
            <a:r>
              <a:rPr lang="en-US" altLang="en-US" dirty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001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passing data between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065616" y="5113937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>
                <a:latin typeface="Helvetica" pitchFamily="34" charset="0"/>
              </a:rPr>
              <a:t>Msg</a:t>
            </a:r>
            <a:r>
              <a:rPr lang="en-US" altLang="en-US" dirty="0">
                <a:latin typeface="Helvetica" pitchFamily="34" charset="0"/>
              </a:rPr>
              <a:t> Passing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191363" y="5149612"/>
            <a:ext cx="1826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34" charset="0"/>
              </a:rPr>
              <a:t>Shared Memory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t="7372" r="1248" b="13397"/>
          <a:stretch>
            <a:fillRect/>
          </a:stretch>
        </p:blipFill>
        <p:spPr bwMode="auto">
          <a:xfrm>
            <a:off x="3479800" y="2078832"/>
            <a:ext cx="5702300" cy="2782093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49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of Parameters As A Table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5768" r="2505" b="15805"/>
          <a:stretch>
            <a:fillRect/>
          </a:stretch>
        </p:blipFill>
        <p:spPr bwMode="auto">
          <a:xfrm>
            <a:off x="2928819" y="2443283"/>
            <a:ext cx="5997575" cy="3186112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6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2510287"/>
            <a:ext cx="5937250" cy="347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8882063" y="202247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3027363" y="2012951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5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message from one processor to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142" y="18371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Operations to be performed:</a:t>
            </a:r>
          </a:p>
          <a:p>
            <a:r>
              <a:rPr lang="en-US" sz="1600" dirty="0"/>
              <a:t>Check Permissions, Format Message</a:t>
            </a:r>
          </a:p>
          <a:p>
            <a:r>
              <a:rPr lang="en-US" sz="1600" dirty="0"/>
              <a:t>Enforce forward progress, </a:t>
            </a:r>
          </a:p>
          <a:p>
            <a:pPr marL="0" indent="0">
              <a:buNone/>
            </a:pPr>
            <a:r>
              <a:rPr lang="en-US" sz="1600" dirty="0"/>
              <a:t>Handle interrupts</a:t>
            </a:r>
          </a:p>
          <a:p>
            <a:r>
              <a:rPr lang="en-US" sz="1600" dirty="0"/>
              <a:t>Prevent Denial Of Service (DOS) </a:t>
            </a:r>
          </a:p>
          <a:p>
            <a:pPr marL="0" indent="0">
              <a:buNone/>
            </a:pPr>
            <a:r>
              <a:rPr lang="en-US" sz="1600" dirty="0"/>
              <a:t>and/or Deadlock</a:t>
            </a:r>
          </a:p>
          <a:p>
            <a:pPr marL="0" indent="0">
              <a:buNone/>
            </a:pPr>
            <a:r>
              <a:rPr lang="en-US" sz="1600" dirty="0"/>
              <a:t>Traditional Approach: </a:t>
            </a:r>
          </a:p>
          <a:p>
            <a:pPr marL="0" indent="0">
              <a:buNone/>
            </a:pPr>
            <a:r>
              <a:rPr lang="en-US" sz="1600" dirty="0"/>
              <a:t>Use a system call + OS Service</a:t>
            </a:r>
          </a:p>
          <a:p>
            <a:endParaRPr lang="en-US" sz="18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4547063" y="1765070"/>
            <a:ext cx="6898178" cy="4247465"/>
            <a:chOff x="914400" y="1752600"/>
            <a:chExt cx="7848600" cy="4419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377950" y="1752600"/>
              <a:ext cx="1295400" cy="990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Source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Program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7950" y="3048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omic Sans MS" pitchFamily="66" charset="0"/>
                </a:rPr>
                <a:t>SysCall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7950" y="3657600"/>
              <a:ext cx="1295400" cy="762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Message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Service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377950" y="4724400"/>
              <a:ext cx="1295400" cy="5334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Device Driver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2025650" y="27432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025650" y="3352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025650" y="44196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Rectangle 26"/>
            <p:cNvSpPr/>
            <p:nvPr/>
          </p:nvSpPr>
          <p:spPr bwMode="auto">
            <a:xfrm>
              <a:off x="1377950" y="5562600"/>
              <a:ext cx="1295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Hardware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Interface</a:t>
              </a:r>
            </a:p>
          </p:txBody>
        </p:sp>
        <p:cxnSp>
          <p:nvCxnSpPr>
            <p:cNvPr id="30" name="Straight Arrow Connector 29"/>
            <p:cNvCxnSpPr>
              <a:stCxn id="10" idx="2"/>
              <a:endCxn id="27" idx="0"/>
            </p:cNvCxnSpPr>
            <p:nvPr/>
          </p:nvCxnSpPr>
          <p:spPr bwMode="auto">
            <a:xfrm>
              <a:off x="2025650" y="5257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 46"/>
            <p:cNvSpPr/>
            <p:nvPr/>
          </p:nvSpPr>
          <p:spPr bwMode="auto">
            <a:xfrm>
              <a:off x="4572000" y="1752600"/>
              <a:ext cx="1295400" cy="990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omic Sans MS" pitchFamily="66" charset="0"/>
                </a:rPr>
                <a:t>Dest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Program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572000" y="3048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omic Sans MS" pitchFamily="66" charset="0"/>
                </a:rPr>
                <a:t>SysCall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572000" y="3657600"/>
              <a:ext cx="1295400" cy="762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Message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Service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572000" y="4724400"/>
              <a:ext cx="1295400" cy="5334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Device Driver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219700" y="27432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5219700" y="3352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5219700" y="44196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ectangle 53"/>
            <p:cNvSpPr/>
            <p:nvPr/>
          </p:nvSpPr>
          <p:spPr bwMode="auto">
            <a:xfrm>
              <a:off x="4572000" y="5562600"/>
              <a:ext cx="1295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omic Sans MS" pitchFamily="66" charset="0"/>
                </a:rPr>
                <a:t>Hardware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Interface</a:t>
              </a:r>
            </a:p>
          </p:txBody>
        </p:sp>
        <p:cxnSp>
          <p:nvCxnSpPr>
            <p:cNvPr id="55" name="Straight Arrow Connector 54"/>
            <p:cNvCxnSpPr>
              <a:stCxn id="50" idx="2"/>
              <a:endCxn id="54" idx="0"/>
            </p:cNvCxnSpPr>
            <p:nvPr/>
          </p:nvCxnSpPr>
          <p:spPr bwMode="auto">
            <a:xfrm>
              <a:off x="5219700" y="5257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Right Arrow 55"/>
            <p:cNvSpPr/>
            <p:nvPr/>
          </p:nvSpPr>
          <p:spPr bwMode="auto">
            <a:xfrm>
              <a:off x="2673350" y="5486400"/>
              <a:ext cx="1898650" cy="685800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914400" y="2895600"/>
              <a:ext cx="5638800" cy="2514600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03435" y="3715434"/>
              <a:ext cx="1238480" cy="67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Kernel (OS)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50637" y="1924735"/>
              <a:ext cx="1758623" cy="67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User-Level Code </a:t>
              </a:r>
              <a:br>
                <a:rPr lang="en-US" dirty="0"/>
              </a:br>
              <a:r>
                <a:rPr lang="en-US" dirty="0"/>
                <a:t>(With Libraries)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77000" y="3853934"/>
              <a:ext cx="2286000" cy="38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OS Service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7958" y="5644634"/>
              <a:ext cx="1104084" cy="384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1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828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15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0290" name="Picture 2" descr="Diagram showing all the components of Linux for users, the kernel, and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17" y="2222740"/>
            <a:ext cx="6970566" cy="33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2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Structure</a:t>
            </a:r>
          </a:p>
        </p:txBody>
      </p:sp>
      <p:pic>
        <p:nvPicPr>
          <p:cNvPr id="3" name="Picture 1" descr="fg22_0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1466491"/>
            <a:ext cx="6989763" cy="47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89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BIOS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operations performed by BIOS</a:t>
            </a:r>
          </a:p>
          <a:p>
            <a:pPr lvl="1">
              <a:buFontTx/>
              <a:buNone/>
            </a:pPr>
            <a:r>
              <a:rPr lang="en-US" altLang="en-US" dirty="0"/>
              <a:t>	1) find and test hardware devices</a:t>
            </a:r>
          </a:p>
          <a:p>
            <a:pPr lvl="1">
              <a:buFontTx/>
              <a:buNone/>
            </a:pPr>
            <a:r>
              <a:rPr lang="en-US" altLang="en-US" dirty="0"/>
              <a:t>		      - POST (Power-On Self-Test)</a:t>
            </a:r>
          </a:p>
          <a:p>
            <a:pPr lvl="1">
              <a:buFontTx/>
              <a:buNone/>
            </a:pPr>
            <a:r>
              <a:rPr lang="en-US" altLang="en-US" dirty="0"/>
              <a:t>	2) initialize hardware devices</a:t>
            </a:r>
          </a:p>
          <a:p>
            <a:pPr lvl="1">
              <a:buFontTx/>
              <a:buNone/>
            </a:pPr>
            <a:r>
              <a:rPr lang="en-US" altLang="en-US" dirty="0"/>
              <a:t>		      - creates a table of installed devices</a:t>
            </a:r>
          </a:p>
          <a:p>
            <a:pPr lvl="1">
              <a:buFontTx/>
              <a:buNone/>
            </a:pPr>
            <a:r>
              <a:rPr lang="en-US" altLang="en-US" dirty="0"/>
              <a:t>	3) find </a:t>
            </a:r>
            <a:r>
              <a:rPr lang="en-US" altLang="en-US" i="1" dirty="0"/>
              <a:t>boot sector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	      - may be on floppy, hard drive, or CD-ROM</a:t>
            </a:r>
          </a:p>
          <a:p>
            <a:pPr lvl="1">
              <a:buFontTx/>
              <a:buNone/>
            </a:pPr>
            <a:r>
              <a:rPr lang="en-US" altLang="en-US" dirty="0"/>
              <a:t>	4) load boot sector into memory location 0x00007c00</a:t>
            </a:r>
          </a:p>
          <a:p>
            <a:pPr lvl="1">
              <a:buFontTx/>
              <a:buNone/>
            </a:pPr>
            <a:r>
              <a:rPr lang="en-US" altLang="en-US" dirty="0"/>
              <a:t>	5) sets the program counter to 0x00007c00</a:t>
            </a:r>
          </a:p>
          <a:p>
            <a:pPr lvl="1">
              <a:buFontTx/>
              <a:buNone/>
            </a:pPr>
            <a:r>
              <a:rPr lang="en-US" altLang="en-US" dirty="0"/>
              <a:t>		      - starts executing code at that address</a:t>
            </a:r>
          </a:p>
        </p:txBody>
      </p:sp>
    </p:spTree>
    <p:extLst>
      <p:ext uri="{BB962C8B-B14F-4D97-AF65-F5344CB8AC3E}">
        <p14:creationId xmlns:p14="http://schemas.microsoft.com/office/powerpoint/2010/main" val="3898366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Windows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Hardware Abstraction Layer</a:t>
            </a:r>
          </a:p>
          <a:p>
            <a:pPr lvl="1"/>
            <a:r>
              <a:rPr lang="en-US" dirty="0"/>
              <a:t>Hides hardware chipset differences from upper levels of OS</a:t>
            </a:r>
          </a:p>
          <a:p>
            <a:r>
              <a:rPr lang="en-US" dirty="0"/>
              <a:t>Kernel Layer	</a:t>
            </a:r>
          </a:p>
          <a:p>
            <a:pPr lvl="1"/>
            <a:r>
              <a:rPr lang="en-US" dirty="0"/>
              <a:t>Thread Scheduling</a:t>
            </a:r>
          </a:p>
          <a:p>
            <a:pPr lvl="1"/>
            <a:r>
              <a:rPr lang="en-US" dirty="0"/>
              <a:t>Low-Level Processors Synchronization</a:t>
            </a:r>
          </a:p>
          <a:p>
            <a:pPr lvl="1"/>
            <a:r>
              <a:rPr lang="en-US" dirty="0"/>
              <a:t>Interrupt/Exception Handling</a:t>
            </a:r>
          </a:p>
          <a:p>
            <a:pPr lvl="1"/>
            <a:r>
              <a:rPr lang="en-US" dirty="0"/>
              <a:t>Switching between User/Kernel Mode.</a:t>
            </a:r>
          </a:p>
          <a:p>
            <a:r>
              <a:rPr lang="en-US" dirty="0"/>
              <a:t>Executive</a:t>
            </a:r>
          </a:p>
          <a:p>
            <a:pPr lvl="1"/>
            <a:r>
              <a:rPr lang="en-US" dirty="0"/>
              <a:t>Set of services that all environmental subsystems need</a:t>
            </a:r>
          </a:p>
          <a:p>
            <a:pPr lvl="2"/>
            <a:r>
              <a:rPr lang="en-US" dirty="0"/>
              <a:t>Object Manager</a:t>
            </a:r>
          </a:p>
          <a:p>
            <a:pPr lvl="2"/>
            <a:r>
              <a:rPr lang="en-US" dirty="0"/>
              <a:t>Virtual Memory Manager</a:t>
            </a:r>
          </a:p>
          <a:p>
            <a:pPr lvl="2"/>
            <a:r>
              <a:rPr lang="en-US" dirty="0"/>
              <a:t>Process Manager</a:t>
            </a:r>
          </a:p>
          <a:p>
            <a:pPr lvl="2"/>
            <a:r>
              <a:rPr lang="en-US" dirty="0"/>
              <a:t>Advanced Local Procedure Call Facility</a:t>
            </a:r>
          </a:p>
          <a:p>
            <a:pPr lvl="2"/>
            <a:r>
              <a:rPr lang="en-US" dirty="0"/>
              <a:t>I/O manager</a:t>
            </a:r>
          </a:p>
          <a:p>
            <a:pPr lvl="2"/>
            <a:r>
              <a:rPr lang="en-US" dirty="0"/>
              <a:t>Cache Manager </a:t>
            </a:r>
          </a:p>
          <a:p>
            <a:pPr lvl="2"/>
            <a:r>
              <a:rPr lang="en-US" dirty="0"/>
              <a:t>Security Reference Monitor</a:t>
            </a:r>
          </a:p>
          <a:p>
            <a:pPr lvl="2"/>
            <a:r>
              <a:rPr lang="en-US" dirty="0"/>
              <a:t>Plug-and-Plan and Power Managers</a:t>
            </a:r>
          </a:p>
          <a:p>
            <a:pPr lvl="2"/>
            <a:r>
              <a:rPr lang="en-US" dirty="0"/>
              <a:t>Registry</a:t>
            </a:r>
          </a:p>
          <a:p>
            <a:pPr lvl="2"/>
            <a:r>
              <a:rPr lang="en-US" dirty="0"/>
              <a:t>Booting</a:t>
            </a:r>
          </a:p>
          <a:p>
            <a:r>
              <a:rPr lang="en-US" dirty="0"/>
              <a:t>Programmer Interface: Win32 API</a:t>
            </a:r>
          </a:p>
        </p:txBody>
      </p:sp>
    </p:spTree>
    <p:extLst>
      <p:ext uri="{BB962C8B-B14F-4D97-AF65-F5344CB8AC3E}">
        <p14:creationId xmlns:p14="http://schemas.microsoft.com/office/powerpoint/2010/main" val="3914805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System Calls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Process control</a:t>
            </a:r>
          </a:p>
          <a:p>
            <a:r>
              <a:rPr lang="en-US" altLang="en-US" dirty="0"/>
              <a:t>File manipulation</a:t>
            </a:r>
          </a:p>
          <a:p>
            <a:r>
              <a:rPr lang="en-US" altLang="en-US" dirty="0"/>
              <a:t>Device manipulation</a:t>
            </a:r>
          </a:p>
          <a:p>
            <a:r>
              <a:rPr lang="en-US" altLang="en-US" dirty="0"/>
              <a:t>Information maintenance</a:t>
            </a:r>
          </a:p>
          <a:p>
            <a:r>
              <a:rPr lang="en-US" altLang="en-US" dirty="0"/>
              <a:t>Communications</a:t>
            </a:r>
          </a:p>
          <a:p>
            <a:r>
              <a:rPr lang="en-US" altLang="en-US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6730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Process control</a:t>
            </a:r>
          </a:p>
          <a:p>
            <a:pPr lvl="1"/>
            <a:r>
              <a:rPr lang="en-US" altLang="en-US" dirty="0"/>
              <a:t>create process, terminate process</a:t>
            </a:r>
          </a:p>
          <a:p>
            <a:pPr lvl="1"/>
            <a:r>
              <a:rPr lang="en-US" altLang="en-US" dirty="0"/>
              <a:t>end, abort</a:t>
            </a:r>
          </a:p>
          <a:p>
            <a:pPr lvl="1"/>
            <a:r>
              <a:rPr lang="en-US" altLang="en-US" dirty="0"/>
              <a:t>load, execute</a:t>
            </a:r>
          </a:p>
          <a:p>
            <a:pPr lvl="1"/>
            <a:r>
              <a:rPr lang="en-US" altLang="en-US" dirty="0"/>
              <a:t>get process attributes, set process attributes</a:t>
            </a:r>
          </a:p>
          <a:p>
            <a:pPr lvl="1"/>
            <a:r>
              <a:rPr lang="en-US" altLang="en-US" dirty="0"/>
              <a:t>wait for time</a:t>
            </a:r>
          </a:p>
          <a:p>
            <a:pPr lvl="1"/>
            <a:r>
              <a:rPr lang="en-US" altLang="en-US" dirty="0"/>
              <a:t>wait event, signal event</a:t>
            </a:r>
          </a:p>
          <a:p>
            <a:pPr lvl="1"/>
            <a:r>
              <a:rPr lang="en-US" altLang="en-US" dirty="0"/>
              <a:t>allocate and free memory</a:t>
            </a:r>
          </a:p>
          <a:p>
            <a:pPr lvl="1"/>
            <a:r>
              <a:rPr lang="en-US" altLang="en-US" dirty="0"/>
              <a:t>Dump memory if error</a:t>
            </a:r>
          </a:p>
          <a:p>
            <a:pPr lvl="1"/>
            <a:r>
              <a:rPr lang="en-US" altLang="en-US" b="1" dirty="0"/>
              <a:t>Debugger</a:t>
            </a:r>
            <a:r>
              <a:rPr lang="en-US" altLang="en-US" dirty="0"/>
              <a:t> for determining </a:t>
            </a:r>
            <a:r>
              <a:rPr lang="en-US" altLang="en-US" b="1" dirty="0"/>
              <a:t>bugs, single step </a:t>
            </a:r>
            <a:r>
              <a:rPr lang="en-US" altLang="en-US" dirty="0"/>
              <a:t>execution</a:t>
            </a:r>
          </a:p>
          <a:p>
            <a:pPr lvl="1"/>
            <a:r>
              <a:rPr lang="en-US" altLang="en-US" b="1" dirty="0"/>
              <a:t>Locks</a:t>
            </a:r>
            <a:r>
              <a:rPr lang="en-US" altLang="en-US" dirty="0"/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2313842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File management</a:t>
            </a:r>
          </a:p>
          <a:p>
            <a:pPr lvl="1"/>
            <a:r>
              <a:rPr lang="en-US" altLang="en-US"/>
              <a:t>create file, delete file</a:t>
            </a:r>
          </a:p>
          <a:p>
            <a:pPr lvl="1"/>
            <a:r>
              <a:rPr lang="en-US" altLang="en-US"/>
              <a:t>open, close file</a:t>
            </a:r>
          </a:p>
          <a:p>
            <a:pPr lvl="1"/>
            <a:r>
              <a:rPr lang="en-US" altLang="en-US"/>
              <a:t>read, write, reposition</a:t>
            </a:r>
          </a:p>
          <a:p>
            <a:pPr lvl="1"/>
            <a:r>
              <a:rPr lang="en-US" altLang="en-US"/>
              <a:t>get and set file attributes</a:t>
            </a:r>
          </a:p>
          <a:p>
            <a:r>
              <a:rPr lang="en-US" altLang="en-US"/>
              <a:t>Device management</a:t>
            </a:r>
          </a:p>
          <a:p>
            <a:pPr lvl="1"/>
            <a:r>
              <a:rPr lang="en-US" altLang="en-US"/>
              <a:t>request device, release device</a:t>
            </a:r>
          </a:p>
          <a:p>
            <a:pPr lvl="1"/>
            <a:r>
              <a:rPr lang="en-US" altLang="en-US"/>
              <a:t>read, write, reposition</a:t>
            </a:r>
          </a:p>
          <a:p>
            <a:pPr lvl="1"/>
            <a:r>
              <a:rPr lang="en-US" altLang="en-US"/>
              <a:t>get device attributes, set device attributes</a:t>
            </a:r>
          </a:p>
          <a:p>
            <a:pPr lvl="1"/>
            <a:r>
              <a:rPr lang="en-US" altLang="en-US"/>
              <a:t>logically attach or detach devices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352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System Calls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Information maintenance</a:t>
            </a:r>
          </a:p>
          <a:p>
            <a:pPr lvl="1"/>
            <a:r>
              <a:rPr lang="en-US" altLang="en-US" dirty="0"/>
              <a:t>get time or date, set time or date</a:t>
            </a:r>
          </a:p>
          <a:p>
            <a:pPr lvl="1"/>
            <a:r>
              <a:rPr lang="en-US" altLang="en-US" dirty="0"/>
              <a:t>get system data, set system data</a:t>
            </a:r>
          </a:p>
          <a:p>
            <a:pPr lvl="1"/>
            <a:r>
              <a:rPr lang="en-US" altLang="en-US" dirty="0"/>
              <a:t>get and set process, file, or device attributes</a:t>
            </a:r>
          </a:p>
          <a:p>
            <a:r>
              <a:rPr lang="en-US" altLang="en-US" dirty="0"/>
              <a:t>Communications</a:t>
            </a:r>
          </a:p>
          <a:p>
            <a:pPr lvl="1"/>
            <a:r>
              <a:rPr lang="en-US" altLang="en-US" dirty="0"/>
              <a:t>create, delete communication connection</a:t>
            </a:r>
          </a:p>
          <a:p>
            <a:pPr lvl="1"/>
            <a:r>
              <a:rPr lang="en-US" altLang="en-US" dirty="0"/>
              <a:t>send, receive messages if </a:t>
            </a:r>
            <a:r>
              <a:rPr lang="en-US" altLang="en-US" b="1" dirty="0"/>
              <a:t>message passing model </a:t>
            </a:r>
            <a:r>
              <a:rPr lang="en-US" altLang="en-US" dirty="0"/>
              <a:t>to </a:t>
            </a:r>
            <a:r>
              <a:rPr lang="en-US" altLang="en-US" b="1" dirty="0"/>
              <a:t>host name</a:t>
            </a:r>
            <a:r>
              <a:rPr lang="en-US" altLang="en-US" dirty="0"/>
              <a:t> or </a:t>
            </a:r>
            <a:r>
              <a:rPr lang="en-US" altLang="en-US" b="1" dirty="0"/>
              <a:t>process name</a:t>
            </a:r>
          </a:p>
          <a:p>
            <a:pPr lvl="2"/>
            <a:r>
              <a:rPr lang="en-US" altLang="en-US" dirty="0"/>
              <a:t>From</a:t>
            </a:r>
            <a:r>
              <a:rPr lang="en-US" altLang="en-US" b="1" dirty="0"/>
              <a:t> client </a:t>
            </a:r>
            <a:r>
              <a:rPr lang="en-US" altLang="en-US" dirty="0"/>
              <a:t>to</a:t>
            </a:r>
            <a:r>
              <a:rPr lang="en-US" altLang="en-US" b="1" dirty="0"/>
              <a:t> server</a:t>
            </a:r>
          </a:p>
          <a:p>
            <a:pPr lvl="1"/>
            <a:r>
              <a:rPr lang="en-US" altLang="en-US" b="1" dirty="0"/>
              <a:t>Shared-memory model </a:t>
            </a:r>
            <a:r>
              <a:rPr lang="en-US" altLang="en-US" dirty="0"/>
              <a:t>create and gain access to memory regions</a:t>
            </a:r>
          </a:p>
          <a:p>
            <a:pPr lvl="1"/>
            <a:r>
              <a:rPr lang="en-US" altLang="en-US" dirty="0"/>
              <a:t>transfer status information</a:t>
            </a:r>
          </a:p>
          <a:p>
            <a:pPr lvl="1"/>
            <a:r>
              <a:rPr lang="en-US" altLang="en-US" dirty="0"/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783190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System Calls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Protection</a:t>
            </a:r>
          </a:p>
          <a:p>
            <a:pPr lvl="1"/>
            <a:r>
              <a:rPr lang="en-US" altLang="en-US"/>
              <a:t>Control access to resources</a:t>
            </a:r>
          </a:p>
          <a:p>
            <a:pPr lvl="1"/>
            <a:r>
              <a:rPr lang="en-US" altLang="en-US"/>
              <a:t>Get and set permissions</a:t>
            </a:r>
          </a:p>
          <a:p>
            <a:pPr lvl="1"/>
            <a:r>
              <a:rPr lang="en-US" altLang="en-US"/>
              <a:t>Allow and deny user access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536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703514" y="106363"/>
            <a:ext cx="7648575" cy="576262"/>
          </a:xfrm>
        </p:spPr>
        <p:txBody>
          <a:bodyPr/>
          <a:lstStyle/>
          <a:p>
            <a:pPr eaLnBrk="1" hangingPunct="1"/>
            <a:r>
              <a:rPr lang="en-US" altLang="en-US" sz="240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52" y="1236577"/>
            <a:ext cx="539591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55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31" y="1108365"/>
            <a:ext cx="6376988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267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Hardware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</a:t>
            </a:r>
            <a:r>
              <a:rPr lang="en-IN" sz="2000" dirty="0"/>
              <a:t>The host machine is equipped with the physical hardware </a:t>
            </a:r>
          </a:p>
          <a:p>
            <a:pPr>
              <a:buNone/>
            </a:pPr>
            <a:r>
              <a:rPr lang="en-IN" sz="2000" dirty="0"/>
              <a:t>      e.g. a desktop with x-86 architecture running its installed Windows OS</a:t>
            </a:r>
          </a:p>
          <a:p>
            <a:pPr>
              <a:buNone/>
            </a:pPr>
            <a:r>
              <a:rPr lang="en-US" sz="2000" dirty="0"/>
              <a:t>      All applications access hardware resources (i.e. memory, i/o) through system calls to operating system (privileged instructions)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8823" y="3560783"/>
            <a:ext cx="2552700" cy="238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377774" y="3758406"/>
            <a:ext cx="3228975" cy="2486025"/>
          </a:xfrm>
          <a:prstGeom prst="rect">
            <a:avLst/>
          </a:prstGeom>
          <a:noFill/>
          <a:ln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560783"/>
            <a:ext cx="2596687" cy="271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551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OS image per machine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  tightly coupled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multiple applications  on same machine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Underutilized resources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Inflexible and costly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5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Boot Loader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 program stored in boot sector</a:t>
            </a:r>
          </a:p>
          <a:p>
            <a:r>
              <a:rPr lang="en-US" altLang="en-US" dirty="0"/>
              <a:t>Loaded by BIOS at location 0x00007c0</a:t>
            </a:r>
          </a:p>
          <a:p>
            <a:r>
              <a:rPr lang="en-US" altLang="en-US" dirty="0"/>
              <a:t>Configure a basic file system to allow system to read from disk</a:t>
            </a:r>
          </a:p>
          <a:p>
            <a:r>
              <a:rPr lang="en-US" altLang="en-US" dirty="0"/>
              <a:t>Loads kernel into memory</a:t>
            </a:r>
          </a:p>
          <a:p>
            <a:r>
              <a:rPr lang="en-US" altLang="en-US" dirty="0"/>
              <a:t>Also loads another program that will begin kernel initialization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6566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Design is decoupled (i.e. OS people can develop OS separate of Hardware people developing hardware)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Hardware and software can be upgraded without notifying the Application programs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927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compiled on one ISA will not run on another ISA.. 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compiled for Mac use different operating system calls then application designed for windows.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ISA’s must support old software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often be inhibiting in terms of performance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software is developed separately from hardware..	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not necessarily optimized for hardware.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89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Architecture &amp; Interfaces</a:t>
            </a:r>
            <a:br>
              <a:rPr lang="en-US" dirty="0"/>
            </a:br>
            <a:r>
              <a:rPr lang="en-US" sz="2200" dirty="0"/>
              <a:t>Architecture: formal specification of a system’s interface and the logical behavior of its visible resources.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514850" y="1905000"/>
            <a:ext cx="3589338" cy="3124200"/>
            <a:chOff x="864" y="1056"/>
            <a:chExt cx="2261" cy="1968"/>
          </a:xfrm>
        </p:grpSpPr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864" y="2160"/>
              <a:ext cx="225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9" name="Text Box 5"/>
            <p:cNvSpPr txBox="1">
              <a:spLocks noChangeArrowheads="1"/>
            </p:cNvSpPr>
            <p:nvPr/>
          </p:nvSpPr>
          <p:spPr bwMode="auto">
            <a:xfrm>
              <a:off x="1536" y="2496"/>
              <a:ext cx="81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1">
                  <a:latin typeface="Arial Black" pitchFamily="34" charset="0"/>
                </a:rPr>
                <a:t>Hardware</a:t>
              </a:r>
            </a:p>
          </p:txBody>
        </p:sp>
        <p:sp>
          <p:nvSpPr>
            <p:cNvPr id="205830" name="Text Box 6"/>
            <p:cNvSpPr txBox="1">
              <a:spLocks noChangeArrowheads="1"/>
            </p:cNvSpPr>
            <p:nvPr/>
          </p:nvSpPr>
          <p:spPr bwMode="auto">
            <a:xfrm>
              <a:off x="1249" y="2160"/>
              <a:ext cx="7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 Black" pitchFamily="34" charset="0"/>
                </a:rPr>
                <a:t>System ISA</a:t>
              </a:r>
            </a:p>
          </p:txBody>
        </p:sp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2496" y="2160"/>
              <a:ext cx="5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 Black" pitchFamily="34" charset="0"/>
                </a:rPr>
                <a:t>User ISA</a:t>
              </a: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864" y="1680"/>
              <a:ext cx="14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912" y="1680"/>
              <a:ext cx="6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Arial Black" pitchFamily="34" charset="0"/>
                </a:rPr>
                <a:t>Operating </a:t>
              </a:r>
            </a:p>
            <a:p>
              <a:r>
                <a:rPr lang="en-US" sz="1200" i="1">
                  <a:latin typeface="Arial Black" pitchFamily="34" charset="0"/>
                </a:rPr>
                <a:t>System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533" y="1413"/>
              <a:ext cx="644" cy="363"/>
              <a:chOff x="1190" y="1173"/>
              <a:chExt cx="644" cy="363"/>
            </a:xfrm>
          </p:grpSpPr>
          <p:sp>
            <p:nvSpPr>
              <p:cNvPr id="205834" name="Text Box 10"/>
              <p:cNvSpPr txBox="1">
                <a:spLocks noChangeArrowheads="1"/>
              </p:cNvSpPr>
              <p:nvPr/>
            </p:nvSpPr>
            <p:spPr bwMode="auto">
              <a:xfrm>
                <a:off x="1190" y="1173"/>
                <a:ext cx="64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System   Calls</a:t>
                </a:r>
              </a:p>
            </p:txBody>
          </p:sp>
          <p:sp>
            <p:nvSpPr>
              <p:cNvPr id="205835" name="Line 11"/>
              <p:cNvSpPr>
                <a:spLocks noChangeShapeType="1"/>
              </p:cNvSpPr>
              <p:nvPr/>
            </p:nvSpPr>
            <p:spPr bwMode="auto">
              <a:xfrm>
                <a:off x="12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6" name="Line 12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38" name="Rectangle 14"/>
            <p:cNvSpPr>
              <a:spLocks noChangeArrowheads="1"/>
            </p:cNvSpPr>
            <p:nvPr/>
          </p:nvSpPr>
          <p:spPr bwMode="auto">
            <a:xfrm>
              <a:off x="864" y="1296"/>
              <a:ext cx="105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0" name="Text Box 16"/>
            <p:cNvSpPr txBox="1">
              <a:spLocks noChangeArrowheads="1"/>
            </p:cNvSpPr>
            <p:nvPr/>
          </p:nvSpPr>
          <p:spPr bwMode="auto">
            <a:xfrm>
              <a:off x="912" y="1344"/>
              <a:ext cx="5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Arial Black" pitchFamily="34" charset="0"/>
                </a:rPr>
                <a:t>Libraries</a:t>
              </a:r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 flipV="1">
              <a:off x="864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864" y="105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V="1">
              <a:off x="3120" y="105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45" name="Text Box 21"/>
            <p:cNvSpPr txBox="1">
              <a:spLocks noChangeArrowheads="1"/>
            </p:cNvSpPr>
            <p:nvPr/>
          </p:nvSpPr>
          <p:spPr bwMode="auto">
            <a:xfrm>
              <a:off x="2352" y="1104"/>
              <a:ext cx="7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Arial Black" pitchFamily="34" charset="0"/>
                </a:rPr>
                <a:t>Applications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657600" y="3352800"/>
            <a:ext cx="4838700" cy="369888"/>
            <a:chOff x="1344" y="2112"/>
            <a:chExt cx="3048" cy="233"/>
          </a:xfrm>
        </p:grpSpPr>
        <p:sp>
          <p:nvSpPr>
            <p:cNvPr id="205847" name="Line 23"/>
            <p:cNvSpPr>
              <a:spLocks noChangeShapeType="1"/>
            </p:cNvSpPr>
            <p:nvPr/>
          </p:nvSpPr>
          <p:spPr bwMode="auto">
            <a:xfrm>
              <a:off x="1656" y="2256"/>
              <a:ext cx="27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48" name="Text Box 24"/>
            <p:cNvSpPr txBox="1">
              <a:spLocks noChangeArrowheads="1"/>
            </p:cNvSpPr>
            <p:nvPr/>
          </p:nvSpPr>
          <p:spPr bwMode="auto">
            <a:xfrm>
              <a:off x="1344" y="2112"/>
              <a:ext cx="30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ISA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3676650" y="2605088"/>
            <a:ext cx="4800600" cy="900112"/>
            <a:chOff x="1356" y="1641"/>
            <a:chExt cx="3024" cy="567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1692" y="1776"/>
              <a:ext cx="2688" cy="432"/>
              <a:chOff x="672" y="1632"/>
              <a:chExt cx="2688" cy="432"/>
            </a:xfrm>
          </p:grpSpPr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1824" cy="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6" name="Line 32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58" name="Text Box 34"/>
            <p:cNvSpPr txBox="1">
              <a:spLocks noChangeArrowheads="1"/>
            </p:cNvSpPr>
            <p:nvPr/>
          </p:nvSpPr>
          <p:spPr bwMode="auto">
            <a:xfrm>
              <a:off x="1356" y="1641"/>
              <a:ext cx="324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99FF"/>
                  </a:solidFill>
                </a:rPr>
                <a:t>ABI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3657600" y="1995488"/>
            <a:ext cx="4819650" cy="1433512"/>
            <a:chOff x="1344" y="1257"/>
            <a:chExt cx="3036" cy="903"/>
          </a:xfrm>
        </p:grpSpPr>
        <p:sp>
          <p:nvSpPr>
            <p:cNvPr id="205864" name="Text Box 40"/>
            <p:cNvSpPr txBox="1">
              <a:spLocks noChangeArrowheads="1"/>
            </p:cNvSpPr>
            <p:nvPr/>
          </p:nvSpPr>
          <p:spPr bwMode="auto">
            <a:xfrm>
              <a:off x="1344" y="1257"/>
              <a:ext cx="320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FF33"/>
                  </a:solidFill>
                </a:rPr>
                <a:t>API</a:t>
              </a:r>
            </a:p>
          </p:txBody>
        </p: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1692" y="1392"/>
              <a:ext cx="2688" cy="768"/>
              <a:chOff x="672" y="1248"/>
              <a:chExt cx="2688" cy="768"/>
            </a:xfrm>
          </p:grpSpPr>
          <p:sp>
            <p:nvSpPr>
              <p:cNvPr id="205861" name="Line 37"/>
              <p:cNvSpPr>
                <a:spLocks noChangeShapeType="1"/>
              </p:cNvSpPr>
              <p:nvPr/>
            </p:nvSpPr>
            <p:spPr bwMode="auto">
              <a:xfrm>
                <a:off x="1968" y="124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672" y="1248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2" name="Line 38"/>
              <p:cNvSpPr>
                <a:spLocks noChangeShapeType="1"/>
              </p:cNvSpPr>
              <p:nvPr/>
            </p:nvSpPr>
            <p:spPr bwMode="auto">
              <a:xfrm>
                <a:off x="1968" y="1584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6" name="Line 42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871" name="Rectangle 47"/>
          <p:cNvSpPr>
            <a:spLocks noChangeArrowheads="1"/>
          </p:cNvSpPr>
          <p:nvPr/>
        </p:nvSpPr>
        <p:spPr bwMode="auto">
          <a:xfrm>
            <a:off x="1981199" y="5105400"/>
            <a:ext cx="51528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100" b="1" dirty="0">
                <a:solidFill>
                  <a:srgbClr val="66FF33"/>
                </a:solidFill>
                <a:latin typeface="Times New Roman" pitchFamily="18" charset="0"/>
              </a:rPr>
              <a:t>API</a:t>
            </a:r>
            <a:r>
              <a:rPr lang="en-US" sz="2100" dirty="0">
                <a:latin typeface="Times New Roman" pitchFamily="18" charset="0"/>
              </a:rPr>
              <a:t> – Application Programming Interface</a:t>
            </a:r>
          </a:p>
        </p:txBody>
      </p:sp>
      <p:sp>
        <p:nvSpPr>
          <p:cNvPr id="205874" name="Rectangle 50"/>
          <p:cNvSpPr>
            <a:spLocks noChangeArrowheads="1"/>
          </p:cNvSpPr>
          <p:nvPr/>
        </p:nvSpPr>
        <p:spPr bwMode="auto">
          <a:xfrm>
            <a:off x="1981200" y="5486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100" b="1" dirty="0">
                <a:solidFill>
                  <a:srgbClr val="3399FF"/>
                </a:solidFill>
                <a:latin typeface="Times New Roman" pitchFamily="18" charset="0"/>
              </a:rPr>
              <a:t>ABI</a:t>
            </a:r>
            <a:r>
              <a:rPr lang="en-US" sz="2100" dirty="0">
                <a:latin typeface="Times New Roman" pitchFamily="18" charset="0"/>
              </a:rPr>
              <a:t> – Application Binary Interface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endParaRPr lang="en-US" sz="2100" dirty="0">
              <a:latin typeface="Times New Roman" pitchFamily="18" charset="0"/>
            </a:endParaRPr>
          </a:p>
        </p:txBody>
      </p:sp>
      <p:sp>
        <p:nvSpPr>
          <p:cNvPr id="205875" name="Rectangle 51"/>
          <p:cNvSpPr>
            <a:spLocks noChangeArrowheads="1"/>
          </p:cNvSpPr>
          <p:nvPr/>
        </p:nvSpPr>
        <p:spPr bwMode="auto">
          <a:xfrm>
            <a:off x="1981200" y="5867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</a:rPr>
              <a:t>ISA</a:t>
            </a:r>
            <a:r>
              <a:rPr lang="en-US" sz="2100" dirty="0">
                <a:latin typeface="Times New Roman" pitchFamily="18" charset="0"/>
              </a:rPr>
              <a:t> – Instruction Set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2229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Arial" charset="0"/>
              </a:rPr>
              <a:t>Architecture, Implementation Layers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Arial" charset="0"/>
              </a:rPr>
              <a:t>Architecture</a:t>
            </a:r>
          </a:p>
          <a:p>
            <a:pPr lvl="1"/>
            <a:r>
              <a:rPr lang="en-US" altLang="ko-KR" sz="1800" i="1" u="sng" dirty="0">
                <a:latin typeface="Arial" charset="0"/>
              </a:rPr>
              <a:t>Functionality</a:t>
            </a:r>
            <a:r>
              <a:rPr lang="en-US" altLang="ko-KR" sz="1800" dirty="0">
                <a:latin typeface="Arial" charset="0"/>
              </a:rPr>
              <a:t> and </a:t>
            </a:r>
            <a:r>
              <a:rPr lang="en-US" altLang="ko-KR" sz="1800" i="1" u="sng" dirty="0">
                <a:latin typeface="Arial" charset="0"/>
              </a:rPr>
              <a:t>Appearance</a:t>
            </a:r>
            <a:r>
              <a:rPr lang="en-US" altLang="ko-KR" sz="1800" dirty="0">
                <a:latin typeface="Arial" charset="0"/>
              </a:rPr>
              <a:t> of a computer system but not implementation details</a:t>
            </a:r>
          </a:p>
          <a:p>
            <a:pPr lvl="1"/>
            <a:r>
              <a:rPr lang="en-US" altLang="ko-KR" sz="1800" dirty="0">
                <a:latin typeface="Arial" charset="0"/>
              </a:rPr>
              <a:t>Level of Abstraction = Implementation layer ISA, ABI, API</a:t>
            </a:r>
          </a:p>
          <a:p>
            <a:pPr lvl="1"/>
            <a:endParaRPr lang="en-US" altLang="ko-KR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5947" y="2755900"/>
            <a:ext cx="6383547" cy="37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707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Arial" charset="0"/>
              </a:rPr>
              <a:t>Architecture, Implementation Layers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Implementation Layer : ISA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1"/>
            <a:r>
              <a:rPr lang="en-US" altLang="ko-KR" dirty="0"/>
              <a:t>Divides hardware and software</a:t>
            </a:r>
          </a:p>
          <a:p>
            <a:pPr lvl="1"/>
            <a:r>
              <a:rPr lang="en-US" altLang="ko-KR" dirty="0"/>
              <a:t>Concept of ISA originates from IBM 360</a:t>
            </a:r>
          </a:p>
          <a:p>
            <a:pPr lvl="2"/>
            <a:r>
              <a:rPr lang="en-US" altLang="ko-KR" dirty="0"/>
              <a:t>Various prices, processing power, processing unit, devices</a:t>
            </a:r>
          </a:p>
          <a:p>
            <a:pPr lvl="2"/>
            <a:r>
              <a:rPr lang="en-US" altLang="ko-KR" dirty="0"/>
              <a:t>But guarantee a </a:t>
            </a:r>
            <a:r>
              <a:rPr lang="en-US" altLang="ko-KR" i="1" dirty="0"/>
              <a:t>software compatibility</a:t>
            </a:r>
          </a:p>
          <a:p>
            <a:pPr lvl="1"/>
            <a:r>
              <a:rPr lang="en-US" altLang="ko-KR" dirty="0"/>
              <a:t>User ISA and System ISA</a:t>
            </a:r>
          </a:p>
        </p:txBody>
      </p:sp>
    </p:spTree>
    <p:extLst>
      <p:ext uri="{BB962C8B-B14F-4D97-AF65-F5344CB8AC3E}">
        <p14:creationId xmlns:p14="http://schemas.microsoft.com/office/powerpoint/2010/main" val="4081771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Arial" charset="0"/>
              </a:rPr>
              <a:t>Architecture, Implementation Layers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Implementation Layer : ABI</a:t>
            </a:r>
          </a:p>
          <a:p>
            <a:pPr lvl="1"/>
            <a:r>
              <a:rPr lang="en-US" altLang="ko-KR" dirty="0"/>
              <a:t>Application Binary Interface</a:t>
            </a:r>
          </a:p>
          <a:p>
            <a:pPr lvl="1"/>
            <a:r>
              <a:rPr lang="en-US" altLang="ko-KR" dirty="0"/>
              <a:t>Provides a program with access to the hardware resource and services available in a system</a:t>
            </a:r>
          </a:p>
          <a:p>
            <a:pPr lvl="1"/>
            <a:r>
              <a:rPr lang="en-US" altLang="ko-KR" dirty="0"/>
              <a:t>Consists of </a:t>
            </a:r>
            <a:r>
              <a:rPr lang="en-US" altLang="ko-KR" i="1" u="sng" dirty="0"/>
              <a:t>User ISA</a:t>
            </a:r>
            <a:r>
              <a:rPr lang="en-US" altLang="ko-KR" dirty="0"/>
              <a:t> and </a:t>
            </a:r>
            <a:r>
              <a:rPr lang="en-US" altLang="ko-KR" i="1" u="sng" dirty="0"/>
              <a:t>System Call</a:t>
            </a:r>
            <a:r>
              <a:rPr lang="en-US" altLang="ko-KR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3715312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Arial" charset="0"/>
              </a:rPr>
              <a:t>Architecture, Implementation Layers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Implementation Layer : API</a:t>
            </a:r>
          </a:p>
          <a:p>
            <a:pPr lvl="1"/>
            <a:r>
              <a:rPr lang="en-US" altLang="ko-KR" dirty="0"/>
              <a:t>Application Programming Interface</a:t>
            </a:r>
          </a:p>
          <a:p>
            <a:pPr lvl="1"/>
            <a:r>
              <a:rPr lang="en-US" altLang="ko-KR" dirty="0"/>
              <a:t>Key element is Standard Library ( or Libraries )</a:t>
            </a:r>
          </a:p>
          <a:p>
            <a:pPr lvl="1"/>
            <a:r>
              <a:rPr lang="en-US" altLang="ko-KR" dirty="0"/>
              <a:t>Typically defined at the source code level of High Level Language</a:t>
            </a:r>
          </a:p>
          <a:p>
            <a:pPr lvl="1"/>
            <a:r>
              <a:rPr lang="en-US" altLang="ko-KR" b="1" dirty="0" err="1"/>
              <a:t>clib</a:t>
            </a:r>
            <a:r>
              <a:rPr lang="en-US" altLang="ko-KR" dirty="0"/>
              <a:t> in Unix environment : supports the UNIX/C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237205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Multimode System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The concept of modes of operation in operating system can be extended beyond the dual mode. This is known as the multimode system. In those cases the more than 1 bit is used by the CPU to set and handle the mode.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An example of the multimode system can be described by the systems that support virtualization. These CPU’s have a separate mode that specifies when the virtual machine manager (VMM) and the virtualisation management software is in control of the system.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For these systems, the virtual mode has more privileges than user mode but less than kernel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825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virtualization?</a:t>
            </a:r>
            <a:endParaRPr lang="en-US" altLang="zh-TW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</a:rPr>
              <a:t>Virtualization</a:t>
            </a:r>
            <a:r>
              <a:rPr lang="en-US" altLang="zh-TW" sz="2400" dirty="0"/>
              <a:t> -- the abstraction of computer resources. </a:t>
            </a:r>
          </a:p>
          <a:p>
            <a:endParaRPr lang="en-US" altLang="zh-TW" sz="2400" dirty="0"/>
          </a:p>
          <a:p>
            <a:r>
              <a:rPr lang="en-US" altLang="zh-TW" sz="2400" dirty="0"/>
              <a:t>Virtualization hides the physical characteristics of computing resources from their users, be they applications, or end users.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This includes making a single physical resource (such as a server, an operating system, an application, or storage device) appear to function as multiple virtual resources; it can also include making multiple physical resources (such as storage devices or servers) appear as a single virtual resource.</a:t>
            </a:r>
          </a:p>
        </p:txBody>
      </p:sp>
    </p:spTree>
    <p:extLst>
      <p:ext uri="{BB962C8B-B14F-4D97-AF65-F5344CB8AC3E}">
        <p14:creationId xmlns:p14="http://schemas.microsoft.com/office/powerpoint/2010/main" val="730341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Arial" charset="0"/>
              </a:rPr>
              <a:t>Virtualization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Similar to Abstraction but doesn’t always hide low layer’s details</a:t>
            </a:r>
          </a:p>
          <a:p>
            <a:pPr lvl="1"/>
            <a:r>
              <a:rPr lang="en-US" altLang="ko-KR" dirty="0"/>
              <a:t>Real system is transformed so that it appears to be different</a:t>
            </a:r>
          </a:p>
          <a:p>
            <a:pPr lvl="1"/>
            <a:r>
              <a:rPr lang="en-US" altLang="ko-KR" dirty="0"/>
              <a:t>Virtualization can be applied not only to subsystem, but to an </a:t>
            </a:r>
            <a:r>
              <a:rPr lang="en-US" altLang="ko-KR" i="1" dirty="0"/>
              <a:t>Entire Machine</a:t>
            </a:r>
            <a:r>
              <a:rPr lang="en-US" altLang="ko-KR" dirty="0"/>
              <a:t> </a:t>
            </a:r>
            <a:r>
              <a:rPr lang="en-US" altLang="ko-KR" dirty="0">
                <a:cs typeface="Arial" charset="0"/>
              </a:rPr>
              <a:t>→ </a:t>
            </a:r>
            <a:r>
              <a:rPr lang="en-US" altLang="ko-KR" b="1" i="1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61603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 Kernel Program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Determines amount of RAM in system</a:t>
            </a:r>
          </a:p>
          <a:p>
            <a:pPr lvl="1"/>
            <a:r>
              <a:rPr lang="en-US" altLang="en-US" sz="2000" dirty="0"/>
              <a:t>uses a BIOS function to do this</a:t>
            </a:r>
          </a:p>
          <a:p>
            <a:r>
              <a:rPr lang="en-US" altLang="en-US" dirty="0"/>
              <a:t>Configures hardware devices</a:t>
            </a:r>
          </a:p>
          <a:p>
            <a:pPr lvl="1"/>
            <a:r>
              <a:rPr lang="en-US" altLang="en-US" sz="2000" dirty="0"/>
              <a:t>video card, mouse, disks, etc.</a:t>
            </a:r>
          </a:p>
          <a:p>
            <a:pPr lvl="1"/>
            <a:r>
              <a:rPr lang="en-US" altLang="en-US" sz="2000" dirty="0"/>
              <a:t>BIOS may have done this but usually redo it</a:t>
            </a:r>
            <a:endParaRPr lang="en-US" altLang="en-US" dirty="0"/>
          </a:p>
          <a:p>
            <a:pPr lvl="2"/>
            <a:r>
              <a:rPr lang="en-US" altLang="en-US" sz="1800" dirty="0"/>
              <a:t>portability</a:t>
            </a:r>
            <a:endParaRPr lang="en-US" altLang="en-US" dirty="0"/>
          </a:p>
          <a:p>
            <a:r>
              <a:rPr lang="en-US" altLang="en-US" dirty="0"/>
              <a:t>Switches the CPU from </a:t>
            </a:r>
            <a:r>
              <a:rPr lang="en-US" altLang="en-US" i="1" dirty="0"/>
              <a:t>real</a:t>
            </a:r>
            <a:r>
              <a:rPr lang="en-US" altLang="en-US" dirty="0"/>
              <a:t> to </a:t>
            </a:r>
            <a:r>
              <a:rPr lang="en-US" altLang="en-US" i="1" dirty="0"/>
              <a:t>protected</a:t>
            </a:r>
            <a:r>
              <a:rPr lang="en-US" altLang="en-US" dirty="0"/>
              <a:t> mode</a:t>
            </a:r>
          </a:p>
          <a:p>
            <a:pPr lvl="1"/>
            <a:r>
              <a:rPr lang="en-US" altLang="en-US" sz="2000" dirty="0"/>
              <a:t>real mode: fixed segment sizes, 1 MB memory addressing, and no segment protection</a:t>
            </a:r>
          </a:p>
          <a:p>
            <a:pPr lvl="1"/>
            <a:r>
              <a:rPr lang="en-US" altLang="en-US" sz="2000" dirty="0"/>
              <a:t>protected mode: variable segment sizes, 4 GB memory addressing, and provides segment protection</a:t>
            </a:r>
          </a:p>
          <a:p>
            <a:r>
              <a:rPr lang="en-US" altLang="en-US" dirty="0"/>
              <a:t>Initializes paging (virtual memory)</a:t>
            </a:r>
          </a:p>
        </p:txBody>
      </p:sp>
    </p:spTree>
    <p:extLst>
      <p:ext uri="{BB962C8B-B14F-4D97-AF65-F5344CB8AC3E}">
        <p14:creationId xmlns:p14="http://schemas.microsoft.com/office/powerpoint/2010/main" val="246724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Arial" charset="0"/>
              </a:rPr>
              <a:t>Virtualization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3935414" y="5300663"/>
            <a:ext cx="1296987" cy="6477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Real Disk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3000375" y="4292601"/>
            <a:ext cx="935038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File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5232400" y="4292601"/>
            <a:ext cx="935038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File</a:t>
            </a:r>
          </a:p>
        </p:txBody>
      </p:sp>
      <p:cxnSp>
        <p:nvCxnSpPr>
          <p:cNvPr id="151559" name="AutoShape 7"/>
          <p:cNvCxnSpPr>
            <a:cxnSpLocks noChangeShapeType="1"/>
            <a:stCxn id="151557" idx="2"/>
            <a:endCxn id="151556" idx="1"/>
          </p:cNvCxnSpPr>
          <p:nvPr/>
        </p:nvCxnSpPr>
        <p:spPr bwMode="auto">
          <a:xfrm>
            <a:off x="3468688" y="4652963"/>
            <a:ext cx="111601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61" name="AutoShape 9"/>
          <p:cNvCxnSpPr>
            <a:cxnSpLocks noChangeShapeType="1"/>
            <a:stCxn id="151556" idx="1"/>
            <a:endCxn id="151558" idx="2"/>
          </p:cNvCxnSpPr>
          <p:nvPr/>
        </p:nvCxnSpPr>
        <p:spPr bwMode="auto">
          <a:xfrm flipV="1">
            <a:off x="4584701" y="4652963"/>
            <a:ext cx="1116013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5016500" y="2781300"/>
            <a:ext cx="1296988" cy="6477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i="1"/>
              <a:t>Virtualized</a:t>
            </a:r>
          </a:p>
          <a:p>
            <a:r>
              <a:rPr lang="en-US" altLang="ko-KR"/>
              <a:t>Disk</a:t>
            </a:r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5016500" y="3357564"/>
            <a:ext cx="217488" cy="9350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 flipV="1">
            <a:off x="6169026" y="3357564"/>
            <a:ext cx="144463" cy="9350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6888164" y="4797425"/>
            <a:ext cx="1584325" cy="503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 b="1" i="1"/>
              <a:t>Abstraction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6816726" y="3500439"/>
            <a:ext cx="1584325" cy="5032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 b="1" i="1"/>
              <a:t>Virtualization</a:t>
            </a:r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 flipH="1">
            <a:off x="5448300" y="50847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Line 17"/>
          <p:cNvSpPr>
            <a:spLocks noChangeShapeType="1"/>
          </p:cNvSpPr>
          <p:nvPr/>
        </p:nvSpPr>
        <p:spPr bwMode="auto">
          <a:xfrm flipH="1">
            <a:off x="6383339" y="37893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5016500" y="2060575"/>
            <a:ext cx="1295400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/>
              <a:t>Applications or OS</a:t>
            </a:r>
          </a:p>
        </p:txBody>
      </p:sp>
      <p:sp>
        <p:nvSpPr>
          <p:cNvPr id="151571" name="Line 19"/>
          <p:cNvSpPr>
            <a:spLocks noChangeShapeType="1"/>
          </p:cNvSpPr>
          <p:nvPr/>
        </p:nvSpPr>
        <p:spPr bwMode="auto">
          <a:xfrm>
            <a:off x="5232400" y="2349501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5448300" y="2349501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5664200" y="2349501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>
            <a:off x="5880100" y="2349501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>
            <a:off x="6096000" y="2349501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6" name="Rectangle 24"/>
          <p:cNvSpPr>
            <a:spLocks noChangeArrowheads="1"/>
          </p:cNvSpPr>
          <p:nvPr/>
        </p:nvSpPr>
        <p:spPr bwMode="auto">
          <a:xfrm>
            <a:off x="6311901" y="2276475"/>
            <a:ext cx="1584325" cy="503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400"/>
              <a:t>Application uses virtual disk as </a:t>
            </a:r>
            <a:r>
              <a:rPr lang="en-US" altLang="ko-KR" sz="1400" i="1"/>
              <a:t>Real</a:t>
            </a:r>
            <a:r>
              <a:rPr lang="en-US" altLang="ko-KR" sz="1400"/>
              <a:t> disk</a:t>
            </a:r>
          </a:p>
        </p:txBody>
      </p:sp>
    </p:spTree>
    <p:extLst>
      <p:ext uri="{BB962C8B-B14F-4D97-AF65-F5344CB8AC3E}">
        <p14:creationId xmlns:p14="http://schemas.microsoft.com/office/powerpoint/2010/main" val="3074124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Virtualization</a:t>
            </a:r>
            <a:r>
              <a:rPr lang="en-US" sz="2400" dirty="0"/>
              <a:t>, in computing, is the creation of a virtual (rather than actual) version of something, such as a hardware platform, operating system, storage device, or network resources.</a:t>
            </a:r>
          </a:p>
          <a:p>
            <a:r>
              <a:rPr lang="en-US" sz="2400" dirty="0"/>
              <a:t>Virtualization is the process by which one computer hosts the appearance of many computers.</a:t>
            </a:r>
          </a:p>
          <a:p>
            <a:r>
              <a:rPr lang="en-US" sz="2400" dirty="0">
                <a:cs typeface="Arial" charset="0"/>
              </a:rPr>
              <a:t>It is used to improve IT throughput and costs by using physical resources as a pool from which virtual resources can be allocated.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686566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VIRTUALIZATION BENEFITS</a:t>
            </a:r>
          </a:p>
        </p:txBody>
      </p:sp>
      <p:sp>
        <p:nvSpPr>
          <p:cNvPr id="7065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Sharing of resources helps cost reduction</a:t>
            </a:r>
            <a:endParaRPr lang="en-IN" dirty="0"/>
          </a:p>
          <a:p>
            <a:pPr lvl="0"/>
            <a:r>
              <a:rPr lang="en-US" dirty="0"/>
              <a:t>Isolation: Virtual machines are isolated from each other as if they are physically separated</a:t>
            </a:r>
            <a:endParaRPr lang="en-IN" dirty="0"/>
          </a:p>
          <a:p>
            <a:pPr lvl="0"/>
            <a:r>
              <a:rPr lang="en-US" dirty="0"/>
              <a:t>Encapsulation: Virtual machines encapsulate a complete computing environment</a:t>
            </a:r>
            <a:endParaRPr lang="en-IN" dirty="0"/>
          </a:p>
          <a:p>
            <a:pPr lvl="0"/>
            <a:r>
              <a:rPr lang="en-US" dirty="0"/>
              <a:t>Hardware Independence: Virtual machines run independently of underlying hardware</a:t>
            </a:r>
            <a:endParaRPr lang="en-IN" dirty="0"/>
          </a:p>
          <a:p>
            <a:r>
              <a:rPr lang="en-US" dirty="0"/>
              <a:t>Portability: Virtual machines can be migrated between different hosts. </a:t>
            </a:r>
          </a:p>
          <a:p>
            <a:r>
              <a:rPr lang="en-US" sz="3000" dirty="0"/>
              <a:t>Cross platform compatibility</a:t>
            </a:r>
          </a:p>
          <a:p>
            <a:r>
              <a:rPr lang="en-US" sz="3000" dirty="0"/>
              <a:t>Increase Security</a:t>
            </a:r>
          </a:p>
          <a:p>
            <a:r>
              <a:rPr lang="en-US" sz="3000" dirty="0"/>
              <a:t>Enhance Performance</a:t>
            </a:r>
          </a:p>
          <a:p>
            <a:r>
              <a:rPr lang="en-US" sz="3000" dirty="0"/>
              <a:t>Simplify software migration</a:t>
            </a:r>
          </a:p>
          <a:p>
            <a:pPr lvl="0"/>
            <a:endParaRPr lang="en-US" dirty="0"/>
          </a:p>
          <a:p>
            <a:pPr lvl="0"/>
            <a:endParaRPr lang="en-IN" dirty="0"/>
          </a:p>
          <a:p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8707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" charset="0"/>
              </a:rPr>
              <a:t>What is “</a:t>
            </a:r>
            <a:r>
              <a:rPr lang="en-US" altLang="ko-KR" i="1" dirty="0">
                <a:latin typeface="Arial" charset="0"/>
              </a:rPr>
              <a:t>Machine</a:t>
            </a:r>
            <a:r>
              <a:rPr lang="en-US" altLang="ko-KR" dirty="0">
                <a:latin typeface="Arial" charset="0"/>
              </a:rPr>
              <a:t>”?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>
                <a:latin typeface="Arial" charset="0"/>
              </a:rPr>
              <a:t>2 perspectives</a:t>
            </a:r>
          </a:p>
          <a:p>
            <a:pPr lvl="1"/>
            <a:r>
              <a:rPr lang="en-US" altLang="ko-KR" dirty="0">
                <a:latin typeface="Arial" charset="0"/>
              </a:rPr>
              <a:t>From the perspective of a process</a:t>
            </a:r>
          </a:p>
          <a:p>
            <a:pPr lvl="2"/>
            <a:r>
              <a:rPr lang="en-US" altLang="ko-KR" dirty="0">
                <a:latin typeface="Arial" charset="0"/>
              </a:rPr>
              <a:t>ABI provides interface between process and machine</a:t>
            </a:r>
          </a:p>
          <a:p>
            <a:pPr lvl="2"/>
            <a:endParaRPr lang="en-US" altLang="ko-KR" dirty="0">
              <a:latin typeface="Arial" charset="0"/>
            </a:endParaRPr>
          </a:p>
          <a:p>
            <a:pPr lvl="1"/>
            <a:r>
              <a:rPr lang="en-US" altLang="ko-KR" dirty="0">
                <a:latin typeface="Arial" charset="0"/>
              </a:rPr>
              <a:t>From the perspective of a system</a:t>
            </a:r>
          </a:p>
          <a:p>
            <a:pPr lvl="2"/>
            <a:r>
              <a:rPr lang="en-US" altLang="ko-KR" dirty="0">
                <a:latin typeface="Arial" charset="0"/>
              </a:rPr>
              <a:t>Underlying hardware itself is a machine.</a:t>
            </a:r>
          </a:p>
          <a:p>
            <a:pPr lvl="2"/>
            <a:r>
              <a:rPr lang="en-US" altLang="ko-KR" dirty="0">
                <a:latin typeface="Arial" charset="0"/>
              </a:rPr>
              <a:t>ISA provides interface between system and machine</a:t>
            </a:r>
          </a:p>
        </p:txBody>
      </p:sp>
    </p:spTree>
    <p:extLst>
      <p:ext uri="{BB962C8B-B14F-4D97-AF65-F5344CB8AC3E}">
        <p14:creationId xmlns:p14="http://schemas.microsoft.com/office/powerpoint/2010/main" val="2400102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System/Process Virtual Machines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Can view virtual machine as: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 virtual machine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Virtual machines can be instantiated for a single program (i.e. similar to Java)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Virtual machine terminates when process terminates.</a:t>
            </a:r>
          </a:p>
          <a:p>
            <a:pPr lvl="1"/>
            <a:r>
              <a:rPr lang="en-US" dirty="0"/>
              <a:t>System virtual machine (i.e. similar to </a:t>
            </a:r>
            <a:r>
              <a:rPr lang="en-US" dirty="0" err="1"/>
              <a:t>cygwin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Full execution environment that can support multiple processes</a:t>
            </a:r>
          </a:p>
          <a:p>
            <a:pPr lvl="2"/>
            <a:r>
              <a:rPr lang="en-US" dirty="0"/>
              <a:t>Support I/O devices</a:t>
            </a:r>
          </a:p>
          <a:p>
            <a:pPr lvl="2"/>
            <a:r>
              <a:rPr lang="en-US" dirty="0"/>
              <a:t>Support GUI</a:t>
            </a:r>
          </a:p>
        </p:txBody>
      </p:sp>
    </p:spTree>
    <p:extLst>
      <p:ext uri="{BB962C8B-B14F-4D97-AF65-F5344CB8AC3E}">
        <p14:creationId xmlns:p14="http://schemas.microsoft.com/office/powerpoint/2010/main" val="37528074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/>
              <a:t>virtual machine</a:t>
            </a:r>
            <a:r>
              <a:rPr lang="en-US" altLang="en-US" dirty="0"/>
              <a:t> takes the layered approach to its logical conclusion.  It treats hardware and the operating system kernel as though they were all hardware.</a:t>
            </a:r>
          </a:p>
          <a:p>
            <a:r>
              <a:rPr lang="en-US" altLang="en-US" dirty="0"/>
              <a:t>A virtual machine provides an interface </a:t>
            </a:r>
            <a:r>
              <a:rPr lang="en-US" altLang="en-US" i="1" dirty="0"/>
              <a:t>identical</a:t>
            </a:r>
            <a:r>
              <a:rPr lang="en-US" altLang="en-US" dirty="0"/>
              <a:t> to the underlying bare hardware.</a:t>
            </a:r>
          </a:p>
          <a:p>
            <a:r>
              <a:rPr lang="en-US" altLang="en-US" dirty="0"/>
              <a:t>The operating system creates the illusion of multiple processes, each executing on its own processor with its own (virtual)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10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resources of the physical computer are shared to create the virtual machines.</a:t>
            </a:r>
          </a:p>
          <a:p>
            <a:pPr lvl="1"/>
            <a:r>
              <a:rPr lang="en-US" altLang="en-US" dirty="0"/>
              <a:t>CPU scheduling can create the appearance that users have their own processor.</a:t>
            </a:r>
          </a:p>
          <a:p>
            <a:pPr lvl="1"/>
            <a:r>
              <a:rPr lang="en-US" altLang="en-US" dirty="0"/>
              <a:t>Spooling </a:t>
            </a:r>
            <a:r>
              <a:rPr lang="en-IN" dirty="0"/>
              <a:t>(simultaneous peripheral operations online) </a:t>
            </a:r>
            <a:r>
              <a:rPr lang="en-US" altLang="en-US" dirty="0"/>
              <a:t>and a file system can provide virtual card readers and virtual line printers.</a:t>
            </a:r>
          </a:p>
          <a:p>
            <a:pPr lvl="1"/>
            <a:r>
              <a:rPr lang="en-US" altLang="en-US" dirty="0"/>
              <a:t>A normal user time-sharing terminal serves as the virtual machine operator’s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19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VM</a:t>
            </a:r>
          </a:p>
          <a:p>
            <a:r>
              <a:rPr lang="en-US" dirty="0"/>
              <a:t>Hosted VM</a:t>
            </a:r>
          </a:p>
          <a:p>
            <a:r>
              <a:rPr lang="en-US" dirty="0"/>
              <a:t>Dual mode 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78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VM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VM can be provisioned to any hardware system.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Virtual software placed between underlying machine and conventional software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Conventional software sees different ISA from the one supported by the hardware</a:t>
            </a:r>
          </a:p>
          <a:p>
            <a:r>
              <a:rPr lang="en-IN" sz="2400" dirty="0"/>
              <a:t>The VM is built with virtual resources managed by a guest OS to run a specific application. Between the VMs and the host platform, we need to deploy a middleware layer called a V</a:t>
            </a:r>
            <a:r>
              <a:rPr lang="en-IN" sz="2400" i="1" dirty="0"/>
              <a:t>irtual Machine Monitor (VMM) .</a:t>
            </a:r>
            <a:r>
              <a:rPr lang="en-IN" sz="2400" dirty="0"/>
              <a:t>    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310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49" y="1846052"/>
            <a:ext cx="2486025" cy="394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667372" y="1928802"/>
            <a:ext cx="4752980" cy="321471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83811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Kernel Initialization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Sets up page tables and segment descriptor tables</a:t>
            </a:r>
          </a:p>
          <a:p>
            <a:pPr lvl="1"/>
            <a:r>
              <a:rPr lang="en-US" altLang="en-US" dirty="0"/>
              <a:t>these are used by virtual memory and segmentation hardware</a:t>
            </a:r>
          </a:p>
          <a:p>
            <a:r>
              <a:rPr lang="en-US" altLang="en-US" dirty="0"/>
              <a:t>Sets up interrupt vector and enables interrupts</a:t>
            </a:r>
          </a:p>
          <a:p>
            <a:r>
              <a:rPr lang="en-US" altLang="en-US" dirty="0"/>
              <a:t>Initializes all other kernel data structures ( Linked lists, Binary search trees, Bitmaps etc.)</a:t>
            </a:r>
          </a:p>
          <a:p>
            <a:r>
              <a:rPr lang="en-US" altLang="en-US" dirty="0"/>
              <a:t>Creates initial process and starts it running</a:t>
            </a:r>
          </a:p>
          <a:p>
            <a:pPr lvl="1"/>
            <a:r>
              <a:rPr lang="en-US" altLang="en-US" i="1" dirty="0" err="1"/>
              <a:t>init</a:t>
            </a:r>
            <a:r>
              <a:rPr lang="en-US" altLang="en-US" dirty="0"/>
              <a:t> in Linux</a:t>
            </a:r>
          </a:p>
          <a:p>
            <a:pPr lvl="1"/>
            <a:r>
              <a:rPr lang="en-US" altLang="en-US" i="1" dirty="0" err="1"/>
              <a:t>smss</a:t>
            </a:r>
            <a:r>
              <a:rPr lang="en-US" altLang="en-US" dirty="0"/>
              <a:t> (Session Manager </a:t>
            </a:r>
            <a:r>
              <a:rPr lang="en-US" altLang="en-US" dirty="0" err="1"/>
              <a:t>SubSystem</a:t>
            </a:r>
            <a:r>
              <a:rPr lang="en-US" altLang="en-US" dirty="0"/>
              <a:t>) in NT</a:t>
            </a:r>
          </a:p>
        </p:txBody>
      </p:sp>
    </p:spTree>
    <p:extLst>
      <p:ext uri="{BB962C8B-B14F-4D97-AF65-F5344CB8AC3E}">
        <p14:creationId xmlns:p14="http://schemas.microsoft.com/office/powerpoint/2010/main" val="3294511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2600" dirty="0"/>
              <a:t>Figure b shows a native VM installed with the use a VMM called a </a:t>
            </a:r>
            <a:r>
              <a:rPr lang="en-IN" sz="2600" i="1" dirty="0"/>
              <a:t>hypervisor at the privileged mode.</a:t>
            </a:r>
          </a:p>
          <a:p>
            <a:r>
              <a:rPr lang="en-IN" sz="2600" dirty="0"/>
              <a:t>      For example, the hardware has a x-86 architecture running the Windows system. The guest OS could be a Linux system and the hypervisor is the XEN system developed at Cambridge University. </a:t>
            </a:r>
          </a:p>
          <a:p>
            <a:pPr>
              <a:lnSpc>
                <a:spcPct val="90000"/>
              </a:lnSpc>
            </a:pPr>
            <a:r>
              <a:rPr lang="en-IN" sz="2600" dirty="0"/>
              <a:t>     This hypervisor approach is also called bare-metal VM, because the hypervisor handles the bare hardware (CPU, memory, and I/O) directly.</a:t>
            </a:r>
            <a:r>
              <a:rPr lang="en-US" sz="2600" dirty="0"/>
              <a:t>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84126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Virtualization process involves: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Mapping of virtual resources (registers and memory) to real hardware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Using real machine instructions to carry out the actions specified by the virtual machine instructions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127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VM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327900" y="1725774"/>
            <a:ext cx="1981200" cy="334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58900" y="2428868"/>
            <a:ext cx="5308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Another architecture is the host VM shown in Fig. (c). Here the VMM runs with a non-privileged mode. The host OS need not be modified. </a:t>
            </a:r>
          </a:p>
        </p:txBody>
      </p:sp>
    </p:spTree>
    <p:extLst>
      <p:ext uri="{BB962C8B-B14F-4D97-AF65-F5344CB8AC3E}">
        <p14:creationId xmlns:p14="http://schemas.microsoft.com/office/powerpoint/2010/main" val="1837377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Mode VM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0503" y="2093915"/>
            <a:ext cx="2333625" cy="381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52485" y="2584437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VM can be also implemented with a dual mode as shown in Fig. (d). </a:t>
            </a:r>
          </a:p>
        </p:txBody>
      </p:sp>
    </p:spTree>
    <p:extLst>
      <p:ext uri="{BB962C8B-B14F-4D97-AF65-F5344CB8AC3E}">
        <p14:creationId xmlns:p14="http://schemas.microsoft.com/office/powerpoint/2010/main" val="42940815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Part of VMM runs at the user level and another portion runs at the supervisor level. In this case, the host OS may have to be modified to some extent. </a:t>
            </a:r>
          </a:p>
          <a:p>
            <a:r>
              <a:rPr lang="en-IN" dirty="0"/>
              <a:t>Multiple VMs can be ported to one given hardware system</a:t>
            </a:r>
            <a:r>
              <a:rPr lang="en-IN" i="1" dirty="0"/>
              <a:t>, to support the virtualization process. </a:t>
            </a:r>
          </a:p>
          <a:p>
            <a:r>
              <a:rPr lang="en-IN" i="1" dirty="0"/>
              <a:t>The VM approach offers hardware-independence of the OS </a:t>
            </a:r>
            <a:r>
              <a:rPr lang="en-IN" dirty="0"/>
              <a:t>and applications. </a:t>
            </a:r>
          </a:p>
          <a:p>
            <a:r>
              <a:rPr lang="en-IN" dirty="0"/>
              <a:t>The user application and its dedicated OS could be bundled together as a virtual appliance, that can be easily ported on various hardware platforms.</a:t>
            </a:r>
          </a:p>
        </p:txBody>
      </p:sp>
    </p:spTree>
    <p:extLst>
      <p:ext uri="{BB962C8B-B14F-4D97-AF65-F5344CB8AC3E}">
        <p14:creationId xmlns:p14="http://schemas.microsoft.com/office/powerpoint/2010/main" val="2431107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Models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5832" r="1003" b="11989"/>
          <a:stretch>
            <a:fillRect/>
          </a:stretch>
        </p:blipFill>
        <p:spPr bwMode="auto">
          <a:xfrm>
            <a:off x="2628266" y="1825625"/>
            <a:ext cx="6935468" cy="435133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5677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Advantages/Disadvantages of Virtual Machines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virtual-machine concept provides complete protection of system resources since each virtual machine is isolated from all other virtual machines.  This isolation, however, permits no direct sharing of resources.</a:t>
            </a:r>
          </a:p>
          <a:p>
            <a:r>
              <a:rPr lang="en-US" altLang="en-US" dirty="0"/>
              <a:t>A virtual-machine system is a perfect vehicle for operating-systems research and development.  System development is done on the virtual machine, instead of on a physical machine and so does not disrupt normal system operation.</a:t>
            </a:r>
          </a:p>
          <a:p>
            <a:r>
              <a:rPr lang="en-US" altLang="en-US" dirty="0"/>
              <a:t>The virtual machine concept is difficult to implement due to the effort required to provide an </a:t>
            </a:r>
            <a:r>
              <a:rPr lang="en-US" altLang="en-US" i="1" dirty="0"/>
              <a:t>exact</a:t>
            </a:r>
            <a:r>
              <a:rPr lang="en-US" altLang="en-US" dirty="0"/>
              <a:t> duplicate to the underlying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</a:t>
            </a:r>
          </a:p>
        </p:txBody>
      </p:sp>
      <p:pic>
        <p:nvPicPr>
          <p:cNvPr id="6" name="Content Placeholder 5" descr="ch2-15_bio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7783" r="-17783"/>
              <a:stretch>
                <a:fillRect/>
              </a:stretch>
            </p:blipFill>
          </mc:Choice>
          <mc:Fallback>
            <p:blipFill>
              <a:blip r:embed="rId4"/>
              <a:srcRect l="-17783" r="-17783"/>
              <a:stretch>
                <a:fillRect/>
              </a:stretch>
            </p:blipFill>
          </mc:Fallback>
        </mc:AlternateContent>
        <p:spPr>
          <a:xfrm>
            <a:off x="786414" y="943114"/>
            <a:ext cx="10755091" cy="5914886"/>
          </a:xfrm>
        </p:spPr>
      </p:pic>
    </p:spTree>
    <p:extLst>
      <p:ext uri="{BB962C8B-B14F-4D97-AF65-F5344CB8AC3E}">
        <p14:creationId xmlns:p14="http://schemas.microsoft.com/office/powerpoint/2010/main" val="44348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Programs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Application programs included with the OS</a:t>
            </a:r>
          </a:p>
          <a:p>
            <a:r>
              <a:rPr lang="en-US" altLang="en-US" dirty="0"/>
              <a:t>Highly trusted programs</a:t>
            </a:r>
          </a:p>
          <a:p>
            <a:r>
              <a:rPr lang="en-US" altLang="en-US" dirty="0"/>
              <a:t>Perform useful work that most users need</a:t>
            </a:r>
          </a:p>
          <a:p>
            <a:pPr lvl="1"/>
            <a:r>
              <a:rPr lang="en-US" altLang="en-US" dirty="0"/>
              <a:t>listing and deleting files, configuring system</a:t>
            </a:r>
          </a:p>
          <a:p>
            <a:pPr lvl="1"/>
            <a:r>
              <a:rPr lang="en-US" altLang="en-US" dirty="0"/>
              <a:t>ls, </a:t>
            </a:r>
            <a:r>
              <a:rPr lang="en-US" altLang="en-US" dirty="0" err="1"/>
              <a:t>rm</a:t>
            </a:r>
            <a:r>
              <a:rPr lang="en-US" altLang="en-US" dirty="0"/>
              <a:t>, Windows Explorer and Control Panel</a:t>
            </a:r>
          </a:p>
          <a:p>
            <a:pPr lvl="1"/>
            <a:r>
              <a:rPr lang="en-US" altLang="en-US" dirty="0"/>
              <a:t>may include compilers and text editors</a:t>
            </a:r>
          </a:p>
          <a:p>
            <a:r>
              <a:rPr lang="en-US" altLang="en-US" dirty="0"/>
              <a:t>Not part of the OS</a:t>
            </a:r>
          </a:p>
          <a:p>
            <a:pPr lvl="1"/>
            <a:r>
              <a:rPr lang="en-US" altLang="en-US" dirty="0"/>
              <a:t>run in user space</a:t>
            </a:r>
          </a:p>
          <a:p>
            <a:r>
              <a:rPr lang="en-US" altLang="en-US" dirty="0"/>
              <a:t>Very useful</a:t>
            </a:r>
          </a:p>
        </p:txBody>
      </p:sp>
    </p:spTree>
    <p:extLst>
      <p:ext uri="{BB962C8B-B14F-4D97-AF65-F5344CB8AC3E}">
        <p14:creationId xmlns:p14="http://schemas.microsoft.com/office/powerpoint/2010/main" val="392107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Operating-System Operations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Interrupt driven by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Software error or request creates </a:t>
            </a:r>
            <a:r>
              <a:rPr lang="en-US" altLang="en-US" sz="1800" b="1" dirty="0"/>
              <a:t>exception </a:t>
            </a:r>
            <a:r>
              <a:rPr lang="en-US" altLang="en-US" sz="1800" dirty="0"/>
              <a:t>or </a:t>
            </a:r>
            <a:r>
              <a:rPr lang="en-US" altLang="en-US" sz="1800" b="1" dirty="0"/>
              <a:t>trap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Division by zero, request for operating system service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Other process problems include infinite loop, processes modifying each other or the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/>
              <a:t>Dual-mode </a:t>
            </a:r>
            <a:r>
              <a:rPr lang="en-US" altLang="en-US" sz="1800" dirty="0"/>
              <a:t>operation allows OS to protect itself and other system components</a:t>
            </a:r>
          </a:p>
          <a:p>
            <a:r>
              <a:rPr lang="en-US" sz="1800" dirty="0"/>
              <a:t>Hardware provides at least two modes:</a:t>
            </a:r>
          </a:p>
          <a:p>
            <a:pPr lvl="1"/>
            <a:r>
              <a:rPr lang="en-US" sz="1800" dirty="0"/>
              <a:t>“Kernel” mode (or “supervisor” or “protected”)</a:t>
            </a:r>
          </a:p>
          <a:p>
            <a:pPr lvl="1"/>
            <a:r>
              <a:rPr lang="en-US" sz="1800" dirty="0"/>
              <a:t>“User” mode: Normal programs executed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/>
              <a:t>Mode bit </a:t>
            </a:r>
            <a:r>
              <a:rPr lang="en-US" altLang="en-US" sz="1800" dirty="0"/>
              <a:t>provided by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Provides ability to distinguish when system is running user code or kernel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Some instructions designated as </a:t>
            </a:r>
            <a:r>
              <a:rPr lang="en-US" altLang="en-US" sz="1800" b="1" dirty="0"/>
              <a:t>privileged</a:t>
            </a:r>
            <a:r>
              <a:rPr lang="en-US" altLang="en-US" sz="1800" dirty="0"/>
              <a:t>, only executable in kernel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System call changes mode to kernel, return from call resets it to user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52850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6.3|1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D1A716-DAEC-4CEF-B9DA-E756021C14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E2BA90-3B47-4C58-9336-F293E9A65E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78612-01b3-41d9-9a67-4ad76070f3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6238BE-A97D-4142-9CD2-5FAA9B63F8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3478</Words>
  <Application>Microsoft Office PowerPoint</Application>
  <PresentationFormat>Widescreen</PresentationFormat>
  <Paragraphs>474</Paragraphs>
  <Slides>66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Arial</vt:lpstr>
      <vt:lpstr>Arial</vt:lpstr>
      <vt:lpstr>Arial Black</vt:lpstr>
      <vt:lpstr>Arial Unicode MS</vt:lpstr>
      <vt:lpstr>Calibri</vt:lpstr>
      <vt:lpstr>Calibri Light</vt:lpstr>
      <vt:lpstr>Comic Sans MS</vt:lpstr>
      <vt:lpstr>Helvetica</vt:lpstr>
      <vt:lpstr>Symbol</vt:lpstr>
      <vt:lpstr>Tahoma</vt:lpstr>
      <vt:lpstr>Times New Roman</vt:lpstr>
      <vt:lpstr>Wingdings</vt:lpstr>
      <vt:lpstr>Office Theme</vt:lpstr>
      <vt:lpstr>Computer System Operation</vt:lpstr>
      <vt:lpstr>System Startup</vt:lpstr>
      <vt:lpstr>BIOS</vt:lpstr>
      <vt:lpstr>Boot Loader</vt:lpstr>
      <vt:lpstr>Initial Kernel Program</vt:lpstr>
      <vt:lpstr>Final Kernel Initialization</vt:lpstr>
      <vt:lpstr>Booting</vt:lpstr>
      <vt:lpstr>System Programs</vt:lpstr>
      <vt:lpstr>Operating-System Operations</vt:lpstr>
      <vt:lpstr>Dual Mode Operation</vt:lpstr>
      <vt:lpstr>Transition from User to Kernel Mode</vt:lpstr>
      <vt:lpstr>PowerPoint Presentation</vt:lpstr>
      <vt:lpstr>Standard C Library Example</vt:lpstr>
      <vt:lpstr>System Calls</vt:lpstr>
      <vt:lpstr>System Calls</vt:lpstr>
      <vt:lpstr>System Calls</vt:lpstr>
      <vt:lpstr>System Calls </vt:lpstr>
      <vt:lpstr>System Call Implementation</vt:lpstr>
      <vt:lpstr>Example of Standard API</vt:lpstr>
      <vt:lpstr> Example of Windows API  </vt:lpstr>
      <vt:lpstr>API – System Call – OS Relationship</vt:lpstr>
      <vt:lpstr>System Call Parameter Passing</vt:lpstr>
      <vt:lpstr>passing data between programs</vt:lpstr>
      <vt:lpstr>Passing of Parameters As A Table</vt:lpstr>
      <vt:lpstr>Example of System Calls</vt:lpstr>
      <vt:lpstr>Send message from one processor to another</vt:lpstr>
      <vt:lpstr>UNIX System Structure</vt:lpstr>
      <vt:lpstr>Linux Structure</vt:lpstr>
      <vt:lpstr>Microsoft Windows Structure</vt:lpstr>
      <vt:lpstr>Major Windows Components</vt:lpstr>
      <vt:lpstr>Types of System Calls</vt:lpstr>
      <vt:lpstr>Types of System Calls</vt:lpstr>
      <vt:lpstr>Types of System Calls</vt:lpstr>
      <vt:lpstr>Types of System Calls</vt:lpstr>
      <vt:lpstr>Types of System Calls</vt:lpstr>
      <vt:lpstr>Examples of Windows and  Unix System Calls</vt:lpstr>
      <vt:lpstr>PowerPoint Presentation</vt:lpstr>
      <vt:lpstr>Initial Hardware Model</vt:lpstr>
      <vt:lpstr>PowerPoint Presentation</vt:lpstr>
      <vt:lpstr>PowerPoint Presentation</vt:lpstr>
      <vt:lpstr>PowerPoint Presentation</vt:lpstr>
      <vt:lpstr>                 Architecture &amp; Interfaces Architecture: formal specification of a system’s interface and the logical behavior of its visible resources. </vt:lpstr>
      <vt:lpstr>Architecture, Implementation Layers</vt:lpstr>
      <vt:lpstr>Architecture, Implementation Layers</vt:lpstr>
      <vt:lpstr>Architecture, Implementation Layers</vt:lpstr>
      <vt:lpstr>Architecture, Implementation Layers</vt:lpstr>
      <vt:lpstr>Multimode System</vt:lpstr>
      <vt:lpstr>What is virtualization?</vt:lpstr>
      <vt:lpstr>Virtualization</vt:lpstr>
      <vt:lpstr>Virtualization</vt:lpstr>
      <vt:lpstr>PowerPoint Presentation</vt:lpstr>
      <vt:lpstr>VIRTUALIZATION BENEFITS</vt:lpstr>
      <vt:lpstr>What is “Machine”?</vt:lpstr>
      <vt:lpstr>System/Process Virtual Machines</vt:lpstr>
      <vt:lpstr>Virtual Machines</vt:lpstr>
      <vt:lpstr>PowerPoint Presentation</vt:lpstr>
      <vt:lpstr>VM types</vt:lpstr>
      <vt:lpstr>Native VM</vt:lpstr>
      <vt:lpstr>PowerPoint Presentation</vt:lpstr>
      <vt:lpstr>PowerPoint Presentation</vt:lpstr>
      <vt:lpstr>PowerPoint Presentation</vt:lpstr>
      <vt:lpstr>Hosted VM</vt:lpstr>
      <vt:lpstr>Dual Mode VM</vt:lpstr>
      <vt:lpstr>PowerPoint Presentation</vt:lpstr>
      <vt:lpstr>System Models</vt:lpstr>
      <vt:lpstr>Advantages/Disadvantages of Virtual Machines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Operation</dc:title>
  <dc:creator>Mary</dc:creator>
  <cp:lastModifiedBy>Bhuvana Chandra Prabhu</cp:lastModifiedBy>
  <cp:revision>38</cp:revision>
  <dcterms:created xsi:type="dcterms:W3CDTF">2019-01-23T15:45:43Z</dcterms:created>
  <dcterms:modified xsi:type="dcterms:W3CDTF">2022-02-22T14:28:13Z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