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57" r:id="rId6"/>
    <p:sldId id="258" r:id="rId7"/>
    <p:sldId id="259" r:id="rId8"/>
    <p:sldId id="261" r:id="rId9"/>
    <p:sldId id="262" r:id="rId10"/>
    <p:sldId id="264" r:id="rId11"/>
    <p:sldId id="263" r:id="rId12"/>
    <p:sldId id="265" r:id="rId13"/>
    <p:sldId id="266" r:id="rId14"/>
    <p:sldId id="276" r:id="rId15"/>
    <p:sldId id="267" r:id="rId16"/>
    <p:sldId id="268" r:id="rId17"/>
    <p:sldId id="269" r:id="rId18"/>
    <p:sldId id="270" r:id="rId19"/>
    <p:sldId id="271" r:id="rId20"/>
    <p:sldId id="282" r:id="rId21"/>
    <p:sldId id="283" r:id="rId22"/>
    <p:sldId id="284" r:id="rId23"/>
    <p:sldId id="272" r:id="rId24"/>
    <p:sldId id="273" r:id="rId25"/>
    <p:sldId id="285" r:id="rId26"/>
    <p:sldId id="274" r:id="rId27"/>
    <p:sldId id="275" r:id="rId28"/>
    <p:sldId id="277" r:id="rId29"/>
    <p:sldId id="278" r:id="rId30"/>
    <p:sldId id="280" r:id="rId31"/>
    <p:sldId id="281"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745" autoAdjust="0"/>
  </p:normalViewPr>
  <p:slideViewPr>
    <p:cSldViewPr snapToGrid="0">
      <p:cViewPr>
        <p:scale>
          <a:sx n="97" d="100"/>
          <a:sy n="97" d="100"/>
        </p:scale>
        <p:origin x="14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26C17-4901-495E-87A7-2C5A2A314C38}" type="datetimeFigureOut">
              <a:rPr lang="en-IN" smtClean="0"/>
              <a:t>22-02-2022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54C7E-EE2E-4BA3-9086-1120D9D892AD}" type="slidenum">
              <a:rPr lang="en-IN" smtClean="0"/>
              <a:t>‹#›</a:t>
            </a:fld>
            <a:endParaRPr lang="en-IN"/>
          </a:p>
        </p:txBody>
      </p:sp>
    </p:spTree>
    <p:extLst>
      <p:ext uri="{BB962C8B-B14F-4D97-AF65-F5344CB8AC3E}">
        <p14:creationId xmlns:p14="http://schemas.microsoft.com/office/powerpoint/2010/main" val="357320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state. The state may be new, ready, running, waiting, halted, and so on.</a:t>
            </a:r>
          </a:p>
          <a:p>
            <a:r>
              <a:rPr lang="en-US" dirty="0"/>
              <a:t> • Program counter. The counter indicates the address of the next instruction to be executed for this process.</a:t>
            </a:r>
          </a:p>
          <a:p>
            <a:r>
              <a:rPr lang="en-US" dirty="0"/>
              <a:t> • CPU registers. The registers vary in number and type, depending on the computer architecture. They include accumulators, index registers, stack pointers, and general-purpose registers, plus any condition-code information. Along with the program counter, this state information must be saved when an interrupt occurs, to allow the process to be continued correctly afterward (Figure 3.4).</a:t>
            </a:r>
          </a:p>
          <a:p>
            <a:r>
              <a:rPr lang="en-US" dirty="0"/>
              <a:t> • CPU-scheduling information. This information includes a process priority, pointers to scheduling queues, and any other scheduling parameters. (Chapter 6 describes process scheduling.) </a:t>
            </a:r>
          </a:p>
          <a:p>
            <a:r>
              <a:rPr lang="en-US" dirty="0"/>
              <a:t>• Memory-management information. This information may include such items as the value of the base and limit registers and the page tables, or the segment tables, depending on the memory system used by the operating system (Chapter 8)</a:t>
            </a:r>
          </a:p>
          <a:p>
            <a:r>
              <a:rPr lang="en-US" dirty="0"/>
              <a:t>Accounting information. This information includes the amount of CPU and real time used, time limits, account numbers, job or process numbers, and so on. </a:t>
            </a:r>
          </a:p>
          <a:p>
            <a:r>
              <a:rPr lang="en-US" dirty="0"/>
              <a:t>• I/O status information. This information includes the list of I/O devices allocated to the process, a list of open files, and so on</a:t>
            </a:r>
            <a:endParaRPr lang="en-IN" dirty="0"/>
          </a:p>
        </p:txBody>
      </p:sp>
      <p:sp>
        <p:nvSpPr>
          <p:cNvPr id="4" name="Slide Number Placeholder 3"/>
          <p:cNvSpPr>
            <a:spLocks noGrp="1"/>
          </p:cNvSpPr>
          <p:nvPr>
            <p:ph type="sldNum" sz="quarter" idx="5"/>
          </p:nvPr>
        </p:nvSpPr>
        <p:spPr/>
        <p:txBody>
          <a:bodyPr/>
          <a:lstStyle/>
          <a:p>
            <a:fld id="{66F54C7E-EE2E-4BA3-9086-1120D9D892AD}" type="slidenum">
              <a:rPr lang="en-IN" smtClean="0"/>
              <a:t>10</a:t>
            </a:fld>
            <a:endParaRPr lang="en-IN"/>
          </a:p>
        </p:txBody>
      </p:sp>
    </p:spTree>
    <p:extLst>
      <p:ext uri="{BB962C8B-B14F-4D97-AF65-F5344CB8AC3E}">
        <p14:creationId xmlns:p14="http://schemas.microsoft.com/office/powerpoint/2010/main" val="2163611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60EDCFC-EADC-43D4-A956-5CC819D91852}"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79642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0EDCFC-EADC-43D4-A956-5CC819D91852}"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28985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0EDCFC-EADC-43D4-A956-5CC819D91852}"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12997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60EDCFC-EADC-43D4-A956-5CC819D91852}"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6209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EDCFC-EADC-43D4-A956-5CC819D91852}" type="datetimeFigureOut">
              <a:rPr lang="en-IN" smtClean="0"/>
              <a:t>22-02-2022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220873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60EDCFC-EADC-43D4-A956-5CC819D91852}"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336632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0EDCFC-EADC-43D4-A956-5CC819D91852}" type="datetimeFigureOut">
              <a:rPr lang="en-IN" smtClean="0"/>
              <a:t>22-02-2022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128453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0EDCFC-EADC-43D4-A956-5CC819D91852}" type="datetimeFigureOut">
              <a:rPr lang="en-IN" smtClean="0"/>
              <a:t>22-02-2022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275539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EDCFC-EADC-43D4-A956-5CC819D91852}" type="datetimeFigureOut">
              <a:rPr lang="en-IN" smtClean="0"/>
              <a:t>22-02-2022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143625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EDCFC-EADC-43D4-A956-5CC819D91852}"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375968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EDCFC-EADC-43D4-A956-5CC819D91852}" type="datetimeFigureOut">
              <a:rPr lang="en-IN" smtClean="0"/>
              <a:t>22-02-2022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A144D-3627-47B9-A7E9-FB8985F46D26}" type="slidenum">
              <a:rPr lang="en-IN" smtClean="0"/>
              <a:t>‹#›</a:t>
            </a:fld>
            <a:endParaRPr lang="en-IN"/>
          </a:p>
        </p:txBody>
      </p:sp>
    </p:spTree>
    <p:extLst>
      <p:ext uri="{BB962C8B-B14F-4D97-AF65-F5344CB8AC3E}">
        <p14:creationId xmlns:p14="http://schemas.microsoft.com/office/powerpoint/2010/main" val="160671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EDCFC-EADC-43D4-A956-5CC819D91852}" type="datetimeFigureOut">
              <a:rPr lang="en-IN" smtClean="0"/>
              <a:t>22-02-2022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144D-3627-47B9-A7E9-FB8985F46D26}" type="slidenum">
              <a:rPr lang="en-IN" smtClean="0"/>
              <a:t>‹#›</a:t>
            </a:fld>
            <a:endParaRPr lang="en-IN"/>
          </a:p>
        </p:txBody>
      </p:sp>
    </p:spTree>
    <p:extLst>
      <p:ext uri="{BB962C8B-B14F-4D97-AF65-F5344CB8AC3E}">
        <p14:creationId xmlns:p14="http://schemas.microsoft.com/office/powerpoint/2010/main" val="22169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Process Management</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7004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 of PCB are</a:t>
            </a:r>
          </a:p>
        </p:txBody>
      </p:sp>
      <p:sp>
        <p:nvSpPr>
          <p:cNvPr id="3" name="Content Placeholder 2"/>
          <p:cNvSpPr>
            <a:spLocks noGrp="1"/>
          </p:cNvSpPr>
          <p:nvPr>
            <p:ph idx="1"/>
          </p:nvPr>
        </p:nvSpPr>
        <p:spPr/>
        <p:txBody>
          <a:bodyPr>
            <a:normAutofit fontScale="70000" lnSpcReduction="20000"/>
          </a:bodyPr>
          <a:lstStyle/>
          <a:p>
            <a:pPr marL="0" indent="0">
              <a:buNone/>
            </a:pPr>
            <a:r>
              <a:rPr lang="en-IN" dirty="0"/>
              <a:t>1.Pointer: Pointer points to another process control block. Pointer is used for maintaining the scheduling list.</a:t>
            </a:r>
          </a:p>
          <a:p>
            <a:pPr marL="0" indent="0">
              <a:buNone/>
            </a:pPr>
            <a:r>
              <a:rPr lang="en-IN" dirty="0"/>
              <a:t>2. Process id</a:t>
            </a:r>
          </a:p>
          <a:p>
            <a:pPr marL="0" indent="0">
              <a:buNone/>
            </a:pPr>
            <a:r>
              <a:rPr lang="en-IN" dirty="0"/>
              <a:t>3. Process State: Process state may be new, ready, running, waiting and so on.</a:t>
            </a:r>
          </a:p>
          <a:p>
            <a:pPr marL="0" indent="0">
              <a:buNone/>
            </a:pPr>
            <a:r>
              <a:rPr lang="en-IN" dirty="0"/>
              <a:t>4. Program Counter: It indicates the address of the next instruction to be executed for this process.</a:t>
            </a:r>
          </a:p>
          <a:p>
            <a:pPr marL="0" indent="0">
              <a:buNone/>
            </a:pPr>
            <a:r>
              <a:rPr lang="en-IN" dirty="0"/>
              <a:t>5. Event information: For a process in the blocked state this field contains information concerning the event for which the process is waiting.</a:t>
            </a:r>
          </a:p>
          <a:p>
            <a:pPr marL="0" indent="0">
              <a:buNone/>
            </a:pPr>
            <a:r>
              <a:rPr lang="en-IN" dirty="0"/>
              <a:t>6. CPU register: It indicates general purpose register, stack pointers, index registers and accumulators etc. number of register and type of register totally depends upon the computer architecture.</a:t>
            </a:r>
          </a:p>
          <a:p>
            <a:pPr marL="0" indent="0">
              <a:buNone/>
            </a:pPr>
            <a:r>
              <a:rPr lang="en-IN" dirty="0"/>
              <a:t>7. Memory Management Information: This information may include the value of base and limit register. This information is useful for </a:t>
            </a:r>
            <a:r>
              <a:rPr lang="en-IN" dirty="0" err="1"/>
              <a:t>deallocating</a:t>
            </a:r>
            <a:r>
              <a:rPr lang="en-IN" dirty="0"/>
              <a:t> the memory when the process terminates.</a:t>
            </a:r>
          </a:p>
          <a:p>
            <a:pPr marL="0" indent="0">
              <a:buNone/>
            </a:pPr>
            <a:r>
              <a:rPr lang="en-IN" dirty="0"/>
              <a:t>8. Accounting Information: This information includes the amount of CPU and real time used, time limits, job or process numbers, account numbers etc.</a:t>
            </a:r>
          </a:p>
          <a:p>
            <a:endParaRPr lang="en-IN" dirty="0"/>
          </a:p>
        </p:txBody>
      </p:sp>
    </p:spTree>
    <p:extLst>
      <p:ext uri="{BB962C8B-B14F-4D97-AF65-F5344CB8AC3E}">
        <p14:creationId xmlns:p14="http://schemas.microsoft.com/office/powerpoint/2010/main" val="372839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t>Process Control Block (PCB)</a:t>
            </a:r>
          </a:p>
        </p:txBody>
      </p:sp>
      <p:pic>
        <p:nvPicPr>
          <p:cNvPr id="54277" name="Picture 5"/>
          <p:cNvPicPr>
            <a:picLocks noChangeAspect="1" noChangeArrowheads="1"/>
          </p:cNvPicPr>
          <p:nvPr/>
        </p:nvPicPr>
        <p:blipFill>
          <a:blip r:embed="rId2">
            <a:extLst>
              <a:ext uri="{28A0092B-C50C-407E-A947-70E740481C1C}">
                <a14:useLocalDpi xmlns:a14="http://schemas.microsoft.com/office/drawing/2010/main" val="0"/>
              </a:ext>
            </a:extLst>
          </a:blip>
          <a:srcRect l="28017" t="731" r="28017" b="540"/>
          <a:stretch>
            <a:fillRect/>
          </a:stretch>
        </p:blipFill>
        <p:spPr bwMode="auto">
          <a:xfrm>
            <a:off x="4624388" y="1690688"/>
            <a:ext cx="2747962" cy="450850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99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a process is created, hardware registers and flags are set to the values provided by the loader or linker. </a:t>
            </a:r>
          </a:p>
          <a:p>
            <a:r>
              <a:rPr lang="en-IN" dirty="0"/>
              <a:t>Whenever that process is suspended, the contents of the processor register are usually saved on the stack and the pointer to the related stack frame is stored in the PCB. </a:t>
            </a:r>
          </a:p>
          <a:p>
            <a:r>
              <a:rPr lang="en-IN" dirty="0"/>
              <a:t>In this way, the hardware state can be restored when the process is scheduled to run again.</a:t>
            </a:r>
          </a:p>
          <a:p>
            <a:endParaRPr lang="en-IN" dirty="0"/>
          </a:p>
        </p:txBody>
      </p:sp>
    </p:spTree>
    <p:extLst>
      <p:ext uri="{BB962C8B-B14F-4D97-AF65-F5344CB8AC3E}">
        <p14:creationId xmlns:p14="http://schemas.microsoft.com/office/powerpoint/2010/main" val="4023095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Processes</a:t>
            </a:r>
          </a:p>
        </p:txBody>
      </p:sp>
      <p:sp>
        <p:nvSpPr>
          <p:cNvPr id="3" name="Content Placeholder 2"/>
          <p:cNvSpPr>
            <a:spLocks noGrp="1"/>
          </p:cNvSpPr>
          <p:nvPr>
            <p:ph idx="1"/>
          </p:nvPr>
        </p:nvSpPr>
        <p:spPr/>
        <p:txBody>
          <a:bodyPr>
            <a:normAutofit/>
          </a:bodyPr>
          <a:lstStyle/>
          <a:p>
            <a:r>
              <a:rPr lang="en-IN" dirty="0"/>
              <a:t>The OS as well as other processes can perform operations on a process. Several operations are possible on the process such as create, kill, signal, suspend, schedule, change priority, resume etc. </a:t>
            </a:r>
          </a:p>
          <a:p>
            <a:r>
              <a:rPr lang="en-IN" dirty="0"/>
              <a:t>OS must provide the environment for the process operations. </a:t>
            </a:r>
          </a:p>
          <a:p>
            <a:r>
              <a:rPr lang="en-IN" dirty="0"/>
              <a:t>Two main operations that are to be performed are :</a:t>
            </a:r>
          </a:p>
          <a:p>
            <a:pPr lvl="1"/>
            <a:r>
              <a:rPr lang="en-IN" dirty="0"/>
              <a:t>process creation </a:t>
            </a:r>
          </a:p>
          <a:p>
            <a:pPr lvl="1"/>
            <a:r>
              <a:rPr lang="en-IN" dirty="0"/>
              <a:t>process deletion </a:t>
            </a:r>
          </a:p>
          <a:p>
            <a:endParaRPr lang="en-IN" dirty="0"/>
          </a:p>
          <a:p>
            <a:endParaRPr lang="en-IN" dirty="0"/>
          </a:p>
        </p:txBody>
      </p:sp>
    </p:spTree>
    <p:extLst>
      <p:ext uri="{BB962C8B-B14F-4D97-AF65-F5344CB8AC3E}">
        <p14:creationId xmlns:p14="http://schemas.microsoft.com/office/powerpoint/2010/main" val="417337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Creation</a:t>
            </a:r>
          </a:p>
        </p:txBody>
      </p:sp>
      <p:sp>
        <p:nvSpPr>
          <p:cNvPr id="3" name="Content Placeholder 2"/>
          <p:cNvSpPr>
            <a:spLocks noGrp="1"/>
          </p:cNvSpPr>
          <p:nvPr>
            <p:ph idx="1"/>
          </p:nvPr>
        </p:nvSpPr>
        <p:spPr/>
        <p:txBody>
          <a:bodyPr/>
          <a:lstStyle/>
          <a:p>
            <a:pPr marL="0" indent="0">
              <a:buNone/>
            </a:pPr>
            <a:r>
              <a:rPr lang="en-IN" dirty="0"/>
              <a:t>OS creates the very first process when it initializes. That process than starts all other processes in the system using the create system calls. </a:t>
            </a:r>
          </a:p>
          <a:p>
            <a:pPr marL="0" indent="0">
              <a:buNone/>
            </a:pPr>
            <a:r>
              <a:rPr lang="en-IN" dirty="0"/>
              <a:t>OS creates a new process with the specified or default attributes and identifier. </a:t>
            </a:r>
          </a:p>
          <a:p>
            <a:pPr marL="0" indent="0">
              <a:buNone/>
            </a:pPr>
            <a:r>
              <a:rPr lang="en-IN" dirty="0"/>
              <a:t>A process may create several new sub-processes.</a:t>
            </a:r>
          </a:p>
          <a:p>
            <a:pPr marL="0" indent="0">
              <a:buNone/>
            </a:pPr>
            <a:r>
              <a:rPr lang="en-IN" dirty="0"/>
              <a:t>Syntax for creating new process is :</a:t>
            </a:r>
          </a:p>
          <a:p>
            <a:r>
              <a:rPr lang="en-IN" dirty="0"/>
              <a:t>CREATE ( </a:t>
            </a:r>
            <a:r>
              <a:rPr lang="en-IN" dirty="0" err="1"/>
              <a:t>processid</a:t>
            </a:r>
            <a:r>
              <a:rPr lang="en-IN" dirty="0"/>
              <a:t>, attributes )</a:t>
            </a:r>
          </a:p>
          <a:p>
            <a:endParaRPr lang="en-IN" dirty="0"/>
          </a:p>
        </p:txBody>
      </p:sp>
    </p:spTree>
    <p:extLst>
      <p:ext uri="{BB962C8B-B14F-4D97-AF65-F5344CB8AC3E}">
        <p14:creationId xmlns:p14="http://schemas.microsoft.com/office/powerpoint/2010/main" val="227725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OS issues a CREATE system call, it obtains a new process control block from the pool of free memory, fills the fields with provided and default parameters, and insert the PCB into the ready list. </a:t>
            </a:r>
          </a:p>
          <a:p>
            <a:r>
              <a:rPr lang="en-IN" dirty="0"/>
              <a:t>Thus it makes the specified process eligible for running. </a:t>
            </a:r>
          </a:p>
          <a:p>
            <a:r>
              <a:rPr lang="en-IN" dirty="0"/>
              <a:t>When a process is created, it requires some parameters. These are priority, level of privilege, requirement of memory, access right, memory protection information etc. </a:t>
            </a:r>
          </a:p>
          <a:p>
            <a:r>
              <a:rPr lang="en-IN" dirty="0"/>
              <a:t>Process will need certain resources, such as CPU time, memory, files and I/O devices to complete the operation.</a:t>
            </a:r>
          </a:p>
          <a:p>
            <a:endParaRPr lang="en-IN" dirty="0"/>
          </a:p>
        </p:txBody>
      </p:sp>
    </p:spTree>
    <p:extLst>
      <p:ext uri="{BB962C8B-B14F-4D97-AF65-F5344CB8AC3E}">
        <p14:creationId xmlns:p14="http://schemas.microsoft.com/office/powerpoint/2010/main" val="2287292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Process Hierarchy</a:t>
            </a:r>
          </a:p>
          <a:p>
            <a:r>
              <a:rPr lang="en-IN" dirty="0"/>
              <a:t>When one process creates another process, the creator is referred as parent and the created process is the child process. The Child process may create another process. So it forms a tree of processes which is referred as process hierarchy.</a:t>
            </a:r>
          </a:p>
          <a:p>
            <a:r>
              <a:rPr lang="en-IN" dirty="0"/>
              <a:t>When process creates a child process, that child process may obtain its resources directly from the OS, otherwise it uses the resources of parent process. Generally a parent is in control of a child process.</a:t>
            </a:r>
          </a:p>
          <a:p>
            <a:endParaRPr lang="en-IN" dirty="0"/>
          </a:p>
        </p:txBody>
      </p:sp>
    </p:spTree>
    <p:extLst>
      <p:ext uri="{BB962C8B-B14F-4D97-AF65-F5344CB8AC3E}">
        <p14:creationId xmlns:p14="http://schemas.microsoft.com/office/powerpoint/2010/main" val="271132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pPr>
              <a:lnSpc>
                <a:spcPct val="120000"/>
              </a:lnSpc>
              <a:spcBef>
                <a:spcPts val="0"/>
              </a:spcBef>
            </a:pPr>
            <a:r>
              <a:rPr lang="en-US" sz="6200" dirty="0"/>
              <a:t>In Operating System, the fork() system call is used by a process to create another process. The process that used the fork() system call is the parent process and process consequently created is known as the child process.</a:t>
            </a:r>
          </a:p>
          <a:p>
            <a:pPr marL="0" indent="0">
              <a:lnSpc>
                <a:spcPct val="120000"/>
              </a:lnSpc>
              <a:spcBef>
                <a:spcPts val="0"/>
              </a:spcBef>
              <a:buNone/>
            </a:pPr>
            <a:r>
              <a:rPr lang="en-US" sz="6200" b="1" dirty="0"/>
              <a:t>Parent Process</a:t>
            </a:r>
          </a:p>
          <a:p>
            <a:pPr>
              <a:lnSpc>
                <a:spcPct val="120000"/>
              </a:lnSpc>
              <a:spcBef>
                <a:spcPts val="0"/>
              </a:spcBef>
            </a:pPr>
            <a:r>
              <a:rPr lang="en-US" sz="6200" dirty="0"/>
              <a:t>All the processes in operating system are created when a process executes the fork() system call except the startup process. The process that used the fork() system call is the parent process. In other words, a parent process is one that creates a child process. A parent process may have multiple child processes but a child process only one parent process.</a:t>
            </a:r>
          </a:p>
          <a:p>
            <a:pPr>
              <a:lnSpc>
                <a:spcPct val="120000"/>
              </a:lnSpc>
              <a:spcBef>
                <a:spcPts val="0"/>
              </a:spcBef>
            </a:pPr>
            <a:endParaRPr lang="en-US" sz="6200" dirty="0"/>
          </a:p>
          <a:p>
            <a:pPr>
              <a:lnSpc>
                <a:spcPct val="120000"/>
              </a:lnSpc>
              <a:spcBef>
                <a:spcPts val="0"/>
              </a:spcBef>
            </a:pPr>
            <a:r>
              <a:rPr lang="en-US" sz="6200" dirty="0"/>
              <a:t>On the success of a fork() system call, the PID of the child process is returned to the parent process and 0 is returned to the child process. On the failure of a fork() system call, -1 is returned to the parent process and a child process is not created.</a:t>
            </a:r>
          </a:p>
          <a:p>
            <a:pPr marL="0" indent="0">
              <a:lnSpc>
                <a:spcPct val="170000"/>
              </a:lnSpc>
              <a:spcBef>
                <a:spcPts val="0"/>
              </a:spcBef>
              <a:buNone/>
            </a:pPr>
            <a:br>
              <a:rPr lang="en-US" dirty="0"/>
            </a:br>
            <a:endParaRPr lang="en-US" dirty="0"/>
          </a:p>
        </p:txBody>
      </p:sp>
    </p:spTree>
    <p:extLst>
      <p:ext uri="{BB962C8B-B14F-4D97-AF65-F5344CB8AC3E}">
        <p14:creationId xmlns:p14="http://schemas.microsoft.com/office/powerpoint/2010/main" val="3587500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Child Process</a:t>
            </a:r>
          </a:p>
          <a:p>
            <a:r>
              <a:rPr lang="en-US" dirty="0"/>
              <a:t>A child process is a process created by a parent process in operating system using a fork() system call. A child process may also be called a </a:t>
            </a:r>
            <a:r>
              <a:rPr lang="en-US" dirty="0" err="1"/>
              <a:t>subprocess</a:t>
            </a:r>
            <a:r>
              <a:rPr lang="en-US" dirty="0"/>
              <a:t> or a subtask.</a:t>
            </a:r>
          </a:p>
          <a:p>
            <a:r>
              <a:rPr lang="en-US" dirty="0"/>
              <a:t>A child process is created as its parent process’s copy and inherits most of its attributes. If a child process has no parent process, it was created directly by the kernel.</a:t>
            </a:r>
          </a:p>
          <a:p>
            <a:r>
              <a:rPr lang="en-US" dirty="0"/>
              <a:t>If a child process exits or is interrupted, then a SIGCHLD signal is send to the parent process.</a:t>
            </a:r>
          </a:p>
          <a:p>
            <a:endParaRPr lang="en-US" dirty="0"/>
          </a:p>
        </p:txBody>
      </p:sp>
    </p:spTree>
    <p:extLst>
      <p:ext uri="{BB962C8B-B14F-4D97-AF65-F5344CB8AC3E}">
        <p14:creationId xmlns:p14="http://schemas.microsoft.com/office/powerpoint/2010/main" val="541290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arent and Child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9969" y="2167475"/>
            <a:ext cx="5992061" cy="366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941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Concepts</a:t>
            </a:r>
          </a:p>
        </p:txBody>
      </p:sp>
      <p:sp>
        <p:nvSpPr>
          <p:cNvPr id="3" name="Content Placeholder 2"/>
          <p:cNvSpPr>
            <a:spLocks noGrp="1"/>
          </p:cNvSpPr>
          <p:nvPr>
            <p:ph idx="1"/>
          </p:nvPr>
        </p:nvSpPr>
        <p:spPr/>
        <p:txBody>
          <a:bodyPr/>
          <a:lstStyle/>
          <a:p>
            <a:r>
              <a:rPr lang="en-IN" dirty="0"/>
              <a:t>The notion of a process is fundamental to OS and it defines the fundamental unit of computation for the computer and used by OS for concurrent program execution.</a:t>
            </a:r>
          </a:p>
          <a:p>
            <a:pPr marL="0" indent="0">
              <a:buNone/>
            </a:pPr>
            <a:r>
              <a:rPr lang="en-IN" dirty="0"/>
              <a:t>What is a process?</a:t>
            </a:r>
          </a:p>
          <a:p>
            <a:pPr lvl="1"/>
            <a:r>
              <a:rPr lang="en-IN" dirty="0"/>
              <a:t>A program in execution</a:t>
            </a:r>
          </a:p>
          <a:p>
            <a:pPr lvl="1"/>
            <a:r>
              <a:rPr lang="en-IN" dirty="0"/>
              <a:t>An instance of a program running on a computer </a:t>
            </a:r>
          </a:p>
          <a:p>
            <a:pPr lvl="1"/>
            <a:r>
              <a:rPr lang="en-IN" dirty="0"/>
              <a:t>The entity that can be assigned to and executed on a processor</a:t>
            </a:r>
          </a:p>
          <a:p>
            <a:pPr lvl="1"/>
            <a:r>
              <a:rPr lang="en-IN" dirty="0"/>
              <a:t>A unit of activity characterized by a single sequential thread of execution, a current state, and an associated set of system resources</a:t>
            </a:r>
          </a:p>
          <a:p>
            <a:endParaRPr lang="en-IN" dirty="0"/>
          </a:p>
        </p:txBody>
      </p:sp>
    </p:spTree>
    <p:extLst>
      <p:ext uri="{BB962C8B-B14F-4D97-AF65-F5344CB8AC3E}">
        <p14:creationId xmlns:p14="http://schemas.microsoft.com/office/powerpoint/2010/main" val="3285224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dirty="0"/>
              <a:t>When a process creates a new process, two possibilities exist in terms of execution.</a:t>
            </a:r>
          </a:p>
          <a:p>
            <a:pPr marL="0" indent="0">
              <a:buNone/>
            </a:pPr>
            <a:r>
              <a:rPr lang="en-IN" dirty="0"/>
              <a:t>1. Concurrent : The parent continues to execute concurrently with its children.</a:t>
            </a:r>
          </a:p>
          <a:p>
            <a:pPr marL="0" indent="0">
              <a:buNone/>
            </a:pPr>
            <a:r>
              <a:rPr lang="en-IN" dirty="0"/>
              <a:t>2. Sequential :The parent waits until some or all of its children have terminated.</a:t>
            </a:r>
          </a:p>
          <a:p>
            <a:r>
              <a:rPr lang="en-IN" dirty="0"/>
              <a:t>For address space, two possibilities:</a:t>
            </a:r>
          </a:p>
          <a:p>
            <a:pPr marL="457200" lvl="1" indent="0">
              <a:buNone/>
            </a:pPr>
            <a:r>
              <a:rPr lang="en-IN" dirty="0"/>
              <a:t>1. The child process is a duplicate of the parent process.</a:t>
            </a:r>
          </a:p>
          <a:p>
            <a:pPr marL="457200" lvl="1" indent="0">
              <a:buNone/>
            </a:pPr>
            <a:r>
              <a:rPr lang="en-IN" dirty="0"/>
              <a:t>2. The child process has a program loaded into it.</a:t>
            </a:r>
          </a:p>
          <a:p>
            <a:r>
              <a:rPr lang="en-IN" dirty="0"/>
              <a:t>Resource sharing possibilities</a:t>
            </a:r>
          </a:p>
          <a:p>
            <a:pPr marL="457200" lvl="1" indent="0">
              <a:buNone/>
            </a:pPr>
            <a:r>
              <a:rPr lang="en-IN" dirty="0"/>
              <a:t>1. Parent and child share all resources</a:t>
            </a:r>
          </a:p>
          <a:p>
            <a:pPr marL="457200" lvl="1" indent="0">
              <a:buNone/>
            </a:pPr>
            <a:r>
              <a:rPr lang="en-IN" dirty="0"/>
              <a:t>2. Children share subset of parent’s resources</a:t>
            </a:r>
          </a:p>
          <a:p>
            <a:pPr marL="457200" lvl="1" indent="0">
              <a:buNone/>
            </a:pPr>
            <a:r>
              <a:rPr lang="en-IN" dirty="0"/>
              <a:t>3. Parent and child share no resources</a:t>
            </a:r>
          </a:p>
          <a:p>
            <a:pPr marL="457200" lvl="1" indent="0">
              <a:buNone/>
            </a:pPr>
            <a:endParaRPr lang="en-IN" dirty="0"/>
          </a:p>
        </p:txBody>
      </p:sp>
    </p:spTree>
    <p:extLst>
      <p:ext uri="{BB962C8B-B14F-4D97-AF65-F5344CB8AC3E}">
        <p14:creationId xmlns:p14="http://schemas.microsoft.com/office/powerpoint/2010/main" val="3242809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Termination</a:t>
            </a:r>
          </a:p>
        </p:txBody>
      </p:sp>
      <p:sp>
        <p:nvSpPr>
          <p:cNvPr id="3" name="Content Placeholder 2"/>
          <p:cNvSpPr>
            <a:spLocks noGrp="1"/>
          </p:cNvSpPr>
          <p:nvPr>
            <p:ph idx="1"/>
          </p:nvPr>
        </p:nvSpPr>
        <p:spPr/>
        <p:txBody>
          <a:bodyPr>
            <a:normAutofit fontScale="92500" lnSpcReduction="20000"/>
          </a:bodyPr>
          <a:lstStyle/>
          <a:p>
            <a:r>
              <a:rPr lang="en-IN" dirty="0"/>
              <a:t>DELETE system call is used for terminating a process. </a:t>
            </a:r>
          </a:p>
          <a:p>
            <a:r>
              <a:rPr lang="en-IN" dirty="0"/>
              <a:t>A process may delete itself or by another process.  A process can cause the termination of another process via an appropriate system call. </a:t>
            </a:r>
          </a:p>
          <a:p>
            <a:r>
              <a:rPr lang="en-IN" dirty="0"/>
              <a:t>The OS reacts by reclaiming all resources allocated to the specified process, closing files opened by or for the process. PCB is also removed from its place of residence in the list and is returned to the free pool. </a:t>
            </a:r>
          </a:p>
          <a:p>
            <a:r>
              <a:rPr lang="en-IN" dirty="0"/>
              <a:t>The DELETE service is normally invoked as a part of orderly program termination. Parent may terminate execution of children processes (abort) if Child has exceeded allocated resources or Task assigned to the child is no longer required or parent is exiting. </a:t>
            </a:r>
          </a:p>
          <a:p>
            <a:r>
              <a:rPr lang="en-IN" dirty="0"/>
              <a:t>OS may not allow child to continue if its parent terminates. This may result in cascading termination.</a:t>
            </a:r>
          </a:p>
          <a:p>
            <a:endParaRPr lang="en-IN" dirty="0"/>
          </a:p>
        </p:txBody>
      </p:sp>
    </p:spTree>
    <p:extLst>
      <p:ext uri="{BB962C8B-B14F-4D97-AF65-F5344CB8AC3E}">
        <p14:creationId xmlns:p14="http://schemas.microsoft.com/office/powerpoint/2010/main" val="203306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pPr marL="0" lvl="0" indent="0" algn="just" eaLnBrk="0" fontAlgn="base" hangingPunct="0">
              <a:lnSpc>
                <a:spcPct val="100000"/>
              </a:lnSpc>
              <a:spcBef>
                <a:spcPct val="0"/>
              </a:spcBef>
              <a:spcAft>
                <a:spcPct val="0"/>
              </a:spcAft>
              <a:buNone/>
            </a:pPr>
            <a:r>
              <a:rPr lang="en-US" altLang="en-US" sz="1900" b="1" dirty="0"/>
              <a:t>Zombie Process:</a:t>
            </a:r>
            <a:endParaRPr lang="en-US" altLang="en-US" sz="1900" dirty="0"/>
          </a:p>
          <a:p>
            <a:pPr marL="0" lvl="0" indent="0" algn="just" eaLnBrk="0" fontAlgn="base" hangingPunct="0">
              <a:lnSpc>
                <a:spcPct val="100000"/>
              </a:lnSpc>
              <a:spcBef>
                <a:spcPct val="0"/>
              </a:spcBef>
              <a:spcAft>
                <a:spcPct val="0"/>
              </a:spcAft>
              <a:buNone/>
            </a:pPr>
            <a:r>
              <a:rPr lang="en-US" altLang="en-US" sz="1900" dirty="0"/>
              <a:t>A child process which has finished the execution but still has entry in the process table goes to the zombie state. </a:t>
            </a:r>
          </a:p>
          <a:p>
            <a:pPr marL="0" lvl="0" indent="0" algn="just" eaLnBrk="0" fontAlgn="base" hangingPunct="0">
              <a:lnSpc>
                <a:spcPct val="100000"/>
              </a:lnSpc>
              <a:spcBef>
                <a:spcPct val="0"/>
              </a:spcBef>
              <a:spcAft>
                <a:spcPct val="0"/>
              </a:spcAft>
              <a:buNone/>
            </a:pPr>
            <a:r>
              <a:rPr lang="en-US" altLang="en-US" sz="1900" dirty="0"/>
              <a:t>A child process always first becomes a zombie before being removed from the process table. </a:t>
            </a:r>
          </a:p>
          <a:p>
            <a:pPr marL="0" lvl="0" indent="0" algn="just" eaLnBrk="0" fontAlgn="base" hangingPunct="0">
              <a:lnSpc>
                <a:spcPct val="100000"/>
              </a:lnSpc>
              <a:spcBef>
                <a:spcPct val="0"/>
              </a:spcBef>
              <a:spcAft>
                <a:spcPct val="0"/>
              </a:spcAft>
              <a:buNone/>
            </a:pPr>
            <a:r>
              <a:rPr lang="en-US" altLang="en-US" sz="1900" dirty="0"/>
              <a:t>The parent process reads the exit status of the child process which reaps off the child process entry from the process table. </a:t>
            </a:r>
          </a:p>
          <a:p>
            <a:pPr marL="0" lvl="0" indent="0" algn="just" eaLnBrk="0" fontAlgn="base" hangingPunct="0">
              <a:lnSpc>
                <a:spcPct val="100000"/>
              </a:lnSpc>
              <a:spcBef>
                <a:spcPct val="0"/>
              </a:spcBef>
              <a:spcAft>
                <a:spcPct val="0"/>
              </a:spcAft>
              <a:buNone/>
            </a:pPr>
            <a:endParaRPr lang="en-US" altLang="en-US" sz="1900" b="1" dirty="0"/>
          </a:p>
          <a:p>
            <a:pPr marL="0" lvl="0" indent="0" algn="just" eaLnBrk="0" fontAlgn="base" hangingPunct="0">
              <a:lnSpc>
                <a:spcPct val="100000"/>
              </a:lnSpc>
              <a:spcBef>
                <a:spcPct val="0"/>
              </a:spcBef>
              <a:spcAft>
                <a:spcPct val="0"/>
              </a:spcAft>
              <a:buNone/>
            </a:pPr>
            <a:r>
              <a:rPr lang="en-US" altLang="en-US" sz="1900" b="1" dirty="0"/>
              <a:t>Orphan Process:</a:t>
            </a:r>
            <a:endParaRPr lang="en-US" altLang="en-US" sz="1900" dirty="0"/>
          </a:p>
          <a:p>
            <a:pPr marL="0" lvl="0" indent="0" algn="just" eaLnBrk="0" fontAlgn="base" hangingPunct="0">
              <a:lnSpc>
                <a:spcPct val="100000"/>
              </a:lnSpc>
              <a:spcBef>
                <a:spcPct val="0"/>
              </a:spcBef>
              <a:spcAft>
                <a:spcPct val="0"/>
              </a:spcAft>
              <a:buNone/>
            </a:pPr>
            <a:r>
              <a:rPr lang="en-US" altLang="en-US" sz="1900" dirty="0"/>
              <a:t>A process whose parent process no more exists i.e. either finished or terminated without waiting for its child process to terminate is called an orphan process. </a:t>
            </a:r>
          </a:p>
          <a:p>
            <a:pPr marL="0" lvl="0" indent="0" algn="just" eaLnBrk="0" fontAlgn="base" hangingPunct="0">
              <a:lnSpc>
                <a:spcPct val="100000"/>
              </a:lnSpc>
              <a:spcBef>
                <a:spcPct val="0"/>
              </a:spcBef>
              <a:spcAft>
                <a:spcPct val="0"/>
              </a:spcAft>
              <a:buNone/>
            </a:pPr>
            <a:endParaRPr lang="en-US" altLang="en-US" sz="4000" dirty="0">
              <a:latin typeface="Arial" panose="020B0604020202020204" pitchFamily="34" charset="0"/>
            </a:endParaRPr>
          </a:p>
          <a:p>
            <a:endParaRPr lang="en-US" dirty="0"/>
          </a:p>
        </p:txBody>
      </p:sp>
    </p:spTree>
    <p:extLst>
      <p:ext uri="{BB962C8B-B14F-4D97-AF65-F5344CB8AC3E}">
        <p14:creationId xmlns:p14="http://schemas.microsoft.com/office/powerpoint/2010/main" val="291033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Static and Dynamic Process:</a:t>
            </a:r>
          </a:p>
          <a:p>
            <a:r>
              <a:rPr lang="en-IN" dirty="0"/>
              <a:t>A process that does not terminate while the OS is functioning is called static.</a:t>
            </a:r>
          </a:p>
          <a:p>
            <a:r>
              <a:rPr lang="en-IN" dirty="0"/>
              <a:t>A process that may terminate is called dynamic.</a:t>
            </a:r>
          </a:p>
          <a:p>
            <a:endParaRPr lang="en-IN" dirty="0"/>
          </a:p>
        </p:txBody>
      </p:sp>
    </p:spTree>
    <p:extLst>
      <p:ext uri="{BB962C8B-B14F-4D97-AF65-F5344CB8AC3E}">
        <p14:creationId xmlns:p14="http://schemas.microsoft.com/office/powerpoint/2010/main" val="2351972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Context Switch</a:t>
            </a:r>
          </a:p>
        </p:txBody>
      </p:sp>
      <p:sp>
        <p:nvSpPr>
          <p:cNvPr id="3" name="Content Placeholder 2"/>
          <p:cNvSpPr>
            <a:spLocks noGrp="1"/>
          </p:cNvSpPr>
          <p:nvPr>
            <p:ph idx="1"/>
          </p:nvPr>
        </p:nvSpPr>
        <p:spPr/>
        <p:txBody>
          <a:bodyPr>
            <a:normAutofit fontScale="85000" lnSpcReduction="20000"/>
          </a:bodyPr>
          <a:lstStyle/>
          <a:p>
            <a:r>
              <a:rPr lang="en-IN" dirty="0"/>
              <a:t>When the scheduler switches the CPU from executing one process to executing another, the context switcher saves the content of all processor registers for the process being removed from the CPU in its process descriptor. </a:t>
            </a:r>
          </a:p>
          <a:p>
            <a:r>
              <a:rPr lang="en-IN" dirty="0"/>
              <a:t>The context of a process is represented in the PCB of a process. Context switch time is purely an overhead. </a:t>
            </a:r>
          </a:p>
          <a:p>
            <a:r>
              <a:rPr lang="en-IN" dirty="0"/>
              <a:t>Context switching can significantly affect performance, since modern computers have a lot of general and status registers to be saved. </a:t>
            </a:r>
          </a:p>
          <a:p>
            <a:r>
              <a:rPr lang="en-IN" dirty="0"/>
              <a:t>Context switch times are highly dependent on hardware support. Some hardware systems employ two or more sets of processor registers to reduce the amount of context switching time.</a:t>
            </a:r>
          </a:p>
          <a:p>
            <a:r>
              <a:rPr lang="en-IN" dirty="0"/>
              <a:t>When the process is switched, the information stored are Program Counter value, Scheduling Information, Base and limit register value, Currently used register, Changed State, I/O State and accounting.</a:t>
            </a:r>
          </a:p>
          <a:p>
            <a:endParaRPr lang="en-IN" dirty="0"/>
          </a:p>
        </p:txBody>
      </p:sp>
    </p:spTree>
    <p:extLst>
      <p:ext uri="{BB962C8B-B14F-4D97-AF65-F5344CB8AC3E}">
        <p14:creationId xmlns:p14="http://schemas.microsoft.com/office/powerpoint/2010/main" val="279197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t>CPU </a:t>
            </a:r>
            <a:r>
              <a:rPr lang="en-US" altLang="en-US"/>
              <a:t>Switch from </a:t>
            </a:r>
            <a:r>
              <a:rPr lang="en-US" altLang="en-US" dirty="0"/>
              <a:t>Process to Process</a:t>
            </a:r>
          </a:p>
        </p:txBody>
      </p:sp>
      <p:pic>
        <p:nvPicPr>
          <p:cNvPr id="55301" name="Picture 5"/>
          <p:cNvPicPr>
            <a:picLocks noChangeAspect="1" noChangeArrowheads="1"/>
          </p:cNvPicPr>
          <p:nvPr/>
        </p:nvPicPr>
        <p:blipFill>
          <a:blip r:embed="rId2">
            <a:extLst>
              <a:ext uri="{28A0092B-C50C-407E-A947-70E740481C1C}">
                <a14:useLocalDpi xmlns:a14="http://schemas.microsoft.com/office/drawing/2010/main" val="0"/>
              </a:ext>
            </a:extLst>
          </a:blip>
          <a:srcRect l="3227" t="832" r="2957" b="1047"/>
          <a:stretch>
            <a:fillRect/>
          </a:stretch>
        </p:blipFill>
        <p:spPr bwMode="auto">
          <a:xfrm>
            <a:off x="3101975" y="1690688"/>
            <a:ext cx="6045200" cy="4464051"/>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03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Life Cycle of a Process</a:t>
            </a:r>
          </a:p>
        </p:txBody>
      </p:sp>
      <p:sp>
        <p:nvSpPr>
          <p:cNvPr id="4" name="Content Placeholder 3"/>
          <p:cNvSpPr>
            <a:spLocks noGrp="1"/>
          </p:cNvSpPr>
          <p:nvPr>
            <p:ph idx="1"/>
          </p:nvPr>
        </p:nvSpPr>
        <p:spPr/>
        <p:txBody>
          <a:bodyPr>
            <a:normAutofit fontScale="92500" lnSpcReduction="20000"/>
          </a:bodyPr>
          <a:lstStyle/>
          <a:p>
            <a:pPr marL="0" indent="0">
              <a:buNone/>
            </a:pPr>
            <a:r>
              <a:rPr lang="en-IN" dirty="0"/>
              <a:t>When process executes, it changes state. Process state is defined as the current activity of the process. </a:t>
            </a:r>
          </a:p>
          <a:p>
            <a:pPr marL="0" indent="0">
              <a:buNone/>
            </a:pPr>
            <a:r>
              <a:rPr lang="en-IN" dirty="0"/>
              <a:t>Once created a process can be in any of the following three basic states:</a:t>
            </a:r>
          </a:p>
          <a:p>
            <a:r>
              <a:rPr lang="en-IN" dirty="0"/>
              <a:t>Ready: The process is ready to be executed, but CPU is not available for the execution of this process.</a:t>
            </a:r>
          </a:p>
          <a:p>
            <a:r>
              <a:rPr lang="en-IN" dirty="0"/>
              <a:t>Running: The CPU is executing the instructions of the corresponding process. A running process possesses all the resources needed for its execution, including the processor.</a:t>
            </a:r>
          </a:p>
          <a:p>
            <a:r>
              <a:rPr lang="en-IN" dirty="0"/>
              <a:t>Blocked/ Waiting: The process is waiting for an event to occur. </a:t>
            </a:r>
          </a:p>
          <a:p>
            <a:pPr lvl="1"/>
            <a:r>
              <a:rPr lang="en-IN" dirty="0"/>
              <a:t>The event can be I/O operation to be completed</a:t>
            </a:r>
          </a:p>
          <a:p>
            <a:pPr lvl="1"/>
            <a:r>
              <a:rPr lang="en-IN" dirty="0"/>
              <a:t>Memory to be made available</a:t>
            </a:r>
          </a:p>
          <a:p>
            <a:pPr lvl="1"/>
            <a:r>
              <a:rPr lang="en-IN" dirty="0"/>
              <a:t>A message to be received etc.</a:t>
            </a:r>
          </a:p>
        </p:txBody>
      </p:sp>
    </p:spTree>
    <p:extLst>
      <p:ext uri="{BB962C8B-B14F-4D97-AF65-F5344CB8AC3E}">
        <p14:creationId xmlns:p14="http://schemas.microsoft.com/office/powerpoint/2010/main" val="296393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631721" y="2441276"/>
            <a:ext cx="5650301" cy="3579962"/>
          </a:xfrm>
          <a:prstGeom prst="rect">
            <a:avLst/>
          </a:prstGeom>
        </p:spPr>
      </p:pic>
    </p:spTree>
    <p:extLst>
      <p:ext uri="{BB962C8B-B14F-4D97-AF65-F5344CB8AC3E}">
        <p14:creationId xmlns:p14="http://schemas.microsoft.com/office/powerpoint/2010/main" val="109661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66" t="25691" r="592" b="25531"/>
          <a:stretch>
            <a:fillRect/>
          </a:stretch>
        </p:blipFill>
        <p:spPr bwMode="auto">
          <a:xfrm>
            <a:off x="838200" y="1926086"/>
            <a:ext cx="10515600" cy="415041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420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running process gets blocked because of a requested resource is not available or can become ready because of the CPU decides to execute another process.</a:t>
            </a:r>
          </a:p>
          <a:p>
            <a:r>
              <a:rPr lang="en-IN" dirty="0"/>
              <a:t> A blocked process becomes ready when the needed resource becomes available to it. A ready process starts running when the CPU becomes available to it.</a:t>
            </a:r>
          </a:p>
          <a:p>
            <a:r>
              <a:rPr lang="en-IN" dirty="0"/>
              <a:t>Whenever processes changes state, the OS reacts by placing the process PCB in the list that corresponds to its new state. Only one process can be running on any processor at any instant and many processes may be in ready and waiting state.</a:t>
            </a:r>
          </a:p>
          <a:p>
            <a:endParaRPr lang="en-IN" dirty="0"/>
          </a:p>
        </p:txBody>
      </p:sp>
    </p:spTree>
    <p:extLst>
      <p:ext uri="{BB962C8B-B14F-4D97-AF65-F5344CB8AC3E}">
        <p14:creationId xmlns:p14="http://schemas.microsoft.com/office/powerpoint/2010/main" val="1675607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IN" dirty="0"/>
              <a:t>The components of process are:</a:t>
            </a:r>
          </a:p>
          <a:p>
            <a:r>
              <a:rPr lang="en-IN" dirty="0"/>
              <a:t>Object Program: Code to be executed</a:t>
            </a:r>
          </a:p>
          <a:p>
            <a:r>
              <a:rPr lang="en-IN" dirty="0"/>
              <a:t>Data: Data used for executing the program</a:t>
            </a:r>
          </a:p>
          <a:p>
            <a:r>
              <a:rPr lang="en-IN" dirty="0"/>
              <a:t>Resources: Resources needed for execution of the program</a:t>
            </a:r>
          </a:p>
          <a:p>
            <a:r>
              <a:rPr lang="en-IN" dirty="0"/>
              <a:t>Status of the process execution: Used for verifying the status of the process execution.</a:t>
            </a:r>
          </a:p>
          <a:p>
            <a:r>
              <a:rPr lang="en-IN" dirty="0"/>
              <a:t>A process is allocated with resources such as memory and is available for scheduling. It can run to completion only when all requested resources have been allocated to the process. Two or more processes could be executing the same program, each using their own data and resources. </a:t>
            </a:r>
          </a:p>
          <a:p>
            <a:endParaRPr lang="en-IN" dirty="0"/>
          </a:p>
        </p:txBody>
      </p:sp>
    </p:spTree>
    <p:extLst>
      <p:ext uri="{BB962C8B-B14F-4D97-AF65-F5344CB8AC3E}">
        <p14:creationId xmlns:p14="http://schemas.microsoft.com/office/powerpoint/2010/main" val="18218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 between a program and a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A program is not the same as a process. </a:t>
            </a:r>
          </a:p>
          <a:p>
            <a:r>
              <a:rPr lang="en-IN" dirty="0"/>
              <a:t>A program is a static object which contains instructions that can exist in a file. </a:t>
            </a:r>
          </a:p>
          <a:p>
            <a:pPr lvl="1"/>
            <a:r>
              <a:rPr lang="en-IN" dirty="0"/>
              <a:t>Program = static file (image)</a:t>
            </a:r>
          </a:p>
          <a:p>
            <a:r>
              <a:rPr lang="en-IN" dirty="0"/>
              <a:t>A process is dynamic object that is a program in execution. </a:t>
            </a:r>
          </a:p>
          <a:p>
            <a:pPr lvl="1"/>
            <a:r>
              <a:rPr lang="en-IN" dirty="0"/>
              <a:t>Process = executing program = program + execution state.</a:t>
            </a:r>
          </a:p>
          <a:p>
            <a:r>
              <a:rPr lang="en-IN" dirty="0"/>
              <a:t>A program is a sequence of instructions whereas process is a sequence of instruction executions. </a:t>
            </a:r>
          </a:p>
          <a:p>
            <a:r>
              <a:rPr lang="en-IN" dirty="0"/>
              <a:t>A program exists at a single place in space and continues to exist as time goes forward whereas a process exists in a limited span of time. </a:t>
            </a:r>
          </a:p>
          <a:p>
            <a:r>
              <a:rPr lang="en-IN" dirty="0"/>
              <a:t>A program does not perform the action by itself whereas different processes may run different instances of the same program</a:t>
            </a:r>
          </a:p>
          <a:p>
            <a:endParaRPr lang="en-IN" dirty="0"/>
          </a:p>
          <a:p>
            <a:endParaRPr lang="en-IN" dirty="0"/>
          </a:p>
          <a:p>
            <a:endParaRPr lang="en-IN" dirty="0"/>
          </a:p>
        </p:txBody>
      </p:sp>
    </p:spTree>
    <p:extLst>
      <p:ext uri="{BB962C8B-B14F-4D97-AF65-F5344CB8AC3E}">
        <p14:creationId xmlns:p14="http://schemas.microsoft.com/office/powerpoint/2010/main" val="170384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Running a program</a:t>
            </a:r>
          </a:p>
        </p:txBody>
      </p:sp>
      <p:sp>
        <p:nvSpPr>
          <p:cNvPr id="3" name="Content Placeholder 2"/>
          <p:cNvSpPr>
            <a:spLocks noGrp="1"/>
          </p:cNvSpPr>
          <p:nvPr>
            <p:ph idx="1"/>
          </p:nvPr>
        </p:nvSpPr>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A program consists of code and data</a:t>
            </a:r>
          </a:p>
          <a:p>
            <a:r>
              <a:rPr lang="en-IN" sz="2400" dirty="0">
                <a:latin typeface="Times New Roman" panose="02020603050405020304" pitchFamily="18" charset="0"/>
                <a:cs typeface="Times New Roman" panose="02020603050405020304" pitchFamily="18" charset="0"/>
              </a:rPr>
              <a:t>On running a program, the loader:</a:t>
            </a:r>
          </a:p>
          <a:p>
            <a:pPr lvl="1"/>
            <a:r>
              <a:rPr lang="en-IN" sz="2000" dirty="0">
                <a:latin typeface="Times New Roman" panose="02020603050405020304" pitchFamily="18" charset="0"/>
                <a:cs typeface="Times New Roman" panose="02020603050405020304" pitchFamily="18" charset="0"/>
              </a:rPr>
              <a:t>reads and interprets the executable file</a:t>
            </a:r>
          </a:p>
          <a:p>
            <a:pPr lvl="1"/>
            <a:r>
              <a:rPr lang="en-IN" sz="2000" dirty="0">
                <a:latin typeface="Times New Roman" panose="02020603050405020304" pitchFamily="18" charset="0"/>
                <a:cs typeface="Times New Roman" panose="02020603050405020304" pitchFamily="18" charset="0"/>
              </a:rPr>
              <a:t>sets up the process’s memory to contain the code &amp; data from executable file</a:t>
            </a:r>
          </a:p>
          <a:p>
            <a:pPr lvl="1"/>
            <a:r>
              <a:rPr lang="en-IN" sz="2000" dirty="0">
                <a:latin typeface="Times New Roman" panose="02020603050405020304" pitchFamily="18" charset="0"/>
                <a:cs typeface="Times New Roman" panose="02020603050405020304" pitchFamily="18" charset="0"/>
              </a:rPr>
              <a:t>pushes “</a:t>
            </a:r>
            <a:r>
              <a:rPr lang="en-IN" sz="2000" dirty="0" err="1">
                <a:latin typeface="Times New Roman" panose="02020603050405020304" pitchFamily="18" charset="0"/>
                <a:cs typeface="Times New Roman" panose="02020603050405020304" pitchFamily="18" charset="0"/>
              </a:rPr>
              <a:t>argc</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argv</a:t>
            </a:r>
            <a:r>
              <a:rPr lang="en-IN" sz="2000" dirty="0">
                <a:latin typeface="Times New Roman" panose="02020603050405020304" pitchFamily="18" charset="0"/>
                <a:cs typeface="Times New Roman" panose="02020603050405020304" pitchFamily="18" charset="0"/>
              </a:rPr>
              <a:t>” on the stack</a:t>
            </a:r>
          </a:p>
          <a:p>
            <a:pPr lvl="1"/>
            <a:r>
              <a:rPr lang="en-IN" sz="2000" dirty="0">
                <a:latin typeface="Times New Roman" panose="02020603050405020304" pitchFamily="18" charset="0"/>
                <a:cs typeface="Times New Roman" panose="02020603050405020304" pitchFamily="18" charset="0"/>
              </a:rPr>
              <a:t>sets the CPU registers properly &amp; calls “_start()”</a:t>
            </a:r>
          </a:p>
        </p:txBody>
      </p:sp>
    </p:spTree>
    <p:extLst>
      <p:ext uri="{BB962C8B-B14F-4D97-AF65-F5344CB8AC3E}">
        <p14:creationId xmlns:p14="http://schemas.microsoft.com/office/powerpoint/2010/main" val="98289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nn-NO" dirty="0"/>
              <a:t>Program starts running at _start()</a:t>
            </a:r>
          </a:p>
          <a:p>
            <a:pPr marL="457200" lvl="1" indent="0">
              <a:buNone/>
            </a:pPr>
            <a:r>
              <a:rPr lang="en-IN" dirty="0"/>
              <a:t>_start(</a:t>
            </a:r>
            <a:r>
              <a:rPr lang="en-IN" dirty="0" err="1"/>
              <a:t>args</a:t>
            </a:r>
            <a:r>
              <a:rPr lang="en-IN" dirty="0"/>
              <a:t>) {</a:t>
            </a:r>
          </a:p>
          <a:p>
            <a:pPr marL="457200" lvl="1" indent="0">
              <a:buNone/>
            </a:pPr>
            <a:r>
              <a:rPr lang="en-IN" dirty="0" err="1"/>
              <a:t>initialize_java</a:t>
            </a:r>
            <a:r>
              <a:rPr lang="en-IN" dirty="0"/>
              <a:t>();</a:t>
            </a:r>
          </a:p>
          <a:p>
            <a:pPr marL="457200" lvl="1" indent="0">
              <a:buNone/>
            </a:pPr>
            <a:r>
              <a:rPr lang="en-IN" dirty="0"/>
              <a:t>ret = main(</a:t>
            </a:r>
            <a:r>
              <a:rPr lang="en-IN" dirty="0" err="1"/>
              <a:t>args</a:t>
            </a:r>
            <a:r>
              <a:rPr lang="en-IN" dirty="0"/>
              <a:t>);</a:t>
            </a:r>
          </a:p>
          <a:p>
            <a:pPr marL="457200" lvl="1" indent="0">
              <a:buNone/>
            </a:pPr>
            <a:r>
              <a:rPr lang="en-IN" dirty="0"/>
              <a:t>exit(ret)</a:t>
            </a:r>
          </a:p>
          <a:p>
            <a:pPr marL="457200" lvl="1" indent="0">
              <a:buNone/>
            </a:pPr>
            <a:r>
              <a:rPr lang="en-IN" dirty="0"/>
              <a:t>}</a:t>
            </a:r>
          </a:p>
          <a:p>
            <a:r>
              <a:rPr lang="en-IN" dirty="0"/>
              <a:t>Now “process” is running, and no longer it is “program”</a:t>
            </a:r>
          </a:p>
          <a:p>
            <a:r>
              <a:rPr lang="en-IN" dirty="0"/>
              <a:t>When main() returns, OS calls “exit()” which destroys the process and returns all resources</a:t>
            </a:r>
          </a:p>
          <a:p>
            <a:endParaRPr lang="en-IN" dirty="0"/>
          </a:p>
        </p:txBody>
      </p:sp>
    </p:spTree>
    <p:extLst>
      <p:ext uri="{BB962C8B-B14F-4D97-AF65-F5344CB8AC3E}">
        <p14:creationId xmlns:p14="http://schemas.microsoft.com/office/powerpoint/2010/main" val="150836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US" altLang="en-US" dirty="0"/>
              <a:t>A process includes: program counter; stack; data section</a:t>
            </a:r>
          </a:p>
          <a:p>
            <a:pPr marL="0" indent="0">
              <a:buNone/>
            </a:pPr>
            <a:r>
              <a:rPr lang="en-IN" dirty="0"/>
              <a:t>Process image</a:t>
            </a:r>
          </a:p>
          <a:p>
            <a:pPr marL="0" indent="0">
              <a:buNone/>
            </a:pPr>
            <a:r>
              <a:rPr lang="en-IN" dirty="0"/>
              <a:t>– Collection of programs, data, stack, and attributes that form the process</a:t>
            </a:r>
          </a:p>
          <a:p>
            <a:pPr marL="0" indent="0">
              <a:buNone/>
            </a:pPr>
            <a:r>
              <a:rPr lang="en-IN" dirty="0"/>
              <a:t>– User data</a:t>
            </a:r>
          </a:p>
          <a:p>
            <a:pPr lvl="1"/>
            <a:r>
              <a:rPr lang="en-IN" dirty="0"/>
              <a:t> Modifiable part of the user space</a:t>
            </a:r>
          </a:p>
          <a:p>
            <a:pPr lvl="1"/>
            <a:r>
              <a:rPr lang="en-IN" dirty="0"/>
              <a:t> Program data, user stack area, and modifiable code</a:t>
            </a:r>
          </a:p>
          <a:p>
            <a:pPr marL="0" indent="0">
              <a:buNone/>
            </a:pPr>
            <a:r>
              <a:rPr lang="en-IN" dirty="0"/>
              <a:t>– User program</a:t>
            </a:r>
          </a:p>
          <a:p>
            <a:pPr lvl="1"/>
            <a:r>
              <a:rPr lang="en-IN" dirty="0"/>
              <a:t> Executable code</a:t>
            </a:r>
          </a:p>
          <a:p>
            <a:pPr marL="0" indent="0">
              <a:buNone/>
            </a:pPr>
            <a:r>
              <a:rPr lang="en-IN" dirty="0"/>
              <a:t>– System stack</a:t>
            </a:r>
          </a:p>
          <a:p>
            <a:pPr lvl="1"/>
            <a:r>
              <a:rPr lang="en-IN" dirty="0"/>
              <a:t> Used to store parameters and calling addresses for procedure and system calls</a:t>
            </a:r>
          </a:p>
          <a:p>
            <a:pPr marL="0" indent="0">
              <a:buNone/>
            </a:pPr>
            <a:r>
              <a:rPr lang="en-IN" dirty="0"/>
              <a:t>– Process control block</a:t>
            </a:r>
          </a:p>
          <a:p>
            <a:pPr lvl="1"/>
            <a:r>
              <a:rPr lang="en-IN" dirty="0"/>
              <a:t> Data needed by the OS to control the process</a:t>
            </a:r>
          </a:p>
          <a:p>
            <a:pPr marL="0" indent="0">
              <a:buNone/>
            </a:pPr>
            <a:r>
              <a:rPr lang="en-IN" dirty="0"/>
              <a:t>– Location and attributes of the process</a:t>
            </a:r>
          </a:p>
          <a:p>
            <a:pPr lvl="1"/>
            <a:r>
              <a:rPr lang="en-IN" dirty="0"/>
              <a:t> Memory management aspects: contiguous or fragmented allocation</a:t>
            </a:r>
          </a:p>
          <a:p>
            <a:endParaRPr lang="en-IN" dirty="0"/>
          </a:p>
        </p:txBody>
      </p:sp>
    </p:spTree>
    <p:extLst>
      <p:ext uri="{BB962C8B-B14F-4D97-AF65-F5344CB8AC3E}">
        <p14:creationId xmlns:p14="http://schemas.microsoft.com/office/powerpoint/2010/main" val="1855256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Keeping track of a process</a:t>
            </a:r>
            <a:endParaRPr lang="en-IN" dirty="0"/>
          </a:p>
        </p:txBody>
      </p:sp>
      <p:sp>
        <p:nvSpPr>
          <p:cNvPr id="3" name="Content Placeholder 2"/>
          <p:cNvSpPr>
            <a:spLocks noGrp="1"/>
          </p:cNvSpPr>
          <p:nvPr>
            <p:ph idx="1"/>
          </p:nvPr>
        </p:nvSpPr>
        <p:spPr/>
        <p:txBody>
          <a:bodyPr>
            <a:normAutofit/>
          </a:bodyPr>
          <a:lstStyle/>
          <a:p>
            <a:r>
              <a:rPr lang="en-IN" dirty="0"/>
              <a:t>A process has code.</a:t>
            </a:r>
          </a:p>
          <a:p>
            <a:pPr lvl="1"/>
            <a:r>
              <a:rPr lang="en-IN" dirty="0"/>
              <a:t>OS must track program counter (code location).</a:t>
            </a:r>
          </a:p>
          <a:p>
            <a:r>
              <a:rPr lang="en-IN" dirty="0"/>
              <a:t>A process has a stack.</a:t>
            </a:r>
          </a:p>
          <a:p>
            <a:pPr lvl="1"/>
            <a:r>
              <a:rPr lang="en-IN" dirty="0"/>
              <a:t>OS must track stack pointer.</a:t>
            </a:r>
          </a:p>
          <a:p>
            <a:r>
              <a:rPr lang="en-IN" dirty="0"/>
              <a:t>OS stores state of processes’ computation in a Process Control Block (PCB).</a:t>
            </a:r>
          </a:p>
          <a:p>
            <a:pPr lvl="1"/>
            <a:r>
              <a:rPr lang="en-IN" dirty="0"/>
              <a:t> E.g., each process has an identifier (process identifier, or PID)</a:t>
            </a:r>
          </a:p>
          <a:p>
            <a:r>
              <a:rPr lang="en-IN" dirty="0"/>
              <a:t>Data (program instructions, stack &amp; heap) resides in memory, metadata is in PCB (which is a kernel data structure in memory)</a:t>
            </a:r>
          </a:p>
        </p:txBody>
      </p:sp>
    </p:spTree>
    <p:extLst>
      <p:ext uri="{BB962C8B-B14F-4D97-AF65-F5344CB8AC3E}">
        <p14:creationId xmlns:p14="http://schemas.microsoft.com/office/powerpoint/2010/main" val="71647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of a Process</a:t>
            </a:r>
          </a:p>
        </p:txBody>
      </p:sp>
      <p:sp>
        <p:nvSpPr>
          <p:cNvPr id="3" name="Content Placeholder 2"/>
          <p:cNvSpPr>
            <a:spLocks noGrp="1"/>
          </p:cNvSpPr>
          <p:nvPr>
            <p:ph idx="1"/>
          </p:nvPr>
        </p:nvSpPr>
        <p:spPr/>
        <p:txBody>
          <a:bodyPr>
            <a:normAutofit/>
          </a:bodyPr>
          <a:lstStyle/>
          <a:p>
            <a:pPr marL="0" indent="0">
              <a:buNone/>
            </a:pPr>
            <a:r>
              <a:rPr lang="en-IN" dirty="0"/>
              <a:t>Process Control Block (PCB)</a:t>
            </a:r>
          </a:p>
          <a:p>
            <a:r>
              <a:rPr lang="en-IN" dirty="0"/>
              <a:t>Each process contains the process control block (PCB). PCB is the data structure used by the OS and all information about a particular process such as Process id, process state, priority, privileges, memory management information, accounting information etc. are grouped by OS.</a:t>
            </a:r>
          </a:p>
          <a:p>
            <a:r>
              <a:rPr lang="en-IN" dirty="0"/>
              <a:t>PCB also includes the information about CPU scheduling, I/O resource management, file management information, priority and so on.</a:t>
            </a:r>
          </a:p>
          <a:p>
            <a:r>
              <a:rPr lang="en-IN" dirty="0"/>
              <a:t>The PCB simply serves as the repository for any information that may vary from process to process.</a:t>
            </a:r>
          </a:p>
          <a:p>
            <a:endParaRPr lang="en-IN" dirty="0"/>
          </a:p>
        </p:txBody>
      </p:sp>
    </p:spTree>
    <p:extLst>
      <p:ext uri="{BB962C8B-B14F-4D97-AF65-F5344CB8AC3E}">
        <p14:creationId xmlns:p14="http://schemas.microsoft.com/office/powerpoint/2010/main" val="18148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BB79442E78324998F03D1BFBE444E3" ma:contentTypeVersion="5" ma:contentTypeDescription="Create a new document." ma:contentTypeScope="" ma:versionID="c5dcad9668c68dcb90d167847b080d8f">
  <xsd:schema xmlns:xsd="http://www.w3.org/2001/XMLSchema" xmlns:xs="http://www.w3.org/2001/XMLSchema" xmlns:p="http://schemas.microsoft.com/office/2006/metadata/properties" xmlns:ns2="77a78612-01b3-41d9-9a67-4ad76070f3c1" targetNamespace="http://schemas.microsoft.com/office/2006/metadata/properties" ma:root="true" ma:fieldsID="a3867397882577f95dc4b4798d8da197" ns2:_="">
    <xsd:import namespace="77a78612-01b3-41d9-9a67-4ad76070f3c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a78612-01b3-41d9-9a67-4ad76070f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8E6BD-4093-4274-B470-6B8D29740CD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F2B5192-7E26-4AE4-A6E6-F343FC5CDF86}">
  <ds:schemaRefs>
    <ds:schemaRef ds:uri="http://schemas.microsoft.com/sharepoint/v3/contenttype/forms"/>
  </ds:schemaRefs>
</ds:datastoreItem>
</file>

<file path=customXml/itemProps3.xml><?xml version="1.0" encoding="utf-8"?>
<ds:datastoreItem xmlns:ds="http://schemas.openxmlformats.org/officeDocument/2006/customXml" ds:itemID="{212E17F5-E46B-4A8E-B941-EE438D45DA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a78612-01b3-41d9-9a67-4ad76070f3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327</TotalTime>
  <Words>2576</Words>
  <Application>Microsoft Office PowerPoint</Application>
  <PresentationFormat>Widescreen</PresentationFormat>
  <Paragraphs>161</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Process Management</vt:lpstr>
      <vt:lpstr>Process Concepts</vt:lpstr>
      <vt:lpstr>PowerPoint Presentation</vt:lpstr>
      <vt:lpstr>Difference between a program and a process</vt:lpstr>
      <vt:lpstr>Running a program</vt:lpstr>
      <vt:lpstr>PowerPoint Presentation</vt:lpstr>
      <vt:lpstr>PowerPoint Presentation</vt:lpstr>
      <vt:lpstr>Keeping track of a process</vt:lpstr>
      <vt:lpstr>Implementation of a Process</vt:lpstr>
      <vt:lpstr>Contents of PCB are</vt:lpstr>
      <vt:lpstr>Process Control Block (PCB)</vt:lpstr>
      <vt:lpstr>PowerPoint Presentation</vt:lpstr>
      <vt:lpstr>Operations on Processes</vt:lpstr>
      <vt:lpstr>Process Creation</vt:lpstr>
      <vt:lpstr>PowerPoint Presentation</vt:lpstr>
      <vt:lpstr>PowerPoint Presentation</vt:lpstr>
      <vt:lpstr>PowerPoint Presentation</vt:lpstr>
      <vt:lpstr>PowerPoint Presentation</vt:lpstr>
      <vt:lpstr>PowerPoint Presentation</vt:lpstr>
      <vt:lpstr>PowerPoint Presentation</vt:lpstr>
      <vt:lpstr>Process Termination</vt:lpstr>
      <vt:lpstr>PowerPoint Presentation</vt:lpstr>
      <vt:lpstr>PowerPoint Presentation</vt:lpstr>
      <vt:lpstr>Context Switch</vt:lpstr>
      <vt:lpstr>CPU Switch from Process to Process</vt:lpstr>
      <vt:lpstr>Life Cycle of a Process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dc:title>
  <dc:creator>Mary</dc:creator>
  <cp:lastModifiedBy>Bhuvana Chandra Prabhu</cp:lastModifiedBy>
  <cp:revision>36</cp:revision>
  <dcterms:created xsi:type="dcterms:W3CDTF">2019-01-29T15:03:10Z</dcterms:created>
  <dcterms:modified xsi:type="dcterms:W3CDTF">2022-02-22T14:28:23Z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0x01010031BB79442E78324998F03D1BFBE444E3</vt:lpwstr>
  </property>
</Properties>
</file>