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0" r:id="rId3"/>
    <p:sldId id="257" r:id="rId4"/>
    <p:sldId id="325" r:id="rId5"/>
    <p:sldId id="343" r:id="rId6"/>
    <p:sldId id="344" r:id="rId7"/>
    <p:sldId id="326" r:id="rId8"/>
    <p:sldId id="329" r:id="rId9"/>
    <p:sldId id="324" r:id="rId10"/>
    <p:sldId id="322" r:id="rId11"/>
    <p:sldId id="330" r:id="rId12"/>
    <p:sldId id="316" r:id="rId13"/>
    <p:sldId id="318" r:id="rId14"/>
    <p:sldId id="319" r:id="rId15"/>
    <p:sldId id="321" r:id="rId16"/>
    <p:sldId id="267" r:id="rId17"/>
    <p:sldId id="269" r:id="rId18"/>
    <p:sldId id="268" r:id="rId19"/>
    <p:sldId id="345" r:id="rId20"/>
    <p:sldId id="347" r:id="rId21"/>
    <p:sldId id="346" r:id="rId22"/>
    <p:sldId id="333" r:id="rId23"/>
    <p:sldId id="337" r:id="rId24"/>
    <p:sldId id="339" r:id="rId25"/>
    <p:sldId id="340" r:id="rId26"/>
    <p:sldId id="334" r:id="rId27"/>
    <p:sldId id="354" r:id="rId28"/>
    <p:sldId id="355" r:id="rId29"/>
    <p:sldId id="335" r:id="rId30"/>
    <p:sldId id="356" r:id="rId31"/>
    <p:sldId id="357" r:id="rId32"/>
    <p:sldId id="358" r:id="rId33"/>
    <p:sldId id="359" r:id="rId34"/>
    <p:sldId id="348" r:id="rId35"/>
    <p:sldId id="353" r:id="rId36"/>
    <p:sldId id="351" r:id="rId37"/>
    <p:sldId id="352" r:id="rId38"/>
    <p:sldId id="341" r:id="rId39"/>
    <p:sldId id="306" r:id="rId40"/>
    <p:sldId id="310"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846F0-8B4A-4CC0-99A5-93E0526E27D7}" type="datetimeFigureOut">
              <a:rPr lang="en-IN" smtClean="0"/>
              <a:t>11-02-2021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5EDFF-6D99-4B6C-B964-996C6C1B11C4}" type="slidenum">
              <a:rPr lang="en-IN" smtClean="0"/>
              <a:t>‹#›</a:t>
            </a:fld>
            <a:endParaRPr lang="en-IN"/>
          </a:p>
        </p:txBody>
      </p:sp>
    </p:spTree>
    <p:extLst>
      <p:ext uri="{BB962C8B-B14F-4D97-AF65-F5344CB8AC3E}">
        <p14:creationId xmlns:p14="http://schemas.microsoft.com/office/powerpoint/2010/main" val="603104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4865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B12021-E2F2-4B7C-AB4A-A8A1FED447CB}"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35516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1097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23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506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US" dirty="0" smtClean="0"/>
              <a:t>.</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2746CA-712B-489D-B9AC-A651CF1B6525}"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5134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a:solidFill>
                  <a:schemeClr val="tx1"/>
                </a:solidFill>
                <a:latin typeface="Verdana" panose="020B0604030504040204" pitchFamily="34" charset="0"/>
                <a:ea typeface="ＭＳ Ｐゴシック" panose="020B0600070205080204" pitchFamily="34" charset="-128"/>
              </a:defRPr>
            </a:lvl1pPr>
            <a:lvl2pPr marL="742950" indent="-285750" defTabSz="908050">
              <a:defRPr>
                <a:solidFill>
                  <a:schemeClr val="tx1"/>
                </a:solidFill>
                <a:latin typeface="Verdana" panose="020B0604030504040204" pitchFamily="34" charset="0"/>
                <a:ea typeface="ＭＳ Ｐゴシック" panose="020B0600070205080204" pitchFamily="34" charset="-128"/>
              </a:defRPr>
            </a:lvl2pPr>
            <a:lvl3pPr marL="1143000" indent="-228600" defTabSz="908050">
              <a:defRPr>
                <a:solidFill>
                  <a:schemeClr val="tx1"/>
                </a:solidFill>
                <a:latin typeface="Verdana" panose="020B0604030504040204" pitchFamily="34" charset="0"/>
                <a:ea typeface="ＭＳ Ｐゴシック" panose="020B0600070205080204" pitchFamily="34" charset="-128"/>
              </a:defRPr>
            </a:lvl3pPr>
            <a:lvl4pPr marL="1600200" indent="-228600" defTabSz="908050">
              <a:defRPr>
                <a:solidFill>
                  <a:schemeClr val="tx1"/>
                </a:solidFill>
                <a:latin typeface="Verdana" panose="020B0604030504040204" pitchFamily="34" charset="0"/>
                <a:ea typeface="ＭＳ Ｐゴシック" panose="020B0600070205080204" pitchFamily="34" charset="-128"/>
              </a:defRPr>
            </a:lvl4pPr>
            <a:lvl5pPr marL="2057400" indent="-228600" defTabSz="908050">
              <a:defRPr>
                <a:solidFill>
                  <a:schemeClr val="tx1"/>
                </a:solidFill>
                <a:latin typeface="Verdana" panose="020B0604030504040204" pitchFamily="34" charset="0"/>
                <a:ea typeface="ＭＳ Ｐゴシック" panose="020B0600070205080204" pitchFamily="34" charset="-128"/>
              </a:defRPr>
            </a:lvl5pPr>
            <a:lvl6pPr marL="2514600" indent="-228600" defTabSz="90805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0805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0805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0805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B936B45-3994-4FD7-BADA-F351567BD1E4}" type="slidenum">
              <a:rPr lang="en-US" altLang="en-US">
                <a:latin typeface="Helvetica" panose="020B0604020202020204" pitchFamily="34" charset="0"/>
              </a:rPr>
              <a:pPr/>
              <a:t>11</a:t>
            </a:fld>
            <a:endParaRPr lang="en-US" altLang="en-US">
              <a:latin typeface="Helvetica"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932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0BE33C-1798-4DFE-A63E-8317F5425977}"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126576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9965CA-6F39-425F-946F-33123AA655DE}"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77470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1559F4-B1AB-45A6-9271-BFCE6BA419CD}"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97090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52A451-4211-4A05-985C-BEA8CA7960C7}"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38177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52A451-4211-4A05-985C-BEA8CA7960C7}"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132383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52A451-4211-4A05-985C-BEA8CA7960C7}"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31952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52A451-4211-4A05-985C-BEA8CA7960C7}"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179192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2A451-4211-4A05-985C-BEA8CA7960C7}"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142355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52A451-4211-4A05-985C-BEA8CA7960C7}"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370068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52A451-4211-4A05-985C-BEA8CA7960C7}" type="datetimeFigureOut">
              <a:rPr lang="en-IN" smtClean="0"/>
              <a:t>11-02-2021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39695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52A451-4211-4A05-985C-BEA8CA7960C7}" type="datetimeFigureOut">
              <a:rPr lang="en-IN" smtClean="0"/>
              <a:t>11-02-2021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14854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2A451-4211-4A05-985C-BEA8CA7960C7}" type="datetimeFigureOut">
              <a:rPr lang="en-IN" smtClean="0"/>
              <a:t>11-02-2021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56261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2A451-4211-4A05-985C-BEA8CA7960C7}"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63683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2A451-4211-4A05-985C-BEA8CA7960C7}"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A3760-D7F6-4777-9751-EE5247C28C85}" type="slidenum">
              <a:rPr lang="en-IN" smtClean="0"/>
              <a:t>‹#›</a:t>
            </a:fld>
            <a:endParaRPr lang="en-IN"/>
          </a:p>
        </p:txBody>
      </p:sp>
    </p:spTree>
    <p:extLst>
      <p:ext uri="{BB962C8B-B14F-4D97-AF65-F5344CB8AC3E}">
        <p14:creationId xmlns:p14="http://schemas.microsoft.com/office/powerpoint/2010/main" val="399030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2A451-4211-4A05-985C-BEA8CA7960C7}" type="datetimeFigureOut">
              <a:rPr lang="en-IN" smtClean="0"/>
              <a:t>11-02-2021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A3760-D7F6-4777-9751-EE5247C28C85}" type="slidenum">
              <a:rPr lang="en-IN" smtClean="0"/>
              <a:t>‹#›</a:t>
            </a:fld>
            <a:endParaRPr lang="en-IN"/>
          </a:p>
        </p:txBody>
      </p:sp>
    </p:spTree>
    <p:extLst>
      <p:ext uri="{BB962C8B-B14F-4D97-AF65-F5344CB8AC3E}">
        <p14:creationId xmlns:p14="http://schemas.microsoft.com/office/powerpoint/2010/main" val="188090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Threads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53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381000"/>
            <a:ext cx="8382000" cy="1143000"/>
          </a:xfrm>
        </p:spPr>
        <p:txBody>
          <a:bodyPr/>
          <a:lstStyle/>
          <a:p>
            <a:pPr>
              <a:defRPr/>
            </a:pPr>
            <a:r>
              <a:rPr lang="en-NZ" b="1" dirty="0" smtClean="0"/>
              <a:t>Threads vs Processes </a:t>
            </a:r>
            <a:endParaRPr lang="en-US" b="1" dirty="0"/>
          </a:p>
        </p:txBody>
      </p:sp>
      <p:pic>
        <p:nvPicPr>
          <p:cNvPr id="19459" name="Content Placeholder 3" descr="Fig04_02.gif"/>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209800" y="1905000"/>
            <a:ext cx="7767638" cy="4659702"/>
          </a:xfrm>
        </p:spPr>
      </p:pic>
    </p:spTree>
    <p:extLst>
      <p:ext uri="{BB962C8B-B14F-4D97-AF65-F5344CB8AC3E}">
        <p14:creationId xmlns:p14="http://schemas.microsoft.com/office/powerpoint/2010/main" val="2043063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352675" y="277813"/>
            <a:ext cx="8229600" cy="576262"/>
          </a:xfrm>
        </p:spPr>
        <p:txBody>
          <a:bodyPr>
            <a:normAutofit fontScale="90000"/>
          </a:bodyPr>
          <a:lstStyle/>
          <a:p>
            <a:pPr eaLnBrk="1" hangingPunct="1"/>
            <a:r>
              <a:rPr lang="en-US" altLang="en-US" smtClean="0">
                <a:ea typeface="ＭＳ Ｐゴシック" panose="020B0600070205080204" pitchFamily="34" charset="-128"/>
              </a:rPr>
              <a:t>Single and Multithreaded Processes</a:t>
            </a:r>
          </a:p>
        </p:txBody>
      </p:sp>
      <p:pic>
        <p:nvPicPr>
          <p:cNvPr id="614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726" y="1349375"/>
            <a:ext cx="66008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026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single thread executes a portion of a program, cooperating with other threads concurrently executing within the same address space. Each thread makes use of a separate program counter and a stack of activation records and a thread control block. </a:t>
            </a:r>
            <a:endParaRPr lang="en-US" dirty="0" smtClean="0"/>
          </a:p>
          <a:p>
            <a:r>
              <a:rPr lang="en-US" dirty="0" smtClean="0"/>
              <a:t>The </a:t>
            </a:r>
            <a:r>
              <a:rPr lang="en-US" dirty="0"/>
              <a:t>control block contains the state information necessary for thread management, such as putting a thread into a ready list and for synchronizing with other threads. </a:t>
            </a:r>
            <a:endParaRPr lang="en-US" dirty="0" smtClean="0"/>
          </a:p>
          <a:p>
            <a:r>
              <a:rPr lang="en-US" dirty="0" smtClean="0"/>
              <a:t>Threads </a:t>
            </a:r>
            <a:r>
              <a:rPr lang="en-US" dirty="0"/>
              <a:t>share all resources (memory, open files, etc.) of their parent process </a:t>
            </a:r>
            <a:r>
              <a:rPr lang="en-US" i="1" dirty="0"/>
              <a:t>except</a:t>
            </a:r>
            <a:r>
              <a:rPr lang="en-US" dirty="0"/>
              <a:t> the CPU.</a:t>
            </a:r>
            <a:endParaRPr lang="en-IN" dirty="0"/>
          </a:p>
          <a:p>
            <a:endParaRPr lang="en-IN" dirty="0"/>
          </a:p>
        </p:txBody>
      </p:sp>
    </p:spTree>
    <p:extLst>
      <p:ext uri="{BB962C8B-B14F-4D97-AF65-F5344CB8AC3E}">
        <p14:creationId xmlns:p14="http://schemas.microsoft.com/office/powerpoint/2010/main" val="1253791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purpose of the thread abstraction is to simplify programming of logically parallel, cooperating activities; threads enable each activity to be implemented largely as a sequential program that shares resources with its peer threads. </a:t>
            </a:r>
            <a:endParaRPr lang="en-US" dirty="0" smtClean="0"/>
          </a:p>
          <a:p>
            <a:r>
              <a:rPr lang="en-US" dirty="0" smtClean="0"/>
              <a:t>But</a:t>
            </a:r>
            <a:r>
              <a:rPr lang="en-US" dirty="0"/>
              <a:t>, since all threads in the same process share the process's resources, communication (and hence cooperation) among threads is easier to achieve than if each thread was a separate process</a:t>
            </a:r>
            <a:r>
              <a:rPr lang="en-US" dirty="0" smtClean="0"/>
              <a:t>.</a:t>
            </a:r>
          </a:p>
          <a:p>
            <a:r>
              <a:rPr lang="en-US" dirty="0" smtClean="0"/>
              <a:t> </a:t>
            </a:r>
            <a:r>
              <a:rPr lang="en-US" dirty="0"/>
              <a:t>Most of the information that is part of a process is common to all the threads executing within a single address space and hence maintenance is common to all threads. </a:t>
            </a:r>
            <a:endParaRPr lang="en-US" dirty="0" smtClean="0"/>
          </a:p>
          <a:p>
            <a:r>
              <a:rPr lang="en-US" dirty="0" smtClean="0"/>
              <a:t>By </a:t>
            </a:r>
            <a:r>
              <a:rPr lang="en-US" dirty="0"/>
              <a:t>sharing common information overhead incurred in creating and maintaining information and the amount of information that needs to be saved when switching between threads of the same program is reduced significantly.</a:t>
            </a:r>
            <a:endParaRPr lang="en-IN" dirty="0"/>
          </a:p>
          <a:p>
            <a:endParaRPr lang="en-IN" dirty="0"/>
          </a:p>
        </p:txBody>
      </p:sp>
    </p:spTree>
    <p:extLst>
      <p:ext uri="{BB962C8B-B14F-4D97-AF65-F5344CB8AC3E}">
        <p14:creationId xmlns:p14="http://schemas.microsoft.com/office/powerpoint/2010/main" val="961608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a:t>Each thread requires its own context:</a:t>
            </a:r>
            <a:endParaRPr lang="en-IN" dirty="0"/>
          </a:p>
          <a:p>
            <a:pPr lvl="1"/>
            <a:r>
              <a:rPr lang="en-US" dirty="0"/>
              <a:t>program counter</a:t>
            </a:r>
            <a:endParaRPr lang="en-IN" dirty="0"/>
          </a:p>
          <a:p>
            <a:pPr lvl="1"/>
            <a:r>
              <a:rPr lang="en-US" dirty="0"/>
              <a:t>stack</a:t>
            </a:r>
            <a:endParaRPr lang="en-IN" dirty="0"/>
          </a:p>
          <a:p>
            <a:pPr lvl="1"/>
            <a:r>
              <a:rPr lang="en-US" dirty="0" smtClean="0"/>
              <a:t>Registers</a:t>
            </a:r>
          </a:p>
          <a:p>
            <a:pPr marL="0" lvl="0" indent="0">
              <a:buNone/>
            </a:pPr>
            <a:r>
              <a:rPr lang="en-US" dirty="0" smtClean="0"/>
              <a:t>Each Thread has</a:t>
            </a:r>
            <a:endParaRPr lang="en-IN" dirty="0"/>
          </a:p>
          <a:p>
            <a:pPr lvl="1"/>
            <a:r>
              <a:rPr lang="en-US" dirty="0"/>
              <a:t>an execution state (Running, Ready, etc.)</a:t>
            </a:r>
          </a:p>
          <a:p>
            <a:pPr lvl="1"/>
            <a:r>
              <a:rPr lang="en-US" dirty="0"/>
              <a:t>saved thread context when not running (TCB)</a:t>
            </a:r>
          </a:p>
          <a:p>
            <a:pPr lvl="1"/>
            <a:r>
              <a:rPr lang="en-US" dirty="0"/>
              <a:t>an execution stack</a:t>
            </a:r>
          </a:p>
          <a:p>
            <a:pPr lvl="1"/>
            <a:r>
              <a:rPr lang="en-US" dirty="0"/>
              <a:t>some per-thread static storage for local variables</a:t>
            </a:r>
          </a:p>
          <a:p>
            <a:pPr lvl="1"/>
            <a:r>
              <a:rPr lang="en-US" dirty="0"/>
              <a:t>access to the shared memory and resources of its process (all threads of a process share this)</a:t>
            </a:r>
          </a:p>
          <a:p>
            <a:endParaRPr lang="en-IN" dirty="0"/>
          </a:p>
        </p:txBody>
      </p:sp>
    </p:spTree>
    <p:extLst>
      <p:ext uri="{BB962C8B-B14F-4D97-AF65-F5344CB8AC3E}">
        <p14:creationId xmlns:p14="http://schemas.microsoft.com/office/powerpoint/2010/main" val="2807109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n>
                  <a:solidFill>
                    <a:schemeClr val="tx1"/>
                  </a:solidFill>
                </a:ln>
              </a:rPr>
              <a:t>Thread Execution States</a:t>
            </a:r>
            <a:endParaRPr lang="en-IN" dirty="0"/>
          </a:p>
        </p:txBody>
      </p:sp>
      <p:sp>
        <p:nvSpPr>
          <p:cNvPr id="3" name="Content Placeholder 2"/>
          <p:cNvSpPr>
            <a:spLocks noGrp="1"/>
          </p:cNvSpPr>
          <p:nvPr>
            <p:ph idx="1"/>
          </p:nvPr>
        </p:nvSpPr>
        <p:spPr/>
        <p:txBody>
          <a:bodyPr/>
          <a:lstStyle/>
          <a:p>
            <a:pPr marL="0" indent="0">
              <a:buNone/>
            </a:pPr>
            <a:r>
              <a:rPr lang="en-US" dirty="0"/>
              <a:t>Similar to a process a thread can be in any of the primary states: Running, Ready and Blocked.  </a:t>
            </a:r>
            <a:endParaRPr lang="en-US" dirty="0" smtClean="0"/>
          </a:p>
          <a:p>
            <a:pPr marL="0" indent="0">
              <a:buNone/>
            </a:pPr>
            <a:r>
              <a:rPr lang="en-US" dirty="0" smtClean="0"/>
              <a:t>The </a:t>
            </a:r>
            <a:r>
              <a:rPr lang="en-US" dirty="0"/>
              <a:t>operations needed to change state are:</a:t>
            </a:r>
            <a:endParaRPr lang="en-IN" dirty="0"/>
          </a:p>
          <a:p>
            <a:pPr lvl="1"/>
            <a:r>
              <a:rPr lang="en-US" dirty="0"/>
              <a:t>Spawn: new thread provided register context and stack pointer.</a:t>
            </a:r>
            <a:endParaRPr lang="en-IN" dirty="0"/>
          </a:p>
          <a:p>
            <a:pPr lvl="1"/>
            <a:r>
              <a:rPr lang="en-US" dirty="0"/>
              <a:t>Block: event wait, save user registers, PC and stack pointer</a:t>
            </a:r>
            <a:endParaRPr lang="en-IN" dirty="0"/>
          </a:p>
          <a:p>
            <a:pPr lvl="1"/>
            <a:r>
              <a:rPr lang="en-US" dirty="0"/>
              <a:t>Unblock: moved to ready state</a:t>
            </a:r>
            <a:endParaRPr lang="en-IN" dirty="0"/>
          </a:p>
          <a:p>
            <a:pPr lvl="1"/>
            <a:r>
              <a:rPr lang="en-US" dirty="0"/>
              <a:t>Finish: </a:t>
            </a:r>
            <a:r>
              <a:rPr lang="en-US" dirty="0" err="1"/>
              <a:t>deallocate</a:t>
            </a:r>
            <a:r>
              <a:rPr lang="en-US" dirty="0"/>
              <a:t> register context and stacks.</a:t>
            </a:r>
            <a:endParaRPr lang="en-IN" dirty="0"/>
          </a:p>
          <a:p>
            <a:endParaRPr lang="en-IN" dirty="0"/>
          </a:p>
        </p:txBody>
      </p:sp>
    </p:spTree>
    <p:extLst>
      <p:ext uri="{BB962C8B-B14F-4D97-AF65-F5344CB8AC3E}">
        <p14:creationId xmlns:p14="http://schemas.microsoft.com/office/powerpoint/2010/main" val="523547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pPr eaLnBrk="1" hangingPunct="1"/>
            <a:r>
              <a:rPr lang="en-US" altLang="en-US" dirty="0" smtClean="0"/>
              <a:t>Thread States</a:t>
            </a:r>
          </a:p>
        </p:txBody>
      </p:sp>
      <p:pic>
        <p:nvPicPr>
          <p:cNvPr id="113666" name="Picture 2"/>
          <p:cNvPicPr>
            <a:picLocks noGrp="1" noChangeAspect="1" noChangeArrowheads="1"/>
          </p:cNvPicPr>
          <p:nvPr>
            <p:ph idx="1"/>
          </p:nvPr>
        </p:nvPicPr>
        <p:blipFill>
          <a:blip r:embed="rId2"/>
          <a:stretch>
            <a:fillRect/>
          </a:stretch>
        </p:blipFill>
        <p:spPr>
          <a:xfrm>
            <a:off x="2863969" y="1629295"/>
            <a:ext cx="5989086" cy="3839852"/>
          </a:xfrm>
          <a:ln w="12700" cap="flat">
            <a:headEnd type="none" w="sm" len="sm"/>
            <a:tailEnd type="none" w="sm" len="sm"/>
          </a:ln>
          <a:effectLst>
            <a:prstShdw prst="shdw17" dist="17961" dir="2700000">
              <a:schemeClr val="accent1">
                <a:gamma/>
                <a:shade val="60000"/>
                <a:invGamma/>
              </a:schemeClr>
            </a:prstShdw>
          </a:effectLst>
        </p:spPr>
      </p:pic>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2BC4C6-68BD-41B1-95D1-F3F3A3105144}" type="slidenum">
              <a:rPr lang="en-US" altLang="en-US" sz="1800">
                <a:solidFill>
                  <a:srgbClr val="FFFFFF"/>
                </a:solidFill>
              </a:rPr>
              <a:pPr/>
              <a:t>16</a:t>
            </a:fld>
            <a:endParaRPr lang="en-US" altLang="en-US" sz="1800">
              <a:solidFill>
                <a:srgbClr val="FFFFFF"/>
              </a:solidFill>
            </a:endParaRPr>
          </a:p>
        </p:txBody>
      </p:sp>
    </p:spTree>
    <p:extLst>
      <p:ext uri="{BB962C8B-B14F-4D97-AF65-F5344CB8AC3E}">
        <p14:creationId xmlns:p14="http://schemas.microsoft.com/office/powerpoint/2010/main" val="219449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normAutofit/>
          </a:bodyPr>
          <a:lstStyle/>
          <a:p>
            <a:pPr eaLnBrk="1" hangingPunct="1"/>
            <a:r>
              <a:rPr lang="en-US" altLang="en-US" sz="3200"/>
              <a:t>Thread States</a:t>
            </a:r>
            <a:endParaRPr lang="en-US" altLang="en-US" sz="3200" b="1"/>
          </a:p>
        </p:txBody>
      </p:sp>
      <p:sp>
        <p:nvSpPr>
          <p:cNvPr id="2" name="Content Placeholder 1"/>
          <p:cNvSpPr>
            <a:spLocks noGrp="1"/>
          </p:cNvSpPr>
          <p:nvPr>
            <p:ph idx="1"/>
          </p:nvPr>
        </p:nvSpPr>
        <p:spPr/>
        <p:txBody>
          <a:bodyPr/>
          <a:lstStyle/>
          <a:p>
            <a:endParaRPr lang="en-IN" dirty="0"/>
          </a:p>
        </p:txBody>
      </p:sp>
      <p:sp>
        <p:nvSpPr>
          <p:cNvPr id="51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8D45C-245D-40B6-9FCC-DE843F8A5E48}" type="slidenum">
              <a:rPr lang="en-US" altLang="en-US" sz="1800">
                <a:solidFill>
                  <a:srgbClr val="FFFFFF"/>
                </a:solidFill>
              </a:rPr>
              <a:pPr/>
              <a:t>17</a:t>
            </a:fld>
            <a:endParaRPr lang="en-US" altLang="en-US" sz="1800">
              <a:solidFill>
                <a:srgbClr val="FFFFFF"/>
              </a:solidFill>
            </a:endParaRPr>
          </a:p>
        </p:txBody>
      </p:sp>
      <p:sp>
        <p:nvSpPr>
          <p:cNvPr id="5125" name="Rectangle 5"/>
          <p:cNvSpPr>
            <a:spLocks noChangeArrowheads="1"/>
          </p:cNvSpPr>
          <p:nvPr/>
        </p:nvSpPr>
        <p:spPr bwMode="auto">
          <a:xfrm>
            <a:off x="3438525" y="24288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122" name="Object 4"/>
          <p:cNvGraphicFramePr>
            <a:graphicFrameLocks noChangeAspect="1"/>
          </p:cNvGraphicFramePr>
          <p:nvPr/>
        </p:nvGraphicFramePr>
        <p:xfrm>
          <a:off x="1752600" y="2743200"/>
          <a:ext cx="8763000" cy="3297238"/>
        </p:xfrm>
        <a:graphic>
          <a:graphicData uri="http://schemas.openxmlformats.org/presentationml/2006/ole">
            <mc:AlternateContent xmlns:mc="http://schemas.openxmlformats.org/markup-compatibility/2006">
              <mc:Choice xmlns:v="urn:schemas-microsoft-com:vml" Requires="v">
                <p:oleObj spid="_x0000_s2094" r:id="rId3" imgW="5315712" imgH="2001012" progId="Word.Picture.8">
                  <p:embed/>
                </p:oleObj>
              </mc:Choice>
              <mc:Fallback>
                <p:oleObj r:id="rId3" imgW="5315712" imgH="20010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8763000" cy="329723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11331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Thread Not Runnable </a:t>
            </a:r>
            <a:endParaRPr lang="en-US" altLang="en-US" dirty="0" smtClean="0"/>
          </a:p>
        </p:txBody>
      </p:sp>
      <p:sp>
        <p:nvSpPr>
          <p:cNvPr id="35843" name="Content Placeholder 2"/>
          <p:cNvSpPr>
            <a:spLocks noGrp="1"/>
          </p:cNvSpPr>
          <p:nvPr>
            <p:ph idx="1"/>
          </p:nvPr>
        </p:nvSpPr>
        <p:spPr/>
        <p:txBody>
          <a:bodyPr/>
          <a:lstStyle/>
          <a:p>
            <a:pPr>
              <a:buFont typeface="Georgia" panose="02040502050405020303" pitchFamily="18" charset="0"/>
              <a:buNone/>
            </a:pPr>
            <a:r>
              <a:rPr lang="en-US" altLang="en-US" dirty="0" smtClean="0"/>
              <a:t>A thread becomes Not Runnable when one of these events occurs:</a:t>
            </a:r>
          </a:p>
          <a:p>
            <a:r>
              <a:rPr lang="en-US" altLang="en-US" dirty="0" smtClean="0"/>
              <a:t> Its sleep method is invoked.</a:t>
            </a:r>
          </a:p>
          <a:p>
            <a:r>
              <a:rPr lang="en-US" altLang="en-US" dirty="0" smtClean="0"/>
              <a:t> The thread calls the wait method to wait for a specific condition to be satisfied.</a:t>
            </a:r>
          </a:p>
          <a:p>
            <a:r>
              <a:rPr lang="en-US" altLang="en-US" dirty="0" smtClean="0"/>
              <a:t> The thread is blocking on I/O. </a:t>
            </a: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3C81FF-9883-4A88-B9C4-84C2E50DEAE4}" type="slidenum">
              <a:rPr lang="en-US" altLang="en-US" sz="1800">
                <a:solidFill>
                  <a:srgbClr val="FFFFFF"/>
                </a:solidFill>
              </a:rPr>
              <a:pPr/>
              <a:t>18</a:t>
            </a:fld>
            <a:endParaRPr lang="en-US" altLang="en-US" sz="1800">
              <a:solidFill>
                <a:srgbClr val="FFFFFF"/>
              </a:solidFill>
            </a:endParaRPr>
          </a:p>
        </p:txBody>
      </p:sp>
    </p:spTree>
    <p:extLst>
      <p:ext uri="{BB962C8B-B14F-4D97-AF65-F5344CB8AC3E}">
        <p14:creationId xmlns:p14="http://schemas.microsoft.com/office/powerpoint/2010/main" val="831970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chemeClr val="tx1"/>
                  </a:solidFill>
                </a:ln>
              </a:rPr>
              <a:t>Threads</a:t>
            </a:r>
            <a:endParaRPr lang="en-US" dirty="0"/>
          </a:p>
        </p:txBody>
      </p:sp>
      <p:sp>
        <p:nvSpPr>
          <p:cNvPr id="3" name="Content Placeholder 2"/>
          <p:cNvSpPr>
            <a:spLocks noGrp="1"/>
          </p:cNvSpPr>
          <p:nvPr>
            <p:ph idx="1"/>
          </p:nvPr>
        </p:nvSpPr>
        <p:spPr/>
        <p:txBody>
          <a:bodyPr/>
          <a:lstStyle/>
          <a:p>
            <a:r>
              <a:rPr lang="en-US" dirty="0">
                <a:solidFill>
                  <a:schemeClr val="tx1">
                    <a:lumMod val="85000"/>
                    <a:lumOff val="15000"/>
                  </a:schemeClr>
                </a:solidFill>
              </a:rPr>
              <a:t>In an OS that supports threads, scheduling and dispatching is done on a thread </a:t>
            </a:r>
            <a:r>
              <a:rPr lang="en-US" dirty="0" smtClean="0">
                <a:solidFill>
                  <a:schemeClr val="tx1">
                    <a:lumMod val="85000"/>
                    <a:lumOff val="15000"/>
                  </a:schemeClr>
                </a:solidFill>
              </a:rPr>
              <a:t>basis</a:t>
            </a:r>
          </a:p>
          <a:p>
            <a:pPr lvl="0"/>
            <a:r>
              <a:rPr lang="en-US" dirty="0">
                <a:solidFill>
                  <a:schemeClr val="tx1">
                    <a:lumMod val="85000"/>
                    <a:lumOff val="15000"/>
                  </a:schemeClr>
                </a:solidFill>
              </a:rPr>
              <a:t>Most of the state information dealing with execution is maintained in thread-level data </a:t>
            </a:r>
            <a:r>
              <a:rPr lang="en-US" dirty="0" smtClean="0">
                <a:solidFill>
                  <a:schemeClr val="tx1">
                    <a:lumMod val="85000"/>
                    <a:lumOff val="15000"/>
                  </a:schemeClr>
                </a:solidFill>
              </a:rPr>
              <a:t>structures</a:t>
            </a:r>
          </a:p>
          <a:p>
            <a:pPr lvl="1"/>
            <a:r>
              <a:rPr lang="en-US" sz="2200" dirty="0" smtClean="0">
                <a:solidFill>
                  <a:schemeClr val="tx1">
                    <a:lumMod val="85000"/>
                    <a:lumOff val="15000"/>
                  </a:schemeClr>
                </a:solidFill>
              </a:rPr>
              <a:t>suspending </a:t>
            </a:r>
            <a:r>
              <a:rPr lang="en-US" sz="2200" dirty="0">
                <a:solidFill>
                  <a:schemeClr val="tx1">
                    <a:lumMod val="85000"/>
                    <a:lumOff val="15000"/>
                  </a:schemeClr>
                </a:solidFill>
              </a:rPr>
              <a:t>a process involves suspending all threads of the </a:t>
            </a:r>
            <a:r>
              <a:rPr lang="en-US" sz="2200" dirty="0" smtClean="0">
                <a:solidFill>
                  <a:schemeClr val="tx1">
                    <a:lumMod val="85000"/>
                    <a:lumOff val="15000"/>
                  </a:schemeClr>
                </a:solidFill>
              </a:rPr>
              <a:t>process</a:t>
            </a:r>
          </a:p>
          <a:p>
            <a:pPr lvl="1"/>
            <a:r>
              <a:rPr lang="en-US" sz="2200" dirty="0" smtClean="0">
                <a:solidFill>
                  <a:schemeClr val="tx1">
                    <a:lumMod val="85000"/>
                    <a:lumOff val="15000"/>
                  </a:schemeClr>
                </a:solidFill>
              </a:rPr>
              <a:t>termination </a:t>
            </a:r>
            <a:r>
              <a:rPr lang="en-US" sz="2200" dirty="0">
                <a:solidFill>
                  <a:schemeClr val="tx1">
                    <a:lumMod val="85000"/>
                    <a:lumOff val="15000"/>
                  </a:schemeClr>
                </a:solidFill>
              </a:rPr>
              <a:t>of a process terminates all threads within the process</a:t>
            </a:r>
          </a:p>
          <a:p>
            <a:pPr lvl="0"/>
            <a:endParaRPr lang="en-US" dirty="0">
              <a:solidFill>
                <a:schemeClr val="tx1">
                  <a:lumMod val="85000"/>
                  <a:lumOff val="15000"/>
                </a:schemeClr>
              </a:solidFill>
            </a:endParaRPr>
          </a:p>
          <a:p>
            <a:endParaRPr lang="en-US"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5851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Thread</a:t>
            </a:r>
          </a:p>
        </p:txBody>
      </p:sp>
      <p:sp>
        <p:nvSpPr>
          <p:cNvPr id="28675" name="Content Placeholder 2"/>
          <p:cNvSpPr>
            <a:spLocks noGrp="1"/>
          </p:cNvSpPr>
          <p:nvPr>
            <p:ph idx="1"/>
          </p:nvPr>
        </p:nvSpPr>
        <p:spPr/>
        <p:txBody>
          <a:bodyPr/>
          <a:lstStyle/>
          <a:p>
            <a:pPr eaLnBrk="1" hangingPunct="1"/>
            <a:r>
              <a:rPr lang="en-US" altLang="en-US" dirty="0" smtClean="0"/>
              <a:t>Thread: single sequential flow of control within a program</a:t>
            </a:r>
          </a:p>
          <a:p>
            <a:pPr eaLnBrk="1" hangingPunct="1"/>
            <a:r>
              <a:rPr lang="en-US" altLang="en-US" dirty="0" smtClean="0"/>
              <a:t>Single-threaded program can handle one task at any time.</a:t>
            </a:r>
          </a:p>
          <a:p>
            <a:pPr eaLnBrk="1" hangingPunct="1"/>
            <a:r>
              <a:rPr lang="en-US" altLang="en-US" dirty="0" smtClean="0"/>
              <a:t>Multitasking allows single processor to run several concurrent threads.</a:t>
            </a:r>
          </a:p>
          <a:p>
            <a:pPr eaLnBrk="1" hangingPunct="1"/>
            <a:r>
              <a:rPr lang="en-US" altLang="en-US" dirty="0" smtClean="0"/>
              <a:t>Most modern operating systems support multitasking.</a:t>
            </a:r>
          </a:p>
        </p:txBody>
      </p:sp>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770E69-452B-4F7E-9386-CF2688584484}" type="slidenum">
              <a:rPr lang="en-US" altLang="en-US" sz="1800">
                <a:solidFill>
                  <a:srgbClr val="FFFFFF"/>
                </a:solidFill>
              </a:rPr>
              <a:pPr/>
              <a:t>2</a:t>
            </a:fld>
            <a:endParaRPr lang="en-US" altLang="en-US" sz="1800">
              <a:solidFill>
                <a:srgbClr val="FFFFFF"/>
              </a:solidFill>
            </a:endParaRPr>
          </a:p>
        </p:txBody>
      </p:sp>
    </p:spTree>
    <p:extLst>
      <p:ext uri="{BB962C8B-B14F-4D97-AF65-F5344CB8AC3E}">
        <p14:creationId xmlns:p14="http://schemas.microsoft.com/office/powerpoint/2010/main" val="2642828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Thread Scheduling</a:t>
            </a:r>
          </a:p>
        </p:txBody>
      </p:sp>
      <p:sp>
        <p:nvSpPr>
          <p:cNvPr id="43011" name="Content Placeholder 2"/>
          <p:cNvSpPr>
            <a:spLocks noGrp="1"/>
          </p:cNvSpPr>
          <p:nvPr>
            <p:ph idx="1"/>
          </p:nvPr>
        </p:nvSpPr>
        <p:spPr/>
        <p:txBody>
          <a:bodyPr/>
          <a:lstStyle/>
          <a:p>
            <a:r>
              <a:rPr lang="en-US" altLang="en-US" dirty="0" smtClean="0"/>
              <a:t>An operating system’s thread scheduler determines which thread runs next.</a:t>
            </a:r>
          </a:p>
          <a:p>
            <a:r>
              <a:rPr lang="en-US" altLang="en-US" dirty="0" smtClean="0"/>
              <a:t>Most operating systems use </a:t>
            </a:r>
            <a:r>
              <a:rPr lang="en-US" altLang="en-US" i="1" dirty="0" err="1" smtClean="0"/>
              <a:t>timeslicing</a:t>
            </a:r>
            <a:r>
              <a:rPr lang="en-US" altLang="en-US" dirty="0" smtClean="0"/>
              <a:t> for threads of equal priority.</a:t>
            </a:r>
          </a:p>
          <a:p>
            <a:r>
              <a:rPr lang="en-US" altLang="en-US" i="1" dirty="0" smtClean="0"/>
              <a:t>Preemptive scheduling</a:t>
            </a:r>
            <a:r>
              <a:rPr lang="en-US" altLang="en-US" dirty="0" smtClean="0"/>
              <a:t>: when a thread of higher priority enters the running state, it preempts the current thread.</a:t>
            </a:r>
          </a:p>
          <a:p>
            <a:r>
              <a:rPr lang="en-US" altLang="en-US" i="1" dirty="0" smtClean="0"/>
              <a:t>Starvation</a:t>
            </a:r>
            <a:r>
              <a:rPr lang="en-US" altLang="en-US" dirty="0" smtClean="0"/>
              <a:t>: Higher-priority threads can postpone (possible forever) the execution of lower-priority threads.</a:t>
            </a:r>
          </a:p>
          <a:p>
            <a:endParaRPr lang="en-US" altLang="en-US" dirty="0" smtClean="0"/>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F17E59-7BAB-49EF-9968-08ABDF8A3DCA}" type="slidenum">
              <a:rPr lang="en-US" altLang="en-US" sz="1800">
                <a:solidFill>
                  <a:srgbClr val="FFFFFF"/>
                </a:solidFill>
              </a:rPr>
              <a:pPr/>
              <a:t>20</a:t>
            </a:fld>
            <a:endParaRPr lang="en-US" altLang="en-US" sz="1800">
              <a:solidFill>
                <a:srgbClr val="FFFFFF"/>
              </a:solidFill>
            </a:endParaRPr>
          </a:p>
        </p:txBody>
      </p:sp>
    </p:spTree>
    <p:extLst>
      <p:ext uri="{BB962C8B-B14F-4D97-AF65-F5344CB8AC3E}">
        <p14:creationId xmlns:p14="http://schemas.microsoft.com/office/powerpoint/2010/main" val="590831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p>
        </p:txBody>
      </p:sp>
      <p:sp>
        <p:nvSpPr>
          <p:cNvPr id="3" name="Content Placeholder 2"/>
          <p:cNvSpPr>
            <a:spLocks noGrp="1"/>
          </p:cNvSpPr>
          <p:nvPr>
            <p:ph idx="1"/>
          </p:nvPr>
        </p:nvSpPr>
        <p:spPr/>
        <p:txBody>
          <a:bodyPr/>
          <a:lstStyle/>
          <a:p>
            <a:r>
              <a:rPr lang="en-US" altLang="en-US" dirty="0"/>
              <a:t>It is necessary to synchronize the activities of the various threads</a:t>
            </a:r>
          </a:p>
          <a:p>
            <a:pPr lvl="1"/>
            <a:r>
              <a:rPr lang="en-US" altLang="en-US" sz="2000" dirty="0"/>
              <a:t>all threads of a process share the same address space and other resources</a:t>
            </a:r>
          </a:p>
          <a:p>
            <a:pPr lvl="1"/>
            <a:r>
              <a:rPr lang="en-US" altLang="en-US" sz="2000" dirty="0"/>
              <a:t>any alteration of a resource by one thread affects the other threads in the same process</a:t>
            </a:r>
          </a:p>
          <a:p>
            <a:endParaRPr lang="en-US" dirty="0"/>
          </a:p>
        </p:txBody>
      </p:sp>
    </p:spTree>
    <p:extLst>
      <p:ext uri="{BB962C8B-B14F-4D97-AF65-F5344CB8AC3E}">
        <p14:creationId xmlns:p14="http://schemas.microsoft.com/office/powerpoint/2010/main" val="2910965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Thread </a:t>
            </a:r>
            <a:r>
              <a:rPr lang="en-US" b="1" dirty="0" smtClean="0"/>
              <a:t>Models</a:t>
            </a:r>
            <a:endParaRPr lang="en-IN" dirty="0"/>
          </a:p>
        </p:txBody>
      </p:sp>
      <p:sp>
        <p:nvSpPr>
          <p:cNvPr id="3" name="Content Placeholder 2"/>
          <p:cNvSpPr>
            <a:spLocks noGrp="1"/>
          </p:cNvSpPr>
          <p:nvPr>
            <p:ph idx="1"/>
          </p:nvPr>
        </p:nvSpPr>
        <p:spPr/>
        <p:txBody>
          <a:bodyPr>
            <a:normAutofit fontScale="85000" lnSpcReduction="20000"/>
          </a:bodyPr>
          <a:lstStyle/>
          <a:p>
            <a:r>
              <a:rPr lang="en-US" dirty="0"/>
              <a:t> User level threads</a:t>
            </a:r>
            <a:endParaRPr lang="en-IN" dirty="0"/>
          </a:p>
          <a:p>
            <a:pPr marL="0" indent="0">
              <a:buNone/>
            </a:pPr>
            <a:r>
              <a:rPr lang="en-US" dirty="0"/>
              <a:t>     These threads implemented as user libraries. Thread library provides programmer with API for creating and managing threads.  Benefits of this are no kernel modifications, flexible and low cost. The drawbacks are thread may block entire process and no parallelism.</a:t>
            </a:r>
            <a:endParaRPr lang="en-IN" dirty="0"/>
          </a:p>
          <a:p>
            <a:r>
              <a:rPr lang="en-US" dirty="0"/>
              <a:t>Kernel level threads</a:t>
            </a:r>
            <a:endParaRPr lang="en-IN" dirty="0"/>
          </a:p>
          <a:p>
            <a:pPr marL="0" indent="0">
              <a:buNone/>
            </a:pPr>
            <a:r>
              <a:rPr lang="en-US" dirty="0"/>
              <a:t>     Kernel directly supports multiple threads of control in a process. Benefits are scheduling/synchronization coordination, less overhead than process, suitable for parallel application. The drawbacks are more expensive than user-level threads and more overhead.</a:t>
            </a:r>
            <a:endParaRPr lang="en-IN" dirty="0"/>
          </a:p>
          <a:p>
            <a:r>
              <a:rPr lang="en-US" dirty="0"/>
              <a:t>Light-Weight Processes (LWP)</a:t>
            </a:r>
            <a:endParaRPr lang="en-IN" dirty="0"/>
          </a:p>
          <a:p>
            <a:pPr marL="0" indent="0">
              <a:buNone/>
            </a:pPr>
            <a:r>
              <a:rPr lang="en-US" dirty="0"/>
              <a:t>    It is a kernel supported user thread.  LWP bound to kernel thread but a kernel thread may not be bound to an LWP. It is scheduled by kernel and user threads scheduled by library onto LWPs, so multiple LWPs per process.</a:t>
            </a:r>
            <a:endParaRPr lang="en-IN" dirty="0"/>
          </a:p>
          <a:p>
            <a:endParaRPr lang="en-IN" dirty="0"/>
          </a:p>
        </p:txBody>
      </p:sp>
    </p:spTree>
    <p:extLst>
      <p:ext uri="{BB962C8B-B14F-4D97-AF65-F5344CB8AC3E}">
        <p14:creationId xmlns:p14="http://schemas.microsoft.com/office/powerpoint/2010/main" val="1908118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User-Level Threads (ULTs)</a:t>
            </a:r>
            <a:endParaRPr lang="en-US" dirty="0"/>
          </a:p>
        </p:txBody>
      </p:sp>
      <p:sp>
        <p:nvSpPr>
          <p:cNvPr id="30723" name="Content Placeholder 2"/>
          <p:cNvSpPr>
            <a:spLocks noGrp="1"/>
          </p:cNvSpPr>
          <p:nvPr>
            <p:ph idx="1"/>
          </p:nvPr>
        </p:nvSpPr>
        <p:spPr/>
        <p:txBody>
          <a:bodyPr/>
          <a:lstStyle/>
          <a:p>
            <a:pPr eaLnBrk="1" hangingPunct="1"/>
            <a:r>
              <a:rPr lang="en-US" altLang="en-US" dirty="0"/>
              <a:t>Thread management is done by the application</a:t>
            </a:r>
          </a:p>
          <a:p>
            <a:pPr eaLnBrk="1" hangingPunct="1"/>
            <a:r>
              <a:rPr lang="en-US" altLang="en-US" dirty="0"/>
              <a:t>The kernel is not aware of the existence of threads</a:t>
            </a:r>
          </a:p>
          <a:p>
            <a:pPr eaLnBrk="1" hangingPunct="1"/>
            <a:endParaRPr lang="en-US" altLang="en-US" dirty="0" smtClean="0"/>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313" y="3142210"/>
            <a:ext cx="3981480" cy="3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08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5000" dirty="0"/>
              <a:t>Kernel-Level Threads (KLTs)</a:t>
            </a:r>
          </a:p>
        </p:txBody>
      </p:sp>
      <p:sp>
        <p:nvSpPr>
          <p:cNvPr id="35843" name="Content Placeholder 2"/>
          <p:cNvSpPr>
            <a:spLocks noGrp="1"/>
          </p:cNvSpPr>
          <p:nvPr>
            <p:ph idx="1"/>
          </p:nvPr>
        </p:nvSpPr>
        <p:spPr/>
        <p:txBody>
          <a:bodyPr>
            <a:normAutofit/>
          </a:bodyPr>
          <a:lstStyle/>
          <a:p>
            <a:pPr marL="342900" lvl="1" indent="-342900"/>
            <a:r>
              <a:rPr lang="en-US" altLang="en-US" dirty="0"/>
              <a:t>Thread management is done by the kernel (could call them </a:t>
            </a:r>
            <a:r>
              <a:rPr lang="en-US" altLang="en-US" dirty="0" smtClean="0"/>
              <a:t>K</a:t>
            </a:r>
            <a:r>
              <a:rPr lang="en-US" altLang="en-US" i="1" dirty="0" smtClean="0"/>
              <a:t>M</a:t>
            </a:r>
            <a:r>
              <a:rPr lang="en-US" altLang="en-US" dirty="0" smtClean="0"/>
              <a:t>T)</a:t>
            </a:r>
          </a:p>
          <a:p>
            <a:pPr marL="342900" lvl="1" indent="-342900"/>
            <a:r>
              <a:rPr lang="en-US" altLang="en-US" sz="2600" dirty="0" smtClean="0"/>
              <a:t>No </a:t>
            </a:r>
            <a:r>
              <a:rPr lang="en-US" altLang="en-US" sz="2600" dirty="0"/>
              <a:t>thread management is done by the </a:t>
            </a:r>
            <a:r>
              <a:rPr lang="en-US" altLang="en-US" sz="2600" dirty="0" smtClean="0"/>
              <a:t>application; </a:t>
            </a:r>
            <a:r>
              <a:rPr lang="en-US" altLang="en-US" sz="2400" dirty="0" smtClean="0"/>
              <a:t>Windows </a:t>
            </a:r>
            <a:r>
              <a:rPr lang="en-US" altLang="en-US" sz="2400" dirty="0"/>
              <a:t>is an example of this approach</a:t>
            </a:r>
          </a:p>
          <a:p>
            <a:pPr marL="0" indent="0" eaLnBrk="1" hangingPunct="1">
              <a:buNone/>
            </a:pPr>
            <a:endParaRPr lang="en-US" altLang="en-US" sz="2400" dirty="0" smtClean="0"/>
          </a:p>
        </p:txBody>
      </p:sp>
      <p:pic>
        <p:nvPicPr>
          <p:cNvPr id="35844" name="Content Placeholder 3" descr="Fig4_6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5408" y="2967644"/>
            <a:ext cx="3352800" cy="363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95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5000" dirty="0"/>
              <a:t>Combined Approaches</a:t>
            </a:r>
          </a:p>
        </p:txBody>
      </p:sp>
      <p:sp>
        <p:nvSpPr>
          <p:cNvPr id="3" name="Content Placeholder 2"/>
          <p:cNvSpPr>
            <a:spLocks noGrp="1"/>
          </p:cNvSpPr>
          <p:nvPr>
            <p:ph idx="1"/>
          </p:nvPr>
        </p:nvSpPr>
        <p:spPr/>
        <p:txBody>
          <a:bodyPr/>
          <a:lstStyle/>
          <a:p>
            <a:pPr eaLnBrk="1" hangingPunct="1"/>
            <a:r>
              <a:rPr lang="en-US" altLang="en-US" sz="2600" dirty="0"/>
              <a:t>Thread creation is done in the user space</a:t>
            </a:r>
          </a:p>
          <a:p>
            <a:pPr eaLnBrk="1" hangingPunct="1"/>
            <a:r>
              <a:rPr lang="en-US" altLang="en-US" sz="2600" dirty="0"/>
              <a:t>Bulk of scheduling and synchronization of threads is by the application</a:t>
            </a:r>
          </a:p>
          <a:p>
            <a:pPr eaLnBrk="1" hangingPunct="1"/>
            <a:r>
              <a:rPr lang="en-US" altLang="en-US" sz="2600" dirty="0"/>
              <a:t>Solaris is an example</a:t>
            </a:r>
          </a:p>
          <a:p>
            <a:pPr eaLnBrk="1" hangingPunct="1"/>
            <a:endParaRPr lang="en-US" altLang="en-US" dirty="0" smtClean="0"/>
          </a:p>
        </p:txBody>
      </p:sp>
      <p:pic>
        <p:nvPicPr>
          <p:cNvPr id="38916" name="Content Placeholder 3" descr="Fig04_06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992582"/>
            <a:ext cx="3810000" cy="340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901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IN" dirty="0"/>
          </a:p>
        </p:txBody>
      </p:sp>
      <p:sp>
        <p:nvSpPr>
          <p:cNvPr id="3" name="Content Placeholder 2"/>
          <p:cNvSpPr>
            <a:spLocks noGrp="1"/>
          </p:cNvSpPr>
          <p:nvPr>
            <p:ph idx="1"/>
          </p:nvPr>
        </p:nvSpPr>
        <p:spPr/>
        <p:txBody>
          <a:bodyPr/>
          <a:lstStyle/>
          <a:p>
            <a:pPr marL="0" indent="0">
              <a:buNone/>
            </a:pPr>
            <a:r>
              <a:rPr lang="en-US" dirty="0" smtClean="0"/>
              <a:t>Kernels </a:t>
            </a:r>
            <a:r>
              <a:rPr lang="en-US" dirty="0"/>
              <a:t>are generally multi-threaded. </a:t>
            </a:r>
            <a:endParaRPr lang="en-US" dirty="0" smtClean="0"/>
          </a:p>
          <a:p>
            <a:pPr marL="0" indent="0">
              <a:buNone/>
            </a:pPr>
            <a:r>
              <a:rPr lang="en-US" dirty="0" smtClean="0"/>
              <a:t>Multi-threading </a:t>
            </a:r>
            <a:r>
              <a:rPr lang="en-US" dirty="0"/>
              <a:t>models include</a:t>
            </a:r>
            <a:endParaRPr lang="en-IN" dirty="0"/>
          </a:p>
          <a:p>
            <a:pPr lvl="1"/>
            <a:r>
              <a:rPr lang="en-US" dirty="0"/>
              <a:t>Many-to-One: Many user-level threads mapped to single kernel </a:t>
            </a:r>
            <a:r>
              <a:rPr lang="en-US" dirty="0" smtClean="0"/>
              <a:t>thread</a:t>
            </a:r>
          </a:p>
          <a:p>
            <a:pPr lvl="1"/>
            <a:r>
              <a:rPr lang="en-US" dirty="0"/>
              <a:t>One-to-One: Each user-level thread maps to kernel </a:t>
            </a:r>
            <a:r>
              <a:rPr lang="en-US" dirty="0" smtClean="0"/>
              <a:t>thread</a:t>
            </a:r>
          </a:p>
          <a:p>
            <a:pPr lvl="1"/>
            <a:r>
              <a:rPr lang="en-US" dirty="0"/>
              <a:t>Many-to-Many: Many user-level threads mapped to many kernel threads.</a:t>
            </a:r>
          </a:p>
          <a:p>
            <a:endParaRPr lang="en-IN" dirty="0"/>
          </a:p>
        </p:txBody>
      </p:sp>
    </p:spTree>
    <p:extLst>
      <p:ext uri="{BB962C8B-B14F-4D97-AF65-F5344CB8AC3E}">
        <p14:creationId xmlns:p14="http://schemas.microsoft.com/office/powerpoint/2010/main" val="1207680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Many-to-One</a:t>
            </a:r>
            <a:endParaRPr lang="en-IN" dirty="0"/>
          </a:p>
        </p:txBody>
      </p:sp>
      <p:sp>
        <p:nvSpPr>
          <p:cNvPr id="3" name="Content Placeholder 2"/>
          <p:cNvSpPr>
            <a:spLocks noGrp="1"/>
          </p:cNvSpPr>
          <p:nvPr>
            <p:ph idx="1"/>
          </p:nvPr>
        </p:nvSpPr>
        <p:spPr/>
        <p:txBody>
          <a:bodyPr>
            <a:normAutofit lnSpcReduction="10000"/>
          </a:bodyPr>
          <a:lstStyle/>
          <a:p>
            <a:r>
              <a:rPr lang="en-US" dirty="0" smtClean="0"/>
              <a:t>Thread </a:t>
            </a:r>
            <a:r>
              <a:rPr lang="en-US" dirty="0"/>
              <a:t>management is done by the thread library in user space</a:t>
            </a:r>
            <a:endParaRPr lang="en-US" altLang="en-US" dirty="0"/>
          </a:p>
          <a:p>
            <a:r>
              <a:rPr lang="en-US" altLang="en-US" dirty="0"/>
              <a:t>The entire process will block if a thread makes a blocking system call</a:t>
            </a:r>
          </a:p>
          <a:p>
            <a:r>
              <a:rPr lang="en-US" altLang="en-US" dirty="0"/>
              <a:t>Multiple threads may </a:t>
            </a:r>
            <a:r>
              <a:rPr lang="en-US" altLang="en-US" u="sng" dirty="0"/>
              <a:t>not run in parallel </a:t>
            </a:r>
            <a:r>
              <a:rPr lang="en-US" altLang="en-US" dirty="0"/>
              <a:t>on multicore system because only one may be in kernel at a time</a:t>
            </a:r>
          </a:p>
          <a:p>
            <a:r>
              <a:rPr lang="en-US" altLang="en-US" dirty="0"/>
              <a:t>Few systems currently use this model</a:t>
            </a:r>
          </a:p>
          <a:p>
            <a:r>
              <a:rPr lang="en-US" altLang="en-US" dirty="0"/>
              <a:t>Mainly used in language systems, portable </a:t>
            </a:r>
            <a:endParaRPr lang="en-US" altLang="en-US" dirty="0" smtClean="0"/>
          </a:p>
          <a:p>
            <a:pPr marL="0" indent="0">
              <a:buNone/>
            </a:pPr>
            <a:r>
              <a:rPr lang="en-US" altLang="en-US" dirty="0" smtClean="0"/>
              <a:t>libraries</a:t>
            </a:r>
            <a:endParaRPr lang="en-US" altLang="en-US" dirty="0"/>
          </a:p>
          <a:p>
            <a:r>
              <a:rPr lang="en-US" altLang="en-US" dirty="0" smtClean="0"/>
              <a:t>Examples</a:t>
            </a:r>
            <a:r>
              <a:rPr lang="en-US" altLang="en-US" dirty="0"/>
              <a:t>:</a:t>
            </a:r>
          </a:p>
          <a:p>
            <a:pPr lvl="1"/>
            <a:r>
              <a:rPr lang="en-US" altLang="en-US" b="1" dirty="0"/>
              <a:t>Solaris Green Threads</a:t>
            </a:r>
          </a:p>
          <a:p>
            <a:pPr lvl="1"/>
            <a:r>
              <a:rPr lang="en-US" altLang="en-US" b="1" dirty="0"/>
              <a:t>GNU Portable Threads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931356" y="3341320"/>
            <a:ext cx="3789680" cy="2363382"/>
          </a:xfrm>
          <a:prstGeom prst="rect">
            <a:avLst/>
          </a:prstGeom>
          <a:noFill/>
          <a:ln>
            <a:noFill/>
          </a:ln>
        </p:spPr>
      </p:pic>
    </p:spTree>
    <p:extLst>
      <p:ext uri="{BB962C8B-B14F-4D97-AF65-F5344CB8AC3E}">
        <p14:creationId xmlns:p14="http://schemas.microsoft.com/office/powerpoint/2010/main" val="246408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2300" dirty="0"/>
              <a:t>Advantages:</a:t>
            </a:r>
          </a:p>
          <a:p>
            <a:pPr lvl="1"/>
            <a:r>
              <a:rPr lang="en-US" altLang="en-US" sz="2300" dirty="0"/>
              <a:t>totally portable</a:t>
            </a:r>
          </a:p>
          <a:p>
            <a:pPr lvl="1"/>
            <a:r>
              <a:rPr lang="en-US" altLang="en-US" sz="2300" dirty="0"/>
              <a:t>easy to do with few systems dependencies</a:t>
            </a:r>
          </a:p>
          <a:p>
            <a:r>
              <a:rPr lang="en-US" altLang="en-US" sz="2300" dirty="0"/>
              <a:t>Disadvantages:</a:t>
            </a:r>
          </a:p>
          <a:p>
            <a:pPr lvl="1"/>
            <a:r>
              <a:rPr lang="en-US" altLang="en-US" sz="2300" dirty="0"/>
              <a:t>cannot take advantage of parallelism</a:t>
            </a:r>
          </a:p>
          <a:p>
            <a:pPr lvl="1"/>
            <a:r>
              <a:rPr lang="en-US" altLang="en-US" sz="2300" dirty="0"/>
              <a:t>may have to block for synchronous I/O</a:t>
            </a:r>
          </a:p>
          <a:p>
            <a:endParaRPr lang="en-IN" dirty="0"/>
          </a:p>
        </p:txBody>
      </p:sp>
    </p:spTree>
    <p:extLst>
      <p:ext uri="{BB962C8B-B14F-4D97-AF65-F5344CB8AC3E}">
        <p14:creationId xmlns:p14="http://schemas.microsoft.com/office/powerpoint/2010/main" val="4158225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91025" y="2741391"/>
            <a:ext cx="3409950" cy="3031490"/>
          </a:xfrm>
          <a:prstGeom prst="rect">
            <a:avLst/>
          </a:prstGeom>
          <a:noFill/>
          <a:ln>
            <a:noFill/>
          </a:ln>
        </p:spPr>
      </p:pic>
    </p:spTree>
    <p:extLst>
      <p:ext uri="{BB962C8B-B14F-4D97-AF65-F5344CB8AC3E}">
        <p14:creationId xmlns:p14="http://schemas.microsoft.com/office/powerpoint/2010/main" val="321645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Thread Concepts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Traditionally a process has a single address space and a single thread of control to execute a program within that address space. </a:t>
            </a:r>
          </a:p>
          <a:p>
            <a:r>
              <a:rPr lang="en-US" dirty="0"/>
              <a:t>To execute a program, a process has to initialize and maintain state information. </a:t>
            </a:r>
          </a:p>
          <a:p>
            <a:r>
              <a:rPr lang="en-US" dirty="0"/>
              <a:t>The state information is comprised of page tables, swap image, file descriptors, outstanding I/O requests, saved register values etc. This information is maintained on a per program basis and thus a per process basis. </a:t>
            </a:r>
          </a:p>
          <a:p>
            <a:r>
              <a:rPr lang="en-US" dirty="0"/>
              <a:t>The volume of this information makes it expensive to create and maintain processes as well as to switch between them. </a:t>
            </a:r>
          </a:p>
          <a:p>
            <a:r>
              <a:rPr lang="en-US" dirty="0"/>
              <a:t>Threads or light weight processes have been proposed to handle situations where creating, maintaining and switching between processes occur frequently. </a:t>
            </a:r>
            <a:endParaRPr lang="en-IN" dirty="0"/>
          </a:p>
          <a:p>
            <a:endParaRPr lang="en-IN" dirty="0"/>
          </a:p>
        </p:txBody>
      </p:sp>
    </p:spTree>
    <p:extLst>
      <p:ext uri="{BB962C8B-B14F-4D97-AF65-F5344CB8AC3E}">
        <p14:creationId xmlns:p14="http://schemas.microsoft.com/office/powerpoint/2010/main" val="3286705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spcBef>
                <a:spcPts val="600"/>
              </a:spcBef>
              <a:spcAft>
                <a:spcPts val="600"/>
              </a:spcAft>
            </a:pPr>
            <a:r>
              <a:rPr lang="en-US" altLang="en-US" sz="2200" dirty="0"/>
              <a:t>Each </a:t>
            </a:r>
            <a:r>
              <a:rPr lang="en-US" altLang="en-US" sz="2200" b="1" dirty="0"/>
              <a:t>user-level</a:t>
            </a:r>
            <a:r>
              <a:rPr lang="en-US" altLang="en-US" sz="2200" dirty="0"/>
              <a:t> </a:t>
            </a:r>
            <a:r>
              <a:rPr lang="en-US" altLang="en-US" sz="2200" b="1" dirty="0"/>
              <a:t>thread</a:t>
            </a:r>
            <a:r>
              <a:rPr lang="en-US" altLang="en-US" sz="2200" dirty="0"/>
              <a:t> maps to </a:t>
            </a:r>
            <a:r>
              <a:rPr lang="en-US" altLang="en-US" sz="2200" b="1" dirty="0"/>
              <a:t>kernel thread</a:t>
            </a:r>
          </a:p>
          <a:p>
            <a:pPr lvl="1">
              <a:spcBef>
                <a:spcPts val="600"/>
              </a:spcBef>
              <a:spcAft>
                <a:spcPts val="600"/>
              </a:spcAft>
            </a:pPr>
            <a:r>
              <a:rPr lang="en-US" altLang="en-US" sz="2200" dirty="0"/>
              <a:t>Creating a </a:t>
            </a:r>
            <a:r>
              <a:rPr lang="en-US" altLang="en-US" sz="2200" b="1" dirty="0"/>
              <a:t>user-level</a:t>
            </a:r>
            <a:r>
              <a:rPr lang="en-US" altLang="en-US" sz="2200" dirty="0"/>
              <a:t> thread </a:t>
            </a:r>
            <a:r>
              <a:rPr lang="en-US" altLang="en-US" sz="2200" b="1" dirty="0"/>
              <a:t>creates</a:t>
            </a:r>
            <a:r>
              <a:rPr lang="en-US" altLang="en-US" sz="2200" dirty="0"/>
              <a:t> a </a:t>
            </a:r>
            <a:r>
              <a:rPr lang="en-US" altLang="en-US" sz="2200" b="1" dirty="0"/>
              <a:t>kernel thread</a:t>
            </a:r>
          </a:p>
          <a:p>
            <a:pPr lvl="1">
              <a:spcBef>
                <a:spcPts val="600"/>
              </a:spcBef>
              <a:spcAft>
                <a:spcPts val="600"/>
              </a:spcAft>
            </a:pPr>
            <a:r>
              <a:rPr lang="en-US" altLang="en-US" sz="2200" i="1" dirty="0"/>
              <a:t>This is a drawback to this model; creating a user thread requires creating the corresponding kernel thread, and a large number of kernel threads may </a:t>
            </a:r>
            <a:r>
              <a:rPr lang="en-US" altLang="en-US" sz="2200" b="1" i="1" dirty="0"/>
              <a:t>burden</a:t>
            </a:r>
            <a:r>
              <a:rPr lang="en-US" altLang="en-US" sz="2200" i="1" dirty="0"/>
              <a:t> the performance of a system.</a:t>
            </a:r>
          </a:p>
          <a:p>
            <a:pPr>
              <a:spcBef>
                <a:spcPts val="600"/>
              </a:spcBef>
              <a:spcAft>
                <a:spcPts val="600"/>
              </a:spcAft>
            </a:pPr>
            <a:r>
              <a:rPr lang="en-US" altLang="en-US" sz="2200" dirty="0"/>
              <a:t>More concurrency than many-to-one</a:t>
            </a:r>
          </a:p>
          <a:p>
            <a:pPr lvl="1">
              <a:spcBef>
                <a:spcPts val="600"/>
              </a:spcBef>
              <a:spcAft>
                <a:spcPts val="600"/>
              </a:spcAft>
            </a:pPr>
            <a:r>
              <a:rPr lang="en-US" sz="2200" dirty="0"/>
              <a:t>Allows another thread to run when a thread makes a blocking system call</a:t>
            </a:r>
          </a:p>
          <a:p>
            <a:pPr lvl="1">
              <a:spcBef>
                <a:spcPts val="600"/>
              </a:spcBef>
              <a:spcAft>
                <a:spcPts val="600"/>
              </a:spcAft>
            </a:pPr>
            <a:r>
              <a:rPr lang="en-US" altLang="en-US" sz="2200" dirty="0"/>
              <a:t>It also allows multiple threads to run in parallel on multiprocessors.</a:t>
            </a:r>
          </a:p>
          <a:p>
            <a:pPr>
              <a:spcBef>
                <a:spcPts val="600"/>
              </a:spcBef>
              <a:spcAft>
                <a:spcPts val="600"/>
              </a:spcAft>
            </a:pPr>
            <a:r>
              <a:rPr lang="en-US" altLang="en-US" sz="2200" dirty="0"/>
              <a:t>Number of threads </a:t>
            </a:r>
            <a:r>
              <a:rPr lang="en-US" altLang="en-US" sz="2200" u="sng" dirty="0"/>
              <a:t>per process </a:t>
            </a:r>
            <a:r>
              <a:rPr lang="en-US" altLang="en-US" sz="2200" dirty="0"/>
              <a:t>sometimes </a:t>
            </a:r>
            <a:r>
              <a:rPr lang="en-US" altLang="en-US" sz="2200" u="sng" dirty="0"/>
              <a:t>restricted due to overhead</a:t>
            </a:r>
          </a:p>
          <a:p>
            <a:pPr>
              <a:spcBef>
                <a:spcPts val="600"/>
              </a:spcBef>
              <a:spcAft>
                <a:spcPts val="600"/>
              </a:spcAft>
            </a:pPr>
            <a:r>
              <a:rPr lang="en-US" altLang="en-US" sz="2200" dirty="0"/>
              <a:t>Used in </a:t>
            </a:r>
            <a:r>
              <a:rPr lang="en-US" altLang="en-US" sz="2200" dirty="0" err="1"/>
              <a:t>LinuxThreads</a:t>
            </a:r>
            <a:r>
              <a:rPr lang="en-US" altLang="en-US" sz="2200" dirty="0"/>
              <a:t> and other systems where LWP creation is not too expensive</a:t>
            </a:r>
          </a:p>
          <a:p>
            <a:endParaRPr lang="en-IN" dirty="0"/>
          </a:p>
        </p:txBody>
      </p:sp>
    </p:spTree>
    <p:extLst>
      <p:ext uri="{BB962C8B-B14F-4D97-AF65-F5344CB8AC3E}">
        <p14:creationId xmlns:p14="http://schemas.microsoft.com/office/powerpoint/2010/main" val="2078585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2200" dirty="0"/>
              <a:t>Advantages:</a:t>
            </a:r>
          </a:p>
          <a:p>
            <a:pPr lvl="1"/>
            <a:r>
              <a:rPr lang="en-US" altLang="en-US" sz="2200" dirty="0"/>
              <a:t>can exploit parallelism, blocking system calls</a:t>
            </a:r>
          </a:p>
          <a:p>
            <a:r>
              <a:rPr lang="en-US" altLang="en-US" sz="2200" dirty="0"/>
              <a:t>Disadvantages:</a:t>
            </a:r>
          </a:p>
          <a:p>
            <a:pPr lvl="1"/>
            <a:r>
              <a:rPr lang="en-US" altLang="en-US" sz="2200" dirty="0"/>
              <a:t>thread creation involves LWP creation</a:t>
            </a:r>
          </a:p>
          <a:p>
            <a:pPr lvl="1"/>
            <a:r>
              <a:rPr lang="en-US" altLang="en-US" sz="2200" dirty="0"/>
              <a:t>each thread takes up kernel resources</a:t>
            </a:r>
          </a:p>
          <a:p>
            <a:pPr lvl="1"/>
            <a:r>
              <a:rPr lang="en-US" altLang="en-US" sz="2200" dirty="0"/>
              <a:t>limiting the number of total threads</a:t>
            </a:r>
          </a:p>
          <a:p>
            <a:endParaRPr lang="en-IN" dirty="0"/>
          </a:p>
        </p:txBody>
      </p:sp>
    </p:spTree>
    <p:extLst>
      <p:ext uri="{BB962C8B-B14F-4D97-AF65-F5344CB8AC3E}">
        <p14:creationId xmlns:p14="http://schemas.microsoft.com/office/powerpoint/2010/main" val="4077142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Many-to-many</a:t>
            </a:r>
          </a:p>
        </p:txBody>
      </p:sp>
      <p:sp>
        <p:nvSpPr>
          <p:cNvPr id="6147" name="Rectangle 3"/>
          <p:cNvSpPr>
            <a:spLocks noGrp="1" noChangeArrowheads="1"/>
          </p:cNvSpPr>
          <p:nvPr>
            <p:ph idx="1"/>
          </p:nvPr>
        </p:nvSpPr>
        <p:spPr/>
        <p:txBody>
          <a:bodyPr/>
          <a:lstStyle/>
          <a:p>
            <a:pPr>
              <a:lnSpc>
                <a:spcPct val="90000"/>
              </a:lnSpc>
            </a:pPr>
            <a:r>
              <a:rPr lang="en-US" altLang="en-US" sz="2300" dirty="0"/>
              <a:t>In this model, the library has two kinds of threads: </a:t>
            </a:r>
            <a:r>
              <a:rPr lang="en-US" altLang="en-US" sz="2300" i="1" dirty="0"/>
              <a:t>bound </a:t>
            </a:r>
            <a:r>
              <a:rPr lang="en-US" altLang="en-US" sz="2300" dirty="0"/>
              <a:t>and </a:t>
            </a:r>
            <a:r>
              <a:rPr lang="en-US" altLang="en-US" sz="2300" i="1" dirty="0"/>
              <a:t>unbound</a:t>
            </a:r>
          </a:p>
          <a:p>
            <a:pPr lvl="1">
              <a:lnSpc>
                <a:spcPct val="90000"/>
              </a:lnSpc>
            </a:pPr>
            <a:r>
              <a:rPr lang="en-US" altLang="en-US" sz="2300" dirty="0"/>
              <a:t>bound threads are mapped each to a single lightweight process</a:t>
            </a:r>
          </a:p>
          <a:p>
            <a:pPr lvl="1">
              <a:lnSpc>
                <a:spcPct val="90000"/>
              </a:lnSpc>
            </a:pPr>
            <a:r>
              <a:rPr lang="en-US" altLang="en-US" sz="2300" dirty="0"/>
              <a:t>unbound threads </a:t>
            </a:r>
            <a:r>
              <a:rPr lang="en-US" altLang="en-US" sz="2300" i="1" dirty="0"/>
              <a:t>may </a:t>
            </a:r>
            <a:r>
              <a:rPr lang="en-US" altLang="en-US" sz="2300" dirty="0"/>
              <a:t>be mapped to the same </a:t>
            </a:r>
            <a:r>
              <a:rPr lang="en-US" altLang="en-US" sz="2300" dirty="0" smtClean="0"/>
              <a:t>LWP</a:t>
            </a:r>
            <a:endParaRPr lang="en-US" altLang="en-US" sz="2300" dirty="0"/>
          </a:p>
        </p:txBody>
      </p:sp>
      <p:pic>
        <p:nvPicPr>
          <p:cNvPr id="61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6657" t="876" r="6938" b="876"/>
          <a:stretch>
            <a:fillRect/>
          </a:stretch>
        </p:blipFill>
        <p:spPr bwMode="auto">
          <a:xfrm>
            <a:off x="1995772" y="3548332"/>
            <a:ext cx="3363913" cy="227044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751" t="5751" r="281" b="5376"/>
          <a:stretch>
            <a:fillRect/>
          </a:stretch>
        </p:blipFill>
        <p:spPr bwMode="auto">
          <a:xfrm>
            <a:off x="6613051" y="3574634"/>
            <a:ext cx="3848100" cy="221783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09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spcBef>
                <a:spcPts val="600"/>
              </a:spcBef>
              <a:spcAft>
                <a:spcPts val="600"/>
              </a:spcAft>
            </a:pPr>
            <a:r>
              <a:rPr lang="en-US" altLang="en-US" sz="2400" dirty="0"/>
              <a:t>Allows many user level threads to be mapped to many kernel threads</a:t>
            </a:r>
          </a:p>
          <a:p>
            <a:pPr>
              <a:spcBef>
                <a:spcPts val="600"/>
              </a:spcBef>
              <a:spcAft>
                <a:spcPts val="600"/>
              </a:spcAft>
            </a:pPr>
            <a:r>
              <a:rPr lang="en-US" altLang="en-US" sz="2400" dirty="0"/>
              <a:t>Allows the  operating system to create a sufficient number of kernel threads</a:t>
            </a:r>
          </a:p>
          <a:p>
            <a:pPr lvl="1">
              <a:spcBef>
                <a:spcPts val="600"/>
              </a:spcBef>
              <a:spcAft>
                <a:spcPts val="600"/>
              </a:spcAft>
            </a:pPr>
            <a:r>
              <a:rPr lang="en-US" altLang="en-US" dirty="0"/>
              <a:t>The number of kernel threads may be specific to either a particular application or a particular machine</a:t>
            </a:r>
          </a:p>
          <a:p>
            <a:pPr lvl="1">
              <a:spcBef>
                <a:spcPts val="600"/>
              </a:spcBef>
              <a:spcAft>
                <a:spcPts val="600"/>
              </a:spcAft>
            </a:pPr>
            <a:r>
              <a:rPr lang="en-US" i="1" dirty="0"/>
              <a:t>An application may be allocated more kernel threads on a system with eight processing cores than a system with four cores</a:t>
            </a:r>
            <a:endParaRPr lang="en-US" altLang="en-US" i="1" dirty="0"/>
          </a:p>
          <a:p>
            <a:pPr>
              <a:spcBef>
                <a:spcPts val="600"/>
              </a:spcBef>
              <a:spcAft>
                <a:spcPts val="600"/>
              </a:spcAft>
            </a:pPr>
            <a:r>
              <a:rPr lang="en-US" altLang="en-US" sz="2400" dirty="0"/>
              <a:t>Used in the Solaris implementation of </a:t>
            </a:r>
            <a:r>
              <a:rPr lang="en-US" altLang="en-US" sz="2400" dirty="0" err="1"/>
              <a:t>Pthreads</a:t>
            </a:r>
            <a:r>
              <a:rPr lang="en-US" altLang="en-US" sz="2400" dirty="0"/>
              <a:t> (and several other Unix implementations)</a:t>
            </a:r>
          </a:p>
          <a:p>
            <a:pPr>
              <a:spcBef>
                <a:spcPts val="600"/>
              </a:spcBef>
              <a:spcAft>
                <a:spcPts val="600"/>
              </a:spcAft>
            </a:pPr>
            <a:r>
              <a:rPr lang="en-US" altLang="en-US" sz="2400" dirty="0" smtClean="0"/>
              <a:t>Windows  </a:t>
            </a:r>
            <a:r>
              <a:rPr lang="en-US" altLang="en-US" sz="2400" dirty="0"/>
              <a:t>with the </a:t>
            </a:r>
            <a:r>
              <a:rPr lang="en-US" altLang="en-US" sz="2400" i="1" dirty="0" err="1"/>
              <a:t>ThreadFiber</a:t>
            </a:r>
            <a:r>
              <a:rPr lang="en-US" altLang="en-US" sz="2400" dirty="0"/>
              <a:t> package</a:t>
            </a:r>
          </a:p>
          <a:p>
            <a:pPr>
              <a:spcBef>
                <a:spcPts val="600"/>
              </a:spcBef>
              <a:spcAft>
                <a:spcPts val="600"/>
              </a:spcAft>
            </a:pPr>
            <a:r>
              <a:rPr lang="en-US" altLang="en-US" sz="2400" dirty="0"/>
              <a:t>Otherwise not very common</a:t>
            </a:r>
          </a:p>
          <a:p>
            <a:endParaRPr lang="en-IN" dirty="0"/>
          </a:p>
        </p:txBody>
      </p:sp>
    </p:spTree>
    <p:extLst>
      <p:ext uri="{BB962C8B-B14F-4D97-AF65-F5344CB8AC3E}">
        <p14:creationId xmlns:p14="http://schemas.microsoft.com/office/powerpoint/2010/main" val="2707159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Issues in multithreading </a:t>
            </a:r>
            <a:r>
              <a:rPr lang="en-US" dirty="0" smtClean="0"/>
              <a:t>include</a:t>
            </a:r>
          </a:p>
          <a:p>
            <a:pPr lvl="1"/>
            <a:r>
              <a:rPr lang="en-US" dirty="0" smtClean="0"/>
              <a:t>Thread Creation</a:t>
            </a:r>
          </a:p>
          <a:p>
            <a:pPr lvl="1"/>
            <a:r>
              <a:rPr lang="en-US" dirty="0" smtClean="0"/>
              <a:t>Thread Cancellation </a:t>
            </a:r>
          </a:p>
          <a:p>
            <a:pPr lvl="1"/>
            <a:r>
              <a:rPr lang="en-US" dirty="0" smtClean="0"/>
              <a:t>Signal Handling </a:t>
            </a:r>
            <a:r>
              <a:rPr lang="en-US" dirty="0"/>
              <a:t>(synchronous / asynchronous), </a:t>
            </a:r>
            <a:endParaRPr lang="en-US" dirty="0" smtClean="0"/>
          </a:p>
          <a:p>
            <a:pPr lvl="1"/>
            <a:r>
              <a:rPr lang="en-US" dirty="0" smtClean="0"/>
              <a:t>Handling </a:t>
            </a:r>
            <a:r>
              <a:rPr lang="en-US" dirty="0"/>
              <a:t>thread-specific data and scheduler activations.</a:t>
            </a:r>
            <a:endParaRPr lang="en-IN" dirty="0"/>
          </a:p>
          <a:p>
            <a:endParaRPr lang="en-US" dirty="0"/>
          </a:p>
        </p:txBody>
      </p:sp>
    </p:spTree>
    <p:extLst>
      <p:ext uri="{BB962C8B-B14F-4D97-AF65-F5344CB8AC3E}">
        <p14:creationId xmlns:p14="http://schemas.microsoft.com/office/powerpoint/2010/main" val="3812125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None/>
            </a:pPr>
            <a:r>
              <a:rPr lang="en-US" altLang="en-US" sz="2000" dirty="0"/>
              <a:t>Thread pools</a:t>
            </a:r>
          </a:p>
          <a:p>
            <a:r>
              <a:rPr lang="en-US" altLang="en-US" sz="1800" dirty="0"/>
              <a:t>Create a number of threads in a pool where they await work</a:t>
            </a:r>
          </a:p>
          <a:p>
            <a:r>
              <a:rPr lang="en-US" altLang="en-US" sz="1800" dirty="0"/>
              <a:t>Advantages:</a:t>
            </a:r>
          </a:p>
          <a:p>
            <a:pPr lvl="1"/>
            <a:r>
              <a:rPr lang="en-US" altLang="en-US" sz="1800" dirty="0"/>
              <a:t>Usually slightly faster to service a request with an existing thread than create a new thread</a:t>
            </a:r>
          </a:p>
          <a:p>
            <a:pPr lvl="1"/>
            <a:r>
              <a:rPr lang="en-US" altLang="en-US" sz="1800" dirty="0"/>
              <a:t>Allows the number of threads in the application(s) to be bound to the size of the pool</a:t>
            </a:r>
            <a:endParaRPr lang="en-US" altLang="en-US" sz="1600" dirty="0"/>
          </a:p>
          <a:p>
            <a:pPr marL="0" indent="0">
              <a:buNone/>
            </a:pPr>
            <a:r>
              <a:rPr lang="en-US" altLang="en-US" sz="2000" dirty="0"/>
              <a:t>Thread cancellation</a:t>
            </a:r>
          </a:p>
          <a:p>
            <a:r>
              <a:rPr lang="en-US" altLang="en-US" sz="2000" dirty="0" smtClean="0"/>
              <a:t>Terminating </a:t>
            </a:r>
            <a:r>
              <a:rPr lang="en-US" altLang="en-US" sz="2000" dirty="0"/>
              <a:t>a thread before it has finished</a:t>
            </a:r>
          </a:p>
          <a:p>
            <a:r>
              <a:rPr lang="en-US" altLang="en-US" sz="2000" dirty="0"/>
              <a:t>Two general approaches:</a:t>
            </a:r>
          </a:p>
          <a:p>
            <a:pPr lvl="1"/>
            <a:r>
              <a:rPr lang="en-US" altLang="en-US" sz="2000" dirty="0"/>
              <a:t>Asynchronous cancellation terminates the target thread  immediately</a:t>
            </a:r>
          </a:p>
          <a:p>
            <a:pPr lvl="1"/>
            <a:r>
              <a:rPr lang="en-US" altLang="en-US" sz="2000" dirty="0"/>
              <a:t>Deferred cancellation allows the target thread to periodically check if it should be cancelled</a:t>
            </a:r>
          </a:p>
          <a:p>
            <a:endParaRPr lang="en-IN" dirty="0"/>
          </a:p>
          <a:p>
            <a:endParaRPr lang="en-IN" dirty="0"/>
          </a:p>
        </p:txBody>
      </p:sp>
    </p:spTree>
    <p:extLst>
      <p:ext uri="{BB962C8B-B14F-4D97-AF65-F5344CB8AC3E}">
        <p14:creationId xmlns:p14="http://schemas.microsoft.com/office/powerpoint/2010/main" val="2254863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4275" name="Rectangle 3"/>
          <p:cNvSpPr>
            <a:spLocks noGrp="1" noChangeArrowheads="1"/>
          </p:cNvSpPr>
          <p:nvPr>
            <p:ph idx="1"/>
          </p:nvPr>
        </p:nvSpPr>
        <p:spPr/>
        <p:txBody>
          <a:bodyPr>
            <a:normAutofit/>
          </a:bodyPr>
          <a:lstStyle/>
          <a:p>
            <a:pPr>
              <a:lnSpc>
                <a:spcPct val="90000"/>
              </a:lnSpc>
              <a:buFont typeface="Arial Unicode MS" pitchFamily="34" charset="-128"/>
              <a:buNone/>
            </a:pPr>
            <a:r>
              <a:rPr lang="en-US" altLang="en-US" sz="1800" dirty="0"/>
              <a:t>Signal handling</a:t>
            </a:r>
          </a:p>
          <a:p>
            <a:pPr>
              <a:lnSpc>
                <a:spcPct val="90000"/>
              </a:lnSpc>
            </a:pPr>
            <a:r>
              <a:rPr lang="en-US" altLang="en-US" sz="1800" dirty="0"/>
              <a:t>Signals are used in UNIX systems to notify a process that a particular event has </a:t>
            </a:r>
            <a:r>
              <a:rPr lang="en-US" altLang="en-US" sz="1800" dirty="0" smtClean="0"/>
              <a:t>occurred</a:t>
            </a:r>
          </a:p>
          <a:p>
            <a:pPr lvl="1">
              <a:lnSpc>
                <a:spcPct val="90000"/>
              </a:lnSpc>
              <a:buFont typeface="Webdings" panose="05030102010509060703" pitchFamily="18" charset="2"/>
              <a:buAutoNum type="arabicPeriod"/>
            </a:pPr>
            <a:r>
              <a:rPr lang="en-US" altLang="en-US" sz="1800" dirty="0" smtClean="0"/>
              <a:t>Signal </a:t>
            </a:r>
            <a:r>
              <a:rPr lang="en-US" altLang="en-US" sz="1800" dirty="0"/>
              <a:t>is generated by particular event</a:t>
            </a:r>
          </a:p>
          <a:p>
            <a:pPr lvl="1">
              <a:lnSpc>
                <a:spcPct val="90000"/>
              </a:lnSpc>
              <a:buFont typeface="Webdings" panose="05030102010509060703" pitchFamily="18" charset="2"/>
              <a:buAutoNum type="arabicPeriod"/>
            </a:pPr>
            <a:r>
              <a:rPr lang="en-US" altLang="en-US" sz="1800" dirty="0"/>
              <a:t>Signal is delivered to a process</a:t>
            </a:r>
          </a:p>
          <a:p>
            <a:pPr lvl="1">
              <a:lnSpc>
                <a:spcPct val="90000"/>
              </a:lnSpc>
              <a:buFont typeface="Webdings" panose="05030102010509060703" pitchFamily="18" charset="2"/>
              <a:buAutoNum type="arabicPeriod"/>
            </a:pPr>
            <a:r>
              <a:rPr lang="en-US" altLang="en-US" sz="1800" dirty="0"/>
              <a:t>Signal is handled</a:t>
            </a:r>
          </a:p>
          <a:p>
            <a:pPr>
              <a:lnSpc>
                <a:spcPct val="90000"/>
              </a:lnSpc>
            </a:pPr>
            <a:r>
              <a:rPr lang="en-US" altLang="en-US" sz="1800" dirty="0"/>
              <a:t>Options:</a:t>
            </a:r>
          </a:p>
          <a:p>
            <a:pPr lvl="1">
              <a:lnSpc>
                <a:spcPct val="90000"/>
              </a:lnSpc>
            </a:pPr>
            <a:r>
              <a:rPr lang="en-US" altLang="en-US" sz="1800" dirty="0"/>
              <a:t>Deliver the signal to the thread to which the signal applies</a:t>
            </a:r>
          </a:p>
          <a:p>
            <a:pPr lvl="1">
              <a:lnSpc>
                <a:spcPct val="90000"/>
              </a:lnSpc>
            </a:pPr>
            <a:r>
              <a:rPr lang="en-US" altLang="en-US" sz="1800" dirty="0"/>
              <a:t>Deliver the signal to every thread in the process</a:t>
            </a:r>
          </a:p>
          <a:p>
            <a:pPr lvl="1">
              <a:lnSpc>
                <a:spcPct val="90000"/>
              </a:lnSpc>
            </a:pPr>
            <a:r>
              <a:rPr lang="en-US" altLang="en-US" sz="1800" dirty="0"/>
              <a:t>Deliver the signal to certain threads in the process</a:t>
            </a:r>
          </a:p>
          <a:p>
            <a:pPr lvl="1">
              <a:lnSpc>
                <a:spcPct val="90000"/>
              </a:lnSpc>
            </a:pPr>
            <a:r>
              <a:rPr lang="en-US" altLang="en-US" sz="1800" dirty="0"/>
              <a:t>Assign a specific </a:t>
            </a:r>
            <a:r>
              <a:rPr lang="en-US" altLang="en-US" sz="1800" dirty="0" smtClean="0"/>
              <a:t>threat </a:t>
            </a:r>
            <a:r>
              <a:rPr lang="en-US" altLang="en-US" sz="1800" dirty="0"/>
              <a:t>to receive all signals for the </a:t>
            </a:r>
            <a:r>
              <a:rPr lang="en-US" altLang="en-US" sz="1800" dirty="0" smtClean="0"/>
              <a:t>process</a:t>
            </a:r>
            <a:endParaRPr lang="en-US" altLang="en-US" sz="1800" dirty="0"/>
          </a:p>
        </p:txBody>
      </p:sp>
    </p:spTree>
    <p:extLst>
      <p:ext uri="{BB962C8B-B14F-4D97-AF65-F5344CB8AC3E}">
        <p14:creationId xmlns:p14="http://schemas.microsoft.com/office/powerpoint/2010/main" val="2004954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en-US" altLang="en-US" sz="2800" b="1" dirty="0"/>
          </a:p>
        </p:txBody>
      </p:sp>
      <p:sp>
        <p:nvSpPr>
          <p:cNvPr id="55299" name="Rectangle 3"/>
          <p:cNvSpPr>
            <a:spLocks noGrp="1" noChangeArrowheads="1"/>
          </p:cNvSpPr>
          <p:nvPr>
            <p:ph idx="1"/>
          </p:nvPr>
        </p:nvSpPr>
        <p:spPr/>
        <p:txBody>
          <a:bodyPr>
            <a:normAutofit/>
          </a:bodyPr>
          <a:lstStyle/>
          <a:p>
            <a:pPr>
              <a:lnSpc>
                <a:spcPct val="90000"/>
              </a:lnSpc>
              <a:buFont typeface="Arial Unicode MS" pitchFamily="34" charset="-128"/>
              <a:buNone/>
            </a:pPr>
            <a:r>
              <a:rPr lang="en-US" altLang="en-US" sz="2000" dirty="0"/>
              <a:t>Thread specific data</a:t>
            </a:r>
          </a:p>
          <a:p>
            <a:pPr>
              <a:lnSpc>
                <a:spcPct val="90000"/>
              </a:lnSpc>
            </a:pPr>
            <a:r>
              <a:rPr lang="en-US" altLang="en-US" sz="2000" dirty="0"/>
              <a:t>Allows each thread to have its own copy of data</a:t>
            </a:r>
          </a:p>
          <a:p>
            <a:pPr>
              <a:lnSpc>
                <a:spcPct val="90000"/>
              </a:lnSpc>
            </a:pPr>
            <a:r>
              <a:rPr lang="en-US" altLang="en-US" sz="2000" dirty="0"/>
              <a:t>Useful when you do not have control over the thread creation process (i.e., when using a thread pool)</a:t>
            </a:r>
          </a:p>
          <a:p>
            <a:pPr marL="0" indent="0">
              <a:lnSpc>
                <a:spcPct val="90000"/>
              </a:lnSpc>
              <a:buNone/>
            </a:pPr>
            <a:endParaRPr lang="en-US" altLang="en-US" sz="2000" dirty="0"/>
          </a:p>
          <a:p>
            <a:pPr>
              <a:lnSpc>
                <a:spcPct val="90000"/>
              </a:lnSpc>
              <a:buFont typeface="Arial Unicode MS" pitchFamily="34" charset="-128"/>
              <a:buNone/>
            </a:pPr>
            <a:r>
              <a:rPr lang="en-US" altLang="en-US" sz="2000" dirty="0"/>
              <a:t>Scheduler activations</a:t>
            </a:r>
          </a:p>
          <a:p>
            <a:pPr>
              <a:lnSpc>
                <a:spcPct val="90000"/>
              </a:lnSpc>
            </a:pPr>
            <a:r>
              <a:rPr lang="en-US" altLang="en-US" sz="2000" dirty="0" smtClean="0"/>
              <a:t>Many : Many </a:t>
            </a:r>
            <a:r>
              <a:rPr lang="en-US" altLang="en-US" sz="2000" dirty="0"/>
              <a:t>models require communication to maintain the appropriate number of kernel threads allocated to the application</a:t>
            </a:r>
          </a:p>
          <a:p>
            <a:pPr>
              <a:lnSpc>
                <a:spcPct val="90000"/>
              </a:lnSpc>
            </a:pPr>
            <a:r>
              <a:rPr lang="en-US" altLang="en-US" sz="2000" dirty="0"/>
              <a:t>Scheduler activations provide </a:t>
            </a:r>
            <a:r>
              <a:rPr lang="en-US" altLang="en-US" sz="2000" dirty="0" err="1"/>
              <a:t>upcalls</a:t>
            </a:r>
            <a:r>
              <a:rPr lang="en-US" altLang="en-US" sz="2000" dirty="0"/>
              <a:t> - a communication mechanism from the kernel to the thread library</a:t>
            </a:r>
          </a:p>
          <a:p>
            <a:pPr>
              <a:lnSpc>
                <a:spcPct val="90000"/>
              </a:lnSpc>
            </a:pPr>
            <a:r>
              <a:rPr lang="en-US" altLang="en-US" sz="2000" dirty="0"/>
              <a:t>This communication allows an application to maintain the correct number kernel threads</a:t>
            </a:r>
          </a:p>
          <a:p>
            <a:pPr>
              <a:lnSpc>
                <a:spcPct val="90000"/>
              </a:lnSpc>
            </a:pPr>
            <a:endParaRPr lang="en-US" altLang="en-US" sz="2000" dirty="0"/>
          </a:p>
        </p:txBody>
      </p:sp>
    </p:spTree>
    <p:extLst>
      <p:ext uri="{BB962C8B-B14F-4D97-AF65-F5344CB8AC3E}">
        <p14:creationId xmlns:p14="http://schemas.microsoft.com/office/powerpoint/2010/main" val="3220838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4000" b="1" dirty="0"/>
              <a:t>Relationship Between </a:t>
            </a:r>
            <a:br>
              <a:rPr lang="en-US" sz="4000" b="1" dirty="0"/>
            </a:br>
            <a:r>
              <a:rPr lang="en-US" sz="4000" b="1" dirty="0"/>
              <a:t>Threads and Processes</a:t>
            </a:r>
          </a:p>
        </p:txBody>
      </p:sp>
      <p:sp>
        <p:nvSpPr>
          <p:cNvPr id="3" name="Content Placeholder 2"/>
          <p:cNvSpPr>
            <a:spLocks noGrp="1"/>
          </p:cNvSpPr>
          <p:nvPr>
            <p:ph idx="1"/>
          </p:nvPr>
        </p:nvSpPr>
        <p:spPr/>
        <p:txBody>
          <a:bodyPr/>
          <a:lstStyle/>
          <a:p>
            <a:endParaRPr lang="en-IN" dirty="0"/>
          </a:p>
        </p:txBody>
      </p:sp>
      <p:pic>
        <p:nvPicPr>
          <p:cNvPr id="39939"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133601"/>
            <a:ext cx="74676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73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en-US" altLang="en-US" sz="2800" b="1" dirty="0"/>
          </a:p>
        </p:txBody>
      </p:sp>
      <p:sp>
        <p:nvSpPr>
          <p:cNvPr id="36867" name="Rectangle 3"/>
          <p:cNvSpPr>
            <a:spLocks noGrp="1" noChangeArrowheads="1"/>
          </p:cNvSpPr>
          <p:nvPr>
            <p:ph idx="1"/>
          </p:nvPr>
        </p:nvSpPr>
        <p:spPr/>
        <p:txBody>
          <a:bodyPr>
            <a:normAutofit fontScale="85000" lnSpcReduction="20000"/>
          </a:bodyPr>
          <a:lstStyle/>
          <a:p>
            <a:pPr marL="0" indent="0">
              <a:buNone/>
            </a:pPr>
            <a:r>
              <a:rPr lang="en-US" altLang="en-US" sz="2000" dirty="0"/>
              <a:t>User </a:t>
            </a:r>
            <a:r>
              <a:rPr lang="en-US" altLang="en-US" sz="2000" dirty="0" smtClean="0"/>
              <a:t>Threads</a:t>
            </a:r>
          </a:p>
          <a:p>
            <a:r>
              <a:rPr lang="en-US" altLang="en-US" sz="2000" dirty="0" smtClean="0"/>
              <a:t>Thread </a:t>
            </a:r>
            <a:r>
              <a:rPr lang="en-US" altLang="en-US" sz="2000" dirty="0"/>
              <a:t>management done by user-level threads library</a:t>
            </a:r>
            <a:br>
              <a:rPr lang="en-US" altLang="en-US" sz="2000" dirty="0"/>
            </a:br>
            <a:endParaRPr lang="en-US" altLang="en-US" sz="2000" dirty="0"/>
          </a:p>
          <a:p>
            <a:r>
              <a:rPr lang="en-US" altLang="en-US" sz="2000" dirty="0"/>
              <a:t>Examples</a:t>
            </a:r>
          </a:p>
          <a:p>
            <a:pPr>
              <a:buFont typeface="Arial Unicode MS" pitchFamily="34" charset="-128"/>
              <a:buNone/>
            </a:pPr>
            <a:r>
              <a:rPr lang="en-US" altLang="en-US" sz="2000" dirty="0"/>
              <a:t>	- POSIX </a:t>
            </a:r>
            <a:r>
              <a:rPr lang="en-US" altLang="en-US" sz="2000" i="1" dirty="0" err="1"/>
              <a:t>Pthreads</a:t>
            </a:r>
            <a:endParaRPr lang="en-US" altLang="en-US" sz="2000" i="1" dirty="0"/>
          </a:p>
          <a:p>
            <a:pPr>
              <a:buFont typeface="Arial Unicode MS" pitchFamily="34" charset="-128"/>
              <a:buNone/>
            </a:pPr>
            <a:r>
              <a:rPr lang="en-US" altLang="en-US" sz="2000" dirty="0"/>
              <a:t>	- Mach </a:t>
            </a:r>
            <a:r>
              <a:rPr lang="en-US" altLang="en-US" sz="2000" i="1" dirty="0"/>
              <a:t>C-threads</a:t>
            </a:r>
          </a:p>
          <a:p>
            <a:pPr>
              <a:buFont typeface="Arial Unicode MS" pitchFamily="34" charset="-128"/>
              <a:buNone/>
            </a:pPr>
            <a:r>
              <a:rPr lang="en-US" altLang="en-US" sz="2000" dirty="0"/>
              <a:t>	- Solaris </a:t>
            </a:r>
            <a:r>
              <a:rPr lang="en-US" altLang="en-US" sz="2000" i="1" dirty="0" smtClean="0"/>
              <a:t>threads</a:t>
            </a:r>
          </a:p>
          <a:p>
            <a:pPr>
              <a:spcBef>
                <a:spcPct val="20000"/>
              </a:spcBef>
              <a:buFont typeface="Arial Unicode MS" pitchFamily="34" charset="-128"/>
              <a:buChar char="•"/>
            </a:pPr>
            <a:endParaRPr lang="en-US" altLang="en-US" sz="2000" dirty="0" smtClean="0">
              <a:latin typeface="Arial" panose="020B0604020202020204" pitchFamily="34" charset="0"/>
            </a:endParaRPr>
          </a:p>
          <a:p>
            <a:pPr marL="0" indent="0">
              <a:spcBef>
                <a:spcPct val="20000"/>
              </a:spcBef>
              <a:buNone/>
            </a:pPr>
            <a:r>
              <a:rPr lang="en-US" altLang="en-US" sz="2000" dirty="0" smtClean="0">
                <a:latin typeface="Arial" panose="020B0604020202020204" pitchFamily="34" charset="0"/>
              </a:rPr>
              <a:t>Supported </a:t>
            </a:r>
            <a:r>
              <a:rPr lang="en-US" altLang="en-US" sz="2000" dirty="0">
                <a:latin typeface="Arial" panose="020B0604020202020204" pitchFamily="34" charset="0"/>
              </a:rPr>
              <a:t>by the Kernel</a:t>
            </a:r>
            <a:br>
              <a:rPr lang="en-US" altLang="en-US" sz="2000" dirty="0">
                <a:latin typeface="Arial" panose="020B0604020202020204" pitchFamily="34" charset="0"/>
              </a:rPr>
            </a:br>
            <a:endParaRPr lang="en-US" altLang="en-US" sz="2000" dirty="0">
              <a:latin typeface="Arial" panose="020B0604020202020204" pitchFamily="34" charset="0"/>
            </a:endParaRPr>
          </a:p>
          <a:p>
            <a:pPr>
              <a:spcBef>
                <a:spcPct val="20000"/>
              </a:spcBef>
              <a:buFont typeface="Arial Unicode MS" pitchFamily="34" charset="-128"/>
              <a:buChar char="•"/>
            </a:pPr>
            <a:r>
              <a:rPr lang="en-US" altLang="en-US" sz="2000" dirty="0">
                <a:latin typeface="Arial" panose="020B0604020202020204" pitchFamily="34" charset="0"/>
              </a:rPr>
              <a:t>Examples</a:t>
            </a:r>
          </a:p>
          <a:p>
            <a:pPr>
              <a:spcBef>
                <a:spcPct val="20000"/>
              </a:spcBef>
              <a:buFont typeface="Arial Unicode MS" pitchFamily="34" charset="-128"/>
              <a:buNone/>
            </a:pPr>
            <a:r>
              <a:rPr lang="en-US" altLang="en-US" sz="2000" dirty="0">
                <a:latin typeface="Arial" panose="020B0604020202020204" pitchFamily="34" charset="0"/>
              </a:rPr>
              <a:t>	- Windows 95/98/NT/2000</a:t>
            </a:r>
          </a:p>
          <a:p>
            <a:pPr>
              <a:spcBef>
                <a:spcPct val="20000"/>
              </a:spcBef>
              <a:buFont typeface="Arial Unicode MS" pitchFamily="34" charset="-128"/>
              <a:buNone/>
            </a:pPr>
            <a:r>
              <a:rPr lang="en-US" altLang="en-US" sz="2000" dirty="0">
                <a:latin typeface="Arial" panose="020B0604020202020204" pitchFamily="34" charset="0"/>
              </a:rPr>
              <a:t> 	- Solaris</a:t>
            </a:r>
          </a:p>
          <a:p>
            <a:pPr>
              <a:spcBef>
                <a:spcPct val="20000"/>
              </a:spcBef>
              <a:buFont typeface="Arial Unicode MS" pitchFamily="34" charset="-128"/>
              <a:buNone/>
            </a:pPr>
            <a:r>
              <a:rPr lang="en-US" altLang="en-US" sz="2000" dirty="0">
                <a:latin typeface="Arial" panose="020B0604020202020204" pitchFamily="34" charset="0"/>
              </a:rPr>
              <a:t>	- Tru64 UNIX</a:t>
            </a:r>
          </a:p>
          <a:p>
            <a:pPr>
              <a:spcBef>
                <a:spcPct val="20000"/>
              </a:spcBef>
              <a:buFont typeface="Arial Unicode MS" pitchFamily="34" charset="-128"/>
              <a:buNone/>
            </a:pPr>
            <a:r>
              <a:rPr lang="en-US" altLang="en-US" sz="2000" dirty="0">
                <a:latin typeface="Arial" panose="020B0604020202020204" pitchFamily="34" charset="0"/>
              </a:rPr>
              <a:t>	- BeOS</a:t>
            </a:r>
          </a:p>
          <a:p>
            <a:pPr>
              <a:spcBef>
                <a:spcPct val="20000"/>
              </a:spcBef>
              <a:buFont typeface="Arial Unicode MS" pitchFamily="34" charset="-128"/>
              <a:buNone/>
            </a:pPr>
            <a:r>
              <a:rPr lang="en-US" altLang="en-US" sz="2000" dirty="0">
                <a:latin typeface="Arial" panose="020B0604020202020204" pitchFamily="34" charset="0"/>
              </a:rPr>
              <a:t>	- Linux</a:t>
            </a:r>
          </a:p>
          <a:p>
            <a:pPr>
              <a:buFont typeface="Arial Unicode MS" pitchFamily="34" charset="-128"/>
              <a:buNone/>
            </a:pPr>
            <a:endParaRPr lang="en-US" altLang="en-US" sz="2000" i="1" dirty="0"/>
          </a:p>
        </p:txBody>
      </p:sp>
      <p:sp>
        <p:nvSpPr>
          <p:cNvPr id="36870" name="Rectangle 6"/>
          <p:cNvSpPr>
            <a:spLocks noChangeArrowheads="1"/>
          </p:cNvSpPr>
          <p:nvPr/>
        </p:nvSpPr>
        <p:spPr bwMode="auto">
          <a:xfrm>
            <a:off x="6218208" y="3742426"/>
            <a:ext cx="7772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Arial Unicode MS" pitchFamily="34" charset="-128"/>
              <a:buChar char="•"/>
            </a:pPr>
            <a:endParaRPr lang="en-US" altLang="en-US" sz="2000" dirty="0" smtClean="0">
              <a:latin typeface="Arial" panose="020B0604020202020204" pitchFamily="34" charset="0"/>
            </a:endParaRPr>
          </a:p>
        </p:txBody>
      </p:sp>
    </p:spTree>
    <p:extLst>
      <p:ext uri="{BB962C8B-B14F-4D97-AF65-F5344CB8AC3E}">
        <p14:creationId xmlns:p14="http://schemas.microsoft.com/office/powerpoint/2010/main" val="1241397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US" altLang="en-US" dirty="0" smtClean="0">
                <a:ea typeface="ＭＳ Ｐゴシック" panose="020B0600070205080204" pitchFamily="34" charset="-128"/>
              </a:rPr>
              <a:t>Multicore Programming</a:t>
            </a:r>
          </a:p>
        </p:txBody>
      </p:sp>
      <p:sp>
        <p:nvSpPr>
          <p:cNvPr id="8195" name="Content Placeholder 2"/>
          <p:cNvSpPr>
            <a:spLocks noGrp="1"/>
          </p:cNvSpPr>
          <p:nvPr>
            <p:ph idx="1"/>
          </p:nvPr>
        </p:nvSpPr>
        <p:spPr/>
        <p:txBody>
          <a:bodyPr/>
          <a:lstStyle/>
          <a:p>
            <a:r>
              <a:rPr lang="en-US" altLang="en-US" sz="3600" dirty="0">
                <a:ea typeface="ＭＳ Ｐゴシック" panose="020B0600070205080204" pitchFamily="34" charset="-128"/>
              </a:rPr>
              <a:t>Multicore systems putting pressure on programmers, challenges include:</a:t>
            </a:r>
          </a:p>
          <a:p>
            <a:pPr lvl="1"/>
            <a:r>
              <a:rPr lang="en-US" altLang="en-US" sz="3600" dirty="0">
                <a:ea typeface="ＭＳ Ｐゴシック" panose="020B0600070205080204" pitchFamily="34" charset="-128"/>
              </a:rPr>
              <a:t>Dividing activities</a:t>
            </a:r>
          </a:p>
          <a:p>
            <a:pPr lvl="1"/>
            <a:r>
              <a:rPr lang="en-US" altLang="en-US" sz="3600" dirty="0">
                <a:ea typeface="ＭＳ Ｐゴシック" panose="020B0600070205080204" pitchFamily="34" charset="-128"/>
              </a:rPr>
              <a:t>Balance</a:t>
            </a:r>
          </a:p>
          <a:p>
            <a:pPr lvl="1"/>
            <a:r>
              <a:rPr lang="en-US" altLang="en-US" sz="3600" dirty="0">
                <a:ea typeface="ＭＳ Ｐゴシック" panose="020B0600070205080204" pitchFamily="34" charset="-128"/>
              </a:rPr>
              <a:t>Data splitting</a:t>
            </a:r>
          </a:p>
          <a:p>
            <a:pPr lvl="1"/>
            <a:r>
              <a:rPr lang="en-US" altLang="en-US" sz="3600" dirty="0">
                <a:ea typeface="ＭＳ Ｐゴシック" panose="020B0600070205080204" pitchFamily="34" charset="-128"/>
              </a:rPr>
              <a:t>Data dependency</a:t>
            </a:r>
          </a:p>
          <a:p>
            <a:pPr lvl="1"/>
            <a:r>
              <a:rPr lang="en-US" altLang="en-US" sz="3600" dirty="0">
                <a:ea typeface="ＭＳ Ｐゴシック" panose="020B0600070205080204" pitchFamily="34" charset="-128"/>
              </a:rPr>
              <a:t>Testing and debugging</a:t>
            </a:r>
          </a:p>
          <a:p>
            <a:pPr lvl="1"/>
            <a:endParaRPr lang="en-US" altLang="en-US" sz="3600" dirty="0">
              <a:ea typeface="ＭＳ Ｐゴシック" panose="020B0600070205080204" pitchFamily="34" charset="-128"/>
            </a:endParaRPr>
          </a:p>
        </p:txBody>
      </p:sp>
    </p:spTree>
    <p:extLst>
      <p:ext uri="{BB962C8B-B14F-4D97-AF65-F5344CB8AC3E}">
        <p14:creationId xmlns:p14="http://schemas.microsoft.com/office/powerpoint/2010/main" val="1644647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z="2800" b="1" dirty="0"/>
              <a:t>Various Implementations</a:t>
            </a:r>
          </a:p>
        </p:txBody>
      </p:sp>
      <p:sp>
        <p:nvSpPr>
          <p:cNvPr id="56323" name="Rectangle 3"/>
          <p:cNvSpPr>
            <a:spLocks noGrp="1" noChangeArrowheads="1"/>
          </p:cNvSpPr>
          <p:nvPr>
            <p:ph idx="1"/>
          </p:nvPr>
        </p:nvSpPr>
        <p:spPr/>
        <p:txBody>
          <a:bodyPr>
            <a:normAutofit fontScale="92500" lnSpcReduction="20000"/>
          </a:bodyPr>
          <a:lstStyle/>
          <a:p>
            <a:pPr>
              <a:lnSpc>
                <a:spcPct val="90000"/>
              </a:lnSpc>
              <a:buFont typeface="Arial Unicode MS" pitchFamily="34" charset="-128"/>
              <a:buNone/>
            </a:pPr>
            <a:r>
              <a:rPr lang="en-US" altLang="en-US" sz="2000" b="1" dirty="0"/>
              <a:t>PThreads</a:t>
            </a:r>
            <a:endParaRPr lang="en-US" altLang="en-US" sz="2000" dirty="0"/>
          </a:p>
          <a:p>
            <a:pPr>
              <a:lnSpc>
                <a:spcPct val="90000"/>
              </a:lnSpc>
            </a:pPr>
            <a:r>
              <a:rPr lang="en-US" altLang="en-US" sz="2000" dirty="0"/>
              <a:t>A POSIX standard (IEEE 1003.1c) API for thread creation and synchronization</a:t>
            </a:r>
          </a:p>
          <a:p>
            <a:pPr>
              <a:lnSpc>
                <a:spcPct val="90000"/>
              </a:lnSpc>
            </a:pPr>
            <a:r>
              <a:rPr lang="en-US" altLang="en-US" sz="2000" dirty="0"/>
              <a:t>API specifies behavior of the thread library, implementation is up to development of the library</a:t>
            </a:r>
          </a:p>
          <a:p>
            <a:pPr>
              <a:lnSpc>
                <a:spcPct val="90000"/>
              </a:lnSpc>
            </a:pPr>
            <a:r>
              <a:rPr lang="en-US" altLang="en-US" sz="2000" dirty="0"/>
              <a:t>Common in UNIX operating systems (Solaris, Linux, Mac OS X)</a:t>
            </a:r>
          </a:p>
          <a:p>
            <a:pPr>
              <a:lnSpc>
                <a:spcPct val="90000"/>
              </a:lnSpc>
            </a:pPr>
            <a:endParaRPr lang="en-US" altLang="en-US" sz="2000" dirty="0"/>
          </a:p>
          <a:p>
            <a:pPr>
              <a:lnSpc>
                <a:spcPct val="90000"/>
              </a:lnSpc>
              <a:buFont typeface="Arial Unicode MS" pitchFamily="34" charset="-128"/>
              <a:buNone/>
            </a:pPr>
            <a:r>
              <a:rPr lang="en-US" altLang="en-US" sz="2000" b="1" dirty="0"/>
              <a:t>Windows Threads</a:t>
            </a:r>
          </a:p>
          <a:p>
            <a:pPr>
              <a:lnSpc>
                <a:spcPct val="90000"/>
              </a:lnSpc>
            </a:pPr>
            <a:r>
              <a:rPr lang="en-US" altLang="en-US" sz="2000" dirty="0"/>
              <a:t>Implements the one-to-one mapping</a:t>
            </a:r>
          </a:p>
          <a:p>
            <a:pPr>
              <a:lnSpc>
                <a:spcPct val="90000"/>
              </a:lnSpc>
            </a:pPr>
            <a:r>
              <a:rPr lang="en-US" altLang="en-US" sz="2000" dirty="0"/>
              <a:t>Each thread contains</a:t>
            </a:r>
          </a:p>
          <a:p>
            <a:pPr lvl="1">
              <a:lnSpc>
                <a:spcPct val="90000"/>
              </a:lnSpc>
            </a:pPr>
            <a:r>
              <a:rPr lang="en-US" altLang="en-US" sz="2000" dirty="0"/>
              <a:t>A thread id</a:t>
            </a:r>
          </a:p>
          <a:p>
            <a:pPr lvl="1">
              <a:lnSpc>
                <a:spcPct val="90000"/>
              </a:lnSpc>
            </a:pPr>
            <a:r>
              <a:rPr lang="en-US" altLang="en-US" sz="2000" dirty="0"/>
              <a:t>Register set</a:t>
            </a:r>
          </a:p>
          <a:p>
            <a:pPr lvl="1">
              <a:lnSpc>
                <a:spcPct val="90000"/>
              </a:lnSpc>
            </a:pPr>
            <a:r>
              <a:rPr lang="en-US" altLang="en-US" sz="2000" dirty="0"/>
              <a:t>Separate user and kernel stacks</a:t>
            </a:r>
          </a:p>
          <a:p>
            <a:pPr lvl="1">
              <a:lnSpc>
                <a:spcPct val="90000"/>
              </a:lnSpc>
            </a:pPr>
            <a:r>
              <a:rPr lang="en-US" altLang="en-US" sz="2000" dirty="0"/>
              <a:t>Private data storage area</a:t>
            </a:r>
          </a:p>
          <a:p>
            <a:pPr>
              <a:lnSpc>
                <a:spcPct val="90000"/>
              </a:lnSpc>
            </a:pPr>
            <a:r>
              <a:rPr lang="en-US" altLang="en-US" sz="2000" dirty="0"/>
              <a:t>The register set, stacks, and private storage area are known as the </a:t>
            </a:r>
            <a:r>
              <a:rPr lang="en-US" altLang="en-US" sz="2000" b="1" dirty="0"/>
              <a:t>context </a:t>
            </a:r>
            <a:r>
              <a:rPr lang="en-US" altLang="en-US" sz="2000" dirty="0"/>
              <a:t>of the threads</a:t>
            </a:r>
          </a:p>
        </p:txBody>
      </p:sp>
    </p:spTree>
    <p:extLst>
      <p:ext uri="{BB962C8B-B14F-4D97-AF65-F5344CB8AC3E}">
        <p14:creationId xmlns:p14="http://schemas.microsoft.com/office/powerpoint/2010/main" val="3009720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2800" b="1" dirty="0"/>
              <a:t>Various Implementations</a:t>
            </a:r>
          </a:p>
        </p:txBody>
      </p:sp>
      <p:sp>
        <p:nvSpPr>
          <p:cNvPr id="57347" name="Rectangle 3"/>
          <p:cNvSpPr>
            <a:spLocks noGrp="1" noChangeArrowheads="1"/>
          </p:cNvSpPr>
          <p:nvPr>
            <p:ph idx="1"/>
          </p:nvPr>
        </p:nvSpPr>
        <p:spPr/>
        <p:txBody>
          <a:bodyPr/>
          <a:lstStyle/>
          <a:p>
            <a:pPr>
              <a:buFont typeface="Arial Unicode MS" pitchFamily="34" charset="-128"/>
              <a:buNone/>
            </a:pPr>
            <a:r>
              <a:rPr lang="en-US" altLang="en-US" sz="1800" b="1" dirty="0"/>
              <a:t>Linux Threads</a:t>
            </a:r>
            <a:endParaRPr lang="en-US" altLang="en-US" sz="1800" dirty="0"/>
          </a:p>
          <a:p>
            <a:r>
              <a:rPr lang="en-US" altLang="en-US" sz="1800" dirty="0"/>
              <a:t>Linux refers to them as </a:t>
            </a:r>
            <a:r>
              <a:rPr lang="en-US" altLang="en-US" sz="1800" i="1" dirty="0"/>
              <a:t>tasks</a:t>
            </a:r>
            <a:r>
              <a:rPr lang="en-US" altLang="en-US" sz="1800" dirty="0"/>
              <a:t> rather than </a:t>
            </a:r>
            <a:r>
              <a:rPr lang="en-US" altLang="en-US" sz="1800" i="1" dirty="0"/>
              <a:t>threads</a:t>
            </a:r>
            <a:endParaRPr lang="en-US" altLang="en-US" sz="1800" dirty="0"/>
          </a:p>
          <a:p>
            <a:r>
              <a:rPr lang="en-US" altLang="en-US" sz="1800" dirty="0"/>
              <a:t>Thread creation is done through </a:t>
            </a:r>
            <a:r>
              <a:rPr lang="en-US" altLang="en-US" sz="1800" b="1" dirty="0"/>
              <a:t>clone()</a:t>
            </a:r>
            <a:r>
              <a:rPr lang="en-US" altLang="en-US" sz="1800" dirty="0"/>
              <a:t> system call</a:t>
            </a:r>
          </a:p>
          <a:p>
            <a:r>
              <a:rPr lang="en-US" altLang="en-US" sz="1800" b="1" dirty="0"/>
              <a:t>clone()</a:t>
            </a:r>
            <a:r>
              <a:rPr lang="en-US" altLang="en-US" sz="1800" dirty="0"/>
              <a:t> allows a child task to share the address space of the parent task (process)</a:t>
            </a:r>
          </a:p>
          <a:p>
            <a:endParaRPr lang="en-US" altLang="en-US" sz="1800" dirty="0"/>
          </a:p>
          <a:p>
            <a:pPr>
              <a:buFont typeface="Arial Unicode MS" pitchFamily="34" charset="-128"/>
              <a:buNone/>
            </a:pPr>
            <a:r>
              <a:rPr lang="en-US" altLang="en-US" sz="1800" b="1" dirty="0"/>
              <a:t>Java Threads</a:t>
            </a:r>
          </a:p>
          <a:p>
            <a:r>
              <a:rPr lang="en-US" altLang="en-US" sz="1800" dirty="0"/>
              <a:t>Java threads may be created by:</a:t>
            </a:r>
          </a:p>
          <a:p>
            <a:pPr lvl="1"/>
            <a:r>
              <a:rPr lang="en-US" altLang="en-US" sz="1800" dirty="0"/>
              <a:t>Extending Thread class</a:t>
            </a:r>
          </a:p>
          <a:p>
            <a:pPr lvl="1"/>
            <a:r>
              <a:rPr lang="en-US" altLang="en-US" sz="1800" dirty="0"/>
              <a:t>Implementing the Runnable interface</a:t>
            </a:r>
          </a:p>
          <a:p>
            <a:r>
              <a:rPr lang="en-US" altLang="en-US" sz="1800" dirty="0"/>
              <a:t>Java threads are managed by the JVM.</a:t>
            </a:r>
          </a:p>
        </p:txBody>
      </p:sp>
      <p:pic>
        <p:nvPicPr>
          <p:cNvPr id="57349" name="Picture 5"/>
          <p:cNvPicPr>
            <a:picLocks noChangeAspect="1" noChangeArrowheads="1"/>
          </p:cNvPicPr>
          <p:nvPr/>
        </p:nvPicPr>
        <p:blipFill>
          <a:blip r:embed="rId2">
            <a:extLst>
              <a:ext uri="{28A0092B-C50C-407E-A947-70E740481C1C}">
                <a14:useLocalDpi xmlns:a14="http://schemas.microsoft.com/office/drawing/2010/main" val="0"/>
              </a:ext>
            </a:extLst>
          </a:blip>
          <a:srcRect l="566" t="30240" r="677" b="30238"/>
          <a:stretch>
            <a:fillRect/>
          </a:stretch>
        </p:blipFill>
        <p:spPr bwMode="auto">
          <a:xfrm>
            <a:off x="5727939" y="4001294"/>
            <a:ext cx="4770167" cy="200501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993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altLang="en-US" sz="2800" dirty="0">
                <a:ea typeface="ＭＳ Ｐゴシック" panose="020B0600070205080204" pitchFamily="34" charset="-128"/>
              </a:rPr>
              <a:t>Concurrent Execution on a </a:t>
            </a:r>
            <a:r>
              <a:rPr lang="en-US" altLang="en-US" sz="2800" dirty="0" smtClean="0">
                <a:ea typeface="ＭＳ Ｐゴシック" panose="020B0600070205080204" pitchFamily="34" charset="-128"/>
              </a:rPr>
              <a:t> Single-core </a:t>
            </a:r>
            <a:r>
              <a:rPr lang="en-US" altLang="en-US" sz="2800" dirty="0">
                <a:ea typeface="ＭＳ Ｐゴシック" panose="020B0600070205080204" pitchFamily="34" charset="-128"/>
              </a:rPr>
              <a:t>System</a:t>
            </a:r>
          </a:p>
        </p:txBody>
      </p:sp>
      <p:sp>
        <p:nvSpPr>
          <p:cNvPr id="2" name="Content Placeholder 1"/>
          <p:cNvSpPr>
            <a:spLocks noGrp="1"/>
          </p:cNvSpPr>
          <p:nvPr>
            <p:ph idx="1"/>
          </p:nvPr>
        </p:nvSpPr>
        <p:spPr/>
        <p:txBody>
          <a:bodyPr/>
          <a:lstStyle/>
          <a:p>
            <a:endParaRPr lang="en-IN"/>
          </a:p>
        </p:txBody>
      </p:sp>
      <p:pic>
        <p:nvPicPr>
          <p:cNvPr id="10243"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889" y="2665413"/>
            <a:ext cx="76152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46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altLang="en-US" sz="2800" dirty="0">
                <a:ea typeface="ＭＳ Ｐゴシック" panose="020B0600070205080204" pitchFamily="34" charset="-128"/>
              </a:rPr>
              <a:t>Parallel Execution on </a:t>
            </a:r>
            <a:r>
              <a:rPr lang="en-US" altLang="en-US" sz="2800" dirty="0" smtClean="0">
                <a:ea typeface="ＭＳ Ｐゴシック" panose="020B0600070205080204" pitchFamily="34" charset="-128"/>
              </a:rPr>
              <a:t>a  Multicore </a:t>
            </a:r>
            <a:r>
              <a:rPr lang="en-US" altLang="en-US" sz="2800" dirty="0">
                <a:ea typeface="ＭＳ Ｐゴシック" panose="020B0600070205080204" pitchFamily="34" charset="-128"/>
              </a:rPr>
              <a:t>System</a:t>
            </a:r>
          </a:p>
        </p:txBody>
      </p:sp>
      <p:sp>
        <p:nvSpPr>
          <p:cNvPr id="2" name="Content Placeholder 1"/>
          <p:cNvSpPr>
            <a:spLocks noGrp="1"/>
          </p:cNvSpPr>
          <p:nvPr>
            <p:ph idx="1"/>
          </p:nvPr>
        </p:nvSpPr>
        <p:spPr/>
        <p:txBody>
          <a:bodyPr/>
          <a:lstStyle/>
          <a:p>
            <a:endParaRPr lang="en-IN" dirty="0"/>
          </a:p>
        </p:txBody>
      </p:sp>
      <p:pic>
        <p:nvPicPr>
          <p:cNvPr id="11267"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0" y="2405064"/>
            <a:ext cx="6097588"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736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eaLnBrk="1" hangingPunct="1"/>
            <a:r>
              <a:rPr lang="en-US" altLang="en-US" dirty="0" smtClean="0">
                <a:ea typeface="ＭＳ Ｐゴシック" panose="020B0600070205080204" pitchFamily="34" charset="-128"/>
              </a:rPr>
              <a:t>Multithreaded Server Architecture</a:t>
            </a:r>
          </a:p>
        </p:txBody>
      </p:sp>
      <p:sp>
        <p:nvSpPr>
          <p:cNvPr id="2" name="Content Placeholder 1"/>
          <p:cNvSpPr>
            <a:spLocks noGrp="1"/>
          </p:cNvSpPr>
          <p:nvPr>
            <p:ph idx="1"/>
          </p:nvPr>
        </p:nvSpPr>
        <p:spPr/>
        <p:txBody>
          <a:bodyPr/>
          <a:lstStyle/>
          <a:p>
            <a:endParaRPr lang="en-IN" dirty="0"/>
          </a:p>
        </p:txBody>
      </p:sp>
      <p:pic>
        <p:nvPicPr>
          <p:cNvPr id="9219" name="Picture 4"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164" y="2209800"/>
            <a:ext cx="71088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446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en-US" smtClean="0"/>
              <a:t>Threads Concept</a:t>
            </a:r>
          </a:p>
        </p:txBody>
      </p:sp>
      <p:sp>
        <p:nvSpPr>
          <p:cNvPr id="2" name="Content Placeholder 1"/>
          <p:cNvSpPr>
            <a:spLocks noGrp="1"/>
          </p:cNvSpPr>
          <p:nvPr>
            <p:ph idx="1"/>
          </p:nvPr>
        </p:nvSpPr>
        <p:spPr/>
        <p:txBody>
          <a:bodyPr/>
          <a:lstStyle/>
          <a:p>
            <a:endParaRPr lang="en-IN" dirty="0"/>
          </a:p>
        </p:txBody>
      </p:sp>
      <p:sp>
        <p:nvSpPr>
          <p:cNvPr id="10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E63BF9-9346-416F-B4DA-4A8CBD824415}" type="slidenum">
              <a:rPr lang="en-US" altLang="en-US" sz="1800">
                <a:solidFill>
                  <a:srgbClr val="FFFFFF"/>
                </a:solidFill>
              </a:rPr>
              <a:pPr/>
              <a:t>8</a:t>
            </a:fld>
            <a:endParaRPr lang="en-US" altLang="en-US" sz="1800">
              <a:solidFill>
                <a:srgbClr val="FFFFFF"/>
              </a:solidFill>
            </a:endParaRPr>
          </a:p>
        </p:txBody>
      </p:sp>
      <p:sp>
        <p:nvSpPr>
          <p:cNvPr id="1030" name="Text Box 5"/>
          <p:cNvSpPr txBox="1">
            <a:spLocks noChangeArrowheads="1"/>
          </p:cNvSpPr>
          <p:nvPr/>
        </p:nvSpPr>
        <p:spPr bwMode="auto">
          <a:xfrm>
            <a:off x="1520827" y="1993900"/>
            <a:ext cx="16764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600" dirty="0"/>
              <a:t>Multiple threads on multiple CPUs</a:t>
            </a:r>
          </a:p>
        </p:txBody>
      </p:sp>
      <p:sp>
        <p:nvSpPr>
          <p:cNvPr id="1031" name="Text Box 6"/>
          <p:cNvSpPr txBox="1">
            <a:spLocks noChangeArrowheads="1"/>
          </p:cNvSpPr>
          <p:nvPr/>
        </p:nvSpPr>
        <p:spPr bwMode="auto">
          <a:xfrm>
            <a:off x="1655825" y="3912080"/>
            <a:ext cx="1905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600" dirty="0"/>
              <a:t>Multiple threads sharing a single CPU</a:t>
            </a:r>
          </a:p>
        </p:txBody>
      </p:sp>
      <p:graphicFrame>
        <p:nvGraphicFramePr>
          <p:cNvPr id="1026" name="Object 7"/>
          <p:cNvGraphicFramePr>
            <a:graphicFrameLocks noChangeAspect="1"/>
          </p:cNvGraphicFramePr>
          <p:nvPr/>
        </p:nvGraphicFramePr>
        <p:xfrm>
          <a:off x="4264026" y="1993900"/>
          <a:ext cx="6022975" cy="1749425"/>
        </p:xfrm>
        <a:graphic>
          <a:graphicData uri="http://schemas.openxmlformats.org/presentationml/2006/ole">
            <mc:AlternateContent xmlns:mc="http://schemas.openxmlformats.org/markup-compatibility/2006">
              <mc:Choice xmlns:v="urn:schemas-microsoft-com:vml" Requires="v">
                <p:oleObj spid="_x0000_s5184" name="Picture" r:id="rId3" imgW="6858000" imgH="6400800" progId="Word.Picture.8">
                  <p:embed/>
                </p:oleObj>
              </mc:Choice>
              <mc:Fallback>
                <p:oleObj name="Picture" r:id="rId3" imgW="6858000" imgH="6400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67" t="19858" r="42267" b="61858"/>
                      <a:stretch>
                        <a:fillRect/>
                      </a:stretch>
                    </p:blipFill>
                    <p:spPr bwMode="auto">
                      <a:xfrm>
                        <a:off x="4264026" y="1993900"/>
                        <a:ext cx="6022975" cy="174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Object 9"/>
          <p:cNvGraphicFramePr>
            <a:graphicFrameLocks noChangeAspect="1"/>
          </p:cNvGraphicFramePr>
          <p:nvPr/>
        </p:nvGraphicFramePr>
        <p:xfrm>
          <a:off x="4187826" y="4001294"/>
          <a:ext cx="6022975" cy="1749425"/>
        </p:xfrm>
        <a:graphic>
          <a:graphicData uri="http://schemas.openxmlformats.org/presentationml/2006/ole">
            <mc:AlternateContent xmlns:mc="http://schemas.openxmlformats.org/markup-compatibility/2006">
              <mc:Choice xmlns:v="urn:schemas-microsoft-com:vml" Requires="v">
                <p:oleObj spid="_x0000_s5185" name="Picture" r:id="rId5" imgW="6858000" imgH="6400800" progId="Word.Picture.8">
                  <p:embed/>
                </p:oleObj>
              </mc:Choice>
              <mc:Fallback>
                <p:oleObj name="Picture" r:id="rId5" imgW="6858000" imgH="64008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067" t="19858" r="42267" b="61858"/>
                      <a:stretch>
                        <a:fillRect/>
                      </a:stretch>
                    </p:blipFill>
                    <p:spPr bwMode="auto">
                      <a:xfrm>
                        <a:off x="4187826" y="4001294"/>
                        <a:ext cx="6022975" cy="174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6892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A process is an abstraction for representing resource allocation</a:t>
            </a:r>
            <a:r>
              <a:rPr lang="en-US" dirty="0" smtClean="0"/>
              <a:t>.</a:t>
            </a:r>
          </a:p>
          <a:p>
            <a:r>
              <a:rPr lang="en-US" dirty="0" smtClean="0"/>
              <a:t> </a:t>
            </a:r>
            <a:r>
              <a:rPr lang="en-US" dirty="0"/>
              <a:t>A </a:t>
            </a:r>
            <a:r>
              <a:rPr lang="en-US" i="1" dirty="0"/>
              <a:t>thread</a:t>
            </a:r>
            <a:r>
              <a:rPr lang="en-US" dirty="0"/>
              <a:t> is an abstraction for execution: a thread represents the execution of a particular sequence of instructions in a program's code, or equivalently a particular path through the program's flow of control. </a:t>
            </a:r>
            <a:endParaRPr lang="en-US" dirty="0" smtClean="0"/>
          </a:p>
          <a:p>
            <a:r>
              <a:rPr lang="en-US" dirty="0" smtClean="0"/>
              <a:t>A </a:t>
            </a:r>
            <a:r>
              <a:rPr lang="en-US" dirty="0"/>
              <a:t>process may have multiple threads, each sharing the resources allocated to the process.</a:t>
            </a:r>
            <a:endParaRPr lang="en-IN" dirty="0"/>
          </a:p>
          <a:p>
            <a:pPr marL="0" indent="0">
              <a:buNone/>
            </a:pPr>
            <a:endParaRPr lang="en-IN" dirty="0"/>
          </a:p>
        </p:txBody>
      </p:sp>
    </p:spTree>
    <p:extLst>
      <p:ext uri="{BB962C8B-B14F-4D97-AF65-F5344CB8AC3E}">
        <p14:creationId xmlns:p14="http://schemas.microsoft.com/office/powerpoint/2010/main" val="1793128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C724CD-A8BB-4002-A546-04EF32884A03}"/>
</file>

<file path=customXml/itemProps2.xml><?xml version="1.0" encoding="utf-8"?>
<ds:datastoreItem xmlns:ds="http://schemas.openxmlformats.org/officeDocument/2006/customXml" ds:itemID="{B0CC9BAC-70F8-4339-9874-42D3C483088F}"/>
</file>

<file path=customXml/itemProps3.xml><?xml version="1.0" encoding="utf-8"?>
<ds:datastoreItem xmlns:ds="http://schemas.openxmlformats.org/officeDocument/2006/customXml" ds:itemID="{2875080D-A0D2-4325-87BF-819826495B73}"/>
</file>

<file path=docProps/app.xml><?xml version="1.0" encoding="utf-8"?>
<Properties xmlns="http://schemas.openxmlformats.org/officeDocument/2006/extended-properties" xmlns:vt="http://schemas.openxmlformats.org/officeDocument/2006/docPropsVTypes">
  <TotalTime>120</TotalTime>
  <Words>1702</Words>
  <Application>Microsoft Office PowerPoint</Application>
  <PresentationFormat>Widescreen</PresentationFormat>
  <Paragraphs>227</Paragraphs>
  <Slides>41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3" baseType="lpstr">
      <vt:lpstr>ＭＳ Ｐゴシック</vt:lpstr>
      <vt:lpstr>Arial</vt:lpstr>
      <vt:lpstr>Arial Unicode MS</vt:lpstr>
      <vt:lpstr>Calibri</vt:lpstr>
      <vt:lpstr>Calibri Light</vt:lpstr>
      <vt:lpstr>Georgia</vt:lpstr>
      <vt:lpstr>Helvetica</vt:lpstr>
      <vt:lpstr>Times New Roman</vt:lpstr>
      <vt:lpstr>Webdings</vt:lpstr>
      <vt:lpstr>Office Theme</vt:lpstr>
      <vt:lpstr>Picture</vt:lpstr>
      <vt:lpstr>Microsoft Word Picture</vt:lpstr>
      <vt:lpstr>Threads</vt:lpstr>
      <vt:lpstr>Thread</vt:lpstr>
      <vt:lpstr>Thread Concepts</vt:lpstr>
      <vt:lpstr>Multicore Programming</vt:lpstr>
      <vt:lpstr>Concurrent Execution on a  Single-core System</vt:lpstr>
      <vt:lpstr>Parallel Execution on a  Multicore System</vt:lpstr>
      <vt:lpstr>Multithreaded Server Architecture</vt:lpstr>
      <vt:lpstr>Threads Concept</vt:lpstr>
      <vt:lpstr>PowerPoint Presentation</vt:lpstr>
      <vt:lpstr>Threads vs Processes </vt:lpstr>
      <vt:lpstr>Single and Multithreaded Processes</vt:lpstr>
      <vt:lpstr>PowerPoint Presentation</vt:lpstr>
      <vt:lpstr>PowerPoint Presentation</vt:lpstr>
      <vt:lpstr>PowerPoint Presentation</vt:lpstr>
      <vt:lpstr>Thread Execution States</vt:lpstr>
      <vt:lpstr>Thread States</vt:lpstr>
      <vt:lpstr>Thread States</vt:lpstr>
      <vt:lpstr>Thread Not Runnable </vt:lpstr>
      <vt:lpstr>Threads</vt:lpstr>
      <vt:lpstr>Thread Scheduling</vt:lpstr>
      <vt:lpstr>Thread Synchronization</vt:lpstr>
      <vt:lpstr>Common Thread Models</vt:lpstr>
      <vt:lpstr>User-Level Threads (ULTs)</vt:lpstr>
      <vt:lpstr>Kernel-Level Threads (KLTs)</vt:lpstr>
      <vt:lpstr>Combined Approaches</vt:lpstr>
      <vt:lpstr>Multithreading</vt:lpstr>
      <vt:lpstr>Many-to-One</vt:lpstr>
      <vt:lpstr>PowerPoint Presentation</vt:lpstr>
      <vt:lpstr>One-to-One</vt:lpstr>
      <vt:lpstr>PowerPoint Presentation</vt:lpstr>
      <vt:lpstr>PowerPoint Presentation</vt:lpstr>
      <vt:lpstr>Many-to-many</vt:lpstr>
      <vt:lpstr>PowerPoint Presentation</vt:lpstr>
      <vt:lpstr>PowerPoint Presentation</vt:lpstr>
      <vt:lpstr>PowerPoint Presentation</vt:lpstr>
      <vt:lpstr>PowerPoint Presentation</vt:lpstr>
      <vt:lpstr>PowerPoint Presentation</vt:lpstr>
      <vt:lpstr>Relationship Between  Threads and Processes</vt:lpstr>
      <vt:lpstr>PowerPoint Presentation</vt:lpstr>
      <vt:lpstr>Various Implementations</vt:lpstr>
      <vt:lpstr>Various Implementations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Mary</dc:creator>
  <cp:lastModifiedBy>MSB</cp:lastModifiedBy>
  <cp:revision>46</cp:revision>
  <dcterms:created xsi:type="dcterms:W3CDTF">2019-01-30T15:30:56Z</dcterms:created>
  <dcterms:modified xsi:type="dcterms:W3CDTF">2021-02-11T05:32:01Z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