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2" r:id="rId5"/>
    <p:sldId id="273" r:id="rId6"/>
    <p:sldId id="271" r:id="rId7"/>
    <p:sldId id="267" r:id="rId8"/>
    <p:sldId id="280" r:id="rId9"/>
    <p:sldId id="258" r:id="rId10"/>
    <p:sldId id="275" r:id="rId11"/>
    <p:sldId id="276" r:id="rId12"/>
    <p:sldId id="277" r:id="rId13"/>
    <p:sldId id="278" r:id="rId14"/>
    <p:sldId id="279" r:id="rId15"/>
    <p:sldId id="268" r:id="rId16"/>
    <p:sldId id="259" r:id="rId17"/>
    <p:sldId id="261" r:id="rId18"/>
    <p:sldId id="264" r:id="rId19"/>
    <p:sldId id="265" r:id="rId20"/>
    <p:sldId id="266"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880B9E-4D52-4CA4-AD8D-9D55D9DB9D69}"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177411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880B9E-4D52-4CA4-AD8D-9D55D9DB9D69}"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22424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880B9E-4D52-4CA4-AD8D-9D55D9DB9D69}"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293927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880B9E-4D52-4CA4-AD8D-9D55D9DB9D69}"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102621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80B9E-4D52-4CA4-AD8D-9D55D9DB9D69}" type="datetimeFigureOut">
              <a:rPr lang="en-IN" smtClean="0"/>
              <a:t>11-02-2020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157745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880B9E-4D52-4CA4-AD8D-9D55D9DB9D69}" type="datetimeFigureOut">
              <a:rPr lang="en-IN" smtClean="0"/>
              <a:t>11-02-2020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84716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880B9E-4D52-4CA4-AD8D-9D55D9DB9D69}" type="datetimeFigureOut">
              <a:rPr lang="en-IN" smtClean="0"/>
              <a:t>11-02-2020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38545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9880B9E-4D52-4CA4-AD8D-9D55D9DB9D69}" type="datetimeFigureOut">
              <a:rPr lang="en-IN" smtClean="0"/>
              <a:t>11-02-2020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346828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80B9E-4D52-4CA4-AD8D-9D55D9DB9D69}" type="datetimeFigureOut">
              <a:rPr lang="en-IN" smtClean="0"/>
              <a:t>11-02-2020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238637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80B9E-4D52-4CA4-AD8D-9D55D9DB9D69}" type="datetimeFigureOut">
              <a:rPr lang="en-IN" smtClean="0"/>
              <a:t>11-02-2020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278340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80B9E-4D52-4CA4-AD8D-9D55D9DB9D69}" type="datetimeFigureOut">
              <a:rPr lang="en-IN" smtClean="0"/>
              <a:t>11-02-2020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0644EC-C570-4AA3-9AB2-50DCC9855F90}" type="slidenum">
              <a:rPr lang="en-IN" smtClean="0"/>
              <a:t>‹#›</a:t>
            </a:fld>
            <a:endParaRPr lang="en-IN"/>
          </a:p>
        </p:txBody>
      </p:sp>
    </p:spTree>
    <p:extLst>
      <p:ext uri="{BB962C8B-B14F-4D97-AF65-F5344CB8AC3E}">
        <p14:creationId xmlns:p14="http://schemas.microsoft.com/office/powerpoint/2010/main" val="335455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80B9E-4D52-4CA4-AD8D-9D55D9DB9D69}" type="datetimeFigureOut">
              <a:rPr lang="en-IN" smtClean="0"/>
              <a:t>11-02-2020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4EC-C570-4AA3-9AB2-50DCC9855F90}" type="slidenum">
              <a:rPr lang="en-IN" smtClean="0"/>
              <a:t>‹#›</a:t>
            </a:fld>
            <a:endParaRPr lang="en-IN"/>
          </a:p>
        </p:txBody>
      </p:sp>
    </p:spTree>
    <p:extLst>
      <p:ext uri="{BB962C8B-B14F-4D97-AF65-F5344CB8AC3E}">
        <p14:creationId xmlns:p14="http://schemas.microsoft.com/office/powerpoint/2010/main" val="873458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Scheduling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2842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Long-Term Scheduler </a:t>
            </a:r>
          </a:p>
        </p:txBody>
      </p:sp>
      <p:sp>
        <p:nvSpPr>
          <p:cNvPr id="3" name="Content Placeholder 2"/>
          <p:cNvSpPr>
            <a:spLocks noGrp="1"/>
          </p:cNvSpPr>
          <p:nvPr>
            <p:ph idx="1"/>
          </p:nvPr>
        </p:nvSpPr>
        <p:spPr/>
        <p:txBody>
          <a:bodyPr/>
          <a:lstStyle/>
          <a:p>
            <a:r>
              <a:rPr lang="en-US" dirty="0" smtClean="0"/>
              <a:t>Determines </a:t>
            </a:r>
            <a:r>
              <a:rPr lang="en-US" dirty="0"/>
              <a:t>which programs are admitted to the system for processing </a:t>
            </a:r>
          </a:p>
          <a:p>
            <a:r>
              <a:rPr lang="en-US" dirty="0" smtClean="0"/>
              <a:t>Controls </a:t>
            </a:r>
            <a:r>
              <a:rPr lang="en-US" dirty="0"/>
              <a:t>the degree of multiprogramming </a:t>
            </a:r>
          </a:p>
          <a:p>
            <a:r>
              <a:rPr lang="en-US" dirty="0" smtClean="0"/>
              <a:t>the </a:t>
            </a:r>
            <a:r>
              <a:rPr lang="en-US" dirty="0"/>
              <a:t>more processes that are created, the smaller the percentage of time that each process can be executed </a:t>
            </a:r>
          </a:p>
          <a:p>
            <a:r>
              <a:rPr lang="en-US" dirty="0" smtClean="0"/>
              <a:t>may </a:t>
            </a:r>
            <a:r>
              <a:rPr lang="en-US" dirty="0"/>
              <a:t>limit to provide satisfactory service to the current set of processes </a:t>
            </a:r>
          </a:p>
          <a:p>
            <a:endParaRPr lang="en-US" dirty="0"/>
          </a:p>
        </p:txBody>
      </p:sp>
    </p:spTree>
    <p:extLst>
      <p:ext uri="{BB962C8B-B14F-4D97-AF65-F5344CB8AC3E}">
        <p14:creationId xmlns:p14="http://schemas.microsoft.com/office/powerpoint/2010/main" val="289319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26469" y="1825625"/>
            <a:ext cx="5139062" cy="4351338"/>
          </a:xfrm>
          <a:prstGeom prst="rect">
            <a:avLst/>
          </a:prstGeom>
        </p:spPr>
      </p:pic>
    </p:spTree>
    <p:extLst>
      <p:ext uri="{BB962C8B-B14F-4D97-AF65-F5344CB8AC3E}">
        <p14:creationId xmlns:p14="http://schemas.microsoft.com/office/powerpoint/2010/main" val="325753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Medium-Term Scheduling </a:t>
            </a:r>
          </a:p>
        </p:txBody>
      </p:sp>
      <p:sp>
        <p:nvSpPr>
          <p:cNvPr id="3" name="Content Placeholder 2"/>
          <p:cNvSpPr>
            <a:spLocks noGrp="1"/>
          </p:cNvSpPr>
          <p:nvPr>
            <p:ph idx="1"/>
          </p:nvPr>
        </p:nvSpPr>
        <p:spPr/>
        <p:txBody>
          <a:bodyPr/>
          <a:lstStyle/>
          <a:p>
            <a:r>
              <a:rPr lang="en-US" dirty="0" smtClean="0"/>
              <a:t>Part </a:t>
            </a:r>
            <a:r>
              <a:rPr lang="en-US" dirty="0"/>
              <a:t>of the swapping function </a:t>
            </a:r>
          </a:p>
          <a:p>
            <a:r>
              <a:rPr lang="en-US" dirty="0" smtClean="0"/>
              <a:t>Swapping-in </a:t>
            </a:r>
            <a:r>
              <a:rPr lang="en-US" dirty="0"/>
              <a:t>decisions are based on the need to manage the degree of multiprogramming </a:t>
            </a:r>
          </a:p>
          <a:p>
            <a:r>
              <a:rPr lang="en-US" dirty="0" smtClean="0"/>
              <a:t>considers </a:t>
            </a:r>
            <a:r>
              <a:rPr lang="en-US" dirty="0"/>
              <a:t>the memory requirements of the swapped-out processes </a:t>
            </a:r>
          </a:p>
          <a:p>
            <a:endParaRPr lang="en-US" dirty="0"/>
          </a:p>
        </p:txBody>
      </p:sp>
    </p:spTree>
    <p:extLst>
      <p:ext uri="{BB962C8B-B14F-4D97-AF65-F5344CB8AC3E}">
        <p14:creationId xmlns:p14="http://schemas.microsoft.com/office/powerpoint/2010/main" val="52179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Short-Term Scheduling </a:t>
            </a:r>
          </a:p>
        </p:txBody>
      </p:sp>
      <p:sp>
        <p:nvSpPr>
          <p:cNvPr id="3" name="Content Placeholder 2"/>
          <p:cNvSpPr>
            <a:spLocks noGrp="1"/>
          </p:cNvSpPr>
          <p:nvPr>
            <p:ph idx="1"/>
          </p:nvPr>
        </p:nvSpPr>
        <p:spPr/>
        <p:txBody>
          <a:bodyPr>
            <a:normAutofit fontScale="92500" lnSpcReduction="10000"/>
          </a:bodyPr>
          <a:lstStyle/>
          <a:p>
            <a:r>
              <a:rPr lang="en-US" dirty="0" smtClean="0"/>
              <a:t>Known </a:t>
            </a:r>
            <a:r>
              <a:rPr lang="en-US" dirty="0"/>
              <a:t>as the dispatcher </a:t>
            </a:r>
          </a:p>
          <a:p>
            <a:r>
              <a:rPr lang="en-US" dirty="0" smtClean="0"/>
              <a:t>Executes </a:t>
            </a:r>
            <a:r>
              <a:rPr lang="en-US" dirty="0"/>
              <a:t>most frequently </a:t>
            </a:r>
          </a:p>
          <a:p>
            <a:r>
              <a:rPr lang="en-US" dirty="0" smtClean="0"/>
              <a:t>Makes </a:t>
            </a:r>
            <a:r>
              <a:rPr lang="en-US" dirty="0"/>
              <a:t>the fine-grained decision of which process to execute next </a:t>
            </a:r>
          </a:p>
          <a:p>
            <a:r>
              <a:rPr lang="en-US" dirty="0" smtClean="0"/>
              <a:t>Invoked </a:t>
            </a:r>
            <a:r>
              <a:rPr lang="en-US" dirty="0"/>
              <a:t>when an event occurs that may lead to the blocking of the current process or that may provide an opportunity to preempt a currently running process in favor of another </a:t>
            </a:r>
          </a:p>
          <a:p>
            <a:r>
              <a:rPr lang="en-US" dirty="0" smtClean="0"/>
              <a:t>Examples</a:t>
            </a:r>
            <a:r>
              <a:rPr lang="en-US" dirty="0"/>
              <a:t>: </a:t>
            </a:r>
          </a:p>
          <a:p>
            <a:pPr lvl="1"/>
            <a:r>
              <a:rPr lang="en-US" dirty="0" smtClean="0"/>
              <a:t>Clock interrupts </a:t>
            </a:r>
            <a:endParaRPr lang="en-US" dirty="0"/>
          </a:p>
          <a:p>
            <a:pPr lvl="1"/>
            <a:r>
              <a:rPr lang="en-US" dirty="0" smtClean="0"/>
              <a:t>I/O </a:t>
            </a:r>
            <a:r>
              <a:rPr lang="en-US" dirty="0"/>
              <a:t>interrupts </a:t>
            </a:r>
          </a:p>
          <a:p>
            <a:pPr lvl="1"/>
            <a:r>
              <a:rPr lang="en-US" dirty="0" smtClean="0"/>
              <a:t>Operating </a:t>
            </a:r>
            <a:r>
              <a:rPr lang="en-US" dirty="0"/>
              <a:t>system calls </a:t>
            </a:r>
          </a:p>
          <a:p>
            <a:pPr lvl="1"/>
            <a:r>
              <a:rPr lang="en-US" dirty="0" smtClean="0"/>
              <a:t>Signals </a:t>
            </a:r>
            <a:r>
              <a:rPr lang="en-US" dirty="0"/>
              <a:t>(e.g., semaphores)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9119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b="1" dirty="0"/>
              <a:t>Short Term Scheduling Criteria </a:t>
            </a:r>
            <a:endParaRPr lang="en-US" dirty="0"/>
          </a:p>
        </p:txBody>
      </p:sp>
      <p:sp>
        <p:nvSpPr>
          <p:cNvPr id="3" name="Content Placeholder 2"/>
          <p:cNvSpPr>
            <a:spLocks noGrp="1"/>
          </p:cNvSpPr>
          <p:nvPr>
            <p:ph idx="1"/>
          </p:nvPr>
        </p:nvSpPr>
        <p:spPr/>
        <p:txBody>
          <a:bodyPr>
            <a:normAutofit lnSpcReduction="10000"/>
          </a:bodyPr>
          <a:lstStyle/>
          <a:p>
            <a:r>
              <a:rPr lang="en-US" dirty="0" smtClean="0"/>
              <a:t>Main </a:t>
            </a:r>
            <a:r>
              <a:rPr lang="en-US" dirty="0"/>
              <a:t>objective is to allocate processor time to optimize certain aspects of system behavior </a:t>
            </a:r>
          </a:p>
          <a:p>
            <a:r>
              <a:rPr lang="en-US" dirty="0" smtClean="0"/>
              <a:t>A </a:t>
            </a:r>
            <a:r>
              <a:rPr lang="en-US" dirty="0"/>
              <a:t>set of criteria is needed to evaluate the scheduling policy </a:t>
            </a:r>
          </a:p>
          <a:p>
            <a:r>
              <a:rPr lang="en-US" dirty="0" smtClean="0"/>
              <a:t>User-oriented </a:t>
            </a:r>
            <a:r>
              <a:rPr lang="en-US" dirty="0"/>
              <a:t>criteria </a:t>
            </a:r>
          </a:p>
          <a:p>
            <a:pPr lvl="1"/>
            <a:r>
              <a:rPr lang="en-US" dirty="0" smtClean="0"/>
              <a:t>relate </a:t>
            </a:r>
            <a:r>
              <a:rPr lang="en-US" dirty="0"/>
              <a:t>to the behavior of the system as perceived by the individual user or process (such as response time in an interactive system) </a:t>
            </a:r>
          </a:p>
          <a:p>
            <a:pPr lvl="1"/>
            <a:r>
              <a:rPr lang="en-US" dirty="0" smtClean="0"/>
              <a:t>important </a:t>
            </a:r>
            <a:r>
              <a:rPr lang="en-US" dirty="0"/>
              <a:t>on virtually all systems </a:t>
            </a:r>
          </a:p>
          <a:p>
            <a:r>
              <a:rPr lang="en-US" dirty="0" smtClean="0"/>
              <a:t>System-oriented </a:t>
            </a:r>
            <a:r>
              <a:rPr lang="en-US" dirty="0"/>
              <a:t>criteria </a:t>
            </a:r>
          </a:p>
          <a:p>
            <a:pPr lvl="1"/>
            <a:r>
              <a:rPr lang="en-US" dirty="0" smtClean="0"/>
              <a:t>focus </a:t>
            </a:r>
            <a:r>
              <a:rPr lang="en-US" dirty="0"/>
              <a:t>in on effective and efficient utilization of the processor (rate at which processes are completed) </a:t>
            </a:r>
          </a:p>
          <a:p>
            <a:pPr lvl="1"/>
            <a:r>
              <a:rPr lang="en-US" dirty="0" smtClean="0"/>
              <a:t>generally </a:t>
            </a:r>
            <a:r>
              <a:rPr lang="en-US" dirty="0"/>
              <a:t>of minor importance on single-user systems </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03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48" y="114959"/>
            <a:ext cx="10515600" cy="1325563"/>
          </a:xfrm>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920587"/>
              </p:ext>
            </p:extLst>
          </p:nvPr>
        </p:nvGraphicFramePr>
        <p:xfrm>
          <a:off x="2225615" y="1500907"/>
          <a:ext cx="8039818" cy="5217830"/>
        </p:xfrm>
        <a:graphic>
          <a:graphicData uri="http://schemas.openxmlformats.org/drawingml/2006/table">
            <a:tbl>
              <a:tblPr firstRow="1" firstCol="1" bandRow="1">
                <a:tableStyleId>{5C22544A-7EE6-4342-B048-85BDC9FD1C3A}</a:tableStyleId>
              </a:tblPr>
              <a:tblGrid>
                <a:gridCol w="652237">
                  <a:extLst>
                    <a:ext uri="{9D8B030D-6E8A-4147-A177-3AD203B41FA5}">
                      <a16:colId xmlns:a16="http://schemas.microsoft.com/office/drawing/2014/main" val="20000"/>
                    </a:ext>
                  </a:extLst>
                </a:gridCol>
                <a:gridCol w="2462527">
                  <a:extLst>
                    <a:ext uri="{9D8B030D-6E8A-4147-A177-3AD203B41FA5}">
                      <a16:colId xmlns:a16="http://schemas.microsoft.com/office/drawing/2014/main" val="20001"/>
                    </a:ext>
                  </a:extLst>
                </a:gridCol>
                <a:gridCol w="2462527">
                  <a:extLst>
                    <a:ext uri="{9D8B030D-6E8A-4147-A177-3AD203B41FA5}">
                      <a16:colId xmlns:a16="http://schemas.microsoft.com/office/drawing/2014/main" val="20002"/>
                    </a:ext>
                  </a:extLst>
                </a:gridCol>
                <a:gridCol w="2462527">
                  <a:extLst>
                    <a:ext uri="{9D8B030D-6E8A-4147-A177-3AD203B41FA5}">
                      <a16:colId xmlns:a16="http://schemas.microsoft.com/office/drawing/2014/main" val="20003"/>
                    </a:ext>
                  </a:extLst>
                </a:gridCol>
              </a:tblGrid>
              <a:tr h="465130">
                <a:tc>
                  <a:txBody>
                    <a:bodyPr/>
                    <a:lstStyle/>
                    <a:p>
                      <a:pPr>
                        <a:lnSpc>
                          <a:spcPct val="107000"/>
                        </a:lnSpc>
                        <a:spcAft>
                          <a:spcPts val="1500"/>
                        </a:spcAft>
                      </a:pPr>
                      <a:r>
                        <a:rPr lang="en-US" sz="1600" dirty="0">
                          <a:effectLst/>
                        </a:rPr>
                        <a:t>S.N.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Long-Term Scheduler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Short-Term Scheduler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Medium-Term Scheduler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717138">
                <a:tc>
                  <a:txBody>
                    <a:bodyPr/>
                    <a:lstStyle/>
                    <a:p>
                      <a:pPr>
                        <a:lnSpc>
                          <a:spcPct val="107000"/>
                        </a:lnSpc>
                        <a:spcAft>
                          <a:spcPts val="1500"/>
                        </a:spcAft>
                      </a:pPr>
                      <a:r>
                        <a:rPr lang="en-US"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It is a job scheduler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It is a CPU scheduler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It is a process swapping scheduler.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969146">
                <a:tc>
                  <a:txBody>
                    <a:bodyPr/>
                    <a:lstStyle/>
                    <a:p>
                      <a:pPr>
                        <a:lnSpc>
                          <a:spcPct val="107000"/>
                        </a:lnSpc>
                        <a:spcAft>
                          <a:spcPts val="1500"/>
                        </a:spcAft>
                      </a:pPr>
                      <a:r>
                        <a:rPr lang="en-US"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Speed is lesser than short term scheduler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Speed is fastest among other two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Speed is in between both short and long term scheduler.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717138">
                <a:tc>
                  <a:txBody>
                    <a:bodyPr/>
                    <a:lstStyle/>
                    <a:p>
                      <a:pPr>
                        <a:lnSpc>
                          <a:spcPct val="107000"/>
                        </a:lnSpc>
                        <a:spcAft>
                          <a:spcPts val="1500"/>
                        </a:spcAft>
                      </a:pPr>
                      <a:r>
                        <a:rPr lang="en-US"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It controls the degree of multiprogramming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It provides lesser control over degree of multiprogramming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It reduces the degree of multiprogramming.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717138">
                <a:tc>
                  <a:txBody>
                    <a:bodyPr/>
                    <a:lstStyle/>
                    <a:p>
                      <a:pPr>
                        <a:lnSpc>
                          <a:spcPct val="107000"/>
                        </a:lnSpc>
                        <a:spcAft>
                          <a:spcPts val="1500"/>
                        </a:spcAft>
                      </a:pPr>
                      <a:r>
                        <a:rPr lang="en-US"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It is almost absent or minimal in time sharing system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It is also minimal in time sharing system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It is a part of Time sharing systems.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r h="969146">
                <a:tc>
                  <a:txBody>
                    <a:bodyPr/>
                    <a:lstStyle/>
                    <a:p>
                      <a:pPr>
                        <a:lnSpc>
                          <a:spcPct val="107000"/>
                        </a:lnSpc>
                        <a:spcAft>
                          <a:spcPts val="1500"/>
                        </a:spcAft>
                      </a:pPr>
                      <a:r>
                        <a:rPr lang="en-US"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It selects processes from pool and loads them into memory for execution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It selects those processes which are ready to execute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It can re-introduce the process into memory and execution can be continued.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1186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effectLst>
                  <a:innerShdw blurRad="69850" dist="43180" dir="5400000">
                    <a:srgbClr val="000000">
                      <a:alpha val="65000"/>
                    </a:srgbClr>
                  </a:innerShdw>
                </a:effectLst>
              </a:rPr>
              <a:t>Scheduling and Process State Transitions</a:t>
            </a:r>
            <a:endParaRPr lang="en-IN" dirty="0"/>
          </a:p>
        </p:txBody>
      </p:sp>
      <p:pic>
        <p:nvPicPr>
          <p:cNvPr id="6" name="Content Placeholder 3" descr="Fig03_09b.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1880" y="2339181"/>
            <a:ext cx="6236808"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13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Fig09_02.gif"/>
          <p:cNvPicPr>
            <a:picLocks noGrp="1" noChangeAspect="1"/>
          </p:cNvPicPr>
          <p:nvPr>
            <p:ph idx="1"/>
          </p:nvPr>
        </p:nvPicPr>
        <p:blipFill>
          <a:blip r:embed="rId2">
            <a:extLst>
              <a:ext uri="{28A0092B-C50C-407E-A947-70E740481C1C}">
                <a14:useLocalDpi xmlns:a14="http://schemas.microsoft.com/office/drawing/2010/main" val="0"/>
              </a:ext>
            </a:extLst>
          </a:blip>
          <a:srcRect l="-6293" r="-6293"/>
          <a:stretch>
            <a:fillRect/>
          </a:stretch>
        </p:blipFill>
        <p:spPr>
          <a:xfrm>
            <a:off x="3252158" y="1825625"/>
            <a:ext cx="5771072" cy="4351338"/>
          </a:xfrm>
        </p:spPr>
      </p:pic>
    </p:spTree>
    <p:extLst>
      <p:ext uri="{BB962C8B-B14F-4D97-AF65-F5344CB8AC3E}">
        <p14:creationId xmlns:p14="http://schemas.microsoft.com/office/powerpoint/2010/main" val="49962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Queues</a:t>
            </a:r>
            <a:endParaRPr lang="en-IN" dirty="0"/>
          </a:p>
        </p:txBody>
      </p:sp>
      <p:sp>
        <p:nvSpPr>
          <p:cNvPr id="3" name="Content Placeholder 2"/>
          <p:cNvSpPr>
            <a:spLocks noGrp="1"/>
          </p:cNvSpPr>
          <p:nvPr>
            <p:ph idx="1"/>
          </p:nvPr>
        </p:nvSpPr>
        <p:spPr/>
        <p:txBody>
          <a:bodyPr/>
          <a:lstStyle/>
          <a:p>
            <a:r>
              <a:rPr lang="en-US" dirty="0"/>
              <a:t>The OS maintains all PCBs in Process Scheduling Queues. </a:t>
            </a:r>
            <a:endParaRPr lang="en-US" dirty="0" smtClean="0"/>
          </a:p>
          <a:p>
            <a:r>
              <a:rPr lang="en-US" dirty="0" smtClean="0"/>
              <a:t>The </a:t>
            </a:r>
            <a:r>
              <a:rPr lang="en-US" dirty="0"/>
              <a:t>OS maintains a separate queue for each of the process states and PCBs of all processes in the same execution state are placed in the same queue. </a:t>
            </a:r>
            <a:endParaRPr lang="en-US" dirty="0" smtClean="0"/>
          </a:p>
          <a:p>
            <a:r>
              <a:rPr lang="en-US" dirty="0" smtClean="0"/>
              <a:t>When </a:t>
            </a:r>
            <a:r>
              <a:rPr lang="en-US" dirty="0"/>
              <a:t>the state of a process is changed, its PCB is unlinked from its current queue and moved to its new state queue.</a:t>
            </a:r>
            <a:endParaRPr lang="en-IN" dirty="0"/>
          </a:p>
          <a:p>
            <a:endParaRPr lang="en-IN" dirty="0"/>
          </a:p>
        </p:txBody>
      </p:sp>
    </p:spTree>
    <p:extLst>
      <p:ext uri="{BB962C8B-B14F-4D97-AF65-F5344CB8AC3E}">
        <p14:creationId xmlns:p14="http://schemas.microsoft.com/office/powerpoint/2010/main" val="3995407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The Operating System maintains the following important process scheduling queues </a:t>
            </a:r>
            <a:endParaRPr lang="en-IN" dirty="0"/>
          </a:p>
          <a:p>
            <a:pPr lvl="0"/>
            <a:r>
              <a:rPr lang="en-US" b="1" dirty="0"/>
              <a:t>Job queue</a:t>
            </a:r>
            <a:r>
              <a:rPr lang="en-US" dirty="0"/>
              <a:t> − This queue keeps all the processes in the system.</a:t>
            </a:r>
            <a:endParaRPr lang="en-IN" dirty="0"/>
          </a:p>
          <a:p>
            <a:pPr lvl="0"/>
            <a:r>
              <a:rPr lang="en-US" b="1" dirty="0"/>
              <a:t>Ready queue</a:t>
            </a:r>
            <a:r>
              <a:rPr lang="en-US" dirty="0"/>
              <a:t> − This queue keeps a set of all processes residing in main memory, ready and waiting to execute. A new process is always put in this queue.</a:t>
            </a:r>
            <a:endParaRPr lang="en-IN" dirty="0"/>
          </a:p>
          <a:p>
            <a:pPr lvl="0"/>
            <a:r>
              <a:rPr lang="en-US" b="1" dirty="0"/>
              <a:t>Device queues</a:t>
            </a:r>
            <a:r>
              <a:rPr lang="en-US" dirty="0"/>
              <a:t> − The processes which are blocked due to unavailability of an I/O device constitute this queue.</a:t>
            </a:r>
            <a:endParaRPr lang="en-IN" dirty="0"/>
          </a:p>
          <a:p>
            <a:endParaRPr lang="en-IN" dirty="0"/>
          </a:p>
        </p:txBody>
      </p:sp>
    </p:spTree>
    <p:extLst>
      <p:ext uri="{BB962C8B-B14F-4D97-AF65-F5344CB8AC3E}">
        <p14:creationId xmlns:p14="http://schemas.microsoft.com/office/powerpoint/2010/main" val="379817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Process scheduling is an essential part of a Multiprogramming operating systems. Such operating systems allow more than one process to be loaded into the executable memory at a time and the loaded process shares the CPU using time multiplexing.</a:t>
            </a:r>
            <a:endParaRPr lang="en-IN" dirty="0" smtClean="0"/>
          </a:p>
          <a:p>
            <a:r>
              <a:rPr lang="en-US" dirty="0" smtClean="0"/>
              <a:t>Multiprogramming system's objective is to allow processes run all the time so that CPU  utilization  is maximized. With CPU switching back and forth among the processes, the rate at which a process performs its computation will not be uniform. </a:t>
            </a:r>
          </a:p>
          <a:p>
            <a:pPr marL="0" indent="0">
              <a:buNone/>
            </a:pPr>
            <a:endParaRPr lang="en-IN" dirty="0"/>
          </a:p>
        </p:txBody>
      </p:sp>
    </p:spTree>
    <p:extLst>
      <p:ext uri="{BB962C8B-B14F-4D97-AF65-F5344CB8AC3E}">
        <p14:creationId xmlns:p14="http://schemas.microsoft.com/office/powerpoint/2010/main" val="1700826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Process Scheduling Queu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5177" y="2248694"/>
            <a:ext cx="6608673" cy="3505200"/>
          </a:xfrm>
          <a:prstGeom prst="rect">
            <a:avLst/>
          </a:prstGeom>
          <a:noFill/>
          <a:ln>
            <a:noFill/>
          </a:ln>
        </p:spPr>
      </p:pic>
    </p:spTree>
    <p:extLst>
      <p:ext uri="{BB962C8B-B14F-4D97-AF65-F5344CB8AC3E}">
        <p14:creationId xmlns:p14="http://schemas.microsoft.com/office/powerpoint/2010/main" val="260412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Fig09_03.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63638" y="1825625"/>
            <a:ext cx="6564357" cy="4351338"/>
          </a:xfrm>
        </p:spPr>
      </p:pic>
    </p:spTree>
    <p:extLst>
      <p:ext uri="{BB962C8B-B14F-4D97-AF65-F5344CB8AC3E}">
        <p14:creationId xmlns:p14="http://schemas.microsoft.com/office/powerpoint/2010/main" val="330457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scheduling mechanism is the part of the process manager that handles the removal of the running process from the CPU and the selection of another process on the basis of particular strategy. </a:t>
            </a:r>
          </a:p>
          <a:p>
            <a:r>
              <a:rPr lang="en-NZ" altLang="en-US" dirty="0" smtClean="0"/>
              <a:t>Aim is to assign processes to be executed by the processor in a way that meets system objectives, such as response time, throughput, and processor efficiency</a:t>
            </a:r>
          </a:p>
          <a:p>
            <a:r>
              <a:rPr lang="en-US" dirty="0" smtClean="0"/>
              <a:t>For a single-processor system, there will never be more than one running process. If there are more processes, the rest will have to wait until the CPU is free and can be rescheduled.</a:t>
            </a:r>
            <a:endParaRPr lang="en-IN" dirty="0" smtClean="0"/>
          </a:p>
          <a:p>
            <a:endParaRPr lang="en-IN" dirty="0"/>
          </a:p>
        </p:txBody>
      </p:sp>
    </p:spTree>
    <p:extLst>
      <p:ext uri="{BB962C8B-B14F-4D97-AF65-F5344CB8AC3E}">
        <p14:creationId xmlns:p14="http://schemas.microsoft.com/office/powerpoint/2010/main" val="412017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Process may be in one of two states: Running and Not Running. </a:t>
            </a:r>
            <a:endParaRPr lang="en-IN" dirty="0" smtClean="0"/>
          </a:p>
          <a:p>
            <a:r>
              <a:rPr lang="en-US" dirty="0" smtClean="0"/>
              <a:t>When a new process is created by OS,  that process enters into the system in the running state. Processes that are not running are kept in queue, waiting their turn to execute. Queue is implemented by using linked list.</a:t>
            </a:r>
            <a:endParaRPr lang="en-IN" dirty="0"/>
          </a:p>
        </p:txBody>
      </p:sp>
    </p:spTree>
    <p:extLst>
      <p:ext uri="{BB962C8B-B14F-4D97-AF65-F5344CB8AC3E}">
        <p14:creationId xmlns:p14="http://schemas.microsoft.com/office/powerpoint/2010/main" val="354788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Use of dispatcher is as follows:</a:t>
            </a:r>
            <a:endParaRPr lang="en-IN" dirty="0" smtClean="0"/>
          </a:p>
          <a:p>
            <a:pPr lvl="0"/>
            <a:r>
              <a:rPr lang="en-US" dirty="0" smtClean="0"/>
              <a:t>When a process is interrupted, that process is transferred to the waiting queue.</a:t>
            </a:r>
            <a:endParaRPr lang="en-IN" dirty="0" smtClean="0"/>
          </a:p>
          <a:p>
            <a:pPr lvl="0"/>
            <a:r>
              <a:rPr lang="en-US" dirty="0" smtClean="0"/>
              <a:t>If the process has completed or aborted, the process is discarded.</a:t>
            </a:r>
            <a:endParaRPr lang="en-IN" dirty="0" smtClean="0"/>
          </a:p>
          <a:p>
            <a:pPr lvl="0"/>
            <a:r>
              <a:rPr lang="en-US" dirty="0" smtClean="0"/>
              <a:t>In either case, the dispatcher then selects a process from the queue to execute.</a:t>
            </a:r>
            <a:endParaRPr lang="en-IN" dirty="0" smtClean="0"/>
          </a:p>
          <a:p>
            <a:endParaRPr lang="en-IN" dirty="0"/>
          </a:p>
        </p:txBody>
      </p:sp>
    </p:spTree>
    <p:extLst>
      <p:ext uri="{BB962C8B-B14F-4D97-AF65-F5344CB8AC3E}">
        <p14:creationId xmlns:p14="http://schemas.microsoft.com/office/powerpoint/2010/main" val="126969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Scheduling needed?</a:t>
            </a:r>
            <a:endParaRPr lang="en-IN" dirty="0"/>
          </a:p>
        </p:txBody>
      </p:sp>
      <p:sp>
        <p:nvSpPr>
          <p:cNvPr id="3" name="Content Placeholder 2"/>
          <p:cNvSpPr>
            <a:spLocks noGrp="1"/>
          </p:cNvSpPr>
          <p:nvPr>
            <p:ph idx="1"/>
          </p:nvPr>
        </p:nvSpPr>
        <p:spPr/>
        <p:txBody>
          <a:bodyPr/>
          <a:lstStyle/>
          <a:p>
            <a:r>
              <a:rPr lang="en-US" dirty="0" smtClean="0"/>
              <a:t>When a new process is created</a:t>
            </a:r>
            <a:endParaRPr lang="en-IN" dirty="0" smtClean="0"/>
          </a:p>
          <a:p>
            <a:r>
              <a:rPr lang="en-US" dirty="0" smtClean="0"/>
              <a:t>When a process exits</a:t>
            </a:r>
            <a:endParaRPr lang="en-IN" dirty="0" smtClean="0"/>
          </a:p>
          <a:p>
            <a:r>
              <a:rPr lang="en-US" dirty="0" smtClean="0"/>
              <a:t>When a process is blocked  and waiting (on an IO device, a semaphore)</a:t>
            </a:r>
            <a:endParaRPr lang="en-IN" dirty="0" smtClean="0"/>
          </a:p>
          <a:p>
            <a:r>
              <a:rPr lang="en-US" dirty="0" smtClean="0"/>
              <a:t>When an I/O interrupt occurs</a:t>
            </a:r>
            <a:endParaRPr lang="en-IN" dirty="0" smtClean="0"/>
          </a:p>
          <a:p>
            <a:pPr marL="0" indent="0">
              <a:buNone/>
            </a:pPr>
            <a:endParaRPr lang="en-IN" dirty="0"/>
          </a:p>
        </p:txBody>
      </p:sp>
    </p:spTree>
    <p:extLst>
      <p:ext uri="{BB962C8B-B14F-4D97-AF65-F5344CB8AC3E}">
        <p14:creationId xmlns:p14="http://schemas.microsoft.com/office/powerpoint/2010/main" val="263329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Schedulers</a:t>
            </a:r>
            <a:endParaRPr lang="en-IN" dirty="0"/>
          </a:p>
        </p:txBody>
      </p:sp>
      <p:sp>
        <p:nvSpPr>
          <p:cNvPr id="3" name="Content Placeholder 2"/>
          <p:cNvSpPr>
            <a:spLocks noGrp="1"/>
          </p:cNvSpPr>
          <p:nvPr>
            <p:ph idx="1"/>
          </p:nvPr>
        </p:nvSpPr>
        <p:spPr/>
        <p:txBody>
          <a:bodyPr/>
          <a:lstStyle/>
          <a:p>
            <a:r>
              <a:rPr lang="en-US" dirty="0" smtClean="0"/>
              <a:t>Schedulers </a:t>
            </a:r>
            <a:r>
              <a:rPr lang="en-US" dirty="0"/>
              <a:t>are special system software which handle process scheduling in various ways. Their main task is to select the jobs to be submitted into the system and to decide which process to </a:t>
            </a:r>
            <a:r>
              <a:rPr lang="en-US" dirty="0" smtClean="0"/>
              <a:t>run.</a:t>
            </a:r>
          </a:p>
          <a:p>
            <a:r>
              <a:rPr lang="en-US" dirty="0" smtClean="0"/>
              <a:t>Schedulers </a:t>
            </a:r>
            <a:r>
              <a:rPr lang="en-US" dirty="0"/>
              <a:t>are of three types </a:t>
            </a:r>
            <a:endParaRPr lang="en-IN" dirty="0"/>
          </a:p>
          <a:p>
            <a:pPr lvl="1"/>
            <a:r>
              <a:rPr lang="en-US" dirty="0"/>
              <a:t>Long-Term Scheduler</a:t>
            </a:r>
            <a:endParaRPr lang="en-IN" dirty="0"/>
          </a:p>
          <a:p>
            <a:pPr lvl="1"/>
            <a:r>
              <a:rPr lang="en-US" dirty="0"/>
              <a:t>Short-Term Scheduler</a:t>
            </a:r>
            <a:endParaRPr lang="en-IN" dirty="0"/>
          </a:p>
          <a:p>
            <a:pPr lvl="1"/>
            <a:r>
              <a:rPr lang="en-US" dirty="0"/>
              <a:t>Medium-Term Scheduler</a:t>
            </a:r>
            <a:endParaRPr lang="en-IN" dirty="0"/>
          </a:p>
          <a:p>
            <a:endParaRPr lang="en-IN" dirty="0"/>
          </a:p>
        </p:txBody>
      </p:sp>
    </p:spTree>
    <p:extLst>
      <p:ext uri="{BB962C8B-B14F-4D97-AF65-F5344CB8AC3E}">
        <p14:creationId xmlns:p14="http://schemas.microsoft.com/office/powerpoint/2010/main" val="87347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Scheduling Environments</a:t>
            </a:r>
            <a:endParaRPr lang="en-US" dirty="0"/>
          </a:p>
        </p:txBody>
      </p:sp>
      <p:pic>
        <p:nvPicPr>
          <p:cNvPr id="18433" name="Object 3"/>
          <p:cNvPicPr>
            <a:picLocks noChangeAspect="1" noChangeArrowheads="1"/>
          </p:cNvPicPr>
          <p:nvPr/>
        </p:nvPicPr>
        <p:blipFill>
          <a:blip r:embed="rId2"/>
          <a:srcRect b="-208"/>
          <a:stretch>
            <a:fillRect/>
          </a:stretch>
        </p:blipFill>
        <p:spPr bwMode="auto">
          <a:xfrm>
            <a:off x="2823117" y="1741018"/>
            <a:ext cx="6545766" cy="4648627"/>
          </a:xfrm>
          <a:prstGeom prst="rect">
            <a:avLst/>
          </a:prstGeom>
          <a:noFill/>
          <a:ln w="9525">
            <a:noFill/>
            <a:miter lim="800000"/>
            <a:headEnd/>
            <a:tailEnd/>
          </a:ln>
        </p:spPr>
      </p:pic>
    </p:spTree>
    <p:extLst>
      <p:ext uri="{BB962C8B-B14F-4D97-AF65-F5344CB8AC3E}">
        <p14:creationId xmlns:p14="http://schemas.microsoft.com/office/powerpoint/2010/main" val="136171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Scheduling</a:t>
            </a:r>
            <a:endParaRPr lang="en-IN"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803655781"/>
              </p:ext>
            </p:extLst>
          </p:nvPr>
        </p:nvGraphicFramePr>
        <p:xfrm>
          <a:off x="2001328" y="2208361"/>
          <a:ext cx="8229600" cy="3588589"/>
        </p:xfrm>
        <a:graphic>
          <a:graphicData uri="http://schemas.openxmlformats.org/presentationml/2006/ole">
            <mc:AlternateContent xmlns:mc="http://schemas.openxmlformats.org/markup-compatibility/2006">
              <mc:Choice xmlns:v="urn:schemas-microsoft-com:vml" Requires="v">
                <p:oleObj spid="_x0000_s1050" name="Document" r:id="rId3" imgW="5663992" imgH="1663639" progId="Word.Document.12">
                  <p:embed/>
                </p:oleObj>
              </mc:Choice>
              <mc:Fallback>
                <p:oleObj name="Document" r:id="rId3" imgW="5663992" imgH="1663639"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1328" y="2208361"/>
                        <a:ext cx="8229600" cy="35885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3958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F14E06-DDAB-40AA-9ACB-D9516C91868F}"/>
</file>

<file path=customXml/itemProps2.xml><?xml version="1.0" encoding="utf-8"?>
<ds:datastoreItem xmlns:ds="http://schemas.openxmlformats.org/officeDocument/2006/customXml" ds:itemID="{F05F0F5F-5FDA-42D8-9466-DBCB804AF632}"/>
</file>

<file path=customXml/itemProps3.xml><?xml version="1.0" encoding="utf-8"?>
<ds:datastoreItem xmlns:ds="http://schemas.openxmlformats.org/officeDocument/2006/customXml" ds:itemID="{42789203-FD7A-4191-B21D-708C3F939752}"/>
</file>

<file path=docProps/app.xml><?xml version="1.0" encoding="utf-8"?>
<Properties xmlns="http://schemas.openxmlformats.org/officeDocument/2006/extended-properties" xmlns:vt="http://schemas.openxmlformats.org/officeDocument/2006/docPropsVTypes">
  <TotalTime>105</TotalTime>
  <Words>733</Words>
  <Application>Microsoft Office PowerPoint</Application>
  <PresentationFormat>Widescreen</PresentationFormat>
  <Paragraphs>93</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Office Theme</vt:lpstr>
      <vt:lpstr>Document</vt:lpstr>
      <vt:lpstr>Process Scheduling</vt:lpstr>
      <vt:lpstr>PowerPoint Presentation</vt:lpstr>
      <vt:lpstr>PowerPoint Presentation</vt:lpstr>
      <vt:lpstr>PowerPoint Presentation</vt:lpstr>
      <vt:lpstr>PowerPoint Presentation</vt:lpstr>
      <vt:lpstr>When is Scheduling needed?</vt:lpstr>
      <vt:lpstr>Schedulers</vt:lpstr>
      <vt:lpstr>Scheduling Environments</vt:lpstr>
      <vt:lpstr>Types of Scheduling</vt:lpstr>
      <vt:lpstr> Long-Term Scheduler </vt:lpstr>
      <vt:lpstr>PowerPoint Presentation</vt:lpstr>
      <vt:lpstr> Medium-Term Scheduling </vt:lpstr>
      <vt:lpstr> Short-Term Scheduling </vt:lpstr>
      <vt:lpstr> Short Term Scheduling Criteria </vt:lpstr>
      <vt:lpstr>PowerPoint Presentation</vt:lpstr>
      <vt:lpstr>Scheduling and Process State Transitions</vt:lpstr>
      <vt:lpstr>PowerPoint Presentation</vt:lpstr>
      <vt:lpstr>Process Scheduling Queues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Mary</dc:creator>
  <cp:lastModifiedBy>csemsb</cp:lastModifiedBy>
  <cp:revision>19</cp:revision>
  <dcterms:created xsi:type="dcterms:W3CDTF">2019-02-05T15:58:00Z</dcterms:created>
  <dcterms:modified xsi:type="dcterms:W3CDTF">2020-02-11T04:56:52Z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