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sldIdLst>
    <p:sldId id="256" r:id="rId5"/>
    <p:sldId id="320" r:id="rId6"/>
    <p:sldId id="287" r:id="rId7"/>
    <p:sldId id="288" r:id="rId8"/>
    <p:sldId id="257" r:id="rId9"/>
    <p:sldId id="259" r:id="rId10"/>
    <p:sldId id="260" r:id="rId11"/>
    <p:sldId id="261" r:id="rId12"/>
    <p:sldId id="263" r:id="rId13"/>
    <p:sldId id="264" r:id="rId14"/>
    <p:sldId id="265" r:id="rId15"/>
    <p:sldId id="267" r:id="rId16"/>
    <p:sldId id="268" r:id="rId17"/>
    <p:sldId id="269" r:id="rId18"/>
    <p:sldId id="305" r:id="rId19"/>
    <p:sldId id="321" r:id="rId20"/>
    <p:sldId id="306" r:id="rId21"/>
    <p:sldId id="270" r:id="rId22"/>
    <p:sldId id="271" r:id="rId23"/>
    <p:sldId id="308" r:id="rId24"/>
    <p:sldId id="322" r:id="rId25"/>
    <p:sldId id="309" r:id="rId26"/>
    <p:sldId id="340" r:id="rId27"/>
    <p:sldId id="341" r:id="rId28"/>
    <p:sldId id="330" r:id="rId29"/>
    <p:sldId id="331" r:id="rId30"/>
    <p:sldId id="332" r:id="rId31"/>
    <p:sldId id="333" r:id="rId32"/>
    <p:sldId id="334" r:id="rId33"/>
    <p:sldId id="335" r:id="rId34"/>
    <p:sldId id="336" r:id="rId35"/>
    <p:sldId id="337" r:id="rId36"/>
    <p:sldId id="338" r:id="rId37"/>
    <p:sldId id="339" r:id="rId38"/>
    <p:sldId id="275" r:id="rId39"/>
    <p:sldId id="342" r:id="rId40"/>
    <p:sldId id="343" r:id="rId41"/>
    <p:sldId id="315" r:id="rId42"/>
    <p:sldId id="318" r:id="rId43"/>
    <p:sldId id="316" r:id="rId44"/>
    <p:sldId id="328" r:id="rId45"/>
    <p:sldId id="329" r:id="rId46"/>
    <p:sldId id="317" r:id="rId47"/>
    <p:sldId id="301" r:id="rId48"/>
    <p:sldId id="277" r:id="rId49"/>
    <p:sldId id="278" r:id="rId50"/>
    <p:sldId id="279" r:id="rId51"/>
    <p:sldId id="304" r:id="rId52"/>
    <p:sldId id="319" r:id="rId53"/>
    <p:sldId id="280" r:id="rId54"/>
    <p:sldId id="281" r:id="rId55"/>
    <p:sldId id="282" r:id="rId56"/>
    <p:sldId id="283" r:id="rId57"/>
    <p:sldId id="284" r:id="rId58"/>
    <p:sldId id="285" r:id="rId59"/>
    <p:sldId id="28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745" autoAdjust="0"/>
  </p:normalViewPr>
  <p:slideViewPr>
    <p:cSldViewPr snapToGrid="0">
      <p:cViewPr varScale="1">
        <p:scale>
          <a:sx n="96" d="100"/>
          <a:sy n="96" d="100"/>
        </p:scale>
        <p:origin x="1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CE23B-666F-48D5-A49B-27D168DE440D}" type="datetimeFigureOut">
              <a:rPr lang="en-IN" smtClean="0"/>
              <a:t>23-02-2022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A2BC3-36AB-4EAA-8CF1-869AB521825D}" type="slidenum">
              <a:rPr lang="en-IN" smtClean="0"/>
              <a:t>‹#›</a:t>
            </a:fld>
            <a:endParaRPr lang="en-IN"/>
          </a:p>
        </p:txBody>
      </p:sp>
    </p:spTree>
    <p:extLst>
      <p:ext uri="{BB962C8B-B14F-4D97-AF65-F5344CB8AC3E}">
        <p14:creationId xmlns:p14="http://schemas.microsoft.com/office/powerpoint/2010/main" val="970132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4" name="Slide Number Placeholder 3"/>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22433151-02A0-4994-BAEF-4B0ACACB14FE}" type="slidenum">
              <a:rPr lang="zh-TW" altLang="en-US">
                <a:latin typeface="Calibri" panose="020F0502020204030204" pitchFamily="34" charset="0"/>
              </a:rPr>
              <a:pPr/>
              <a:t>6</a:t>
            </a:fld>
            <a:endParaRPr lang="en-US" altLang="zh-TW">
              <a:latin typeface="Calibri" panose="020F0502020204030204" pitchFamily="34" charset="0"/>
            </a:endParaRPr>
          </a:p>
        </p:txBody>
      </p:sp>
    </p:spTree>
    <p:extLst>
      <p:ext uri="{BB962C8B-B14F-4D97-AF65-F5344CB8AC3E}">
        <p14:creationId xmlns:p14="http://schemas.microsoft.com/office/powerpoint/2010/main" val="327730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
        <p:nvSpPr>
          <p:cNvPr id="4" name="Slide Number Placeholder 3"/>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4B67A85-783B-4444-8519-99EBADFF53D0}" type="slidenum">
              <a:rPr lang="zh-TW" altLang="en-US">
                <a:latin typeface="Calibri" panose="020F0502020204030204" pitchFamily="34" charset="0"/>
              </a:rPr>
              <a:pPr/>
              <a:t>7</a:t>
            </a:fld>
            <a:endParaRPr lang="en-US" altLang="zh-TW">
              <a:latin typeface="Calibri" panose="020F0502020204030204" pitchFamily="34" charset="0"/>
            </a:endParaRPr>
          </a:p>
        </p:txBody>
      </p:sp>
    </p:spTree>
    <p:extLst>
      <p:ext uri="{BB962C8B-B14F-4D97-AF65-F5344CB8AC3E}">
        <p14:creationId xmlns:p14="http://schemas.microsoft.com/office/powerpoint/2010/main" val="19745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4" name="Slide Number Placeholder 3"/>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492E3AF-EA41-4793-9C2C-4A0AD1E38E5C}" type="slidenum">
              <a:rPr lang="zh-TW" altLang="en-US">
                <a:latin typeface="Calibri" panose="020F0502020204030204" pitchFamily="34" charset="0"/>
              </a:rPr>
              <a:pPr/>
              <a:t>8</a:t>
            </a:fld>
            <a:endParaRPr lang="en-US" altLang="zh-TW">
              <a:latin typeface="Calibri" panose="020F0502020204030204" pitchFamily="34" charset="0"/>
            </a:endParaRPr>
          </a:p>
        </p:txBody>
      </p:sp>
    </p:spTree>
    <p:extLst>
      <p:ext uri="{BB962C8B-B14F-4D97-AF65-F5344CB8AC3E}">
        <p14:creationId xmlns:p14="http://schemas.microsoft.com/office/powerpoint/2010/main" val="2502528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Response Ratio = (W + S)/S</a:t>
            </a:r>
          </a:p>
          <a:p>
            <a:r>
              <a:rPr lang="en-US" b="0" i="0" dirty="0">
                <a:solidFill>
                  <a:srgbClr val="273239"/>
                </a:solidFill>
                <a:effectLst/>
                <a:latin typeface="urw-din"/>
              </a:rPr>
              <a:t>Here, </a:t>
            </a:r>
            <a:r>
              <a:rPr lang="en-US" b="1" i="0" dirty="0">
                <a:solidFill>
                  <a:srgbClr val="273239"/>
                </a:solidFill>
                <a:effectLst/>
                <a:latin typeface="urw-din"/>
              </a:rPr>
              <a:t>W</a:t>
            </a:r>
            <a:r>
              <a:rPr lang="en-US" b="0" i="0" dirty="0">
                <a:solidFill>
                  <a:srgbClr val="273239"/>
                </a:solidFill>
                <a:effectLst/>
                <a:latin typeface="urw-din"/>
              </a:rPr>
              <a:t> is the waiting time of the process so far and </a:t>
            </a:r>
            <a:r>
              <a:rPr lang="en-US" b="1" i="0" dirty="0">
                <a:solidFill>
                  <a:srgbClr val="273239"/>
                </a:solidFill>
                <a:effectLst/>
                <a:latin typeface="urw-din"/>
              </a:rPr>
              <a:t>S</a:t>
            </a:r>
            <a:r>
              <a:rPr lang="en-US" b="0" i="0" dirty="0">
                <a:solidFill>
                  <a:srgbClr val="273239"/>
                </a:solidFill>
                <a:effectLst/>
                <a:latin typeface="urw-din"/>
              </a:rPr>
              <a:t> is the Burst time of the process.</a:t>
            </a:r>
            <a:endParaRPr lang="en-IN" dirty="0"/>
          </a:p>
        </p:txBody>
      </p:sp>
      <p:sp>
        <p:nvSpPr>
          <p:cNvPr id="4" name="Slide Number Placeholder 3"/>
          <p:cNvSpPr>
            <a:spLocks noGrp="1"/>
          </p:cNvSpPr>
          <p:nvPr>
            <p:ph type="sldNum" sz="quarter" idx="5"/>
          </p:nvPr>
        </p:nvSpPr>
        <p:spPr/>
        <p:txBody>
          <a:bodyPr/>
          <a:lstStyle/>
          <a:p>
            <a:fld id="{D10A2BC3-36AB-4EAA-8CF1-869AB521825D}" type="slidenum">
              <a:rPr lang="en-IN" smtClean="0"/>
              <a:t>37</a:t>
            </a:fld>
            <a:endParaRPr lang="en-IN"/>
          </a:p>
        </p:txBody>
      </p:sp>
    </p:spTree>
    <p:extLst>
      <p:ext uri="{BB962C8B-B14F-4D97-AF65-F5344CB8AC3E}">
        <p14:creationId xmlns:p14="http://schemas.microsoft.com/office/powerpoint/2010/main" val="864912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0A2BC3-36AB-4EAA-8CF1-869AB521825D}" type="slidenum">
              <a:rPr lang="en-IN" smtClean="0"/>
              <a:t>47</a:t>
            </a:fld>
            <a:endParaRPr lang="en-IN"/>
          </a:p>
        </p:txBody>
      </p:sp>
    </p:spTree>
    <p:extLst>
      <p:ext uri="{BB962C8B-B14F-4D97-AF65-F5344CB8AC3E}">
        <p14:creationId xmlns:p14="http://schemas.microsoft.com/office/powerpoint/2010/main" val="1536842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3727CF7-1569-4105-B7C9-3600B5D8E068}"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140747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3727CF7-1569-4105-B7C9-3600B5D8E068}"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152096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3727CF7-1569-4105-B7C9-3600B5D8E068}"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162352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3727CF7-1569-4105-B7C9-3600B5D8E068}"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246112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27CF7-1569-4105-B7C9-3600B5D8E068}" type="datetimeFigureOut">
              <a:rPr lang="en-IN" smtClean="0"/>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290859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3727CF7-1569-4105-B7C9-3600B5D8E068}"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310013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3727CF7-1569-4105-B7C9-3600B5D8E068}" type="datetimeFigureOut">
              <a:rPr lang="en-IN" smtClean="0"/>
              <a:t>23-02-2022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253793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3727CF7-1569-4105-B7C9-3600B5D8E068}" type="datetimeFigureOut">
              <a:rPr lang="en-IN" smtClean="0"/>
              <a:t>23-02-2022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171505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27CF7-1569-4105-B7C9-3600B5D8E068}" type="datetimeFigureOut">
              <a:rPr lang="en-IN" smtClean="0"/>
              <a:t>23-02-2022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363231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727CF7-1569-4105-B7C9-3600B5D8E068}"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72064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727CF7-1569-4105-B7C9-3600B5D8E068}" type="datetimeFigureOut">
              <a:rPr lang="en-IN" smtClean="0"/>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29C2E-C46E-4ACB-A16B-CEE07FCC7AFF}" type="slidenum">
              <a:rPr lang="en-IN" smtClean="0"/>
              <a:t>‹#›</a:t>
            </a:fld>
            <a:endParaRPr lang="en-IN"/>
          </a:p>
        </p:txBody>
      </p:sp>
    </p:spTree>
    <p:extLst>
      <p:ext uri="{BB962C8B-B14F-4D97-AF65-F5344CB8AC3E}">
        <p14:creationId xmlns:p14="http://schemas.microsoft.com/office/powerpoint/2010/main" val="2909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27CF7-1569-4105-B7C9-3600B5D8E068}" type="datetimeFigureOut">
              <a:rPr lang="en-IN" smtClean="0"/>
              <a:t>23-02-2022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29C2E-C46E-4ACB-A16B-CEE07FCC7AFF}" type="slidenum">
              <a:rPr lang="en-IN" smtClean="0"/>
              <a:t>‹#›</a:t>
            </a:fld>
            <a:endParaRPr lang="en-IN"/>
          </a:p>
        </p:txBody>
      </p:sp>
    </p:spTree>
    <p:extLst>
      <p:ext uri="{BB962C8B-B14F-4D97-AF65-F5344CB8AC3E}">
        <p14:creationId xmlns:p14="http://schemas.microsoft.com/office/powerpoint/2010/main" val="745008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Scheduling policies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26288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dirty="0"/>
              <a:t>Scheduling Objectives</a:t>
            </a:r>
          </a:p>
        </p:txBody>
      </p:sp>
      <p:sp>
        <p:nvSpPr>
          <p:cNvPr id="96259" name="Rectangle 3"/>
          <p:cNvSpPr>
            <a:spLocks noGrp="1" noChangeArrowheads="1"/>
          </p:cNvSpPr>
          <p:nvPr>
            <p:ph type="body" idx="1"/>
          </p:nvPr>
        </p:nvSpPr>
        <p:spPr/>
        <p:txBody>
          <a:bodyPr/>
          <a:lstStyle/>
          <a:p>
            <a:r>
              <a:rPr lang="en-US" altLang="en-US"/>
              <a:t>Different objectives depending on system</a:t>
            </a:r>
          </a:p>
          <a:p>
            <a:pPr lvl="1"/>
            <a:r>
              <a:rPr lang="en-US" altLang="en-US"/>
              <a:t>Maximize throughput</a:t>
            </a:r>
          </a:p>
          <a:p>
            <a:pPr lvl="1"/>
            <a:r>
              <a:rPr lang="en-US" altLang="en-US"/>
              <a:t>Maximize number of interactive processes receiving acceptable response times</a:t>
            </a:r>
          </a:p>
          <a:p>
            <a:pPr lvl="1"/>
            <a:r>
              <a:rPr lang="en-US" altLang="en-US"/>
              <a:t>Minimize resource utilization</a:t>
            </a:r>
          </a:p>
          <a:p>
            <a:pPr lvl="1"/>
            <a:r>
              <a:rPr lang="en-US" altLang="en-US"/>
              <a:t>Avoid indefinite postponement</a:t>
            </a:r>
          </a:p>
          <a:p>
            <a:pPr lvl="1"/>
            <a:r>
              <a:rPr lang="en-US" altLang="en-US"/>
              <a:t>Enforce priorities</a:t>
            </a:r>
          </a:p>
          <a:p>
            <a:pPr lvl="1"/>
            <a:r>
              <a:rPr lang="en-US" altLang="en-US"/>
              <a:t>Minimize overhead</a:t>
            </a:r>
          </a:p>
          <a:p>
            <a:pPr lvl="1"/>
            <a:r>
              <a:rPr lang="en-US" altLang="en-US"/>
              <a:t>Ensure predictability</a:t>
            </a:r>
          </a:p>
        </p:txBody>
      </p:sp>
    </p:spTree>
    <p:extLst>
      <p:ext uri="{BB962C8B-B14F-4D97-AF65-F5344CB8AC3E}">
        <p14:creationId xmlns:p14="http://schemas.microsoft.com/office/powerpoint/2010/main" val="28124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dirty="0"/>
              <a:t>Scheduling Objectives</a:t>
            </a:r>
          </a:p>
        </p:txBody>
      </p:sp>
      <p:sp>
        <p:nvSpPr>
          <p:cNvPr id="97283" name="Rectangle 3"/>
          <p:cNvSpPr>
            <a:spLocks noGrp="1" noChangeArrowheads="1"/>
          </p:cNvSpPr>
          <p:nvPr>
            <p:ph type="body" idx="1"/>
          </p:nvPr>
        </p:nvSpPr>
        <p:spPr/>
        <p:txBody>
          <a:bodyPr/>
          <a:lstStyle/>
          <a:p>
            <a:r>
              <a:rPr lang="en-US" altLang="en-US"/>
              <a:t>Several goals common to most schedulers</a:t>
            </a:r>
          </a:p>
          <a:p>
            <a:pPr lvl="1"/>
            <a:r>
              <a:rPr lang="en-US" altLang="en-US"/>
              <a:t>Fairness</a:t>
            </a:r>
          </a:p>
          <a:p>
            <a:pPr lvl="1"/>
            <a:r>
              <a:rPr lang="en-US" altLang="en-US"/>
              <a:t>Predictability</a:t>
            </a:r>
          </a:p>
          <a:p>
            <a:pPr lvl="1"/>
            <a:r>
              <a:rPr lang="en-US" altLang="en-US"/>
              <a:t>Scalability</a:t>
            </a:r>
          </a:p>
        </p:txBody>
      </p:sp>
    </p:spTree>
    <p:extLst>
      <p:ext uri="{BB962C8B-B14F-4D97-AF65-F5344CB8AC3E}">
        <p14:creationId xmlns:p14="http://schemas.microsoft.com/office/powerpoint/2010/main" val="260579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dirty="0"/>
              <a:t>Scheduling Algorithms</a:t>
            </a:r>
          </a:p>
        </p:txBody>
      </p:sp>
      <p:sp>
        <p:nvSpPr>
          <p:cNvPr id="99331" name="Rectangle 3"/>
          <p:cNvSpPr>
            <a:spLocks noGrp="1" noChangeArrowheads="1"/>
          </p:cNvSpPr>
          <p:nvPr>
            <p:ph type="body" idx="1"/>
          </p:nvPr>
        </p:nvSpPr>
        <p:spPr/>
        <p:txBody>
          <a:bodyPr/>
          <a:lstStyle/>
          <a:p>
            <a:r>
              <a:rPr lang="en-US" altLang="en-US" dirty="0"/>
              <a:t>Scheduling algorithms</a:t>
            </a:r>
          </a:p>
          <a:p>
            <a:pPr lvl="1"/>
            <a:r>
              <a:rPr lang="en-US" altLang="en-US" dirty="0"/>
              <a:t>Decide when and for how long each process runs</a:t>
            </a:r>
          </a:p>
          <a:p>
            <a:pPr lvl="1"/>
            <a:r>
              <a:rPr lang="en-US" altLang="en-US" dirty="0"/>
              <a:t>Make choices about </a:t>
            </a:r>
          </a:p>
          <a:p>
            <a:pPr lvl="2"/>
            <a:r>
              <a:rPr lang="en-US" altLang="en-US" dirty="0" err="1"/>
              <a:t>Preemptibility</a:t>
            </a:r>
            <a:endParaRPr lang="en-US" altLang="en-US" dirty="0"/>
          </a:p>
          <a:p>
            <a:pPr lvl="2"/>
            <a:r>
              <a:rPr lang="en-US" altLang="en-US" dirty="0"/>
              <a:t>Priority</a:t>
            </a:r>
          </a:p>
          <a:p>
            <a:pPr lvl="2"/>
            <a:r>
              <a:rPr lang="en-US" altLang="en-US" dirty="0"/>
              <a:t>Running time</a:t>
            </a:r>
          </a:p>
          <a:p>
            <a:pPr lvl="2"/>
            <a:r>
              <a:rPr lang="en-US" altLang="en-US" dirty="0"/>
              <a:t>Run-time-to-completion</a:t>
            </a:r>
          </a:p>
          <a:p>
            <a:pPr lvl="2"/>
            <a:r>
              <a:rPr lang="en-US" altLang="en-US" dirty="0"/>
              <a:t>fairness</a:t>
            </a:r>
          </a:p>
        </p:txBody>
      </p:sp>
    </p:spTree>
    <p:extLst>
      <p:ext uri="{BB962C8B-B14F-4D97-AF65-F5344CB8AC3E}">
        <p14:creationId xmlns:p14="http://schemas.microsoft.com/office/powerpoint/2010/main" val="1856543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dirty="0"/>
              <a:t>First-In-First-Out (FIFO)/ </a:t>
            </a:r>
            <a:r>
              <a:rPr lang="en-US" dirty="0"/>
              <a:t>First Come First Serve (FCFS) </a:t>
            </a:r>
            <a:r>
              <a:rPr lang="en-US" altLang="en-US" dirty="0"/>
              <a:t>Scheduling</a:t>
            </a:r>
          </a:p>
        </p:txBody>
      </p:sp>
      <p:sp>
        <p:nvSpPr>
          <p:cNvPr id="100355" name="Rectangle 3"/>
          <p:cNvSpPr>
            <a:spLocks noGrp="1" noChangeArrowheads="1"/>
          </p:cNvSpPr>
          <p:nvPr>
            <p:ph type="body" idx="1"/>
          </p:nvPr>
        </p:nvSpPr>
        <p:spPr/>
        <p:txBody>
          <a:bodyPr>
            <a:normAutofit/>
          </a:bodyPr>
          <a:lstStyle/>
          <a:p>
            <a:r>
              <a:rPr lang="en-US" altLang="en-US" sz="2400" dirty="0"/>
              <a:t>Simplest scheme: </a:t>
            </a:r>
            <a:r>
              <a:rPr lang="en-US" sz="2400" dirty="0">
                <a:solidFill>
                  <a:srgbClr val="000000"/>
                </a:solidFill>
                <a:ea typeface="Times New Roman" panose="02020603050405020304" pitchFamily="18" charset="0"/>
                <a:cs typeface="Times New Roman" panose="02020603050405020304" pitchFamily="18" charset="0"/>
              </a:rPr>
              <a:t>Jobs are executed on first come, first serve basis</a:t>
            </a:r>
            <a:endParaRPr lang="en-US" altLang="en-US" sz="2400" dirty="0"/>
          </a:p>
          <a:p>
            <a:r>
              <a:rPr lang="en-US" altLang="en-US" sz="2400" dirty="0"/>
              <a:t>Processes dispatched according to arrival time</a:t>
            </a:r>
          </a:p>
          <a:p>
            <a:r>
              <a:rPr lang="en-US" sz="2400" dirty="0">
                <a:solidFill>
                  <a:srgbClr val="000000"/>
                </a:solidFill>
                <a:ea typeface="Times New Roman" panose="02020603050405020304" pitchFamily="18" charset="0"/>
                <a:cs typeface="Times New Roman" panose="02020603050405020304" pitchFamily="18" charset="0"/>
              </a:rPr>
              <a:t>It is a non-preemptive scheduling algorithm.</a:t>
            </a:r>
          </a:p>
          <a:p>
            <a:pPr>
              <a:lnSpc>
                <a:spcPts val="1800"/>
              </a:lnSpc>
              <a:spcAft>
                <a:spcPts val="375"/>
              </a:spcAft>
              <a:buSzPct val="100000"/>
              <a:tabLst>
                <a:tab pos="457200" algn="l"/>
              </a:tabLst>
            </a:pPr>
            <a:r>
              <a:rPr lang="en-US" sz="2400" dirty="0">
                <a:solidFill>
                  <a:srgbClr val="000000"/>
                </a:solidFill>
                <a:ea typeface="Times New Roman" panose="02020603050405020304" pitchFamily="18" charset="0"/>
                <a:cs typeface="Times New Roman" panose="02020603050405020304" pitchFamily="18" charset="0"/>
              </a:rPr>
              <a:t>Easy to understand and implement.</a:t>
            </a:r>
            <a:endParaRPr lang="en-IN" sz="2400" dirty="0">
              <a:solidFill>
                <a:srgbClr val="000000"/>
              </a:solidFill>
              <a:ea typeface="Calibri" panose="020F0502020204030204" pitchFamily="34" charset="0"/>
              <a:cs typeface="Times New Roman" panose="02020603050405020304" pitchFamily="18" charset="0"/>
            </a:endParaRPr>
          </a:p>
          <a:p>
            <a:pPr>
              <a:lnSpc>
                <a:spcPts val="1800"/>
              </a:lnSpc>
              <a:spcAft>
                <a:spcPts val="375"/>
              </a:spcAft>
              <a:buSzPct val="100000"/>
              <a:tabLst>
                <a:tab pos="457200" algn="l"/>
              </a:tabLst>
            </a:pPr>
            <a:r>
              <a:rPr lang="en-US" sz="2400" dirty="0">
                <a:solidFill>
                  <a:srgbClr val="000000"/>
                </a:solidFill>
                <a:ea typeface="Times New Roman" panose="02020603050405020304" pitchFamily="18" charset="0"/>
                <a:cs typeface="Times New Roman" panose="02020603050405020304" pitchFamily="18" charset="0"/>
              </a:rPr>
              <a:t>Its implementation is based on FIFO queue</a:t>
            </a:r>
            <a:endParaRPr lang="en-IN" sz="2400" dirty="0">
              <a:solidFill>
                <a:srgbClr val="000000"/>
              </a:solidFill>
              <a:ea typeface="Times New Roman" panose="02020603050405020304" pitchFamily="18" charset="0"/>
              <a:cs typeface="Times New Roman" panose="02020603050405020304" pitchFamily="18" charset="0"/>
            </a:endParaRPr>
          </a:p>
          <a:p>
            <a:pPr>
              <a:lnSpc>
                <a:spcPts val="1800"/>
              </a:lnSpc>
              <a:spcAft>
                <a:spcPts val="375"/>
              </a:spcAft>
              <a:buSzPct val="100000"/>
              <a:tabLst>
                <a:tab pos="457200" algn="l"/>
              </a:tabLst>
            </a:pPr>
            <a:r>
              <a:rPr lang="en-US" sz="2400" dirty="0">
                <a:solidFill>
                  <a:srgbClr val="000000"/>
                </a:solidFill>
                <a:ea typeface="Times New Roman" panose="02020603050405020304" pitchFamily="18" charset="0"/>
                <a:cs typeface="Times New Roman" panose="02020603050405020304" pitchFamily="18" charset="0"/>
              </a:rPr>
              <a:t>Poor in performance as average wait time is high </a:t>
            </a:r>
          </a:p>
          <a:p>
            <a:pPr>
              <a:lnSpc>
                <a:spcPts val="1800"/>
              </a:lnSpc>
              <a:spcAft>
                <a:spcPts val="375"/>
              </a:spcAft>
              <a:buSzPct val="100000"/>
              <a:tabLst>
                <a:tab pos="457200" algn="l"/>
              </a:tabLst>
            </a:pPr>
            <a:r>
              <a:rPr lang="en-US" altLang="en-US" sz="2400" dirty="0"/>
              <a:t>Rarely used as primary scheduling algorithm</a:t>
            </a:r>
          </a:p>
          <a:p>
            <a:pPr>
              <a:lnSpc>
                <a:spcPts val="1800"/>
              </a:lnSpc>
              <a:spcAft>
                <a:spcPts val="375"/>
              </a:spcAft>
              <a:buSzPct val="100000"/>
              <a:tabLst>
                <a:tab pos="457200" algn="l"/>
              </a:tabLst>
            </a:pPr>
            <a:r>
              <a:rPr lang="en-US" altLang="en-US" sz="2400" dirty="0"/>
              <a:t>Convoy effect</a:t>
            </a:r>
          </a:p>
        </p:txBody>
      </p:sp>
    </p:spTree>
    <p:extLst>
      <p:ext uri="{BB962C8B-B14F-4D97-AF65-F5344CB8AC3E}">
        <p14:creationId xmlns:p14="http://schemas.microsoft.com/office/powerpoint/2010/main" val="341837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1" name="Rectangle 9"/>
          <p:cNvSpPr>
            <a:spLocks noGrp="1" noChangeArrowheads="1"/>
          </p:cNvSpPr>
          <p:nvPr>
            <p:ph type="title"/>
          </p:nvPr>
        </p:nvSpPr>
        <p:spPr/>
        <p:txBody>
          <a:bodyPr/>
          <a:lstStyle/>
          <a:p>
            <a:r>
              <a:rPr lang="en-US" altLang="en-US" dirty="0"/>
              <a:t>First-In-First-Out (FIFO) Scheduling</a:t>
            </a:r>
          </a:p>
        </p:txBody>
      </p:sp>
      <p:pic>
        <p:nvPicPr>
          <p:cNvPr id="44038" name="Picture 6" descr="Fig 8-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209800" y="2362201"/>
            <a:ext cx="7772400" cy="165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7335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Come First Serve (FCFS)</a:t>
            </a:r>
            <a:endParaRPr lang="en-IN" dirty="0"/>
          </a:p>
        </p:txBody>
      </p:sp>
      <p:pic>
        <p:nvPicPr>
          <p:cNvPr id="4" name="Content Placeholder 3" descr="First Come First Serve Scheduling Algorith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900" y="2067279"/>
            <a:ext cx="4610100" cy="3156564"/>
          </a:xfrm>
          <a:prstGeom prst="rect">
            <a:avLst/>
          </a:prstGeom>
          <a:noFill/>
          <a:ln>
            <a:noFill/>
          </a:ln>
        </p:spPr>
      </p:pic>
    </p:spTree>
    <p:extLst>
      <p:ext uri="{BB962C8B-B14F-4D97-AF65-F5344CB8AC3E}">
        <p14:creationId xmlns:p14="http://schemas.microsoft.com/office/powerpoint/2010/main" val="2464323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Turnaround time</a:t>
            </a:r>
            <a:r>
              <a:rPr lang="en-US" sz="2800" dirty="0"/>
              <a:t> of each process is as follows −</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4785084"/>
              </p:ext>
            </p:extLst>
          </p:nvPr>
        </p:nvGraphicFramePr>
        <p:xfrm>
          <a:off x="3219450" y="2122099"/>
          <a:ext cx="6166090" cy="3114135"/>
        </p:xfrm>
        <a:graphic>
          <a:graphicData uri="http://schemas.openxmlformats.org/drawingml/2006/table">
            <a:tbl>
              <a:tblPr firstRow="1" firstCol="1" bandRow="1">
                <a:tableStyleId>{5C22544A-7EE6-4342-B048-85BDC9FD1C3A}</a:tableStyleId>
              </a:tblPr>
              <a:tblGrid>
                <a:gridCol w="1550958">
                  <a:extLst>
                    <a:ext uri="{9D8B030D-6E8A-4147-A177-3AD203B41FA5}">
                      <a16:colId xmlns:a16="http://schemas.microsoft.com/office/drawing/2014/main" val="20000"/>
                    </a:ext>
                  </a:extLst>
                </a:gridCol>
                <a:gridCol w="4615132">
                  <a:extLst>
                    <a:ext uri="{9D8B030D-6E8A-4147-A177-3AD203B41FA5}">
                      <a16:colId xmlns:a16="http://schemas.microsoft.com/office/drawing/2014/main" val="20001"/>
                    </a:ext>
                  </a:extLst>
                </a:gridCol>
              </a:tblGrid>
              <a:tr h="622827">
                <a:tc>
                  <a:txBody>
                    <a:bodyPr/>
                    <a:lstStyle/>
                    <a:p>
                      <a:pPr>
                        <a:lnSpc>
                          <a:spcPct val="107000"/>
                        </a:lnSpc>
                        <a:spcAft>
                          <a:spcPts val="1500"/>
                        </a:spcAft>
                      </a:pPr>
                      <a:r>
                        <a:rPr lang="en-US" sz="1800" dirty="0">
                          <a:effectLst/>
                        </a:rPr>
                        <a:t>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Turnaround Time</a:t>
                      </a:r>
                    </a:p>
                  </a:txBody>
                  <a:tcPr marL="76200" marR="76200" marT="76200" marB="76200"/>
                </a:tc>
                <a:extLst>
                  <a:ext uri="{0D108BD9-81ED-4DB2-BD59-A6C34878D82A}">
                    <a16:rowId xmlns:a16="http://schemas.microsoft.com/office/drawing/2014/main" val="10000"/>
                  </a:ext>
                </a:extLst>
              </a:tr>
              <a:tr h="622827">
                <a:tc>
                  <a:txBody>
                    <a:bodyPr/>
                    <a:lstStyle/>
                    <a:p>
                      <a:pPr algn="ctr">
                        <a:lnSpc>
                          <a:spcPct val="107000"/>
                        </a:lnSpc>
                        <a:spcAft>
                          <a:spcPts val="1500"/>
                        </a:spcAft>
                      </a:pPr>
                      <a:r>
                        <a:rPr lang="en-US" sz="1800">
                          <a:effectLst/>
                        </a:rPr>
                        <a:t>P0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5 - 0 = 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622827">
                <a:tc>
                  <a:txBody>
                    <a:bodyPr/>
                    <a:lstStyle/>
                    <a:p>
                      <a:pPr algn="ctr">
                        <a:lnSpc>
                          <a:spcPct val="107000"/>
                        </a:lnSpc>
                        <a:spcAft>
                          <a:spcPts val="1500"/>
                        </a:spcAft>
                      </a:pPr>
                      <a:r>
                        <a:rPr lang="en-US" sz="1800">
                          <a:effectLst/>
                        </a:rPr>
                        <a:t>P1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8 - 1 = 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622827">
                <a:tc>
                  <a:txBody>
                    <a:bodyPr/>
                    <a:lstStyle/>
                    <a:p>
                      <a:pPr algn="ctr">
                        <a:lnSpc>
                          <a:spcPct val="107000"/>
                        </a:lnSpc>
                        <a:spcAft>
                          <a:spcPts val="1500"/>
                        </a:spcAft>
                      </a:pPr>
                      <a:r>
                        <a:rPr lang="en-US" sz="1800">
                          <a:effectLst/>
                        </a:rPr>
                        <a:t>P2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16 - 2 = 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622827">
                <a:tc>
                  <a:txBody>
                    <a:bodyPr/>
                    <a:lstStyle/>
                    <a:p>
                      <a:pPr algn="ctr">
                        <a:lnSpc>
                          <a:spcPct val="107000"/>
                        </a:lnSpc>
                        <a:spcAft>
                          <a:spcPts val="1500"/>
                        </a:spcAft>
                      </a:pPr>
                      <a:r>
                        <a:rPr lang="en-US" sz="1800">
                          <a:effectLst/>
                        </a:rPr>
                        <a:t>P3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22 - 3 = 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452839" y="5570671"/>
            <a:ext cx="6524543" cy="323165"/>
          </a:xfrm>
          <a:prstGeom prst="rect">
            <a:avLst/>
          </a:prstGeom>
        </p:spPr>
        <p:txBody>
          <a:bodyPr wrap="none">
            <a:spAutoFit/>
          </a:bodyPr>
          <a:lstStyle/>
          <a:p>
            <a:pPr marL="30480" marR="30480" algn="just">
              <a:lnSpc>
                <a:spcPts val="1800"/>
              </a:lnSpc>
              <a:spcAft>
                <a:spcPts val="720"/>
              </a:spcAft>
            </a:pPr>
            <a:r>
              <a:rPr lang="en-US"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Turnaround Time: (5+7+14+19) / 4 = 11.25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729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Wait time</a:t>
            </a:r>
            <a:r>
              <a:rPr lang="en-US" sz="2800" dirty="0"/>
              <a:t> of each process is as follows −</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6905041"/>
              </p:ext>
            </p:extLst>
          </p:nvPr>
        </p:nvGraphicFramePr>
        <p:xfrm>
          <a:off x="3219450" y="2122099"/>
          <a:ext cx="6166090" cy="3114135"/>
        </p:xfrm>
        <a:graphic>
          <a:graphicData uri="http://schemas.openxmlformats.org/drawingml/2006/table">
            <a:tbl>
              <a:tblPr firstRow="1" firstCol="1" bandRow="1">
                <a:tableStyleId>{5C22544A-7EE6-4342-B048-85BDC9FD1C3A}</a:tableStyleId>
              </a:tblPr>
              <a:tblGrid>
                <a:gridCol w="1550958">
                  <a:extLst>
                    <a:ext uri="{9D8B030D-6E8A-4147-A177-3AD203B41FA5}">
                      <a16:colId xmlns:a16="http://schemas.microsoft.com/office/drawing/2014/main" val="20000"/>
                    </a:ext>
                  </a:extLst>
                </a:gridCol>
                <a:gridCol w="4615132">
                  <a:extLst>
                    <a:ext uri="{9D8B030D-6E8A-4147-A177-3AD203B41FA5}">
                      <a16:colId xmlns:a16="http://schemas.microsoft.com/office/drawing/2014/main" val="20001"/>
                    </a:ext>
                  </a:extLst>
                </a:gridCol>
              </a:tblGrid>
              <a:tr h="622827">
                <a:tc>
                  <a:txBody>
                    <a:bodyPr/>
                    <a:lstStyle/>
                    <a:p>
                      <a:pPr>
                        <a:lnSpc>
                          <a:spcPct val="107000"/>
                        </a:lnSpc>
                        <a:spcAft>
                          <a:spcPts val="1500"/>
                        </a:spcAft>
                      </a:pPr>
                      <a:r>
                        <a:rPr lang="en-US" sz="1800" dirty="0">
                          <a:effectLst/>
                        </a:rPr>
                        <a:t>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Wait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622827">
                <a:tc>
                  <a:txBody>
                    <a:bodyPr/>
                    <a:lstStyle/>
                    <a:p>
                      <a:pPr algn="ctr">
                        <a:lnSpc>
                          <a:spcPct val="107000"/>
                        </a:lnSpc>
                        <a:spcAft>
                          <a:spcPts val="1500"/>
                        </a:spcAft>
                      </a:pPr>
                      <a:r>
                        <a:rPr lang="en-US" sz="1800">
                          <a:effectLst/>
                        </a:rPr>
                        <a:t>P0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0 - 0 =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622827">
                <a:tc>
                  <a:txBody>
                    <a:bodyPr/>
                    <a:lstStyle/>
                    <a:p>
                      <a:pPr algn="ctr">
                        <a:lnSpc>
                          <a:spcPct val="107000"/>
                        </a:lnSpc>
                        <a:spcAft>
                          <a:spcPts val="1500"/>
                        </a:spcAft>
                      </a:pPr>
                      <a:r>
                        <a:rPr lang="en-US" sz="1800">
                          <a:effectLst/>
                        </a:rPr>
                        <a:t>P1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5 - 1 =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622827">
                <a:tc>
                  <a:txBody>
                    <a:bodyPr/>
                    <a:lstStyle/>
                    <a:p>
                      <a:pPr algn="ctr">
                        <a:lnSpc>
                          <a:spcPct val="107000"/>
                        </a:lnSpc>
                        <a:spcAft>
                          <a:spcPts val="1500"/>
                        </a:spcAft>
                      </a:pPr>
                      <a:r>
                        <a:rPr lang="en-US" sz="1800">
                          <a:effectLst/>
                        </a:rPr>
                        <a:t>P2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8 - 2 = 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622827">
                <a:tc>
                  <a:txBody>
                    <a:bodyPr/>
                    <a:lstStyle/>
                    <a:p>
                      <a:pPr algn="ctr">
                        <a:lnSpc>
                          <a:spcPct val="107000"/>
                        </a:lnSpc>
                        <a:spcAft>
                          <a:spcPts val="1500"/>
                        </a:spcAft>
                      </a:pPr>
                      <a:r>
                        <a:rPr lang="en-US" sz="1800">
                          <a:effectLst/>
                        </a:rPr>
                        <a:t>P3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16 - 3 = 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1005842" y="5570671"/>
            <a:ext cx="5418535" cy="323165"/>
          </a:xfrm>
          <a:prstGeom prst="rect">
            <a:avLst/>
          </a:prstGeom>
        </p:spPr>
        <p:txBody>
          <a:bodyPr wrap="none">
            <a:spAutoFit/>
          </a:bodyPr>
          <a:lstStyle/>
          <a:p>
            <a:pPr marL="30480" marR="30480" algn="just">
              <a:lnSpc>
                <a:spcPts val="1800"/>
              </a:lnSpc>
              <a:spcAft>
                <a:spcPts val="720"/>
              </a:spcAft>
            </a:pPr>
            <a:r>
              <a:rPr lang="en-US"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Wait Time: (0+4+6+13) / 4 = 5.75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8997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dirty="0"/>
              <a:t>Round-Robin (RR) Scheduling</a:t>
            </a:r>
          </a:p>
        </p:txBody>
      </p:sp>
      <p:sp>
        <p:nvSpPr>
          <p:cNvPr id="101379" name="Rectangle 3"/>
          <p:cNvSpPr>
            <a:spLocks noGrp="1" noChangeArrowheads="1"/>
          </p:cNvSpPr>
          <p:nvPr>
            <p:ph type="body" idx="1"/>
          </p:nvPr>
        </p:nvSpPr>
        <p:spPr/>
        <p:txBody>
          <a:bodyPr/>
          <a:lstStyle/>
          <a:p>
            <a:r>
              <a:rPr lang="en-US" altLang="en-US" dirty="0"/>
              <a:t>Round-robin scheduling</a:t>
            </a:r>
          </a:p>
          <a:p>
            <a:pPr lvl="1"/>
            <a:r>
              <a:rPr lang="en-US" altLang="en-US" dirty="0"/>
              <a:t>Based on FIFO</a:t>
            </a:r>
          </a:p>
          <a:p>
            <a:pPr lvl="1"/>
            <a:r>
              <a:rPr lang="en-US" altLang="en-US" dirty="0"/>
              <a:t>Processes run only for a limited amount of time called a time slice or quantum</a:t>
            </a:r>
          </a:p>
          <a:p>
            <a:pPr lvl="1"/>
            <a:r>
              <a:rPr lang="en-US" altLang="en-US" dirty="0" err="1"/>
              <a:t>Preemptible</a:t>
            </a:r>
            <a:endParaRPr lang="en-US" altLang="en-US" dirty="0"/>
          </a:p>
          <a:p>
            <a:pPr lvl="1"/>
            <a:r>
              <a:rPr lang="en-US" altLang="en-US" dirty="0"/>
              <a:t>Requires the system to maintain several processes in memory to minimize overhead</a:t>
            </a:r>
          </a:p>
          <a:p>
            <a:pPr lvl="1"/>
            <a:r>
              <a:rPr lang="en-US" dirty="0"/>
              <a:t>Context switching is used to save states of preempted processes.</a:t>
            </a:r>
            <a:endParaRPr lang="en-IN" dirty="0"/>
          </a:p>
          <a:p>
            <a:pPr lvl="1"/>
            <a:r>
              <a:rPr lang="en-US" altLang="en-US" dirty="0"/>
              <a:t>Often used as part of more complex algorithms</a:t>
            </a:r>
          </a:p>
        </p:txBody>
      </p:sp>
    </p:spTree>
    <p:extLst>
      <p:ext uri="{BB962C8B-B14F-4D97-AF65-F5344CB8AC3E}">
        <p14:creationId xmlns:p14="http://schemas.microsoft.com/office/powerpoint/2010/main" val="2250704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2" name="Rectangle 8"/>
          <p:cNvSpPr>
            <a:spLocks noGrp="1" noChangeArrowheads="1"/>
          </p:cNvSpPr>
          <p:nvPr>
            <p:ph type="title"/>
          </p:nvPr>
        </p:nvSpPr>
        <p:spPr>
          <a:xfrm>
            <a:off x="838200" y="365125"/>
            <a:ext cx="10515600" cy="1679335"/>
          </a:xfrm>
        </p:spPr>
        <p:txBody>
          <a:bodyPr/>
          <a:lstStyle/>
          <a:p>
            <a:r>
              <a:rPr lang="en-US" altLang="en-US" dirty="0"/>
              <a:t>Round-Robin (RR) Scheduling</a:t>
            </a:r>
          </a:p>
        </p:txBody>
      </p:sp>
      <p:pic>
        <p:nvPicPr>
          <p:cNvPr id="47109" name="Picture 5" descr="Fig 8-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209800" y="2514600"/>
            <a:ext cx="7772400" cy="2425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0149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dirty="0"/>
              <a:t>Scheduling Criteria</a:t>
            </a:r>
          </a:p>
        </p:txBody>
      </p:sp>
      <p:sp>
        <p:nvSpPr>
          <p:cNvPr id="98307" name="Rectangle 3"/>
          <p:cNvSpPr>
            <a:spLocks noGrp="1" noChangeArrowheads="1"/>
          </p:cNvSpPr>
          <p:nvPr>
            <p:ph type="body" idx="1"/>
          </p:nvPr>
        </p:nvSpPr>
        <p:spPr/>
        <p:txBody>
          <a:bodyPr/>
          <a:lstStyle/>
          <a:p>
            <a:r>
              <a:rPr lang="en-US" altLang="en-US" dirty="0"/>
              <a:t>CPU-bound processes</a:t>
            </a:r>
          </a:p>
          <a:p>
            <a:pPr lvl="1"/>
            <a:r>
              <a:rPr lang="en-US" altLang="en-US" dirty="0"/>
              <a:t>Use all available processor time</a:t>
            </a:r>
          </a:p>
          <a:p>
            <a:r>
              <a:rPr lang="en-US" altLang="en-US" dirty="0"/>
              <a:t>I/O-bound</a:t>
            </a:r>
          </a:p>
          <a:p>
            <a:pPr lvl="1"/>
            <a:r>
              <a:rPr lang="en-US" altLang="en-US" dirty="0"/>
              <a:t>Generates an I/O request quickly and relinquishes processor</a:t>
            </a:r>
          </a:p>
          <a:p>
            <a:r>
              <a:rPr lang="en-US" altLang="en-US" dirty="0"/>
              <a:t>Batch processes</a:t>
            </a:r>
          </a:p>
          <a:p>
            <a:pPr lvl="1"/>
            <a:r>
              <a:rPr lang="en-US" altLang="en-US" dirty="0"/>
              <a:t>Contains work to be performed with no user interaction</a:t>
            </a:r>
          </a:p>
          <a:p>
            <a:r>
              <a:rPr lang="en-US" altLang="en-US" dirty="0"/>
              <a:t>Interactive processes</a:t>
            </a:r>
          </a:p>
          <a:p>
            <a:pPr lvl="1"/>
            <a:r>
              <a:rPr lang="en-US" altLang="en-US" dirty="0"/>
              <a:t>Requires frequent user input</a:t>
            </a:r>
          </a:p>
          <a:p>
            <a:pPr lvl="1"/>
            <a:endParaRPr lang="en-US" altLang="en-US" dirty="0"/>
          </a:p>
          <a:p>
            <a:pPr lvl="1"/>
            <a:endParaRPr lang="en-US" altLang="en-US" dirty="0"/>
          </a:p>
        </p:txBody>
      </p:sp>
    </p:spTree>
    <p:extLst>
      <p:ext uri="{BB962C8B-B14F-4D97-AF65-F5344CB8AC3E}">
        <p14:creationId xmlns:p14="http://schemas.microsoft.com/office/powerpoint/2010/main" val="2477063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Round Robin Scheduling Algorith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8204" y="2496164"/>
            <a:ext cx="4178150" cy="2291496"/>
          </a:xfrm>
          <a:prstGeom prst="rect">
            <a:avLst/>
          </a:prstGeom>
          <a:noFill/>
          <a:ln>
            <a:noFill/>
          </a:ln>
        </p:spPr>
      </p:pic>
      <p:sp>
        <p:nvSpPr>
          <p:cNvPr id="3" name="Rectangle 2"/>
          <p:cNvSpPr/>
          <p:nvPr/>
        </p:nvSpPr>
        <p:spPr>
          <a:xfrm>
            <a:off x="838200" y="1908760"/>
            <a:ext cx="6349943" cy="369332"/>
          </a:xfrm>
          <a:prstGeom prst="rect">
            <a:avLst/>
          </a:prstGeom>
        </p:spPr>
        <p:txBody>
          <a:bodyPr wrap="none">
            <a:spAutoFit/>
          </a:bodyPr>
          <a:lstStyle/>
          <a:p>
            <a:r>
              <a:rPr lang="en-IN" dirty="0"/>
              <a:t>Assumption at time = 3, P3 is first put in the ready queue then P0.</a:t>
            </a:r>
            <a:endParaRPr lang="en-US" dirty="0"/>
          </a:p>
        </p:txBody>
      </p:sp>
    </p:spTree>
    <p:extLst>
      <p:ext uri="{BB962C8B-B14F-4D97-AF65-F5344CB8AC3E}">
        <p14:creationId xmlns:p14="http://schemas.microsoft.com/office/powerpoint/2010/main" val="1492532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Turnaround time</a:t>
            </a:r>
            <a:r>
              <a:rPr lang="en-US" sz="3200" dirty="0"/>
              <a:t> of each process is as follows :</a:t>
            </a:r>
            <a:endParaRPr lang="en-IN"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3026472"/>
              </p:ext>
            </p:extLst>
          </p:nvPr>
        </p:nvGraphicFramePr>
        <p:xfrm>
          <a:off x="2839888" y="1966821"/>
          <a:ext cx="5753100" cy="2984740"/>
        </p:xfrm>
        <a:graphic>
          <a:graphicData uri="http://schemas.openxmlformats.org/drawingml/2006/table">
            <a:tbl>
              <a:tblPr firstRow="1" firstCol="1" bandRow="1">
                <a:tableStyleId>{5C22544A-7EE6-4342-B048-85BDC9FD1C3A}</a:tableStyleId>
              </a:tblPr>
              <a:tblGrid>
                <a:gridCol w="817712">
                  <a:extLst>
                    <a:ext uri="{9D8B030D-6E8A-4147-A177-3AD203B41FA5}">
                      <a16:colId xmlns:a16="http://schemas.microsoft.com/office/drawing/2014/main" val="20000"/>
                    </a:ext>
                  </a:extLst>
                </a:gridCol>
                <a:gridCol w="4935388">
                  <a:extLst>
                    <a:ext uri="{9D8B030D-6E8A-4147-A177-3AD203B41FA5}">
                      <a16:colId xmlns:a16="http://schemas.microsoft.com/office/drawing/2014/main" val="20001"/>
                    </a:ext>
                  </a:extLst>
                </a:gridCol>
              </a:tblGrid>
              <a:tr h="596948">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Turnaround Time</a:t>
                      </a:r>
                    </a:p>
                  </a:txBody>
                  <a:tcPr marL="76200" marR="76200" marT="76200" marB="76200"/>
                </a:tc>
                <a:extLst>
                  <a:ext uri="{0D108BD9-81ED-4DB2-BD59-A6C34878D82A}">
                    <a16:rowId xmlns:a16="http://schemas.microsoft.com/office/drawing/2014/main" val="10000"/>
                  </a:ext>
                </a:extLst>
              </a:tr>
              <a:tr h="596948">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14-0 = 14</a:t>
                      </a:r>
                    </a:p>
                  </a:txBody>
                  <a:tcPr marL="76200" marR="76200" marT="76200" marB="76200"/>
                </a:tc>
                <a:extLst>
                  <a:ext uri="{0D108BD9-81ED-4DB2-BD59-A6C34878D82A}">
                    <a16:rowId xmlns:a16="http://schemas.microsoft.com/office/drawing/2014/main" val="10001"/>
                  </a:ext>
                </a:extLst>
              </a:tr>
              <a:tr h="596948">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indent="0" algn="ctr" defTabSz="914400" rtl="0" eaLnBrk="1" fontAlgn="auto" latinLnBrk="0" hangingPunct="1">
                        <a:lnSpc>
                          <a:spcPct val="107000"/>
                        </a:lnSpc>
                        <a:spcBef>
                          <a:spcPts val="0"/>
                        </a:spcBef>
                        <a:spcAft>
                          <a:spcPts val="1500"/>
                        </a:spcAft>
                        <a:buClrTx/>
                        <a:buSzTx/>
                        <a:buFontTx/>
                        <a:buNone/>
                        <a:tabLst/>
                        <a:defRPr/>
                      </a:pPr>
                      <a:r>
                        <a:rPr lang="en-IN" sz="1600" dirty="0">
                          <a:effectLst/>
                          <a:latin typeface="Calibri" panose="020F0502020204030204" pitchFamily="34" charset="0"/>
                          <a:ea typeface="Calibri" panose="020F0502020204030204" pitchFamily="34" charset="0"/>
                          <a:cs typeface="Times New Roman" panose="02020603050405020304" pitchFamily="18" charset="0"/>
                        </a:rPr>
                        <a:t>6 -1 =5</a:t>
                      </a:r>
                    </a:p>
                  </a:txBody>
                  <a:tcPr marL="76200" marR="76200" marT="76200" marB="76200"/>
                </a:tc>
                <a:extLst>
                  <a:ext uri="{0D108BD9-81ED-4DB2-BD59-A6C34878D82A}">
                    <a16:rowId xmlns:a16="http://schemas.microsoft.com/office/drawing/2014/main" val="10002"/>
                  </a:ext>
                </a:extLst>
              </a:tr>
              <a:tr h="596948">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indent="0" algn="ctr" defTabSz="914400" rtl="0" eaLnBrk="1" fontAlgn="auto" latinLnBrk="0" hangingPunct="1">
                        <a:lnSpc>
                          <a:spcPct val="107000"/>
                        </a:lnSpc>
                        <a:spcBef>
                          <a:spcPts val="0"/>
                        </a:spcBef>
                        <a:spcAft>
                          <a:spcPts val="1500"/>
                        </a:spcAft>
                        <a:buClrTx/>
                        <a:buSzTx/>
                        <a:buFontTx/>
                        <a:buNone/>
                        <a:tabLst/>
                        <a:defRPr/>
                      </a:pPr>
                      <a:r>
                        <a:rPr lang="en-IN" sz="1600" dirty="0">
                          <a:effectLst/>
                          <a:latin typeface="Calibri" panose="020F0502020204030204" pitchFamily="34" charset="0"/>
                          <a:ea typeface="Calibri" panose="020F0502020204030204" pitchFamily="34" charset="0"/>
                          <a:cs typeface="Times New Roman" panose="02020603050405020304" pitchFamily="18" charset="0"/>
                        </a:rPr>
                        <a:t>22-2 = 20</a:t>
                      </a:r>
                    </a:p>
                  </a:txBody>
                  <a:tcPr marL="76200" marR="76200" marT="76200" marB="76200"/>
                </a:tc>
                <a:extLst>
                  <a:ext uri="{0D108BD9-81ED-4DB2-BD59-A6C34878D82A}">
                    <a16:rowId xmlns:a16="http://schemas.microsoft.com/office/drawing/2014/main" val="10003"/>
                  </a:ext>
                </a:extLst>
              </a:tr>
              <a:tr h="596948">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20 – 3 = 17</a:t>
                      </a: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1763612" y="5915727"/>
            <a:ext cx="6784230" cy="323165"/>
          </a:xfrm>
          <a:prstGeom prst="rect">
            <a:avLst/>
          </a:prstGeom>
        </p:spPr>
        <p:txBody>
          <a:bodyPr wrap="none">
            <a:spAutoFit/>
          </a:bodyPr>
          <a:lstStyle/>
          <a:p>
            <a:pPr marL="30480" marR="30480" algn="just">
              <a:lnSpc>
                <a:spcPts val="1800"/>
              </a:lnSpc>
              <a:spcAft>
                <a:spcPts val="720"/>
              </a:spcAft>
            </a:pPr>
            <a:r>
              <a:rPr lang="en-US"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Turnaround Time:  (14 + 5 +20 + 17) / 4 = 14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356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Wait time</a:t>
            </a:r>
            <a:r>
              <a:rPr lang="en-US" sz="2800" dirty="0"/>
              <a:t> of each process is as follows</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0961802"/>
              </p:ext>
            </p:extLst>
          </p:nvPr>
        </p:nvGraphicFramePr>
        <p:xfrm>
          <a:off x="2839888" y="1966821"/>
          <a:ext cx="5753100" cy="3062035"/>
        </p:xfrm>
        <a:graphic>
          <a:graphicData uri="http://schemas.openxmlformats.org/drawingml/2006/table">
            <a:tbl>
              <a:tblPr firstRow="1" firstCol="1" bandRow="1">
                <a:tableStyleId>{5C22544A-7EE6-4342-B048-85BDC9FD1C3A}</a:tableStyleId>
              </a:tblPr>
              <a:tblGrid>
                <a:gridCol w="742950">
                  <a:extLst>
                    <a:ext uri="{9D8B030D-6E8A-4147-A177-3AD203B41FA5}">
                      <a16:colId xmlns:a16="http://schemas.microsoft.com/office/drawing/2014/main" val="20000"/>
                    </a:ext>
                  </a:extLst>
                </a:gridCol>
                <a:gridCol w="5010150">
                  <a:extLst>
                    <a:ext uri="{9D8B030D-6E8A-4147-A177-3AD203B41FA5}">
                      <a16:colId xmlns:a16="http://schemas.microsoft.com/office/drawing/2014/main" val="20001"/>
                    </a:ext>
                  </a:extLst>
                </a:gridCol>
              </a:tblGrid>
              <a:tr h="596948">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Wait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596948">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(0 - 0) + (12 - 3) = 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96948">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(3 - 1) = 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596948">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a:effectLst/>
                        </a:rPr>
                        <a:t>(6 - 2) + (14 - 9) + (20 - 17) = 12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596948">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(9 - 3) + (17 - 12) = 11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446453" y="5915727"/>
            <a:ext cx="5418535" cy="323165"/>
          </a:xfrm>
          <a:prstGeom prst="rect">
            <a:avLst/>
          </a:prstGeom>
        </p:spPr>
        <p:txBody>
          <a:bodyPr wrap="none">
            <a:spAutoFit/>
          </a:bodyPr>
          <a:lstStyle/>
          <a:p>
            <a:pPr marL="30480" marR="30480" algn="just">
              <a:lnSpc>
                <a:spcPts val="1800"/>
              </a:lnSpc>
              <a:spcAft>
                <a:spcPts val="720"/>
              </a:spcAft>
            </a:pPr>
            <a:r>
              <a:rPr lang="en-US"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Wait Time: (9+2+12+11) / 4 = 8.5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4641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dirty="0"/>
              <a:t>Round-Robin (RR) Scheduling</a:t>
            </a:r>
          </a:p>
        </p:txBody>
      </p:sp>
      <p:sp>
        <p:nvSpPr>
          <p:cNvPr id="102403" name="Rectangle 3"/>
          <p:cNvSpPr>
            <a:spLocks noGrp="1" noChangeArrowheads="1"/>
          </p:cNvSpPr>
          <p:nvPr>
            <p:ph type="body" idx="1"/>
          </p:nvPr>
        </p:nvSpPr>
        <p:spPr/>
        <p:txBody>
          <a:bodyPr>
            <a:normAutofit fontScale="85000" lnSpcReduction="10000"/>
          </a:bodyPr>
          <a:lstStyle/>
          <a:p>
            <a:pPr marL="0" indent="0">
              <a:buNone/>
            </a:pPr>
            <a:r>
              <a:rPr lang="en-US" dirty="0"/>
              <a:t>Variants of RR:</a:t>
            </a:r>
            <a:endParaRPr lang="en-IN" dirty="0"/>
          </a:p>
          <a:p>
            <a:r>
              <a:rPr lang="en-US" dirty="0"/>
              <a:t>State dependent RR: same as RR but Q is varied dynamically depending on the state of the system.</a:t>
            </a:r>
            <a:endParaRPr lang="en-IN" dirty="0"/>
          </a:p>
          <a:p>
            <a:r>
              <a:rPr lang="en-US" dirty="0"/>
              <a:t>External priorities/ Weighted RR:  RR but a user can pay more and get bigger Q.</a:t>
            </a:r>
            <a:endParaRPr lang="en-IN" dirty="0"/>
          </a:p>
          <a:p>
            <a:r>
              <a:rPr lang="en-US" dirty="0"/>
              <a:t>Selfish RR:</a:t>
            </a:r>
            <a:endParaRPr lang="en-IN" dirty="0"/>
          </a:p>
          <a:p>
            <a:pPr lvl="1"/>
            <a:r>
              <a:rPr lang="en-US" dirty="0"/>
              <a:t>A new process starts at priority 0; its priority increases at rate a&gt;=0. It becomes an accepted process when its priority reaches that of an accepted process (or until there are no accepted processes).  At any time all accepted processes have same priority. </a:t>
            </a:r>
            <a:endParaRPr lang="en-IN" dirty="0"/>
          </a:p>
          <a:p>
            <a:pPr lvl="1"/>
            <a:r>
              <a:rPr lang="en-US" altLang="en-US" dirty="0"/>
              <a:t>Increases priority as process ages</a:t>
            </a:r>
          </a:p>
          <a:p>
            <a:pPr lvl="1"/>
            <a:r>
              <a:rPr lang="en-US" altLang="en-US" dirty="0"/>
              <a:t>Two queues</a:t>
            </a:r>
          </a:p>
          <a:p>
            <a:pPr lvl="2"/>
            <a:r>
              <a:rPr lang="en-US" altLang="en-US" dirty="0"/>
              <a:t>Active</a:t>
            </a:r>
          </a:p>
          <a:p>
            <a:pPr lvl="2"/>
            <a:r>
              <a:rPr lang="en-US" altLang="en-US" dirty="0"/>
              <a:t>Holding</a:t>
            </a:r>
          </a:p>
          <a:p>
            <a:pPr lvl="1"/>
            <a:r>
              <a:rPr lang="en-US" altLang="en-US" dirty="0"/>
              <a:t>Favors older processes to avoids unreasonable delays</a:t>
            </a:r>
          </a:p>
        </p:txBody>
      </p:sp>
    </p:spTree>
    <p:extLst>
      <p:ext uri="{BB962C8B-B14F-4D97-AF65-F5344CB8AC3E}">
        <p14:creationId xmlns:p14="http://schemas.microsoft.com/office/powerpoint/2010/main" val="855655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dirty="0"/>
              <a:t>Round-Robin (RR) Scheduling</a:t>
            </a:r>
          </a:p>
        </p:txBody>
      </p:sp>
      <p:sp>
        <p:nvSpPr>
          <p:cNvPr id="104451" name="Rectangle 3"/>
          <p:cNvSpPr>
            <a:spLocks noGrp="1" noChangeArrowheads="1"/>
          </p:cNvSpPr>
          <p:nvPr>
            <p:ph type="body" idx="1"/>
          </p:nvPr>
        </p:nvSpPr>
        <p:spPr/>
        <p:txBody>
          <a:bodyPr/>
          <a:lstStyle/>
          <a:p>
            <a:r>
              <a:rPr lang="en-US" altLang="en-US" dirty="0"/>
              <a:t>Quantum size</a:t>
            </a:r>
          </a:p>
          <a:p>
            <a:pPr lvl="1"/>
            <a:r>
              <a:rPr lang="en-US" altLang="en-US" dirty="0"/>
              <a:t>Determines response time to interactive requests</a:t>
            </a:r>
          </a:p>
          <a:p>
            <a:pPr lvl="1"/>
            <a:r>
              <a:rPr lang="en-US" altLang="en-US" dirty="0"/>
              <a:t>Very large quantum size</a:t>
            </a:r>
          </a:p>
          <a:p>
            <a:pPr lvl="2"/>
            <a:r>
              <a:rPr lang="en-US" altLang="en-US" dirty="0"/>
              <a:t>Processes run for long periods</a:t>
            </a:r>
          </a:p>
          <a:p>
            <a:pPr lvl="2"/>
            <a:r>
              <a:rPr lang="en-US" altLang="en-US" dirty="0"/>
              <a:t>Degenerates to FIFO</a:t>
            </a:r>
          </a:p>
          <a:p>
            <a:pPr lvl="1"/>
            <a:r>
              <a:rPr lang="en-US" altLang="en-US" dirty="0"/>
              <a:t>Very small quantum size</a:t>
            </a:r>
          </a:p>
          <a:p>
            <a:pPr lvl="2"/>
            <a:r>
              <a:rPr lang="en-US" altLang="en-US" dirty="0"/>
              <a:t>System spends more time context switching than running processes</a:t>
            </a:r>
          </a:p>
          <a:p>
            <a:pPr lvl="1"/>
            <a:r>
              <a:rPr lang="en-US" altLang="en-US" dirty="0"/>
              <a:t>Middle-ground</a:t>
            </a:r>
          </a:p>
          <a:p>
            <a:pPr lvl="2"/>
            <a:r>
              <a:rPr lang="en-US" altLang="en-US" dirty="0"/>
              <a:t>Long enough for interactive processes to issue I/O request</a:t>
            </a:r>
          </a:p>
          <a:p>
            <a:pPr lvl="2"/>
            <a:r>
              <a:rPr lang="en-US" altLang="en-US" dirty="0"/>
              <a:t>Batch processes still get majority of processor time</a:t>
            </a:r>
          </a:p>
        </p:txBody>
      </p:sp>
    </p:spTree>
    <p:extLst>
      <p:ext uri="{BB962C8B-B14F-4D97-AF65-F5344CB8AC3E}">
        <p14:creationId xmlns:p14="http://schemas.microsoft.com/office/powerpoint/2010/main" val="428953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dirty="0"/>
              <a:t>Shortest-Process-First/Next (SPF/N) / Shortest Job First (SJF) Scheduling</a:t>
            </a:r>
          </a:p>
        </p:txBody>
      </p:sp>
      <p:sp>
        <p:nvSpPr>
          <p:cNvPr id="106499" name="Rectangle 3"/>
          <p:cNvSpPr>
            <a:spLocks noGrp="1" noChangeArrowheads="1"/>
          </p:cNvSpPr>
          <p:nvPr>
            <p:ph type="body" idx="1"/>
          </p:nvPr>
        </p:nvSpPr>
        <p:spPr/>
        <p:txBody>
          <a:bodyPr>
            <a:normAutofit fontScale="92500" lnSpcReduction="10000"/>
          </a:bodyPr>
          <a:lstStyle/>
          <a:p>
            <a:r>
              <a:rPr lang="en-US" altLang="en-US" dirty="0"/>
              <a:t>Scheduler selects process with smallest time to finish</a:t>
            </a:r>
          </a:p>
          <a:p>
            <a:pPr lvl="1"/>
            <a:r>
              <a:rPr lang="en-US" altLang="en-US" dirty="0"/>
              <a:t>Lower average wait time than FIFO</a:t>
            </a:r>
          </a:p>
          <a:p>
            <a:pPr lvl="2"/>
            <a:r>
              <a:rPr lang="en-US" altLang="en-US" dirty="0"/>
              <a:t>Reduces the number of waiting processes</a:t>
            </a:r>
          </a:p>
          <a:p>
            <a:pPr lvl="1"/>
            <a:r>
              <a:rPr lang="en-US" altLang="en-US" dirty="0"/>
              <a:t>Potentially large variance in wait times</a:t>
            </a:r>
          </a:p>
          <a:p>
            <a:pPr lvl="1"/>
            <a:r>
              <a:rPr lang="en-US" altLang="en-US" dirty="0"/>
              <a:t>Non-preemptive</a:t>
            </a:r>
          </a:p>
          <a:p>
            <a:pPr lvl="2"/>
            <a:r>
              <a:rPr lang="en-US" altLang="en-US" dirty="0"/>
              <a:t>Results in slow response times to arriving interactive requests</a:t>
            </a:r>
          </a:p>
          <a:p>
            <a:pPr lvl="1"/>
            <a:r>
              <a:rPr lang="en-US" dirty="0"/>
              <a:t>Best approach to minimize waiting time.</a:t>
            </a:r>
            <a:endParaRPr lang="en-IN" dirty="0"/>
          </a:p>
          <a:p>
            <a:pPr lvl="1"/>
            <a:r>
              <a:rPr lang="en-US" altLang="en-US" dirty="0"/>
              <a:t>Relies on estimates of time-to-completion</a:t>
            </a:r>
          </a:p>
          <a:p>
            <a:pPr lvl="2"/>
            <a:r>
              <a:rPr lang="en-US" altLang="en-US" dirty="0"/>
              <a:t>Can be inaccurate or falsified</a:t>
            </a:r>
          </a:p>
          <a:p>
            <a:pPr lvl="1"/>
            <a:r>
              <a:rPr lang="en-US" dirty="0"/>
              <a:t>Easy to implement in Batch systems where required CPU time is known in advance.</a:t>
            </a:r>
          </a:p>
          <a:p>
            <a:pPr lvl="1"/>
            <a:r>
              <a:rPr lang="en-US" dirty="0"/>
              <a:t> Impossible to implement in interactive systems where required CPU time is not known. The processer should know in advance how much time process will take. </a:t>
            </a:r>
            <a:endParaRPr lang="en-US" altLang="en-US" dirty="0"/>
          </a:p>
          <a:p>
            <a:pPr lvl="1"/>
            <a:r>
              <a:rPr lang="en-US" altLang="en-US" dirty="0"/>
              <a:t>Unsuitable for use in modern interactive systems</a:t>
            </a:r>
          </a:p>
          <a:p>
            <a:endParaRPr lang="en-IN" dirty="0"/>
          </a:p>
          <a:p>
            <a:pPr lvl="1"/>
            <a:endParaRPr lang="en-US" altLang="en-US" dirty="0"/>
          </a:p>
        </p:txBody>
      </p:sp>
    </p:spTree>
    <p:extLst>
      <p:ext uri="{BB962C8B-B14F-4D97-AF65-F5344CB8AC3E}">
        <p14:creationId xmlns:p14="http://schemas.microsoft.com/office/powerpoint/2010/main" val="1599378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Shortest Job First</a:t>
            </a:r>
          </a:p>
        </p:txBody>
      </p:sp>
      <p:graphicFrame>
        <p:nvGraphicFramePr>
          <p:cNvPr id="4" name="Content Placeholder 3"/>
          <p:cNvGraphicFramePr>
            <a:graphicFrameLocks noGrp="1"/>
          </p:cNvGraphicFramePr>
          <p:nvPr>
            <p:ph idx="1"/>
          </p:nvPr>
        </p:nvGraphicFramePr>
        <p:xfrm>
          <a:off x="3219450" y="2277372"/>
          <a:ext cx="4314825" cy="3226280"/>
        </p:xfrm>
        <a:graphic>
          <a:graphicData uri="http://schemas.openxmlformats.org/drawingml/2006/table">
            <a:tbl>
              <a:tblPr firstRow="1" firstCol="1" bandRow="1">
                <a:tableStyleId>{5C22544A-7EE6-4342-B048-85BDC9FD1C3A}</a:tableStyleId>
              </a:tblPr>
              <a:tblGrid>
                <a:gridCol w="1438275">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gridCol w="1438275">
                  <a:extLst>
                    <a:ext uri="{9D8B030D-6E8A-4147-A177-3AD203B41FA5}">
                      <a16:colId xmlns:a16="http://schemas.microsoft.com/office/drawing/2014/main" val="20002"/>
                    </a:ext>
                  </a:extLst>
                </a:gridCol>
              </a:tblGrid>
              <a:tr h="645256">
                <a:tc>
                  <a:txBody>
                    <a:bodyPr/>
                    <a:lstStyle/>
                    <a:p>
                      <a:pP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Arrival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Execute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645256">
                <a:tc>
                  <a:txBody>
                    <a:bodyPr/>
                    <a:lstStyle/>
                    <a:p>
                      <a:pPr>
                        <a:lnSpc>
                          <a:spcPct val="107000"/>
                        </a:lnSpc>
                        <a:spcAft>
                          <a:spcPts val="1500"/>
                        </a:spcAft>
                      </a:pPr>
                      <a:r>
                        <a:rPr lang="en-US" sz="1600" dirty="0">
                          <a:effectLst/>
                        </a:rPr>
                        <a:t>P0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645256">
                <a:tc>
                  <a:txBody>
                    <a:bodyPr/>
                    <a:lstStyle/>
                    <a:p>
                      <a:pP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latin typeface="+mn-lt"/>
                          <a:ea typeface="+mn-ea"/>
                          <a:cs typeface="+mn-cs"/>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645256">
                <a:tc>
                  <a:txBody>
                    <a:bodyPr/>
                    <a:lstStyle/>
                    <a:p>
                      <a:pP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latin typeface="+mn-lt"/>
                          <a:ea typeface="+mn-ea"/>
                          <a:cs typeface="+mn-cs"/>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645256">
                <a:tc>
                  <a:txBody>
                    <a:bodyPr/>
                    <a:lstStyle/>
                    <a:p>
                      <a:pP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latin typeface="+mn-lt"/>
                          <a:ea typeface="+mn-ea"/>
                          <a:cs typeface="+mn-cs"/>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61150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Gantt Chart</a:t>
            </a:r>
          </a:p>
        </p:txBody>
      </p:sp>
      <p:pic>
        <p:nvPicPr>
          <p:cNvPr id="4" name="Content Placeholder 3" descr="SJF Gantt Chart"/>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296689" y="3140234"/>
            <a:ext cx="5715000" cy="990600"/>
          </a:xfrm>
          <a:prstGeom prst="rect">
            <a:avLst/>
          </a:prstGeom>
          <a:noFill/>
          <a:ln>
            <a:noFill/>
          </a:ln>
        </p:spPr>
      </p:pic>
      <p:sp>
        <p:nvSpPr>
          <p:cNvPr id="3" name="Rectangle 2"/>
          <p:cNvSpPr/>
          <p:nvPr/>
        </p:nvSpPr>
        <p:spPr>
          <a:xfrm>
            <a:off x="1432814" y="2230795"/>
            <a:ext cx="4006225" cy="369332"/>
          </a:xfrm>
          <a:prstGeom prst="rect">
            <a:avLst/>
          </a:prstGeom>
        </p:spPr>
        <p:txBody>
          <a:bodyPr wrap="none">
            <a:spAutoFit/>
          </a:bodyPr>
          <a:lstStyle/>
          <a:p>
            <a:r>
              <a:rPr lang="en-IN" dirty="0"/>
              <a:t>When arrival time of all processes is zero</a:t>
            </a:r>
            <a:endParaRPr lang="en-US" dirty="0"/>
          </a:p>
        </p:txBody>
      </p:sp>
    </p:spTree>
    <p:extLst>
      <p:ext uri="{BB962C8B-B14F-4D97-AF65-F5344CB8AC3E}">
        <p14:creationId xmlns:p14="http://schemas.microsoft.com/office/powerpoint/2010/main" val="2535687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Turnaround Time of each process is as follows:</a:t>
            </a:r>
          </a:p>
        </p:txBody>
      </p:sp>
      <p:graphicFrame>
        <p:nvGraphicFramePr>
          <p:cNvPr id="4" name="Content Placeholder 3"/>
          <p:cNvGraphicFramePr>
            <a:graphicFrameLocks noGrp="1"/>
          </p:cNvGraphicFramePr>
          <p:nvPr>
            <p:ph idx="1"/>
          </p:nvPr>
        </p:nvGraphicFramePr>
        <p:xfrm>
          <a:off x="3081427" y="1897811"/>
          <a:ext cx="5753100" cy="2950235"/>
        </p:xfrm>
        <a:graphic>
          <a:graphicData uri="http://schemas.openxmlformats.org/drawingml/2006/table">
            <a:tbl>
              <a:tblPr firstRow="1" firstCol="1" bandRow="1">
                <a:tableStyleId>{5C22544A-7EE6-4342-B048-85BDC9FD1C3A}</a:tableStyleId>
              </a:tblPr>
              <a:tblGrid>
                <a:gridCol w="878097">
                  <a:extLst>
                    <a:ext uri="{9D8B030D-6E8A-4147-A177-3AD203B41FA5}">
                      <a16:colId xmlns:a16="http://schemas.microsoft.com/office/drawing/2014/main" val="20000"/>
                    </a:ext>
                  </a:extLst>
                </a:gridCol>
                <a:gridCol w="4875003">
                  <a:extLst>
                    <a:ext uri="{9D8B030D-6E8A-4147-A177-3AD203B41FA5}">
                      <a16:colId xmlns:a16="http://schemas.microsoft.com/office/drawing/2014/main" val="20001"/>
                    </a:ext>
                  </a:extLst>
                </a:gridCol>
              </a:tblGrid>
              <a:tr h="590047">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Turnaround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590047">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8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90047">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a:t>
                      </a:r>
                    </a:p>
                  </a:txBody>
                  <a:tcPr marL="76200" marR="76200" marT="76200" marB="76200"/>
                </a:tc>
                <a:extLst>
                  <a:ext uri="{0D108BD9-81ED-4DB2-BD59-A6C34878D82A}">
                    <a16:rowId xmlns:a16="http://schemas.microsoft.com/office/drawing/2014/main" val="10002"/>
                  </a:ext>
                </a:extLst>
              </a:tr>
              <a:tr h="590047">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22</a:t>
                      </a:r>
                    </a:p>
                  </a:txBody>
                  <a:tcPr marL="76200" marR="76200" marT="76200" marB="76200"/>
                </a:tc>
                <a:extLst>
                  <a:ext uri="{0D108BD9-81ED-4DB2-BD59-A6C34878D82A}">
                    <a16:rowId xmlns:a16="http://schemas.microsoft.com/office/drawing/2014/main" val="10003"/>
                  </a:ext>
                </a:extLst>
              </a:tr>
              <a:tr h="590047">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14</a:t>
                      </a: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765689" y="5530334"/>
            <a:ext cx="6462988" cy="369332"/>
          </a:xfrm>
          <a:prstGeom prst="rect">
            <a:avLst/>
          </a:prstGeom>
        </p:spPr>
        <p:txBody>
          <a:bodyPr wrap="none">
            <a:spAutoFit/>
          </a:bodyPr>
          <a:lstStyle/>
          <a:p>
            <a:r>
              <a:rPr lang="en-US"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Turnaround Time: (8+3+22+14) / 4 = 11.75</a:t>
            </a:r>
            <a:endParaRPr lang="en-IN" dirty="0"/>
          </a:p>
        </p:txBody>
      </p:sp>
    </p:spTree>
    <p:extLst>
      <p:ext uri="{BB962C8B-B14F-4D97-AF65-F5344CB8AC3E}">
        <p14:creationId xmlns:p14="http://schemas.microsoft.com/office/powerpoint/2010/main" val="4275012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Wait Time of each process is as follows:</a:t>
            </a:r>
          </a:p>
        </p:txBody>
      </p:sp>
      <p:graphicFrame>
        <p:nvGraphicFramePr>
          <p:cNvPr id="4" name="Content Placeholder 3"/>
          <p:cNvGraphicFramePr>
            <a:graphicFrameLocks noGrp="1"/>
          </p:cNvGraphicFramePr>
          <p:nvPr>
            <p:ph idx="1"/>
          </p:nvPr>
        </p:nvGraphicFramePr>
        <p:xfrm>
          <a:off x="3081427" y="1897811"/>
          <a:ext cx="5753100" cy="2950235"/>
        </p:xfrm>
        <a:graphic>
          <a:graphicData uri="http://schemas.openxmlformats.org/drawingml/2006/table">
            <a:tbl>
              <a:tblPr firstRow="1" firstCol="1" bandRow="1">
                <a:tableStyleId>{5C22544A-7EE6-4342-B048-85BDC9FD1C3A}</a:tableStyleId>
              </a:tblPr>
              <a:tblGrid>
                <a:gridCol w="878097">
                  <a:extLst>
                    <a:ext uri="{9D8B030D-6E8A-4147-A177-3AD203B41FA5}">
                      <a16:colId xmlns:a16="http://schemas.microsoft.com/office/drawing/2014/main" val="20000"/>
                    </a:ext>
                  </a:extLst>
                </a:gridCol>
                <a:gridCol w="4875003">
                  <a:extLst>
                    <a:ext uri="{9D8B030D-6E8A-4147-A177-3AD203B41FA5}">
                      <a16:colId xmlns:a16="http://schemas.microsoft.com/office/drawing/2014/main" val="20001"/>
                    </a:ext>
                  </a:extLst>
                </a:gridCol>
              </a:tblGrid>
              <a:tr h="590047">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Wait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590047">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3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90047">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590047">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14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590047">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765689" y="5530334"/>
            <a:ext cx="5020349" cy="369332"/>
          </a:xfrm>
          <a:prstGeom prst="rect">
            <a:avLst/>
          </a:prstGeom>
        </p:spPr>
        <p:txBody>
          <a:bodyPr wrap="none">
            <a:spAutoFit/>
          </a:bodyPr>
          <a:lstStyle/>
          <a:p>
            <a:r>
              <a:rPr lang="en-US"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Wait Time: (3+14+8) / 4 = 6.25</a:t>
            </a:r>
            <a:endParaRPr lang="en-IN" dirty="0"/>
          </a:p>
        </p:txBody>
      </p:sp>
    </p:spTree>
    <p:extLst>
      <p:ext uri="{BB962C8B-B14F-4D97-AF65-F5344CB8AC3E}">
        <p14:creationId xmlns:p14="http://schemas.microsoft.com/office/powerpoint/2010/main" val="178334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altLang="en-US"/>
              <a:t>Scheduling Criteria</a:t>
            </a:r>
          </a:p>
        </p:txBody>
      </p:sp>
      <p:sp>
        <p:nvSpPr>
          <p:cNvPr id="13317" name="Rectangle 3" descr="Rectangle: Click to edit Master text styles&#10;Second level&#10;Third level&#10;Fourth level&#10;Fifth level"/>
          <p:cNvSpPr>
            <a:spLocks noGrp="1" noChangeArrowheads="1"/>
          </p:cNvSpPr>
          <p:nvPr>
            <p:ph idx="1"/>
          </p:nvPr>
        </p:nvSpPr>
        <p:spPr/>
        <p:txBody>
          <a:bodyPr>
            <a:normAutofit/>
          </a:bodyPr>
          <a:lstStyle/>
          <a:p>
            <a:pPr>
              <a:lnSpc>
                <a:spcPct val="90000"/>
              </a:lnSpc>
            </a:pPr>
            <a:r>
              <a:rPr lang="en-US" altLang="en-US" sz="2400"/>
              <a:t>CPU utilization – keep the CPU as busy as possible</a:t>
            </a:r>
          </a:p>
          <a:p>
            <a:pPr>
              <a:lnSpc>
                <a:spcPct val="90000"/>
              </a:lnSpc>
            </a:pPr>
            <a:r>
              <a:rPr lang="en-US" altLang="en-US" sz="2400"/>
              <a:t>Throughput – # of processes that complete their execution per time unit</a:t>
            </a:r>
          </a:p>
          <a:p>
            <a:pPr>
              <a:lnSpc>
                <a:spcPct val="90000"/>
              </a:lnSpc>
            </a:pPr>
            <a:r>
              <a:rPr lang="en-US" altLang="en-US" sz="2400"/>
              <a:t>Turnaround time – amount of time to execute a particular process</a:t>
            </a:r>
          </a:p>
          <a:p>
            <a:pPr>
              <a:lnSpc>
                <a:spcPct val="90000"/>
              </a:lnSpc>
            </a:pPr>
            <a:r>
              <a:rPr lang="en-US" altLang="en-US" sz="2400"/>
              <a:t>Waiting time – amount of time a process has been waiting in the ready queue and blocked queue</a:t>
            </a:r>
          </a:p>
          <a:p>
            <a:pPr>
              <a:lnSpc>
                <a:spcPct val="90000"/>
              </a:lnSpc>
            </a:pPr>
            <a:r>
              <a:rPr lang="en-US" altLang="en-US" sz="2400"/>
              <a:t>Response time – amount of time it takes from when a request was submitted until the first response is produced, </a:t>
            </a:r>
            <a:r>
              <a:rPr lang="en-US" altLang="en-US" sz="2400" b="1"/>
              <a:t>not</a:t>
            </a:r>
            <a:r>
              <a:rPr lang="en-US" altLang="en-US" sz="2400"/>
              <a:t> output  (for time-sharing environment)</a:t>
            </a:r>
          </a:p>
        </p:txBody>
      </p:sp>
    </p:spTree>
    <p:extLst>
      <p:ext uri="{BB962C8B-B14F-4D97-AF65-F5344CB8AC3E}">
        <p14:creationId xmlns:p14="http://schemas.microsoft.com/office/powerpoint/2010/main" val="875876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dirty="0"/>
              <a:t>Shortest-Remaining-Time (SRT) Scheduling</a:t>
            </a:r>
          </a:p>
        </p:txBody>
      </p:sp>
      <p:sp>
        <p:nvSpPr>
          <p:cNvPr id="108547" name="Rectangle 3"/>
          <p:cNvSpPr>
            <a:spLocks noGrp="1" noChangeArrowheads="1"/>
          </p:cNvSpPr>
          <p:nvPr>
            <p:ph type="body" idx="1"/>
          </p:nvPr>
        </p:nvSpPr>
        <p:spPr/>
        <p:txBody>
          <a:bodyPr/>
          <a:lstStyle/>
          <a:p>
            <a:r>
              <a:rPr lang="en-US" altLang="en-US" dirty="0"/>
              <a:t>SRT scheduling</a:t>
            </a:r>
          </a:p>
          <a:p>
            <a:pPr lvl="1"/>
            <a:r>
              <a:rPr lang="en-US" altLang="en-US" dirty="0"/>
              <a:t>Preemptive version of SPF</a:t>
            </a:r>
          </a:p>
          <a:p>
            <a:pPr lvl="1"/>
            <a:r>
              <a:rPr lang="en-US" altLang="en-US" dirty="0"/>
              <a:t>Shorter arriving processes preempt a running process</a:t>
            </a:r>
          </a:p>
          <a:p>
            <a:pPr lvl="1"/>
            <a:r>
              <a:rPr lang="en-US" altLang="en-US" dirty="0"/>
              <a:t>Very large variance of response times: long processes wait even longer than under SPF</a:t>
            </a:r>
          </a:p>
          <a:p>
            <a:pPr lvl="1"/>
            <a:r>
              <a:rPr lang="en-US" altLang="en-US" dirty="0"/>
              <a:t>Not always optimal</a:t>
            </a:r>
          </a:p>
          <a:p>
            <a:pPr lvl="2"/>
            <a:r>
              <a:rPr lang="en-US" altLang="en-US" dirty="0"/>
              <a:t>Short incoming process can preempt a running process that is near completion</a:t>
            </a:r>
          </a:p>
          <a:p>
            <a:pPr lvl="2"/>
            <a:r>
              <a:rPr lang="en-US" altLang="en-US" dirty="0"/>
              <a:t>Context-switching overhead can become significant</a:t>
            </a:r>
          </a:p>
        </p:txBody>
      </p:sp>
    </p:spTree>
    <p:extLst>
      <p:ext uri="{BB962C8B-B14F-4D97-AF65-F5344CB8AC3E}">
        <p14:creationId xmlns:p14="http://schemas.microsoft.com/office/powerpoint/2010/main" val="2329061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Shortest Remaining Time </a:t>
            </a:r>
          </a:p>
        </p:txBody>
      </p:sp>
      <p:graphicFrame>
        <p:nvGraphicFramePr>
          <p:cNvPr id="4" name="Content Placeholder 3"/>
          <p:cNvGraphicFramePr>
            <a:graphicFrameLocks noGrp="1"/>
          </p:cNvGraphicFramePr>
          <p:nvPr>
            <p:ph idx="1"/>
          </p:nvPr>
        </p:nvGraphicFramePr>
        <p:xfrm>
          <a:off x="3219450" y="2277372"/>
          <a:ext cx="4314825" cy="3226280"/>
        </p:xfrm>
        <a:graphic>
          <a:graphicData uri="http://schemas.openxmlformats.org/drawingml/2006/table">
            <a:tbl>
              <a:tblPr firstRow="1" firstCol="1" bandRow="1">
                <a:tableStyleId>{5C22544A-7EE6-4342-B048-85BDC9FD1C3A}</a:tableStyleId>
              </a:tblPr>
              <a:tblGrid>
                <a:gridCol w="1438275">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gridCol w="1438275">
                  <a:extLst>
                    <a:ext uri="{9D8B030D-6E8A-4147-A177-3AD203B41FA5}">
                      <a16:colId xmlns:a16="http://schemas.microsoft.com/office/drawing/2014/main" val="20002"/>
                    </a:ext>
                  </a:extLst>
                </a:gridCol>
              </a:tblGrid>
              <a:tr h="645256">
                <a:tc>
                  <a:txBody>
                    <a:bodyPr/>
                    <a:lstStyle/>
                    <a:p>
                      <a:pP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Arrival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Execute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645256">
                <a:tc>
                  <a:txBody>
                    <a:bodyPr/>
                    <a:lstStyle/>
                    <a:p>
                      <a:pPr>
                        <a:lnSpc>
                          <a:spcPct val="107000"/>
                        </a:lnSpc>
                        <a:spcAft>
                          <a:spcPts val="1500"/>
                        </a:spcAft>
                      </a:pPr>
                      <a:r>
                        <a:rPr lang="en-US" sz="1600" dirty="0">
                          <a:effectLst/>
                        </a:rPr>
                        <a:t>P0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645256">
                <a:tc>
                  <a:txBody>
                    <a:bodyPr/>
                    <a:lstStyle/>
                    <a:p>
                      <a:pP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latin typeface="+mn-lt"/>
                          <a:ea typeface="+mn-ea"/>
                          <a:cs typeface="+mn-cs"/>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645256">
                <a:tc>
                  <a:txBody>
                    <a:bodyPr/>
                    <a:lstStyle/>
                    <a:p>
                      <a:pP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latin typeface="+mn-lt"/>
                          <a:ea typeface="+mn-ea"/>
                          <a:cs typeface="+mn-cs"/>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645256">
                <a:tc>
                  <a:txBody>
                    <a:bodyPr/>
                    <a:lstStyle/>
                    <a:p>
                      <a:pP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latin typeface="+mn-lt"/>
                          <a:ea typeface="+mn-ea"/>
                          <a:cs typeface="+mn-cs"/>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16465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nvPr>
        </p:nvGraphicFramePr>
        <p:xfrm>
          <a:off x="3268662" y="3759200"/>
          <a:ext cx="5654675" cy="591127"/>
        </p:xfrm>
        <a:graphic>
          <a:graphicData uri="http://schemas.openxmlformats.org/drawingml/2006/table">
            <a:tbl>
              <a:tblPr firstRow="1" firstCol="1" bandRow="1">
                <a:tableStyleId>{5C22544A-7EE6-4342-B048-85BDC9FD1C3A}</a:tableStyleId>
              </a:tblPr>
              <a:tblGrid>
                <a:gridCol w="396875">
                  <a:extLst>
                    <a:ext uri="{9D8B030D-6E8A-4147-A177-3AD203B41FA5}">
                      <a16:colId xmlns:a16="http://schemas.microsoft.com/office/drawing/2014/main" val="1520093382"/>
                    </a:ext>
                  </a:extLst>
                </a:gridCol>
                <a:gridCol w="800100">
                  <a:extLst>
                    <a:ext uri="{9D8B030D-6E8A-4147-A177-3AD203B41FA5}">
                      <a16:colId xmlns:a16="http://schemas.microsoft.com/office/drawing/2014/main" val="2968045553"/>
                    </a:ext>
                  </a:extLst>
                </a:gridCol>
                <a:gridCol w="1200150">
                  <a:extLst>
                    <a:ext uri="{9D8B030D-6E8A-4147-A177-3AD203B41FA5}">
                      <a16:colId xmlns:a16="http://schemas.microsoft.com/office/drawing/2014/main" val="4218943131"/>
                    </a:ext>
                  </a:extLst>
                </a:gridCol>
                <a:gridCol w="1371600">
                  <a:extLst>
                    <a:ext uri="{9D8B030D-6E8A-4147-A177-3AD203B41FA5}">
                      <a16:colId xmlns:a16="http://schemas.microsoft.com/office/drawing/2014/main" val="2557015972"/>
                    </a:ext>
                  </a:extLst>
                </a:gridCol>
                <a:gridCol w="1885950">
                  <a:extLst>
                    <a:ext uri="{9D8B030D-6E8A-4147-A177-3AD203B41FA5}">
                      <a16:colId xmlns:a16="http://schemas.microsoft.com/office/drawing/2014/main" val="2237944546"/>
                    </a:ext>
                  </a:extLst>
                </a:gridCol>
              </a:tblGrid>
              <a:tr h="591127">
                <a:tc>
                  <a:txBody>
                    <a:bodyPr/>
                    <a:lstStyle/>
                    <a:p>
                      <a:pPr marL="0" marR="0" algn="l">
                        <a:lnSpc>
                          <a:spcPct val="107000"/>
                        </a:lnSpc>
                        <a:spcBef>
                          <a:spcPts val="0"/>
                        </a:spcBef>
                        <a:spcAft>
                          <a:spcPts val="0"/>
                        </a:spcAft>
                      </a:pPr>
                      <a:endParaRPr lang="en-US" sz="1100" dirty="0">
                        <a:effectLst/>
                      </a:endParaRPr>
                    </a:p>
                    <a:p>
                      <a:pPr marL="0" marR="0" algn="l">
                        <a:lnSpc>
                          <a:spcPct val="107000"/>
                        </a:lnSpc>
                        <a:spcBef>
                          <a:spcPts val="0"/>
                        </a:spcBef>
                        <a:spcAft>
                          <a:spcPts val="0"/>
                        </a:spcAft>
                      </a:pPr>
                      <a:r>
                        <a:rPr lang="en-US" sz="1100" dirty="0">
                          <a:effectLst/>
                        </a:rPr>
                        <a:t>P0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p>
                    <a:p>
                      <a:pPr marL="0" marR="0" algn="l">
                        <a:lnSpc>
                          <a:spcPct val="107000"/>
                        </a:lnSpc>
                        <a:spcBef>
                          <a:spcPts val="0"/>
                        </a:spcBef>
                        <a:spcAft>
                          <a:spcPts val="0"/>
                        </a:spcAft>
                      </a:pPr>
                      <a:r>
                        <a:rPr lang="en-US" sz="1100" dirty="0">
                          <a:effectLst/>
                        </a:rPr>
                        <a:t>       P1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p>
                    <a:p>
                      <a:pPr marL="0" marR="0" algn="l">
                        <a:lnSpc>
                          <a:spcPct val="107000"/>
                        </a:lnSpc>
                        <a:spcBef>
                          <a:spcPts val="0"/>
                        </a:spcBef>
                        <a:spcAft>
                          <a:spcPts val="0"/>
                        </a:spcAft>
                      </a:pPr>
                      <a:r>
                        <a:rPr lang="en-US" sz="1100" dirty="0">
                          <a:effectLst/>
                        </a:rPr>
                        <a:t>           P0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p>
                    <a:p>
                      <a:pPr marL="0" marR="0" algn="l">
                        <a:lnSpc>
                          <a:spcPct val="107000"/>
                        </a:lnSpc>
                        <a:spcBef>
                          <a:spcPts val="0"/>
                        </a:spcBef>
                        <a:spcAft>
                          <a:spcPts val="0"/>
                        </a:spcAft>
                      </a:pPr>
                      <a:r>
                        <a:rPr lang="en-US" sz="1100" dirty="0">
                          <a:effectLst/>
                        </a:rPr>
                        <a:t>             P3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p>
                    <a:p>
                      <a:pPr marL="0" marR="0" algn="l">
                        <a:lnSpc>
                          <a:spcPct val="107000"/>
                        </a:lnSpc>
                        <a:spcBef>
                          <a:spcPts val="0"/>
                        </a:spcBef>
                        <a:spcAft>
                          <a:spcPts val="0"/>
                        </a:spcAft>
                      </a:pPr>
                      <a:r>
                        <a:rPr lang="en-US" sz="1100" dirty="0">
                          <a:effectLst/>
                        </a:rPr>
                        <a:t>                        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9060987"/>
                  </a:ext>
                </a:extLst>
              </a:tr>
            </a:tbl>
          </a:graphicData>
        </a:graphic>
      </p:graphicFrame>
      <p:sp>
        <p:nvSpPr>
          <p:cNvPr id="7" name="Rectangle 6"/>
          <p:cNvSpPr/>
          <p:nvPr/>
        </p:nvSpPr>
        <p:spPr>
          <a:xfrm>
            <a:off x="3195782" y="4350327"/>
            <a:ext cx="6096000" cy="388696"/>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0    1            4                     8                       14                              22 </a:t>
            </a:r>
          </a:p>
        </p:txBody>
      </p:sp>
    </p:spTree>
    <p:extLst>
      <p:ext uri="{BB962C8B-B14F-4D97-AF65-F5344CB8AC3E}">
        <p14:creationId xmlns:p14="http://schemas.microsoft.com/office/powerpoint/2010/main" val="269133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Turnaround Time of each process is as follows:</a:t>
            </a:r>
          </a:p>
        </p:txBody>
      </p:sp>
      <p:graphicFrame>
        <p:nvGraphicFramePr>
          <p:cNvPr id="4" name="Content Placeholder 3"/>
          <p:cNvGraphicFramePr>
            <a:graphicFrameLocks noGrp="1"/>
          </p:cNvGraphicFramePr>
          <p:nvPr>
            <p:ph idx="1"/>
          </p:nvPr>
        </p:nvGraphicFramePr>
        <p:xfrm>
          <a:off x="3081427" y="1897811"/>
          <a:ext cx="5753100" cy="2950235"/>
        </p:xfrm>
        <a:graphic>
          <a:graphicData uri="http://schemas.openxmlformats.org/drawingml/2006/table">
            <a:tbl>
              <a:tblPr firstRow="1" firstCol="1" bandRow="1">
                <a:tableStyleId>{5C22544A-7EE6-4342-B048-85BDC9FD1C3A}</a:tableStyleId>
              </a:tblPr>
              <a:tblGrid>
                <a:gridCol w="878097">
                  <a:extLst>
                    <a:ext uri="{9D8B030D-6E8A-4147-A177-3AD203B41FA5}">
                      <a16:colId xmlns:a16="http://schemas.microsoft.com/office/drawing/2014/main" val="20000"/>
                    </a:ext>
                  </a:extLst>
                </a:gridCol>
                <a:gridCol w="4875003">
                  <a:extLst>
                    <a:ext uri="{9D8B030D-6E8A-4147-A177-3AD203B41FA5}">
                      <a16:colId xmlns:a16="http://schemas.microsoft.com/office/drawing/2014/main" val="20001"/>
                    </a:ext>
                  </a:extLst>
                </a:gridCol>
              </a:tblGrid>
              <a:tr h="590047">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Turnaround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590047">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8-0 = 8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90047">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4-1</a:t>
                      </a:r>
                      <a:r>
                        <a:rPr lang="en-IN" sz="1600" baseline="0" dirty="0">
                          <a:effectLst/>
                          <a:latin typeface="Calibri" panose="020F0502020204030204" pitchFamily="34" charset="0"/>
                          <a:ea typeface="Calibri" panose="020F0502020204030204" pitchFamily="34" charset="0"/>
                          <a:cs typeface="Times New Roman" panose="02020603050405020304" pitchFamily="18" charset="0"/>
                        </a:rPr>
                        <a:t> = 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590047">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22-2 =20</a:t>
                      </a:r>
                    </a:p>
                  </a:txBody>
                  <a:tcPr marL="76200" marR="76200" marT="76200" marB="76200"/>
                </a:tc>
                <a:extLst>
                  <a:ext uri="{0D108BD9-81ED-4DB2-BD59-A6C34878D82A}">
                    <a16:rowId xmlns:a16="http://schemas.microsoft.com/office/drawing/2014/main" val="10003"/>
                  </a:ext>
                </a:extLst>
              </a:tr>
              <a:tr h="590047">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14-3</a:t>
                      </a:r>
                      <a:r>
                        <a:rPr lang="en-IN" sz="1600" baseline="0" dirty="0">
                          <a:effectLst/>
                          <a:latin typeface="Calibri" panose="020F0502020204030204" pitchFamily="34" charset="0"/>
                          <a:ea typeface="Calibri" panose="020F0502020204030204" pitchFamily="34" charset="0"/>
                          <a:cs typeface="Times New Roman" panose="02020603050405020304" pitchFamily="18" charset="0"/>
                        </a:rPr>
                        <a:t> = 11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765689" y="5530334"/>
            <a:ext cx="6462988" cy="369332"/>
          </a:xfrm>
          <a:prstGeom prst="rect">
            <a:avLst/>
          </a:prstGeom>
        </p:spPr>
        <p:txBody>
          <a:bodyPr wrap="none">
            <a:spAutoFit/>
          </a:bodyPr>
          <a:lstStyle/>
          <a:p>
            <a:r>
              <a:rPr lang="en-US"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Turnaround Time: (8+3+20+11) / 4 = 10.5</a:t>
            </a:r>
            <a:endParaRPr lang="en-IN" dirty="0"/>
          </a:p>
        </p:txBody>
      </p:sp>
    </p:spTree>
    <p:extLst>
      <p:ext uri="{BB962C8B-B14F-4D97-AF65-F5344CB8AC3E}">
        <p14:creationId xmlns:p14="http://schemas.microsoft.com/office/powerpoint/2010/main" val="309351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Wait Time of each process is as follows:</a:t>
            </a:r>
          </a:p>
        </p:txBody>
      </p:sp>
      <p:graphicFrame>
        <p:nvGraphicFramePr>
          <p:cNvPr id="4" name="Content Placeholder 3"/>
          <p:cNvGraphicFramePr>
            <a:graphicFrameLocks noGrp="1"/>
          </p:cNvGraphicFramePr>
          <p:nvPr>
            <p:ph idx="1"/>
          </p:nvPr>
        </p:nvGraphicFramePr>
        <p:xfrm>
          <a:off x="3081427" y="1897811"/>
          <a:ext cx="5753100" cy="2950235"/>
        </p:xfrm>
        <a:graphic>
          <a:graphicData uri="http://schemas.openxmlformats.org/drawingml/2006/table">
            <a:tbl>
              <a:tblPr firstRow="1" firstCol="1" bandRow="1">
                <a:tableStyleId>{5C22544A-7EE6-4342-B048-85BDC9FD1C3A}</a:tableStyleId>
              </a:tblPr>
              <a:tblGrid>
                <a:gridCol w="878097">
                  <a:extLst>
                    <a:ext uri="{9D8B030D-6E8A-4147-A177-3AD203B41FA5}">
                      <a16:colId xmlns:a16="http://schemas.microsoft.com/office/drawing/2014/main" val="20000"/>
                    </a:ext>
                  </a:extLst>
                </a:gridCol>
                <a:gridCol w="4875003">
                  <a:extLst>
                    <a:ext uri="{9D8B030D-6E8A-4147-A177-3AD203B41FA5}">
                      <a16:colId xmlns:a16="http://schemas.microsoft.com/office/drawing/2014/main" val="20001"/>
                    </a:ext>
                  </a:extLst>
                </a:gridCol>
              </a:tblGrid>
              <a:tr h="590047">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Wait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590047">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4-1 =3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590047">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590047">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14-2 =12</a:t>
                      </a:r>
                    </a:p>
                  </a:txBody>
                  <a:tcPr marL="76200" marR="76200" marT="76200" marB="76200"/>
                </a:tc>
                <a:extLst>
                  <a:ext uri="{0D108BD9-81ED-4DB2-BD59-A6C34878D82A}">
                    <a16:rowId xmlns:a16="http://schemas.microsoft.com/office/drawing/2014/main" val="10003"/>
                  </a:ext>
                </a:extLst>
              </a:tr>
              <a:tr h="590047">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8-3 =5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765689" y="5530334"/>
            <a:ext cx="4642040" cy="369332"/>
          </a:xfrm>
          <a:prstGeom prst="rect">
            <a:avLst/>
          </a:prstGeom>
        </p:spPr>
        <p:txBody>
          <a:bodyPr wrap="none">
            <a:spAutoFit/>
          </a:bodyPr>
          <a:lstStyle/>
          <a:p>
            <a:r>
              <a:rPr lang="en-US"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Wait Time: (3+12+5) / 4 = 5</a:t>
            </a:r>
            <a:endParaRPr lang="en-IN" dirty="0"/>
          </a:p>
        </p:txBody>
      </p:sp>
    </p:spTree>
    <p:extLst>
      <p:ext uri="{BB962C8B-B14F-4D97-AF65-F5344CB8AC3E}">
        <p14:creationId xmlns:p14="http://schemas.microsoft.com/office/powerpoint/2010/main" val="2641846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a:bodyPr>
          <a:lstStyle/>
          <a:p>
            <a:r>
              <a:rPr lang="en-US" altLang="en-US" sz="3600" dirty="0"/>
              <a:t> Highest-Response-Ratio-Next (HRRN) Scheduling</a:t>
            </a:r>
          </a:p>
        </p:txBody>
      </p:sp>
      <p:sp>
        <p:nvSpPr>
          <p:cNvPr id="107523" name="Rectangle 3"/>
          <p:cNvSpPr>
            <a:spLocks noGrp="1" noChangeArrowheads="1"/>
          </p:cNvSpPr>
          <p:nvPr>
            <p:ph type="body" idx="1"/>
          </p:nvPr>
        </p:nvSpPr>
        <p:spPr/>
        <p:txBody>
          <a:bodyPr>
            <a:normAutofit/>
          </a:bodyPr>
          <a:lstStyle/>
          <a:p>
            <a:r>
              <a:rPr lang="en-US" dirty="0"/>
              <a:t> The discrimination towards long jobs in SJF is reduced by the strategy HRRN. Response ratio is the sum of wait time and Job time divided by the Job time. The job with the highest response time is chosen for scheduling. To start with long jobs suffer but as their wait time increases the response time ratio also increases.</a:t>
            </a:r>
            <a:endParaRPr lang="en-US" altLang="en-US" dirty="0"/>
          </a:p>
          <a:p>
            <a:r>
              <a:rPr lang="en-US" altLang="en-US" dirty="0"/>
              <a:t>HRRN scheduling</a:t>
            </a:r>
          </a:p>
          <a:p>
            <a:pPr lvl="1"/>
            <a:r>
              <a:rPr lang="en-US" altLang="en-US" dirty="0"/>
              <a:t>Improves upon SPF scheduling</a:t>
            </a:r>
          </a:p>
          <a:p>
            <a:pPr lvl="1"/>
            <a:r>
              <a:rPr lang="en-US" altLang="en-US" dirty="0"/>
              <a:t>Still </a:t>
            </a:r>
            <a:r>
              <a:rPr lang="en-US" altLang="en-US" dirty="0" err="1"/>
              <a:t>nonpreemptive</a:t>
            </a:r>
            <a:endParaRPr lang="en-US" altLang="en-US" dirty="0"/>
          </a:p>
          <a:p>
            <a:pPr lvl="1"/>
            <a:r>
              <a:rPr lang="en-US" altLang="en-US" dirty="0"/>
              <a:t>Considers how long process has been waiting</a:t>
            </a:r>
          </a:p>
          <a:p>
            <a:pPr lvl="1"/>
            <a:r>
              <a:rPr lang="en-US" altLang="en-US" dirty="0"/>
              <a:t>Prevents indefinite postponement</a:t>
            </a:r>
          </a:p>
          <a:p>
            <a:pPr lvl="1"/>
            <a:endParaRPr lang="en-US" altLang="en-US" dirty="0"/>
          </a:p>
        </p:txBody>
      </p:sp>
    </p:spTree>
    <p:extLst>
      <p:ext uri="{BB962C8B-B14F-4D97-AF65-F5344CB8AC3E}">
        <p14:creationId xmlns:p14="http://schemas.microsoft.com/office/powerpoint/2010/main" val="3684780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3101340" y="2796762"/>
          <a:ext cx="5989320" cy="2273935"/>
        </p:xfrm>
        <a:graphic>
          <a:graphicData uri="http://schemas.openxmlformats.org/drawingml/2006/table">
            <a:tbl>
              <a:tblPr firstRow="1" firstCol="1" bandRow="1">
                <a:tableStyleId>{5C22544A-7EE6-4342-B048-85BDC9FD1C3A}</a:tableStyleId>
              </a:tblPr>
              <a:tblGrid>
                <a:gridCol w="1996440">
                  <a:extLst>
                    <a:ext uri="{9D8B030D-6E8A-4147-A177-3AD203B41FA5}">
                      <a16:colId xmlns:a16="http://schemas.microsoft.com/office/drawing/2014/main" val="448877908"/>
                    </a:ext>
                  </a:extLst>
                </a:gridCol>
                <a:gridCol w="1996440">
                  <a:extLst>
                    <a:ext uri="{9D8B030D-6E8A-4147-A177-3AD203B41FA5}">
                      <a16:colId xmlns:a16="http://schemas.microsoft.com/office/drawing/2014/main" val="344861539"/>
                    </a:ext>
                  </a:extLst>
                </a:gridCol>
                <a:gridCol w="1996440">
                  <a:extLst>
                    <a:ext uri="{9D8B030D-6E8A-4147-A177-3AD203B41FA5}">
                      <a16:colId xmlns:a16="http://schemas.microsoft.com/office/drawing/2014/main" val="1509201960"/>
                    </a:ext>
                  </a:extLst>
                </a:gridCol>
              </a:tblGrid>
              <a:tr h="0">
                <a:tc>
                  <a:txBody>
                    <a:bodyPr/>
                    <a:lstStyle/>
                    <a:p>
                      <a:pPr marL="0" marR="0">
                        <a:lnSpc>
                          <a:spcPct val="107000"/>
                        </a:lnSpc>
                        <a:spcBef>
                          <a:spcPts val="0"/>
                        </a:spcBef>
                        <a:spcAft>
                          <a:spcPts val="0"/>
                        </a:spcAft>
                      </a:pPr>
                      <a:r>
                        <a:rPr lang="en-US" sz="1300">
                          <a:effectLst/>
                        </a:rPr>
                        <a:t>Process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1300">
                          <a:effectLst/>
                        </a:rPr>
                        <a:t>Arrival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1300">
                          <a:effectLst/>
                        </a:rPr>
                        <a:t>Burst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4192535503"/>
                  </a:ext>
                </a:extLst>
              </a:tr>
              <a:tr h="230505">
                <a:tc>
                  <a:txBody>
                    <a:bodyPr/>
                    <a:lstStyle/>
                    <a:p>
                      <a:pPr marL="190500" marR="0">
                        <a:lnSpc>
                          <a:spcPts val="1875"/>
                        </a:lnSpc>
                        <a:spcBef>
                          <a:spcPts val="0"/>
                        </a:spcBef>
                        <a:spcAft>
                          <a:spcPts val="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378676406"/>
                  </a:ext>
                </a:extLst>
              </a:tr>
              <a:tr h="243840">
                <a:tc>
                  <a:txBody>
                    <a:bodyPr/>
                    <a:lstStyle/>
                    <a:p>
                      <a:pPr marL="190500" marR="0">
                        <a:lnSpc>
                          <a:spcPts val="1875"/>
                        </a:lnSpc>
                        <a:spcBef>
                          <a:spcPts val="0"/>
                        </a:spcBef>
                        <a:spcAft>
                          <a:spcPts val="0"/>
                        </a:spcAft>
                      </a:pPr>
                      <a:r>
                        <a:rPr lang="en-US" sz="10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986322175"/>
                  </a:ext>
                </a:extLst>
              </a:tr>
              <a:tr h="230505">
                <a:tc>
                  <a:txBody>
                    <a:bodyPr/>
                    <a:lstStyle/>
                    <a:p>
                      <a:pPr marL="190500" marR="0">
                        <a:lnSpc>
                          <a:spcPts val="1875"/>
                        </a:lnSpc>
                        <a:spcBef>
                          <a:spcPts val="0"/>
                        </a:spcBef>
                        <a:spcAft>
                          <a:spcPts val="0"/>
                        </a:spcAft>
                      </a:pPr>
                      <a:r>
                        <a:rPr lang="en-US" sz="105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76410983"/>
                  </a:ext>
                </a:extLst>
              </a:tr>
              <a:tr h="230505">
                <a:tc>
                  <a:txBody>
                    <a:bodyPr/>
                    <a:lstStyle/>
                    <a:p>
                      <a:pPr marL="190500" marR="0">
                        <a:lnSpc>
                          <a:spcPts val="1875"/>
                        </a:lnSpc>
                        <a:spcBef>
                          <a:spcPts val="0"/>
                        </a:spcBef>
                        <a:spcAft>
                          <a:spcPts val="0"/>
                        </a:spcAft>
                      </a:pPr>
                      <a:r>
                        <a:rPr lang="en-US" sz="105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7353945"/>
                  </a:ext>
                </a:extLst>
              </a:tr>
              <a:tr h="243840">
                <a:tc>
                  <a:txBody>
                    <a:bodyPr/>
                    <a:lstStyle/>
                    <a:p>
                      <a:pPr marL="190500" marR="0">
                        <a:lnSpc>
                          <a:spcPts val="1875"/>
                        </a:lnSpc>
                        <a:spcBef>
                          <a:spcPts val="0"/>
                        </a:spcBef>
                        <a:spcAft>
                          <a:spcPts val="0"/>
                        </a:spcAft>
                      </a:pPr>
                      <a:r>
                        <a:rPr lang="en-US" sz="105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nSpc>
                          <a:spcPts val="1875"/>
                        </a:lnSpc>
                        <a:spcBef>
                          <a:spcPts val="0"/>
                        </a:spcBef>
                        <a:spcAft>
                          <a:spcPts val="0"/>
                        </a:spcAft>
                      </a:pPr>
                      <a:r>
                        <a:rPr lang="en-US" sz="105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304094476"/>
                  </a:ext>
                </a:extLst>
              </a:tr>
            </a:tbl>
          </a:graphicData>
        </a:graphic>
      </p:graphicFrame>
    </p:spTree>
    <p:extLst>
      <p:ext uri="{BB962C8B-B14F-4D97-AF65-F5344CB8AC3E}">
        <p14:creationId xmlns:p14="http://schemas.microsoft.com/office/powerpoint/2010/main" val="727211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os hrrn scheduling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52470" y="4579023"/>
            <a:ext cx="5087060" cy="1305107"/>
          </a:xfrm>
          <a:prstGeom prst="rect">
            <a:avLst/>
          </a:prstGeom>
          <a:noFill/>
          <a:ln>
            <a:noFill/>
          </a:ln>
        </p:spPr>
      </p:pic>
      <p:sp>
        <p:nvSpPr>
          <p:cNvPr id="5" name="Rectangle 4"/>
          <p:cNvSpPr/>
          <p:nvPr/>
        </p:nvSpPr>
        <p:spPr>
          <a:xfrm>
            <a:off x="1022577" y="2022363"/>
            <a:ext cx="3147528" cy="369332"/>
          </a:xfrm>
          <a:prstGeom prst="rect">
            <a:avLst/>
          </a:prstGeom>
        </p:spPr>
        <p:txBody>
          <a:bodyPr wrap="none">
            <a:spAutoFit/>
          </a:bodyPr>
          <a:lstStyle/>
          <a:p>
            <a:r>
              <a:rPr lang="en-US">
                <a:solidFill>
                  <a:srgbClr val="000000"/>
                </a:solidFill>
                <a:latin typeface="Verdana" panose="020B0604030504040204" pitchFamily="34" charset="0"/>
                <a:ea typeface="Times New Roman" panose="02020603050405020304" pitchFamily="18" charset="0"/>
                <a:cs typeface="Times New Roman" panose="02020603050405020304" pitchFamily="18" charset="0"/>
              </a:rPr>
              <a:t>P0 is executed for 3 units</a:t>
            </a:r>
            <a:endParaRPr lang="en-US"/>
          </a:p>
        </p:txBody>
      </p:sp>
      <p:sp>
        <p:nvSpPr>
          <p:cNvPr id="6" name="Rectangle 5"/>
          <p:cNvSpPr/>
          <p:nvPr/>
        </p:nvSpPr>
        <p:spPr>
          <a:xfrm>
            <a:off x="1022577" y="2442112"/>
            <a:ext cx="3147528" cy="369332"/>
          </a:xfrm>
          <a:prstGeom prst="rect">
            <a:avLst/>
          </a:prstGeom>
        </p:spPr>
        <p:txBody>
          <a:bodyPr wrap="non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P1 is executed for 5 units</a:t>
            </a:r>
            <a:endParaRPr lang="en-US" dirty="0"/>
          </a:p>
        </p:txBody>
      </p:sp>
      <p:sp>
        <p:nvSpPr>
          <p:cNvPr id="7" name="Rectangle 6"/>
          <p:cNvSpPr/>
          <p:nvPr/>
        </p:nvSpPr>
        <p:spPr>
          <a:xfrm>
            <a:off x="1022577" y="2987006"/>
            <a:ext cx="6096000" cy="823302"/>
          </a:xfrm>
          <a:prstGeom prst="rect">
            <a:avLst/>
          </a:prstGeom>
        </p:spPr>
        <p:txBody>
          <a:bodyPr>
            <a:spAutoFit/>
          </a:bodyPr>
          <a:lstStyle/>
          <a:p>
            <a:pPr marL="342900" marR="0" lvl="0" indent="-342900">
              <a:lnSpc>
                <a:spcPts val="1875"/>
              </a:lnSpc>
              <a:spcBef>
                <a:spcPts val="0"/>
              </a:spcBef>
              <a:spcAft>
                <a:spcPts val="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RR (P2) = ((8-4) +4)/</a:t>
            </a:r>
            <a:r>
              <a:rPr lang="en-US"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4</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a:t>
            </a:r>
            <a:r>
              <a:rPr lang="en-US"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2</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RR (P3) = (2+1)/</a:t>
            </a:r>
            <a:r>
              <a:rPr lang="en-US"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1</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a:t>
            </a:r>
            <a:r>
              <a:rPr lang="en-US"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3</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60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RR (P4) = (0+2)/</a:t>
            </a:r>
            <a:r>
              <a:rPr lang="en-US"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2</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a:t>
            </a:r>
            <a:r>
              <a:rPr lang="en-US"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1</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5466522" y="1911977"/>
            <a:ext cx="3304110" cy="369332"/>
          </a:xfrm>
          <a:prstGeom prst="rect">
            <a:avLst/>
          </a:prstGeom>
        </p:spPr>
        <p:txBody>
          <a:bodyPr wrap="non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P3 is scheduled for 1 unit. </a:t>
            </a:r>
            <a:endParaRPr lang="en-US" dirty="0"/>
          </a:p>
        </p:txBody>
      </p:sp>
      <p:sp>
        <p:nvSpPr>
          <p:cNvPr id="9" name="Rectangle 8"/>
          <p:cNvSpPr/>
          <p:nvPr/>
        </p:nvSpPr>
        <p:spPr>
          <a:xfrm>
            <a:off x="5500255" y="2471204"/>
            <a:ext cx="6096000" cy="579646"/>
          </a:xfrm>
          <a:prstGeom prst="rect">
            <a:avLst/>
          </a:prstGeom>
        </p:spPr>
        <p:txBody>
          <a:bodyPr>
            <a:spAutoFit/>
          </a:bodyPr>
          <a:lstStyle/>
          <a:p>
            <a:pPr marL="342900" marR="0" lvl="0" indent="-342900">
              <a:lnSpc>
                <a:spcPts val="1875"/>
              </a:lnSpc>
              <a:spcBef>
                <a:spcPts val="0"/>
              </a:spcBef>
              <a:spcAft>
                <a:spcPts val="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RR ( P2) = (5+4)/</a:t>
            </a:r>
            <a:r>
              <a:rPr lang="en-US"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4</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a:t>
            </a:r>
            <a:r>
              <a:rPr lang="en-US"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2</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.25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0"/>
              </a:spcBef>
              <a:spcAft>
                <a:spcPts val="60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RR (P4) = (1+2)/</a:t>
            </a:r>
            <a:r>
              <a:rPr lang="en-US" dirty="0">
                <a:solidFill>
                  <a:srgbClr val="FF0000"/>
                </a:solidFill>
                <a:latin typeface="Verdana" panose="020B0604030504040204" pitchFamily="34" charset="0"/>
                <a:ea typeface="Times New Roman" panose="02020603050405020304" pitchFamily="18" charset="0"/>
                <a:cs typeface="Times New Roman" panose="02020603050405020304" pitchFamily="18" charset="0"/>
              </a:rPr>
              <a:t>2</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 </a:t>
            </a:r>
            <a:r>
              <a:rPr lang="en-US" dirty="0">
                <a:solidFill>
                  <a:srgbClr val="0000FF"/>
                </a:solidFill>
                <a:latin typeface="Verdana" panose="020B0604030504040204" pitchFamily="34" charset="0"/>
                <a:ea typeface="Times New Roman" panose="02020603050405020304" pitchFamily="18" charset="0"/>
                <a:cs typeface="Times New Roman" panose="02020603050405020304" pitchFamily="18" charset="0"/>
              </a:rPr>
              <a:t>1</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.5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5545796" y="3277094"/>
            <a:ext cx="5062604" cy="369332"/>
          </a:xfrm>
          <a:prstGeom prst="rect">
            <a:avLst/>
          </a:prstGeom>
        </p:spPr>
        <p:txBody>
          <a:bodyPr wrap="non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P2 will be scheduled, P4 will be scheduled</a:t>
            </a:r>
            <a:endParaRPr lang="en-US" dirty="0"/>
          </a:p>
        </p:txBody>
      </p:sp>
    </p:spTree>
    <p:extLst>
      <p:ext uri="{BB962C8B-B14F-4D97-AF65-F5344CB8AC3E}">
        <p14:creationId xmlns:p14="http://schemas.microsoft.com/office/powerpoint/2010/main" val="4254345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Based Scheduling</a:t>
            </a:r>
            <a:endParaRPr lang="en-IN" dirty="0"/>
          </a:p>
        </p:txBody>
      </p:sp>
      <p:sp>
        <p:nvSpPr>
          <p:cNvPr id="3" name="Content Placeholder 2"/>
          <p:cNvSpPr>
            <a:spLocks noGrp="1"/>
          </p:cNvSpPr>
          <p:nvPr>
            <p:ph idx="1"/>
          </p:nvPr>
        </p:nvSpPr>
        <p:spPr/>
        <p:txBody>
          <a:bodyPr/>
          <a:lstStyle/>
          <a:p>
            <a:pPr lvl="0"/>
            <a:r>
              <a:rPr lang="en-US" dirty="0"/>
              <a:t>Priority scheduling is a non-preemptive algorithm and one of the most common scheduling algorithms in batch systems.</a:t>
            </a:r>
            <a:endParaRPr lang="en-IN" dirty="0"/>
          </a:p>
          <a:p>
            <a:pPr lvl="0"/>
            <a:r>
              <a:rPr lang="en-US" dirty="0"/>
              <a:t>Each process is assigned a priority. Process with highest priority is to be executed first and so on.</a:t>
            </a:r>
            <a:endParaRPr lang="en-IN" dirty="0"/>
          </a:p>
          <a:p>
            <a:pPr lvl="0"/>
            <a:r>
              <a:rPr lang="en-US" dirty="0"/>
              <a:t>Processes with same priority are executed on first come first served basis.</a:t>
            </a:r>
            <a:endParaRPr lang="en-IN" dirty="0"/>
          </a:p>
          <a:p>
            <a:pPr lvl="0"/>
            <a:r>
              <a:rPr lang="en-US" dirty="0"/>
              <a:t>Priority can be decided based on memory requirements, time requirements or any other resource requirement.</a:t>
            </a:r>
            <a:endParaRPr lang="en-IN" dirty="0"/>
          </a:p>
          <a:p>
            <a:endParaRPr lang="en-IN" dirty="0"/>
          </a:p>
        </p:txBody>
      </p:sp>
    </p:spTree>
    <p:extLst>
      <p:ext uri="{BB962C8B-B14F-4D97-AF65-F5344CB8AC3E}">
        <p14:creationId xmlns:p14="http://schemas.microsoft.com/office/powerpoint/2010/main" val="1161920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Scheduling</a:t>
            </a:r>
            <a:endParaRPr lang="en-IN" dirty="0"/>
          </a:p>
        </p:txBody>
      </p:sp>
      <p:sp>
        <p:nvSpPr>
          <p:cNvPr id="3" name="Content Placeholder 2"/>
          <p:cNvSpPr>
            <a:spLocks noGrp="1"/>
          </p:cNvSpPr>
          <p:nvPr>
            <p:ph idx="1"/>
          </p:nvPr>
        </p:nvSpPr>
        <p:spPr/>
        <p:txBody>
          <a:bodyPr/>
          <a:lstStyle/>
          <a:p>
            <a:r>
              <a:rPr lang="en-US" dirty="0"/>
              <a:t>Ready queue is maintained in priority order, where priority of a process is:</a:t>
            </a:r>
            <a:endParaRPr lang="en-IN" dirty="0"/>
          </a:p>
          <a:p>
            <a:pPr lvl="1"/>
            <a:r>
              <a:rPr lang="en-US" dirty="0"/>
              <a:t>determined by OS (e.g., run system processes before user processes use the CPU,  average time of last CPU bursts, number of open files, memory size etc. )</a:t>
            </a:r>
            <a:endParaRPr lang="en-IN" dirty="0"/>
          </a:p>
          <a:p>
            <a:pPr lvl="1"/>
            <a:r>
              <a:rPr lang="en-US" dirty="0"/>
              <a:t>purchased by user</a:t>
            </a:r>
            <a:endParaRPr lang="en-IN" dirty="0"/>
          </a:p>
          <a:p>
            <a:pPr lvl="1"/>
            <a:r>
              <a:rPr lang="en-US" dirty="0"/>
              <a:t>based on corporate policy (e.g. give high priority to some project viewed as very important to company)</a:t>
            </a:r>
            <a:endParaRPr lang="en-IN" dirty="0"/>
          </a:p>
          <a:p>
            <a:pPr marL="0" indent="0">
              <a:buNone/>
            </a:pPr>
            <a:endParaRPr lang="en-IN" dirty="0"/>
          </a:p>
        </p:txBody>
      </p:sp>
    </p:spTree>
    <p:extLst>
      <p:ext uri="{BB962C8B-B14F-4D97-AF65-F5344CB8AC3E}">
        <p14:creationId xmlns:p14="http://schemas.microsoft.com/office/powerpoint/2010/main" val="155818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altLang="en-US"/>
              <a:t>Optimization Criteria</a:t>
            </a:r>
          </a:p>
        </p:txBody>
      </p:sp>
      <p:sp>
        <p:nvSpPr>
          <p:cNvPr id="14341" name="Rectangle 3" descr="Rectangle: Click to edit Master text styles&#10;Second level&#10;Third level&#10;Fourth level&#10;Fifth level"/>
          <p:cNvSpPr>
            <a:spLocks noGrp="1" noChangeArrowheads="1"/>
          </p:cNvSpPr>
          <p:nvPr>
            <p:ph idx="1"/>
          </p:nvPr>
        </p:nvSpPr>
        <p:spPr/>
        <p:txBody>
          <a:bodyPr>
            <a:normAutofit fontScale="92500" lnSpcReduction="20000"/>
          </a:bodyPr>
          <a:lstStyle/>
          <a:p>
            <a:r>
              <a:rPr lang="en-US" altLang="en-US" dirty="0"/>
              <a:t>Max throughput</a:t>
            </a:r>
          </a:p>
          <a:p>
            <a:pPr lvl="1"/>
            <a:r>
              <a:rPr lang="en-US" altLang="en-US" dirty="0"/>
              <a:t>Jobs per second</a:t>
            </a:r>
          </a:p>
          <a:p>
            <a:pPr lvl="1"/>
            <a:r>
              <a:rPr lang="en-US" altLang="en-US" dirty="0"/>
              <a:t>Throughput related to response time, but not identical</a:t>
            </a:r>
          </a:p>
          <a:p>
            <a:pPr lvl="2"/>
            <a:r>
              <a:rPr lang="en-US" altLang="en-US" dirty="0"/>
              <a:t>Minimizing response time will lead to more context switching than if you maximized only throughput</a:t>
            </a:r>
          </a:p>
          <a:p>
            <a:pPr lvl="1"/>
            <a:r>
              <a:rPr lang="en-US" altLang="en-US" dirty="0"/>
              <a:t>Minimize overhead (context switch time) as well as efficient use of resources (CPU, disk, memory, etc.)</a:t>
            </a:r>
          </a:p>
          <a:p>
            <a:endParaRPr lang="en-US" altLang="en-US" dirty="0"/>
          </a:p>
          <a:p>
            <a:r>
              <a:rPr lang="en-US" altLang="en-US" dirty="0"/>
              <a:t>Min response time</a:t>
            </a:r>
          </a:p>
          <a:p>
            <a:pPr lvl="1"/>
            <a:r>
              <a:rPr lang="en-US" altLang="en-US" dirty="0"/>
              <a:t>Elapsed time to do an operation (job)</a:t>
            </a:r>
          </a:p>
          <a:p>
            <a:pPr lvl="1"/>
            <a:r>
              <a:rPr lang="en-US" altLang="en-US" dirty="0"/>
              <a:t>Response time is what the user sees</a:t>
            </a:r>
          </a:p>
          <a:p>
            <a:pPr lvl="2"/>
            <a:r>
              <a:rPr lang="en-US" altLang="en-US" dirty="0"/>
              <a:t>Time to echo keystroke in editor</a:t>
            </a:r>
          </a:p>
          <a:p>
            <a:pPr lvl="2"/>
            <a:r>
              <a:rPr lang="en-US" altLang="en-US" dirty="0"/>
              <a:t>Time to compile a program</a:t>
            </a:r>
          </a:p>
          <a:p>
            <a:pPr lvl="2"/>
            <a:r>
              <a:rPr lang="en-US" altLang="en-US" dirty="0"/>
              <a:t>Real-time Tasks: Must meet deadlines imposed by World</a:t>
            </a:r>
          </a:p>
          <a:p>
            <a:endParaRPr lang="en-US" altLang="en-US" dirty="0"/>
          </a:p>
        </p:txBody>
      </p:sp>
    </p:spTree>
    <p:extLst>
      <p:ext uri="{BB962C8B-B14F-4D97-AF65-F5344CB8AC3E}">
        <p14:creationId xmlns:p14="http://schemas.microsoft.com/office/powerpoint/2010/main" val="1292514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781822257"/>
              </p:ext>
            </p:extLst>
          </p:nvPr>
        </p:nvGraphicFramePr>
        <p:xfrm>
          <a:off x="2918114" y="2306623"/>
          <a:ext cx="5753100" cy="3020904"/>
        </p:xfrm>
        <a:graphic>
          <a:graphicData uri="http://schemas.openxmlformats.org/drawingml/2006/table">
            <a:tbl>
              <a:tblPr firstRow="1" firstCol="1" bandRow="1">
                <a:tableStyleId>{5C22544A-7EE6-4342-B048-85BDC9FD1C3A}</a:tableStyleId>
              </a:tblPr>
              <a:tblGrid>
                <a:gridCol w="1438275">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gridCol w="1438275">
                  <a:extLst>
                    <a:ext uri="{9D8B030D-6E8A-4147-A177-3AD203B41FA5}">
                      <a16:colId xmlns:a16="http://schemas.microsoft.com/office/drawing/2014/main" val="20002"/>
                    </a:ext>
                  </a:extLst>
                </a:gridCol>
                <a:gridCol w="1438275">
                  <a:extLst>
                    <a:ext uri="{9D8B030D-6E8A-4147-A177-3AD203B41FA5}">
                      <a16:colId xmlns:a16="http://schemas.microsoft.com/office/drawing/2014/main" val="20003"/>
                    </a:ext>
                  </a:extLst>
                </a:gridCol>
              </a:tblGrid>
              <a:tr h="439880">
                <a:tc>
                  <a:txBody>
                    <a:bodyPr/>
                    <a:lstStyle/>
                    <a:p>
                      <a:pP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Arrival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a:effectLst/>
                        </a:rPr>
                        <a:t>Execute Time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Priority</a:t>
                      </a:r>
                    </a:p>
                  </a:txBody>
                  <a:tcPr marL="76200" marR="76200" marT="76200" marB="76200"/>
                </a:tc>
                <a:extLst>
                  <a:ext uri="{0D108BD9-81ED-4DB2-BD59-A6C34878D82A}">
                    <a16:rowId xmlns:a16="http://schemas.microsoft.com/office/drawing/2014/main" val="10000"/>
                  </a:ext>
                </a:extLst>
              </a:tr>
              <a:tr h="645256">
                <a:tc>
                  <a:txBody>
                    <a:bodyPr/>
                    <a:lstStyle/>
                    <a:p>
                      <a:pPr>
                        <a:lnSpc>
                          <a:spcPct val="107000"/>
                        </a:lnSpc>
                        <a:spcAft>
                          <a:spcPts val="1500"/>
                        </a:spcAft>
                      </a:pPr>
                      <a:r>
                        <a:rPr lang="en-US" sz="1600" dirty="0">
                          <a:effectLst/>
                        </a:rPr>
                        <a:t>P0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a:effectLst/>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a:t>
                      </a:r>
                    </a:p>
                  </a:txBody>
                  <a:tcPr marL="76200" marR="76200" marT="76200" marB="76200"/>
                </a:tc>
                <a:extLst>
                  <a:ext uri="{0D108BD9-81ED-4DB2-BD59-A6C34878D82A}">
                    <a16:rowId xmlns:a16="http://schemas.microsoft.com/office/drawing/2014/main" val="10001"/>
                  </a:ext>
                </a:extLst>
              </a:tr>
              <a:tr h="645256">
                <a:tc>
                  <a:txBody>
                    <a:bodyPr/>
                    <a:lstStyle/>
                    <a:p>
                      <a:pP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latin typeface="+mn-lt"/>
                          <a:ea typeface="+mn-ea"/>
                          <a:cs typeface="+mn-cs"/>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a:t>
                      </a:r>
                    </a:p>
                  </a:txBody>
                  <a:tcPr marL="76200" marR="76200" marT="76200" marB="76200"/>
                </a:tc>
                <a:extLst>
                  <a:ext uri="{0D108BD9-81ED-4DB2-BD59-A6C34878D82A}">
                    <a16:rowId xmlns:a16="http://schemas.microsoft.com/office/drawing/2014/main" val="10002"/>
                  </a:ext>
                </a:extLst>
              </a:tr>
              <a:tr h="645256">
                <a:tc>
                  <a:txBody>
                    <a:bodyPr/>
                    <a:lstStyle/>
                    <a:p>
                      <a:pP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latin typeface="+mn-lt"/>
                          <a:ea typeface="+mn-ea"/>
                          <a:cs typeface="+mn-cs"/>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a:t>
                      </a:r>
                    </a:p>
                  </a:txBody>
                  <a:tcPr marL="76200" marR="76200" marT="76200" marB="76200"/>
                </a:tc>
                <a:extLst>
                  <a:ext uri="{0D108BD9-81ED-4DB2-BD59-A6C34878D82A}">
                    <a16:rowId xmlns:a16="http://schemas.microsoft.com/office/drawing/2014/main" val="10003"/>
                  </a:ext>
                </a:extLst>
              </a:tr>
              <a:tr h="645256">
                <a:tc>
                  <a:txBody>
                    <a:bodyPr/>
                    <a:lstStyle/>
                    <a:p>
                      <a:pP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latin typeface="+mn-lt"/>
                          <a:ea typeface="+mn-ea"/>
                          <a:cs typeface="+mn-cs"/>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US" sz="1600" dirty="0">
                          <a:effectLst/>
                        </a:rPr>
                        <a:t>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a:t>
                      </a:r>
                    </a:p>
                  </a:txBody>
                  <a:tcPr marL="76200" marR="7620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61682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07320917"/>
              </p:ext>
            </p:extLst>
          </p:nvPr>
        </p:nvGraphicFramePr>
        <p:xfrm>
          <a:off x="3268662" y="3759200"/>
          <a:ext cx="5654675" cy="709613"/>
        </p:xfrm>
        <a:graphic>
          <a:graphicData uri="http://schemas.openxmlformats.org/drawingml/2006/table">
            <a:tbl>
              <a:tblPr firstRow="1" firstCol="1" bandRow="1">
                <a:tableStyleId>{5C22544A-7EE6-4342-B048-85BDC9FD1C3A}</a:tableStyleId>
              </a:tblPr>
              <a:tblGrid>
                <a:gridCol w="1395702">
                  <a:extLst>
                    <a:ext uri="{9D8B030D-6E8A-4147-A177-3AD203B41FA5}">
                      <a16:colId xmlns:a16="http://schemas.microsoft.com/office/drawing/2014/main" val="1520093382"/>
                    </a:ext>
                  </a:extLst>
                </a:gridCol>
                <a:gridCol w="1016000">
                  <a:extLst>
                    <a:ext uri="{9D8B030D-6E8A-4147-A177-3AD203B41FA5}">
                      <a16:colId xmlns:a16="http://schemas.microsoft.com/office/drawing/2014/main" val="2968045553"/>
                    </a:ext>
                  </a:extLst>
                </a:gridCol>
                <a:gridCol w="1422400">
                  <a:extLst>
                    <a:ext uri="{9D8B030D-6E8A-4147-A177-3AD203B41FA5}">
                      <a16:colId xmlns:a16="http://schemas.microsoft.com/office/drawing/2014/main" val="4218943131"/>
                    </a:ext>
                  </a:extLst>
                </a:gridCol>
                <a:gridCol w="1820573">
                  <a:extLst>
                    <a:ext uri="{9D8B030D-6E8A-4147-A177-3AD203B41FA5}">
                      <a16:colId xmlns:a16="http://schemas.microsoft.com/office/drawing/2014/main" val="2557015972"/>
                    </a:ext>
                  </a:extLst>
                </a:gridCol>
              </a:tblGrid>
              <a:tr h="591127">
                <a:tc>
                  <a:txBody>
                    <a:bodyPr/>
                    <a:lstStyle/>
                    <a:p>
                      <a:pPr marL="0" marR="0" algn="l">
                        <a:lnSpc>
                          <a:spcPct val="107000"/>
                        </a:lnSpc>
                        <a:spcBef>
                          <a:spcPts val="0"/>
                        </a:spcBef>
                        <a:spcAft>
                          <a:spcPts val="0"/>
                        </a:spcAft>
                      </a:pPr>
                      <a:endParaRPr lang="en-US" sz="1100" dirty="0">
                        <a:effectLst/>
                      </a:endParaRPr>
                    </a:p>
                    <a:p>
                      <a:pPr marL="0" marR="0" algn="l">
                        <a:lnSpc>
                          <a:spcPct val="107000"/>
                        </a:lnSpc>
                        <a:spcBef>
                          <a:spcPts val="0"/>
                        </a:spcBef>
                        <a:spcAft>
                          <a:spcPts val="0"/>
                        </a:spcAft>
                      </a:pPr>
                      <a:r>
                        <a:rPr lang="en-US" sz="1100" dirty="0">
                          <a:effectLst/>
                        </a:rPr>
                        <a:t>                P3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p>
                    <a:p>
                      <a:pPr marL="0" marR="0" algn="l">
                        <a:lnSpc>
                          <a:spcPct val="107000"/>
                        </a:lnSpc>
                        <a:spcBef>
                          <a:spcPts val="0"/>
                        </a:spcBef>
                        <a:spcAft>
                          <a:spcPts val="0"/>
                        </a:spcAft>
                      </a:pPr>
                      <a:r>
                        <a:rPr lang="en-US" sz="1100" dirty="0">
                          <a:effectLst/>
                        </a:rPr>
                        <a:t>       P1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p>
                    <a:p>
                      <a:pPr marL="0" marR="0" algn="l">
                        <a:lnSpc>
                          <a:spcPct val="107000"/>
                        </a:lnSpc>
                        <a:spcBef>
                          <a:spcPts val="0"/>
                        </a:spcBef>
                        <a:spcAft>
                          <a:spcPts val="0"/>
                        </a:spcAft>
                      </a:pPr>
                      <a:r>
                        <a:rPr lang="en-US" sz="1100" dirty="0">
                          <a:effectLst/>
                        </a:rPr>
                        <a:t>              P0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rPr>
                        <a:t>                  </a:t>
                      </a:r>
                    </a:p>
                    <a:p>
                      <a:pPr marL="0" marR="0" algn="l">
                        <a:lnSpc>
                          <a:spcPct val="107000"/>
                        </a:lnSpc>
                        <a:spcBef>
                          <a:spcPts val="0"/>
                        </a:spcBef>
                        <a:spcAft>
                          <a:spcPts val="0"/>
                        </a:spcAft>
                      </a:pPr>
                      <a:r>
                        <a:rPr lang="en-US" sz="1100" dirty="0">
                          <a:effectLst/>
                        </a:rPr>
                        <a:t>                       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dirty="0">
                          <a:effectLst/>
                        </a:rPr>
                        <a:t>                    </a:t>
                      </a:r>
                    </a:p>
                    <a:p>
                      <a:pPr marL="0" marR="0" algn="l">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9060987"/>
                  </a:ext>
                </a:extLst>
              </a:tr>
            </a:tbl>
          </a:graphicData>
        </a:graphic>
      </p:graphicFrame>
      <p:sp>
        <p:nvSpPr>
          <p:cNvPr id="7" name="Rectangle 6"/>
          <p:cNvSpPr/>
          <p:nvPr/>
        </p:nvSpPr>
        <p:spPr>
          <a:xfrm>
            <a:off x="3195782" y="4350327"/>
            <a:ext cx="6096000" cy="388696"/>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0                       6                  9                      14                              22 </a:t>
            </a:r>
          </a:p>
        </p:txBody>
      </p:sp>
    </p:spTree>
    <p:extLst>
      <p:ext uri="{BB962C8B-B14F-4D97-AF65-F5344CB8AC3E}">
        <p14:creationId xmlns:p14="http://schemas.microsoft.com/office/powerpoint/2010/main" val="1582551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Turnaround Time of each process is as follows: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9704165"/>
              </p:ext>
            </p:extLst>
          </p:nvPr>
        </p:nvGraphicFramePr>
        <p:xfrm>
          <a:off x="3081427" y="1897811"/>
          <a:ext cx="5753100" cy="2950235"/>
        </p:xfrm>
        <a:graphic>
          <a:graphicData uri="http://schemas.openxmlformats.org/drawingml/2006/table">
            <a:tbl>
              <a:tblPr firstRow="1" firstCol="1" bandRow="1">
                <a:tableStyleId>{5C22544A-7EE6-4342-B048-85BDC9FD1C3A}</a:tableStyleId>
              </a:tblPr>
              <a:tblGrid>
                <a:gridCol w="878097">
                  <a:extLst>
                    <a:ext uri="{9D8B030D-6E8A-4147-A177-3AD203B41FA5}">
                      <a16:colId xmlns:a16="http://schemas.microsoft.com/office/drawing/2014/main" val="20000"/>
                    </a:ext>
                  </a:extLst>
                </a:gridCol>
                <a:gridCol w="4875003">
                  <a:extLst>
                    <a:ext uri="{9D8B030D-6E8A-4147-A177-3AD203B41FA5}">
                      <a16:colId xmlns:a16="http://schemas.microsoft.com/office/drawing/2014/main" val="20001"/>
                    </a:ext>
                  </a:extLst>
                </a:gridCol>
              </a:tblGrid>
              <a:tr h="590047">
                <a:tc>
                  <a:txBody>
                    <a:bodyPr/>
                    <a:lstStyle/>
                    <a:p>
                      <a:pPr algn="ctr">
                        <a:lnSpc>
                          <a:spcPct val="107000"/>
                        </a:lnSpc>
                        <a:spcAft>
                          <a:spcPts val="1500"/>
                        </a:spcAft>
                      </a:pPr>
                      <a:r>
                        <a:rPr lang="en-US" sz="1600" dirty="0">
                          <a:effectLst/>
                        </a:rPr>
                        <a:t>Process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600" dirty="0">
                          <a:effectLst/>
                        </a:rPr>
                        <a:t>Turnaround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590047">
                <a:tc>
                  <a:txBody>
                    <a:bodyPr/>
                    <a:lstStyle/>
                    <a:p>
                      <a:pPr algn="ctr">
                        <a:lnSpc>
                          <a:spcPct val="107000"/>
                        </a:lnSpc>
                        <a:spcAft>
                          <a:spcPts val="1500"/>
                        </a:spcAft>
                      </a:pPr>
                      <a:r>
                        <a:rPr lang="en-US" sz="1600">
                          <a:effectLst/>
                        </a:rPr>
                        <a:t>P0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14</a:t>
                      </a:r>
                    </a:p>
                  </a:txBody>
                  <a:tcPr marL="76200" marR="76200" marT="76200" marB="76200"/>
                </a:tc>
                <a:extLst>
                  <a:ext uri="{0D108BD9-81ED-4DB2-BD59-A6C34878D82A}">
                    <a16:rowId xmlns:a16="http://schemas.microsoft.com/office/drawing/2014/main" val="10001"/>
                  </a:ext>
                </a:extLst>
              </a:tr>
              <a:tr h="590047">
                <a:tc>
                  <a:txBody>
                    <a:bodyPr/>
                    <a:lstStyle/>
                    <a:p>
                      <a:pPr algn="ctr">
                        <a:lnSpc>
                          <a:spcPct val="107000"/>
                        </a:lnSpc>
                        <a:spcAft>
                          <a:spcPts val="1500"/>
                        </a:spcAft>
                      </a:pPr>
                      <a:r>
                        <a:rPr lang="en-US" sz="1600">
                          <a:effectLst/>
                        </a:rPr>
                        <a:t>P1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9</a:t>
                      </a:r>
                    </a:p>
                  </a:txBody>
                  <a:tcPr marL="76200" marR="76200" marT="76200" marB="76200"/>
                </a:tc>
                <a:extLst>
                  <a:ext uri="{0D108BD9-81ED-4DB2-BD59-A6C34878D82A}">
                    <a16:rowId xmlns:a16="http://schemas.microsoft.com/office/drawing/2014/main" val="10002"/>
                  </a:ext>
                </a:extLst>
              </a:tr>
              <a:tr h="590047">
                <a:tc>
                  <a:txBody>
                    <a:bodyPr/>
                    <a:lstStyle/>
                    <a:p>
                      <a:pPr algn="ctr">
                        <a:lnSpc>
                          <a:spcPct val="107000"/>
                        </a:lnSpc>
                        <a:spcAft>
                          <a:spcPts val="1500"/>
                        </a:spcAft>
                      </a:pPr>
                      <a:r>
                        <a:rPr lang="en-US" sz="1600">
                          <a:effectLst/>
                        </a:rPr>
                        <a:t>P2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22</a:t>
                      </a:r>
                    </a:p>
                  </a:txBody>
                  <a:tcPr marL="76200" marR="76200" marT="76200" marB="76200"/>
                </a:tc>
                <a:extLst>
                  <a:ext uri="{0D108BD9-81ED-4DB2-BD59-A6C34878D82A}">
                    <a16:rowId xmlns:a16="http://schemas.microsoft.com/office/drawing/2014/main" val="10003"/>
                  </a:ext>
                </a:extLst>
              </a:tr>
              <a:tr h="590047">
                <a:tc>
                  <a:txBody>
                    <a:bodyPr/>
                    <a:lstStyle/>
                    <a:p>
                      <a:pPr algn="ctr">
                        <a:lnSpc>
                          <a:spcPct val="107000"/>
                        </a:lnSpc>
                        <a:spcAft>
                          <a:spcPts val="1500"/>
                        </a:spcAft>
                      </a:pPr>
                      <a:r>
                        <a:rPr lang="en-US" sz="1600">
                          <a:effectLst/>
                        </a:rPr>
                        <a:t>P3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6</a:t>
                      </a: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765689" y="5530334"/>
            <a:ext cx="6381234" cy="369332"/>
          </a:xfrm>
          <a:prstGeom prst="rect">
            <a:avLst/>
          </a:prstGeom>
        </p:spPr>
        <p:txBody>
          <a:bodyPr wrap="none">
            <a:spAutoFit/>
          </a:bodyPr>
          <a:lstStyle/>
          <a:p>
            <a:r>
              <a:rPr lang="en-US"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Turnaround Time: (14+9+22+6) / 4 =12.75</a:t>
            </a:r>
            <a:endParaRPr lang="en-IN" dirty="0"/>
          </a:p>
        </p:txBody>
      </p:sp>
    </p:spTree>
    <p:extLst>
      <p:ext uri="{BB962C8B-B14F-4D97-AF65-F5344CB8AC3E}">
        <p14:creationId xmlns:p14="http://schemas.microsoft.com/office/powerpoint/2010/main" val="1608118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Wait Time of each process is as follows: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8887004"/>
              </p:ext>
            </p:extLst>
          </p:nvPr>
        </p:nvGraphicFramePr>
        <p:xfrm>
          <a:off x="3176318" y="2208363"/>
          <a:ext cx="5753100" cy="2824426"/>
        </p:xfrm>
        <a:graphic>
          <a:graphicData uri="http://schemas.openxmlformats.org/drawingml/2006/table">
            <a:tbl>
              <a:tblPr firstRow="1" firstCol="1" bandRow="1">
                <a:tableStyleId>{5C22544A-7EE6-4342-B048-85BDC9FD1C3A}</a:tableStyleId>
              </a:tblPr>
              <a:tblGrid>
                <a:gridCol w="1137987">
                  <a:extLst>
                    <a:ext uri="{9D8B030D-6E8A-4147-A177-3AD203B41FA5}">
                      <a16:colId xmlns:a16="http://schemas.microsoft.com/office/drawing/2014/main" val="20000"/>
                    </a:ext>
                  </a:extLst>
                </a:gridCol>
                <a:gridCol w="4615113">
                  <a:extLst>
                    <a:ext uri="{9D8B030D-6E8A-4147-A177-3AD203B41FA5}">
                      <a16:colId xmlns:a16="http://schemas.microsoft.com/office/drawing/2014/main" val="20001"/>
                    </a:ext>
                  </a:extLst>
                </a:gridCol>
              </a:tblGrid>
              <a:tr h="933942">
                <a:tc>
                  <a:txBody>
                    <a:bodyPr/>
                    <a:lstStyle/>
                    <a:p>
                      <a:pPr algn="ctr">
                        <a:lnSpc>
                          <a:spcPct val="107000"/>
                        </a:lnSpc>
                        <a:spcAft>
                          <a:spcPts val="1500"/>
                        </a:spcAft>
                      </a:pPr>
                      <a:r>
                        <a:rPr lang="en-US" sz="1800" dirty="0">
                          <a:effectLst/>
                        </a:rPr>
                        <a:t>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Wait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0"/>
                  </a:ext>
                </a:extLst>
              </a:tr>
              <a:tr h="472621">
                <a:tc>
                  <a:txBody>
                    <a:bodyPr/>
                    <a:lstStyle/>
                    <a:p>
                      <a:pPr algn="ctr">
                        <a:lnSpc>
                          <a:spcPct val="107000"/>
                        </a:lnSpc>
                        <a:spcAft>
                          <a:spcPts val="1500"/>
                        </a:spcAft>
                      </a:pPr>
                      <a:r>
                        <a:rPr lang="en-US" sz="1800" dirty="0">
                          <a:effectLst/>
                        </a:rPr>
                        <a:t>P0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9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1"/>
                  </a:ext>
                </a:extLst>
              </a:tr>
              <a:tr h="472621">
                <a:tc>
                  <a:txBody>
                    <a:bodyPr/>
                    <a:lstStyle/>
                    <a:p>
                      <a:pPr algn="ctr">
                        <a:lnSpc>
                          <a:spcPct val="107000"/>
                        </a:lnSpc>
                        <a:spcAft>
                          <a:spcPts val="1500"/>
                        </a:spcAft>
                      </a:pPr>
                      <a:r>
                        <a:rPr lang="en-US" sz="1800">
                          <a:effectLst/>
                        </a:rPr>
                        <a:t>P1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2"/>
                  </a:ext>
                </a:extLst>
              </a:tr>
              <a:tr h="472621">
                <a:tc>
                  <a:txBody>
                    <a:bodyPr/>
                    <a:lstStyle/>
                    <a:p>
                      <a:pPr algn="ctr">
                        <a:lnSpc>
                          <a:spcPct val="107000"/>
                        </a:lnSpc>
                        <a:spcAft>
                          <a:spcPts val="1500"/>
                        </a:spcAft>
                      </a:pPr>
                      <a:r>
                        <a:rPr lang="en-US" sz="1800">
                          <a:effectLst/>
                        </a:rPr>
                        <a:t>P2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3"/>
                  </a:ext>
                </a:extLst>
              </a:tr>
              <a:tr h="472621">
                <a:tc>
                  <a:txBody>
                    <a:bodyPr/>
                    <a:lstStyle/>
                    <a:p>
                      <a:pPr algn="ctr">
                        <a:lnSpc>
                          <a:spcPct val="107000"/>
                        </a:lnSpc>
                        <a:spcAft>
                          <a:spcPts val="1500"/>
                        </a:spcAft>
                      </a:pPr>
                      <a:r>
                        <a:rPr lang="en-US" sz="1800">
                          <a:effectLst/>
                        </a:rPr>
                        <a:t>P3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US" sz="1800" dirty="0">
                          <a:effectLst/>
                        </a:rPr>
                        <a: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5" name="Rectangle 4"/>
          <p:cNvSpPr/>
          <p:nvPr/>
        </p:nvSpPr>
        <p:spPr>
          <a:xfrm>
            <a:off x="2351564" y="5449901"/>
            <a:ext cx="5418535" cy="323165"/>
          </a:xfrm>
          <a:prstGeom prst="rect">
            <a:avLst/>
          </a:prstGeom>
        </p:spPr>
        <p:txBody>
          <a:bodyPr wrap="none">
            <a:spAutoFit/>
          </a:bodyPr>
          <a:lstStyle/>
          <a:p>
            <a:pPr marL="30480" marR="30480" algn="just">
              <a:lnSpc>
                <a:spcPts val="1800"/>
              </a:lnSpc>
              <a:spcAft>
                <a:spcPts val="720"/>
              </a:spcAft>
            </a:pPr>
            <a:r>
              <a:rPr lang="en-US"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Average Wait Time: (9+6+14+0) / 4 = 7.25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530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Queues (MLQ)</a:t>
            </a:r>
            <a:endParaRPr lang="en-IN" dirty="0"/>
          </a:p>
        </p:txBody>
      </p:sp>
      <p:sp>
        <p:nvSpPr>
          <p:cNvPr id="3" name="Content Placeholder 2"/>
          <p:cNvSpPr>
            <a:spLocks noGrp="1"/>
          </p:cNvSpPr>
          <p:nvPr>
            <p:ph idx="1"/>
          </p:nvPr>
        </p:nvSpPr>
        <p:spPr/>
        <p:txBody>
          <a:bodyPr/>
          <a:lstStyle/>
          <a:p>
            <a:r>
              <a:rPr lang="en-US" dirty="0"/>
              <a:t>The basic idea is to put different classes of processes in different queues. </a:t>
            </a:r>
          </a:p>
          <a:p>
            <a:r>
              <a:rPr lang="en-US" dirty="0"/>
              <a:t>Processes do not move one queue to another. Different queues may follow different policies. </a:t>
            </a:r>
          </a:p>
          <a:p>
            <a:r>
              <a:rPr lang="en-US" dirty="0"/>
              <a:t>There should be a policy among queues. ( e.g.  one queue for the foreground processes, another for background processes etc. )</a:t>
            </a:r>
            <a:endParaRPr lang="en-IN" dirty="0"/>
          </a:p>
          <a:p>
            <a:endParaRPr lang="en-IN" dirty="0"/>
          </a:p>
        </p:txBody>
      </p:sp>
    </p:spTree>
    <p:extLst>
      <p:ext uri="{BB962C8B-B14F-4D97-AF65-F5344CB8AC3E}">
        <p14:creationId xmlns:p14="http://schemas.microsoft.com/office/powerpoint/2010/main" val="4008481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dirty="0"/>
              <a:t>Multilevel Feedback Queues</a:t>
            </a:r>
          </a:p>
        </p:txBody>
      </p:sp>
      <p:sp>
        <p:nvSpPr>
          <p:cNvPr id="109571" name="Rectangle 3"/>
          <p:cNvSpPr>
            <a:spLocks noGrp="1" noChangeArrowheads="1"/>
          </p:cNvSpPr>
          <p:nvPr>
            <p:ph type="body" idx="1"/>
          </p:nvPr>
        </p:nvSpPr>
        <p:spPr/>
        <p:txBody>
          <a:bodyPr>
            <a:normAutofit lnSpcReduction="10000"/>
          </a:bodyPr>
          <a:lstStyle/>
          <a:p>
            <a:pPr>
              <a:lnSpc>
                <a:spcPct val="90000"/>
              </a:lnSpc>
            </a:pPr>
            <a:r>
              <a:rPr lang="en-US" altLang="en-US" dirty="0"/>
              <a:t>Different processes have different needs</a:t>
            </a:r>
          </a:p>
          <a:p>
            <a:pPr lvl="1">
              <a:lnSpc>
                <a:spcPct val="90000"/>
              </a:lnSpc>
            </a:pPr>
            <a:r>
              <a:rPr lang="en-US" altLang="en-US" dirty="0"/>
              <a:t>Short I/O-bound interactive processes should generally run before processor-bound batch processes</a:t>
            </a:r>
          </a:p>
          <a:p>
            <a:pPr lvl="1">
              <a:lnSpc>
                <a:spcPct val="90000"/>
              </a:lnSpc>
            </a:pPr>
            <a:r>
              <a:rPr lang="en-US" altLang="en-US" dirty="0"/>
              <a:t>Behavior patterns not immediately obvious to the scheduler</a:t>
            </a:r>
          </a:p>
          <a:p>
            <a:pPr>
              <a:lnSpc>
                <a:spcPct val="90000"/>
              </a:lnSpc>
            </a:pPr>
            <a:r>
              <a:rPr lang="en-US" altLang="en-US" dirty="0"/>
              <a:t>Multilevel feedback queues</a:t>
            </a:r>
          </a:p>
          <a:p>
            <a:pPr lvl="1">
              <a:lnSpc>
                <a:spcPct val="90000"/>
              </a:lnSpc>
            </a:pPr>
            <a:r>
              <a:rPr lang="en-US" altLang="en-US" dirty="0"/>
              <a:t>Arriving processes enter the highest-level queue and execute with higher priority than processes in lower queues</a:t>
            </a:r>
          </a:p>
          <a:p>
            <a:pPr lvl="1">
              <a:lnSpc>
                <a:spcPct val="90000"/>
              </a:lnSpc>
            </a:pPr>
            <a:r>
              <a:rPr lang="en-US" altLang="en-US" dirty="0"/>
              <a:t>Long processes repeatedly descend into lower levels</a:t>
            </a:r>
          </a:p>
          <a:p>
            <a:pPr lvl="2">
              <a:lnSpc>
                <a:spcPct val="90000"/>
              </a:lnSpc>
            </a:pPr>
            <a:r>
              <a:rPr lang="en-US" altLang="en-US" dirty="0"/>
              <a:t>Gives short processes and I/O-bound processes higher priority</a:t>
            </a:r>
          </a:p>
          <a:p>
            <a:pPr lvl="2">
              <a:lnSpc>
                <a:spcPct val="90000"/>
              </a:lnSpc>
            </a:pPr>
            <a:r>
              <a:rPr lang="en-US" altLang="en-US" dirty="0"/>
              <a:t>Long processes will run when short and I/O-bound processes terminate</a:t>
            </a:r>
          </a:p>
          <a:p>
            <a:pPr lvl="1">
              <a:lnSpc>
                <a:spcPct val="90000"/>
              </a:lnSpc>
            </a:pPr>
            <a:r>
              <a:rPr lang="en-US" altLang="en-US" dirty="0"/>
              <a:t>Processes in each queue are serviced using round-robin</a:t>
            </a:r>
          </a:p>
          <a:p>
            <a:pPr lvl="2">
              <a:lnSpc>
                <a:spcPct val="90000"/>
              </a:lnSpc>
            </a:pPr>
            <a:r>
              <a:rPr lang="en-US" altLang="en-US" dirty="0"/>
              <a:t>Process entering a higher-level queue preempt running processes</a:t>
            </a:r>
          </a:p>
        </p:txBody>
      </p:sp>
    </p:spTree>
    <p:extLst>
      <p:ext uri="{BB962C8B-B14F-4D97-AF65-F5344CB8AC3E}">
        <p14:creationId xmlns:p14="http://schemas.microsoft.com/office/powerpoint/2010/main" val="10675209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dirty="0"/>
              <a:t>Multilevel Feedback Queues</a:t>
            </a:r>
          </a:p>
        </p:txBody>
      </p:sp>
      <p:sp>
        <p:nvSpPr>
          <p:cNvPr id="110595" name="Rectangle 3"/>
          <p:cNvSpPr>
            <a:spLocks noGrp="1" noChangeArrowheads="1"/>
          </p:cNvSpPr>
          <p:nvPr>
            <p:ph type="body" idx="1"/>
          </p:nvPr>
        </p:nvSpPr>
        <p:spPr/>
        <p:txBody>
          <a:bodyPr/>
          <a:lstStyle/>
          <a:p>
            <a:r>
              <a:rPr lang="en-US" altLang="en-US" dirty="0"/>
              <a:t>Algorithm must respond to changes in environment</a:t>
            </a:r>
          </a:p>
          <a:p>
            <a:pPr lvl="1"/>
            <a:r>
              <a:rPr lang="en-US" altLang="en-US" dirty="0"/>
              <a:t>Move processes to different queues as they alternate between interactive and batch behavior</a:t>
            </a:r>
          </a:p>
          <a:p>
            <a:r>
              <a:rPr lang="en-US" altLang="en-US" dirty="0"/>
              <a:t>Example of an adaptive mechanism</a:t>
            </a:r>
          </a:p>
          <a:p>
            <a:pPr lvl="1"/>
            <a:r>
              <a:rPr lang="en-US" altLang="en-US" dirty="0"/>
              <a:t>Adaptive mechanisms incur overhead that often is offset by increased sensitivity to process behavior</a:t>
            </a:r>
          </a:p>
          <a:p>
            <a:pPr lvl="1"/>
            <a:endParaRPr lang="en-US" altLang="en-US" dirty="0"/>
          </a:p>
        </p:txBody>
      </p:sp>
    </p:spTree>
    <p:extLst>
      <p:ext uri="{BB962C8B-B14F-4D97-AF65-F5344CB8AC3E}">
        <p14:creationId xmlns:p14="http://schemas.microsoft.com/office/powerpoint/2010/main" val="2354149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Rectangle 9"/>
          <p:cNvSpPr>
            <a:spLocks noGrp="1" noChangeArrowheads="1"/>
          </p:cNvSpPr>
          <p:nvPr>
            <p:ph type="title"/>
          </p:nvPr>
        </p:nvSpPr>
        <p:spPr>
          <a:xfrm>
            <a:off x="838200" y="365125"/>
            <a:ext cx="10515600" cy="1308400"/>
          </a:xfrm>
        </p:spPr>
        <p:txBody>
          <a:bodyPr/>
          <a:lstStyle/>
          <a:p>
            <a:r>
              <a:rPr lang="en-US" altLang="en-US" dirty="0"/>
              <a:t>Multilevel Feedback Queues</a:t>
            </a:r>
          </a:p>
        </p:txBody>
      </p:sp>
      <p:pic>
        <p:nvPicPr>
          <p:cNvPr id="48134" name="Picture 6" descr="Fig 8-4"/>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968750" y="2392362"/>
            <a:ext cx="4254500" cy="3932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20986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0533" y="1825625"/>
            <a:ext cx="5470934"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653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25000" y="125000"/>
                                    </p:animScale>
                                  </p:childTnLst>
                                </p:cTn>
                              </p:par>
                              <p:par>
                                <p:cTn id="7" presetID="0" presetClass="path" presetSubtype="0" accel="50000" decel="50000" fill="hold" nodeType="withEffect">
                                  <p:stCondLst>
                                    <p:cond delay="0"/>
                                  </p:stCondLst>
                                  <p:childTnLst>
                                    <p:animMotion origin="layout" path="M 3.33333E-6 -5.55556E-6 L 3.33333E-6 -0.14445 " pathEditMode="relative" ptsTypes="AA">
                                      <p:cBhvr>
                                        <p:cTn id="8"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a:t>Guaranteed Scheduling:</a:t>
            </a:r>
            <a:endParaRPr lang="en-IN" dirty="0"/>
          </a:p>
          <a:p>
            <a:r>
              <a:rPr lang="en-US" dirty="0"/>
              <a:t>System keeps track of how much CPU time each process has had since its creation.  It computes the amount of CPU time each is entitled to (time since creation divided by n) and then computes the ratio of actual CPU time consumed to CPU time entitled and run the process with the lowest ratio until its ratio passes its closest competitor.</a:t>
            </a:r>
            <a:endParaRPr lang="en-IN" dirty="0"/>
          </a:p>
          <a:p>
            <a:pPr marL="0" indent="0">
              <a:buNone/>
            </a:pPr>
            <a:r>
              <a:rPr lang="en-US" dirty="0"/>
              <a:t>Lottery Scheduling:</a:t>
            </a:r>
            <a:endParaRPr lang="en-IN" dirty="0"/>
          </a:p>
          <a:p>
            <a:r>
              <a:rPr lang="en-US" dirty="0"/>
              <a:t>Processes are given “lottery tickets” for system resources such as CPU time. When scheduling decision needs to be made, lottery ticket is chosen at </a:t>
            </a:r>
            <a:r>
              <a:rPr lang="en-US" i="1" dirty="0"/>
              <a:t>random</a:t>
            </a:r>
            <a:r>
              <a:rPr lang="en-US" dirty="0"/>
              <a:t> and the process holding that ticket gets the resource.</a:t>
            </a:r>
            <a:endParaRPr lang="en-IN" dirty="0"/>
          </a:p>
          <a:p>
            <a:endParaRPr lang="en-IN" dirty="0"/>
          </a:p>
        </p:txBody>
      </p:sp>
    </p:spTree>
    <p:extLst>
      <p:ext uri="{BB962C8B-B14F-4D97-AF65-F5344CB8AC3E}">
        <p14:creationId xmlns:p14="http://schemas.microsoft.com/office/powerpoint/2010/main" val="131871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altLang="en-US" dirty="0"/>
              <a:t>Min turnaround time </a:t>
            </a:r>
          </a:p>
          <a:p>
            <a:r>
              <a:rPr lang="en-US" altLang="en-US" dirty="0"/>
              <a:t>Min waiting time</a:t>
            </a:r>
          </a:p>
          <a:p>
            <a:r>
              <a:rPr lang="en-US" altLang="en-US" dirty="0"/>
              <a:t>Max CPU utilization</a:t>
            </a:r>
          </a:p>
          <a:p>
            <a:r>
              <a:rPr lang="en-US" altLang="en-US" dirty="0"/>
              <a:t>Fairness</a:t>
            </a:r>
          </a:p>
          <a:p>
            <a:pPr lvl="1"/>
            <a:r>
              <a:rPr lang="en-US" altLang="en-US" dirty="0"/>
              <a:t>Share CPU among users in some equitable way</a:t>
            </a:r>
          </a:p>
          <a:p>
            <a:pPr lvl="1"/>
            <a:r>
              <a:rPr lang="en-US" altLang="en-US" dirty="0"/>
              <a:t>Not just minimizing average response time</a:t>
            </a:r>
          </a:p>
          <a:p>
            <a:endParaRPr lang="en-US" altLang="en-US" dirty="0"/>
          </a:p>
          <a:p>
            <a:pPr marL="0" indent="0">
              <a:buNone/>
            </a:pPr>
            <a:endParaRPr lang="en-IN" dirty="0"/>
          </a:p>
        </p:txBody>
      </p:sp>
    </p:spTree>
    <p:extLst>
      <p:ext uri="{BB962C8B-B14F-4D97-AF65-F5344CB8AC3E}">
        <p14:creationId xmlns:p14="http://schemas.microsoft.com/office/powerpoint/2010/main" val="40609749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a:t>Fair Share Scheduling</a:t>
            </a:r>
          </a:p>
        </p:txBody>
      </p:sp>
      <p:sp>
        <p:nvSpPr>
          <p:cNvPr id="111619" name="Rectangle 3"/>
          <p:cNvSpPr>
            <a:spLocks noGrp="1" noChangeArrowheads="1"/>
          </p:cNvSpPr>
          <p:nvPr>
            <p:ph type="body" idx="1"/>
          </p:nvPr>
        </p:nvSpPr>
        <p:spPr/>
        <p:txBody>
          <a:bodyPr/>
          <a:lstStyle/>
          <a:p>
            <a:r>
              <a:rPr lang="en-US" dirty="0"/>
              <a:t>Some systems schedule processes based on usage allocated to each user, independent of the number of processes that user has.</a:t>
            </a:r>
            <a:endParaRPr lang="en-IN" dirty="0"/>
          </a:p>
          <a:p>
            <a:r>
              <a:rPr lang="en-US" altLang="en-US" dirty="0"/>
              <a:t>FSS controls users’ access to system resources</a:t>
            </a:r>
          </a:p>
          <a:p>
            <a:pPr lvl="1"/>
            <a:r>
              <a:rPr lang="en-US" altLang="en-US" dirty="0"/>
              <a:t>Some user groups more important than others</a:t>
            </a:r>
          </a:p>
          <a:p>
            <a:pPr lvl="1"/>
            <a:r>
              <a:rPr lang="en-US" altLang="en-US" dirty="0"/>
              <a:t>Ensures that less important groups cannot monopolize resources</a:t>
            </a:r>
          </a:p>
          <a:p>
            <a:pPr lvl="1"/>
            <a:r>
              <a:rPr lang="en-US" altLang="en-US" dirty="0"/>
              <a:t>Unused resources distributed according to the proportion of resources each group has been allocated</a:t>
            </a:r>
          </a:p>
          <a:p>
            <a:pPr lvl="1"/>
            <a:r>
              <a:rPr lang="en-US" altLang="en-US" dirty="0"/>
              <a:t>Groups not meeting resource-utilization goals get higher priority </a:t>
            </a:r>
          </a:p>
        </p:txBody>
      </p:sp>
    </p:spTree>
    <p:extLst>
      <p:ext uri="{BB962C8B-B14F-4D97-AF65-F5344CB8AC3E}">
        <p14:creationId xmlns:p14="http://schemas.microsoft.com/office/powerpoint/2010/main" val="3036997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5"/>
          <p:cNvSpPr>
            <a:spLocks noChangeArrowheads="1"/>
          </p:cNvSpPr>
          <p:nvPr/>
        </p:nvSpPr>
        <p:spPr bwMode="auto">
          <a:xfrm>
            <a:off x="399690" y="2238554"/>
            <a:ext cx="318171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latin typeface="Arial" panose="020B0604020202020204" pitchFamily="34" charset="0"/>
              </a:rPr>
              <a:t>Standard UNIX process scheduler. The scheduler grants the processor to users, each of whom may have many processes. </a:t>
            </a:r>
            <a:endParaRPr lang="en-US" altLang="en-US" sz="1600" dirty="0">
              <a:latin typeface="Arial" panose="020B0604020202020204" pitchFamily="34" charset="0"/>
              <a:cs typeface="Times New Roman" panose="02020603050405020304" pitchFamily="18" charset="0"/>
            </a:endParaRPr>
          </a:p>
        </p:txBody>
      </p:sp>
      <p:sp>
        <p:nvSpPr>
          <p:cNvPr id="52235" name="Rectangle 11"/>
          <p:cNvSpPr>
            <a:spLocks noGrp="1" noChangeArrowheads="1"/>
          </p:cNvSpPr>
          <p:nvPr>
            <p:ph type="title"/>
          </p:nvPr>
        </p:nvSpPr>
        <p:spPr/>
        <p:txBody>
          <a:bodyPr/>
          <a:lstStyle/>
          <a:p>
            <a:r>
              <a:rPr lang="en-US" altLang="en-US" dirty="0"/>
              <a:t>Fair Share Scheduling</a:t>
            </a:r>
          </a:p>
        </p:txBody>
      </p:sp>
      <p:pic>
        <p:nvPicPr>
          <p:cNvPr id="52234" name="Picture 10" descr="Fig 8-5"/>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4459856" y="2057400"/>
            <a:ext cx="5408043" cy="4402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52179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ChangeArrowheads="1"/>
          </p:cNvSpPr>
          <p:nvPr/>
        </p:nvSpPr>
        <p:spPr bwMode="auto">
          <a:xfrm>
            <a:off x="485955" y="1890714"/>
            <a:ext cx="342181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a:latin typeface="Arial" panose="020B0604020202020204" pitchFamily="34" charset="0"/>
              </a:rPr>
              <a:t>Fair share scheduler. The fair share scheduler divides system resource</a:t>
            </a:r>
          </a:p>
          <a:p>
            <a:r>
              <a:rPr lang="en-US" altLang="en-US" sz="1600" dirty="0">
                <a:latin typeface="Arial" panose="020B0604020202020204" pitchFamily="34" charset="0"/>
              </a:rPr>
              <a:t>capacity into portions, which are then allocated by process schedulers assigned to</a:t>
            </a:r>
          </a:p>
          <a:p>
            <a:r>
              <a:rPr lang="en-US" altLang="en-US" sz="1600" dirty="0">
                <a:latin typeface="Arial" panose="020B0604020202020204" pitchFamily="34" charset="0"/>
              </a:rPr>
              <a:t>various fair share groups. </a:t>
            </a:r>
            <a:endParaRPr lang="en-US" altLang="en-US" sz="1600" dirty="0">
              <a:latin typeface="Arial" panose="020B0604020202020204" pitchFamily="34" charset="0"/>
              <a:cs typeface="Times New Roman" panose="02020603050405020304" pitchFamily="18" charset="0"/>
            </a:endParaRPr>
          </a:p>
        </p:txBody>
      </p:sp>
      <p:pic>
        <p:nvPicPr>
          <p:cNvPr id="55302" name="Picture 6" descr="Fig 8-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601419" y="1548443"/>
            <a:ext cx="5481638"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5305" name="Rectangle 9"/>
          <p:cNvSpPr>
            <a:spLocks noGrp="1" noChangeArrowheads="1"/>
          </p:cNvSpPr>
          <p:nvPr>
            <p:ph type="title"/>
          </p:nvPr>
        </p:nvSpPr>
        <p:spPr>
          <a:noFill/>
          <a:ln/>
        </p:spPr>
        <p:txBody>
          <a:bodyPr/>
          <a:lstStyle/>
          <a:p>
            <a:r>
              <a:rPr lang="en-US" altLang="en-US" dirty="0"/>
              <a:t>Fair Share Scheduling</a:t>
            </a:r>
          </a:p>
        </p:txBody>
      </p:sp>
    </p:spTree>
    <p:extLst>
      <p:ext uri="{BB962C8B-B14F-4D97-AF65-F5344CB8AC3E}">
        <p14:creationId xmlns:p14="http://schemas.microsoft.com/office/powerpoint/2010/main" val="2160364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dirty="0"/>
              <a:t>Deadline Scheduling</a:t>
            </a:r>
          </a:p>
        </p:txBody>
      </p:sp>
      <p:sp>
        <p:nvSpPr>
          <p:cNvPr id="113667" name="Rectangle 3"/>
          <p:cNvSpPr>
            <a:spLocks noGrp="1" noChangeArrowheads="1"/>
          </p:cNvSpPr>
          <p:nvPr>
            <p:ph type="body" idx="1"/>
          </p:nvPr>
        </p:nvSpPr>
        <p:spPr/>
        <p:txBody>
          <a:bodyPr/>
          <a:lstStyle/>
          <a:p>
            <a:r>
              <a:rPr lang="en-US" altLang="en-US" dirty="0"/>
              <a:t>Deadline scheduling</a:t>
            </a:r>
          </a:p>
          <a:p>
            <a:pPr lvl="1"/>
            <a:r>
              <a:rPr lang="en-US" altLang="en-US" dirty="0"/>
              <a:t>Process must complete by specific time</a:t>
            </a:r>
          </a:p>
          <a:p>
            <a:pPr lvl="1"/>
            <a:r>
              <a:rPr lang="en-US" altLang="en-US" dirty="0"/>
              <a:t>Used when results would be useless if not delivered on-time</a:t>
            </a:r>
          </a:p>
          <a:p>
            <a:pPr lvl="1"/>
            <a:r>
              <a:rPr lang="en-US" altLang="en-US" dirty="0"/>
              <a:t>Difficult to implement</a:t>
            </a:r>
          </a:p>
          <a:p>
            <a:pPr lvl="2"/>
            <a:r>
              <a:rPr lang="en-US" altLang="en-US" dirty="0"/>
              <a:t>Must plan resource requirements in advance</a:t>
            </a:r>
          </a:p>
          <a:p>
            <a:pPr lvl="2"/>
            <a:r>
              <a:rPr lang="en-US" altLang="en-US" dirty="0"/>
              <a:t>Incurs significant overhead</a:t>
            </a:r>
          </a:p>
          <a:p>
            <a:pPr lvl="2"/>
            <a:r>
              <a:rPr lang="en-US" altLang="en-US" dirty="0"/>
              <a:t>Service provided to other processes can degrade</a:t>
            </a:r>
          </a:p>
          <a:p>
            <a:pPr lvl="1"/>
            <a:endParaRPr lang="en-US" altLang="en-US" dirty="0"/>
          </a:p>
          <a:p>
            <a:pPr lvl="1"/>
            <a:endParaRPr lang="en-US" altLang="en-US" dirty="0"/>
          </a:p>
        </p:txBody>
      </p:sp>
    </p:spTree>
    <p:extLst>
      <p:ext uri="{BB962C8B-B14F-4D97-AF65-F5344CB8AC3E}">
        <p14:creationId xmlns:p14="http://schemas.microsoft.com/office/powerpoint/2010/main" val="33788460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dirty="0"/>
              <a:t>Real-Time Scheduling</a:t>
            </a:r>
          </a:p>
        </p:txBody>
      </p:sp>
      <p:sp>
        <p:nvSpPr>
          <p:cNvPr id="114691" name="Rectangle 3"/>
          <p:cNvSpPr>
            <a:spLocks noGrp="1" noChangeArrowheads="1"/>
          </p:cNvSpPr>
          <p:nvPr>
            <p:ph type="body" idx="1"/>
          </p:nvPr>
        </p:nvSpPr>
        <p:spPr/>
        <p:txBody>
          <a:bodyPr>
            <a:normAutofit lnSpcReduction="10000"/>
          </a:bodyPr>
          <a:lstStyle/>
          <a:p>
            <a:pPr>
              <a:lnSpc>
                <a:spcPct val="90000"/>
              </a:lnSpc>
            </a:pPr>
            <a:r>
              <a:rPr lang="en-US" altLang="en-US" dirty="0"/>
              <a:t>Real-time scheduling</a:t>
            </a:r>
          </a:p>
          <a:p>
            <a:pPr lvl="1">
              <a:lnSpc>
                <a:spcPct val="90000"/>
              </a:lnSpc>
            </a:pPr>
            <a:r>
              <a:rPr lang="en-US" altLang="en-US" dirty="0"/>
              <a:t>Related to deadline scheduling</a:t>
            </a:r>
          </a:p>
          <a:p>
            <a:pPr lvl="1">
              <a:lnSpc>
                <a:spcPct val="90000"/>
              </a:lnSpc>
            </a:pPr>
            <a:r>
              <a:rPr lang="en-US" altLang="en-US" dirty="0"/>
              <a:t>Processes have timing constraints</a:t>
            </a:r>
          </a:p>
          <a:p>
            <a:pPr lvl="1">
              <a:lnSpc>
                <a:spcPct val="90000"/>
              </a:lnSpc>
            </a:pPr>
            <a:r>
              <a:rPr lang="en-US" altLang="en-US" dirty="0"/>
              <a:t>Also encompasses tasks that execute periodically</a:t>
            </a:r>
          </a:p>
          <a:p>
            <a:pPr>
              <a:lnSpc>
                <a:spcPct val="90000"/>
              </a:lnSpc>
            </a:pPr>
            <a:r>
              <a:rPr lang="en-US" altLang="en-US" dirty="0"/>
              <a:t>Two categories</a:t>
            </a:r>
          </a:p>
          <a:p>
            <a:pPr lvl="1">
              <a:lnSpc>
                <a:spcPct val="90000"/>
              </a:lnSpc>
            </a:pPr>
            <a:r>
              <a:rPr lang="en-US" altLang="en-US" dirty="0"/>
              <a:t>Soft real-time scheduling</a:t>
            </a:r>
          </a:p>
          <a:p>
            <a:pPr lvl="2">
              <a:lnSpc>
                <a:spcPct val="90000"/>
              </a:lnSpc>
            </a:pPr>
            <a:r>
              <a:rPr lang="en-US" altLang="en-US" dirty="0"/>
              <a:t>Does not guarantee that timing constraints will be met</a:t>
            </a:r>
          </a:p>
          <a:p>
            <a:pPr lvl="2">
              <a:lnSpc>
                <a:spcPct val="90000"/>
              </a:lnSpc>
            </a:pPr>
            <a:r>
              <a:rPr lang="en-US" altLang="en-US" dirty="0"/>
              <a:t>For example, multimedia playback</a:t>
            </a:r>
          </a:p>
          <a:p>
            <a:pPr lvl="1">
              <a:lnSpc>
                <a:spcPct val="90000"/>
              </a:lnSpc>
            </a:pPr>
            <a:r>
              <a:rPr lang="en-US" altLang="en-US" dirty="0"/>
              <a:t>Hard real-time scheduling</a:t>
            </a:r>
          </a:p>
          <a:p>
            <a:pPr lvl="2">
              <a:lnSpc>
                <a:spcPct val="90000"/>
              </a:lnSpc>
            </a:pPr>
            <a:r>
              <a:rPr lang="en-US" altLang="en-US" dirty="0"/>
              <a:t>Timing constraints will always be met</a:t>
            </a:r>
          </a:p>
          <a:p>
            <a:pPr lvl="2">
              <a:lnSpc>
                <a:spcPct val="90000"/>
              </a:lnSpc>
            </a:pPr>
            <a:r>
              <a:rPr lang="en-US" altLang="en-US" dirty="0"/>
              <a:t>Failure to meet deadline might have catastrophic results</a:t>
            </a:r>
          </a:p>
          <a:p>
            <a:pPr lvl="2">
              <a:lnSpc>
                <a:spcPct val="90000"/>
              </a:lnSpc>
            </a:pPr>
            <a:r>
              <a:rPr lang="en-US" altLang="en-US" dirty="0"/>
              <a:t>For example, air traffic control</a:t>
            </a:r>
          </a:p>
        </p:txBody>
      </p:sp>
    </p:spTree>
    <p:extLst>
      <p:ext uri="{BB962C8B-B14F-4D97-AF65-F5344CB8AC3E}">
        <p14:creationId xmlns:p14="http://schemas.microsoft.com/office/powerpoint/2010/main" val="1604238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dirty="0"/>
              <a:t>Real-Time Scheduling</a:t>
            </a:r>
          </a:p>
        </p:txBody>
      </p:sp>
      <p:sp>
        <p:nvSpPr>
          <p:cNvPr id="115715" name="Rectangle 3"/>
          <p:cNvSpPr>
            <a:spLocks noGrp="1" noChangeArrowheads="1"/>
          </p:cNvSpPr>
          <p:nvPr>
            <p:ph type="body" idx="1"/>
          </p:nvPr>
        </p:nvSpPr>
        <p:spPr/>
        <p:txBody>
          <a:bodyPr/>
          <a:lstStyle/>
          <a:p>
            <a:r>
              <a:rPr lang="en-US" altLang="en-US"/>
              <a:t>Static real-time scheduling</a:t>
            </a:r>
          </a:p>
          <a:p>
            <a:pPr lvl="1"/>
            <a:r>
              <a:rPr lang="en-US" altLang="en-US"/>
              <a:t>Does not adjust priorities over time</a:t>
            </a:r>
          </a:p>
          <a:p>
            <a:pPr lvl="1"/>
            <a:r>
              <a:rPr lang="en-US" altLang="en-US"/>
              <a:t>Low overhead</a:t>
            </a:r>
          </a:p>
          <a:p>
            <a:pPr lvl="1"/>
            <a:r>
              <a:rPr lang="en-US" altLang="en-US"/>
              <a:t>Suitable for systems where conditions rarely change</a:t>
            </a:r>
          </a:p>
          <a:p>
            <a:pPr lvl="2"/>
            <a:r>
              <a:rPr lang="en-US" altLang="en-US"/>
              <a:t>Hard real-time schedulers</a:t>
            </a:r>
          </a:p>
          <a:p>
            <a:pPr lvl="1"/>
            <a:r>
              <a:rPr lang="en-US" altLang="en-US"/>
              <a:t>Rate-monotonic (RM) scheduling</a:t>
            </a:r>
          </a:p>
          <a:p>
            <a:pPr lvl="2"/>
            <a:r>
              <a:rPr lang="en-US" altLang="en-US"/>
              <a:t>Process priority increases monotonically with the frequency with which it must execute</a:t>
            </a:r>
          </a:p>
          <a:p>
            <a:pPr lvl="1"/>
            <a:r>
              <a:rPr lang="en-US" altLang="en-US"/>
              <a:t>Deadline RM scheduling</a:t>
            </a:r>
          </a:p>
          <a:p>
            <a:pPr lvl="2"/>
            <a:r>
              <a:rPr lang="en-US" altLang="en-US"/>
              <a:t>Useful for a process that has a deadline that is not equal to its period</a:t>
            </a:r>
          </a:p>
        </p:txBody>
      </p:sp>
    </p:spTree>
    <p:extLst>
      <p:ext uri="{BB962C8B-B14F-4D97-AF65-F5344CB8AC3E}">
        <p14:creationId xmlns:p14="http://schemas.microsoft.com/office/powerpoint/2010/main" val="6865942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dirty="0"/>
              <a:t>Real-Time Scheduling</a:t>
            </a:r>
          </a:p>
        </p:txBody>
      </p:sp>
      <p:sp>
        <p:nvSpPr>
          <p:cNvPr id="119811" name="Rectangle 3"/>
          <p:cNvSpPr>
            <a:spLocks noGrp="1" noChangeArrowheads="1"/>
          </p:cNvSpPr>
          <p:nvPr>
            <p:ph type="body" idx="1"/>
          </p:nvPr>
        </p:nvSpPr>
        <p:spPr/>
        <p:txBody>
          <a:bodyPr/>
          <a:lstStyle/>
          <a:p>
            <a:r>
              <a:rPr lang="en-US" altLang="en-US" dirty="0"/>
              <a:t>Dynamic real-time scheduling</a:t>
            </a:r>
          </a:p>
          <a:p>
            <a:pPr lvl="1"/>
            <a:r>
              <a:rPr lang="en-US" altLang="en-US" dirty="0"/>
              <a:t>Adjusts priorities in response to changing conditions</a:t>
            </a:r>
          </a:p>
          <a:p>
            <a:pPr lvl="1"/>
            <a:r>
              <a:rPr lang="en-US" altLang="en-US" dirty="0"/>
              <a:t>Can incur significant overhead, but must ensure that the overhead does not result in increased missed deadlines</a:t>
            </a:r>
          </a:p>
          <a:p>
            <a:pPr lvl="1"/>
            <a:r>
              <a:rPr lang="en-US" altLang="en-US" dirty="0"/>
              <a:t>Priorities are usually based on processes’ deadlines</a:t>
            </a:r>
          </a:p>
          <a:p>
            <a:pPr lvl="2"/>
            <a:r>
              <a:rPr lang="en-US" altLang="en-US" dirty="0"/>
              <a:t>Earliest-deadline-first (EDF)</a:t>
            </a:r>
          </a:p>
          <a:p>
            <a:pPr lvl="3"/>
            <a:r>
              <a:rPr lang="en-US" altLang="en-US" dirty="0"/>
              <a:t>Preemptive, always dispatch the process with the earliest deadline</a:t>
            </a:r>
          </a:p>
          <a:p>
            <a:pPr lvl="2"/>
            <a:r>
              <a:rPr lang="en-US" altLang="en-US" dirty="0"/>
              <a:t>Minimum-laxity-first</a:t>
            </a:r>
          </a:p>
          <a:p>
            <a:pPr lvl="3"/>
            <a:r>
              <a:rPr lang="en-US" altLang="en-US" dirty="0"/>
              <a:t>Similar to EDF, but bases priority on laxity, which is based on the process’s deadline and its remaining run-time-to-completion</a:t>
            </a:r>
          </a:p>
        </p:txBody>
      </p:sp>
    </p:spTree>
    <p:extLst>
      <p:ext uri="{BB962C8B-B14F-4D97-AF65-F5344CB8AC3E}">
        <p14:creationId xmlns:p14="http://schemas.microsoft.com/office/powerpoint/2010/main" val="183434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NZ" altLang="en-US"/>
              <a:t>Selection Function</a:t>
            </a:r>
          </a:p>
        </p:txBody>
      </p:sp>
      <p:sp>
        <p:nvSpPr>
          <p:cNvPr id="72706" name="Content Placeholder 2"/>
          <p:cNvSpPr>
            <a:spLocks noGrp="1"/>
          </p:cNvSpPr>
          <p:nvPr>
            <p:ph idx="1"/>
          </p:nvPr>
        </p:nvSpPr>
        <p:spPr/>
        <p:txBody>
          <a:bodyPr/>
          <a:lstStyle/>
          <a:p>
            <a:r>
              <a:rPr lang="en-NZ" altLang="en-US" dirty="0"/>
              <a:t>Determines which process is selected for execution.</a:t>
            </a:r>
          </a:p>
          <a:p>
            <a:r>
              <a:rPr lang="en-NZ" altLang="en-US" dirty="0"/>
              <a:t>If it is based on execution characteristics then important quantities are:</a:t>
            </a:r>
          </a:p>
          <a:p>
            <a:pPr lvl="1">
              <a:buFont typeface="Arial" panose="020B0604020202020204" pitchFamily="34" charset="0"/>
              <a:buChar char="•"/>
            </a:pPr>
            <a:r>
              <a:rPr lang="en-NZ" altLang="en-US" b="1" i="1" dirty="0"/>
              <a:t>w </a:t>
            </a:r>
            <a:r>
              <a:rPr lang="en-NZ" altLang="en-US" dirty="0"/>
              <a:t>= time spent in system so far, waiting</a:t>
            </a:r>
          </a:p>
          <a:p>
            <a:pPr lvl="1">
              <a:buFont typeface="Arial" panose="020B0604020202020204" pitchFamily="34" charset="0"/>
              <a:buChar char="•"/>
            </a:pPr>
            <a:r>
              <a:rPr lang="en-NZ" altLang="en-US" b="1" i="1" dirty="0"/>
              <a:t>e</a:t>
            </a:r>
            <a:r>
              <a:rPr lang="en-NZ" altLang="en-US" dirty="0"/>
              <a:t> = time spent in execution so far</a:t>
            </a:r>
          </a:p>
          <a:p>
            <a:pPr lvl="1">
              <a:buFont typeface="Arial" panose="020B0604020202020204" pitchFamily="34" charset="0"/>
              <a:buChar char="•"/>
            </a:pPr>
            <a:r>
              <a:rPr lang="en-NZ" altLang="en-US" b="1" i="1" dirty="0"/>
              <a:t>s</a:t>
            </a:r>
            <a:r>
              <a:rPr lang="en-NZ" altLang="en-US" dirty="0"/>
              <a:t> = total service time required by the process, including </a:t>
            </a:r>
            <a:r>
              <a:rPr lang="en-NZ" altLang="en-US" i="1" dirty="0"/>
              <a:t>e</a:t>
            </a:r>
            <a:endParaRPr lang="en-NZ" altLang="en-US" dirty="0"/>
          </a:p>
          <a:p>
            <a:endParaRPr lang="en-NZ" altLang="en-US" dirty="0"/>
          </a:p>
        </p:txBody>
      </p:sp>
    </p:spTree>
    <p:extLst>
      <p:ext uri="{BB962C8B-B14F-4D97-AF65-F5344CB8AC3E}">
        <p14:creationId xmlns:p14="http://schemas.microsoft.com/office/powerpoint/2010/main" val="381520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tLang="zh-TW">
                <a:ea typeface="新細明體" pitchFamily="18" charset="-120"/>
              </a:rPr>
              <a:t>Decision Mode</a:t>
            </a:r>
          </a:p>
        </p:txBody>
      </p:sp>
      <p:sp>
        <p:nvSpPr>
          <p:cNvPr id="74754" name="Content Placeholder 2"/>
          <p:cNvSpPr>
            <a:spLocks noGrp="1"/>
          </p:cNvSpPr>
          <p:nvPr>
            <p:ph idx="1"/>
          </p:nvPr>
        </p:nvSpPr>
        <p:spPr/>
        <p:txBody>
          <a:bodyPr/>
          <a:lstStyle/>
          <a:p>
            <a:pPr>
              <a:lnSpc>
                <a:spcPct val="120000"/>
              </a:lnSpc>
            </a:pPr>
            <a:r>
              <a:rPr lang="en-NZ" altLang="en-US"/>
              <a:t>Specifies the instants in time at which the selection function is exercised.</a:t>
            </a:r>
          </a:p>
          <a:p>
            <a:pPr>
              <a:lnSpc>
                <a:spcPct val="120000"/>
              </a:lnSpc>
            </a:pPr>
            <a:r>
              <a:rPr lang="en-NZ" altLang="en-US"/>
              <a:t>Two categories:</a:t>
            </a:r>
          </a:p>
          <a:p>
            <a:pPr lvl="1">
              <a:lnSpc>
                <a:spcPct val="120000"/>
              </a:lnSpc>
            </a:pPr>
            <a:r>
              <a:rPr lang="en-NZ" altLang="en-US"/>
              <a:t>Non</a:t>
            </a:r>
            <a:r>
              <a:rPr lang="en-NZ" altLang="zh-TW">
                <a:ea typeface="新細明體" pitchFamily="18" charset="-120"/>
              </a:rPr>
              <a:t>-</a:t>
            </a:r>
            <a:r>
              <a:rPr lang="en-NZ" altLang="en-US"/>
              <a:t>preemptive</a:t>
            </a:r>
          </a:p>
          <a:p>
            <a:pPr lvl="1">
              <a:lnSpc>
                <a:spcPct val="120000"/>
              </a:lnSpc>
            </a:pPr>
            <a:r>
              <a:rPr lang="en-NZ" altLang="en-US"/>
              <a:t>Preemptive</a:t>
            </a:r>
          </a:p>
        </p:txBody>
      </p:sp>
    </p:spTree>
    <p:extLst>
      <p:ext uri="{BB962C8B-B14F-4D97-AF65-F5344CB8AC3E}">
        <p14:creationId xmlns:p14="http://schemas.microsoft.com/office/powerpoint/2010/main" val="147397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tLang="zh-TW" dirty="0">
                <a:ea typeface="新細明體" pitchFamily="18" charset="-120"/>
              </a:rPr>
              <a:t>Non-preemptive vs Preemptive</a:t>
            </a:r>
            <a:endParaRPr lang="en-NZ" altLang="en-US" dirty="0"/>
          </a:p>
        </p:txBody>
      </p:sp>
      <p:sp>
        <p:nvSpPr>
          <p:cNvPr id="76802" name="Content Placeholder 2"/>
          <p:cNvSpPr>
            <a:spLocks noGrp="1"/>
          </p:cNvSpPr>
          <p:nvPr>
            <p:ph idx="1"/>
          </p:nvPr>
        </p:nvSpPr>
        <p:spPr/>
        <p:txBody>
          <a:bodyPr>
            <a:normAutofit fontScale="92500" lnSpcReduction="10000"/>
          </a:bodyPr>
          <a:lstStyle/>
          <a:p>
            <a:r>
              <a:rPr lang="en-US" altLang="zh-TW" dirty="0">
                <a:ea typeface="新細明體" pitchFamily="18" charset="-120"/>
              </a:rPr>
              <a:t>Non-preemptive</a:t>
            </a:r>
          </a:p>
          <a:p>
            <a:pPr lvl="1"/>
            <a:r>
              <a:rPr lang="en-US" altLang="zh-TW" dirty="0">
                <a:ea typeface="新細明體" pitchFamily="18" charset="-120"/>
              </a:rPr>
              <a:t>Once a process is in the running state, it will continue until it terminates or blocks itself for I/O or OS service.</a:t>
            </a:r>
          </a:p>
          <a:p>
            <a:pPr lvl="1"/>
            <a:r>
              <a:rPr lang="en-US" altLang="en-US" dirty="0"/>
              <a:t>i.e. Run until completion or until they yield control of a processor</a:t>
            </a:r>
          </a:p>
          <a:p>
            <a:pPr lvl="1"/>
            <a:r>
              <a:rPr lang="en-US" altLang="en-US" dirty="0"/>
              <a:t>Unimportant processes can block important ones indefinitely</a:t>
            </a:r>
          </a:p>
          <a:p>
            <a:r>
              <a:rPr lang="en-US" altLang="zh-TW" dirty="0">
                <a:ea typeface="新細明體" pitchFamily="18" charset="-120"/>
              </a:rPr>
              <a:t>Preemptive </a:t>
            </a:r>
          </a:p>
          <a:p>
            <a:pPr lvl="1"/>
            <a:r>
              <a:rPr lang="en-US" altLang="zh-TW" dirty="0">
                <a:ea typeface="新細明體" pitchFamily="18" charset="-120"/>
              </a:rPr>
              <a:t>Currently running process may be interrupted and moved to ready state by the OS.</a:t>
            </a:r>
          </a:p>
          <a:p>
            <a:pPr lvl="1"/>
            <a:r>
              <a:rPr lang="en-US" altLang="zh-TW" dirty="0">
                <a:ea typeface="新細明體" pitchFamily="18" charset="-120"/>
              </a:rPr>
              <a:t>Preemption may occur when new process arrives, on an interrupt, or periodically.</a:t>
            </a:r>
            <a:r>
              <a:rPr lang="en-US" altLang="en-US" dirty="0"/>
              <a:t> </a:t>
            </a:r>
          </a:p>
          <a:p>
            <a:pPr lvl="1"/>
            <a:r>
              <a:rPr lang="en-US" altLang="en-US" dirty="0"/>
              <a:t>Can be removed from their current processor</a:t>
            </a:r>
          </a:p>
          <a:p>
            <a:pPr lvl="1"/>
            <a:r>
              <a:rPr lang="en-US" altLang="en-US" dirty="0"/>
              <a:t>Can lead to improved response times</a:t>
            </a:r>
          </a:p>
          <a:p>
            <a:pPr lvl="1"/>
            <a:r>
              <a:rPr lang="en-US" altLang="en-US" dirty="0"/>
              <a:t>Important for interactive environments</a:t>
            </a:r>
          </a:p>
          <a:p>
            <a:pPr lvl="1"/>
            <a:r>
              <a:rPr lang="en-US" altLang="en-US" dirty="0"/>
              <a:t>Preempted processes remain in memory</a:t>
            </a:r>
          </a:p>
          <a:p>
            <a:pPr lvl="1"/>
            <a:endParaRPr lang="en-US" altLang="zh-TW" dirty="0">
              <a:ea typeface="新細明體" pitchFamily="18" charset="-120"/>
            </a:endParaRPr>
          </a:p>
          <a:p>
            <a:pPr lvl="1"/>
            <a:endParaRPr lang="en-US" altLang="zh-TW" dirty="0">
              <a:ea typeface="新細明體" pitchFamily="18" charset="-120"/>
            </a:endParaRPr>
          </a:p>
          <a:p>
            <a:endParaRPr lang="en-US" altLang="zh-TW" dirty="0">
              <a:ea typeface="新細明體" pitchFamily="18" charset="-120"/>
            </a:endParaRPr>
          </a:p>
          <a:p>
            <a:endParaRPr lang="en-NZ" altLang="en-US" dirty="0"/>
          </a:p>
        </p:txBody>
      </p:sp>
    </p:spTree>
    <p:extLst>
      <p:ext uri="{BB962C8B-B14F-4D97-AF65-F5344CB8AC3E}">
        <p14:creationId xmlns:p14="http://schemas.microsoft.com/office/powerpoint/2010/main" val="335575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dirty="0"/>
              <a:t>Priorities</a:t>
            </a:r>
          </a:p>
        </p:txBody>
      </p:sp>
      <p:sp>
        <p:nvSpPr>
          <p:cNvPr id="95235" name="Rectangle 3"/>
          <p:cNvSpPr>
            <a:spLocks noGrp="1" noChangeArrowheads="1"/>
          </p:cNvSpPr>
          <p:nvPr>
            <p:ph type="body" idx="1"/>
          </p:nvPr>
        </p:nvSpPr>
        <p:spPr/>
        <p:txBody>
          <a:bodyPr/>
          <a:lstStyle/>
          <a:p>
            <a:r>
              <a:rPr lang="en-US" altLang="en-US"/>
              <a:t>Static priorities</a:t>
            </a:r>
          </a:p>
          <a:p>
            <a:pPr lvl="1"/>
            <a:r>
              <a:rPr lang="en-US" altLang="en-US"/>
              <a:t>Priority assigned to a process does not change</a:t>
            </a:r>
          </a:p>
          <a:p>
            <a:pPr lvl="1"/>
            <a:r>
              <a:rPr lang="en-US" altLang="en-US"/>
              <a:t>Easy to implement</a:t>
            </a:r>
          </a:p>
          <a:p>
            <a:pPr lvl="1"/>
            <a:r>
              <a:rPr lang="en-US" altLang="en-US"/>
              <a:t>Low overhead</a:t>
            </a:r>
          </a:p>
          <a:p>
            <a:pPr lvl="1"/>
            <a:r>
              <a:rPr lang="en-US" altLang="en-US"/>
              <a:t>Not responsive to changes in environment</a:t>
            </a:r>
          </a:p>
          <a:p>
            <a:r>
              <a:rPr lang="en-US" altLang="en-US"/>
              <a:t>Dynamic priorities</a:t>
            </a:r>
          </a:p>
          <a:p>
            <a:pPr lvl="1"/>
            <a:r>
              <a:rPr lang="en-US" altLang="en-US"/>
              <a:t>Responsive to change</a:t>
            </a:r>
          </a:p>
          <a:p>
            <a:pPr lvl="1"/>
            <a:r>
              <a:rPr lang="en-US" altLang="en-US"/>
              <a:t>Promote smooth interactivity</a:t>
            </a:r>
          </a:p>
          <a:p>
            <a:pPr lvl="1"/>
            <a:r>
              <a:rPr lang="en-US" altLang="en-US"/>
              <a:t>Incur more overhead than static priorities</a:t>
            </a:r>
          </a:p>
          <a:p>
            <a:pPr lvl="2"/>
            <a:r>
              <a:rPr lang="en-US" altLang="en-US"/>
              <a:t>Justified by increased responsiveness</a:t>
            </a:r>
          </a:p>
        </p:txBody>
      </p:sp>
    </p:spTree>
    <p:extLst>
      <p:ext uri="{BB962C8B-B14F-4D97-AF65-F5344CB8AC3E}">
        <p14:creationId xmlns:p14="http://schemas.microsoft.com/office/powerpoint/2010/main" val="3656720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BEF4BE-73B5-44FB-B20C-40B05EAF14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a78612-01b3-41d9-9a67-4ad76070f3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420DF7-86FC-445B-946D-A9212599CADD}">
  <ds:schemaRefs>
    <ds:schemaRef ds:uri="http://schemas.microsoft.com/sharepoint/v3/contenttype/forms"/>
  </ds:schemaRefs>
</ds:datastoreItem>
</file>

<file path=customXml/itemProps3.xml><?xml version="1.0" encoding="utf-8"?>
<ds:datastoreItem xmlns:ds="http://schemas.openxmlformats.org/officeDocument/2006/customXml" ds:itemID="{5AE0ABBB-FA36-4986-AF6B-16F9700955A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291</TotalTime>
  <Words>2599</Words>
  <Application>Microsoft Office PowerPoint</Application>
  <PresentationFormat>Widescreen</PresentationFormat>
  <Paragraphs>483</Paragraphs>
  <Slides>56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urw-din</vt:lpstr>
      <vt:lpstr>Verdana</vt:lpstr>
      <vt:lpstr>Office Theme</vt:lpstr>
      <vt:lpstr>Scheduling policies</vt:lpstr>
      <vt:lpstr>Scheduling Criteria</vt:lpstr>
      <vt:lpstr>Scheduling Criteria</vt:lpstr>
      <vt:lpstr>Optimization Criteria</vt:lpstr>
      <vt:lpstr>PowerPoint Presentation</vt:lpstr>
      <vt:lpstr>Selection Function</vt:lpstr>
      <vt:lpstr>Decision Mode</vt:lpstr>
      <vt:lpstr>Non-preemptive vs Preemptive</vt:lpstr>
      <vt:lpstr>Priorities</vt:lpstr>
      <vt:lpstr>Scheduling Objectives</vt:lpstr>
      <vt:lpstr>Scheduling Objectives</vt:lpstr>
      <vt:lpstr>Scheduling Algorithms</vt:lpstr>
      <vt:lpstr>First-In-First-Out (FIFO)/ First Come First Serve (FCFS) Scheduling</vt:lpstr>
      <vt:lpstr>First-In-First-Out (FIFO) Scheduling</vt:lpstr>
      <vt:lpstr>First Come First Serve (FCFS)</vt:lpstr>
      <vt:lpstr>Turnaround time of each process is as follows −</vt:lpstr>
      <vt:lpstr>Wait time of each process is as follows −</vt:lpstr>
      <vt:lpstr>Round-Robin (RR) Scheduling</vt:lpstr>
      <vt:lpstr>Round-Robin (RR) Scheduling</vt:lpstr>
      <vt:lpstr>PowerPoint Presentation</vt:lpstr>
      <vt:lpstr>Turnaround time of each process is as follows :</vt:lpstr>
      <vt:lpstr>Wait time of each process is as follows</vt:lpstr>
      <vt:lpstr>Round-Robin (RR) Scheduling</vt:lpstr>
      <vt:lpstr>Round-Robin (RR) Scheduling</vt:lpstr>
      <vt:lpstr>Shortest-Process-First/Next (SPF/N) / Shortest Job First (SJF) Scheduling</vt:lpstr>
      <vt:lpstr>Shortest Job First</vt:lpstr>
      <vt:lpstr>Gantt Chart</vt:lpstr>
      <vt:lpstr>Turnaround Time of each process is as follows:</vt:lpstr>
      <vt:lpstr>Wait Time of each process is as follows:</vt:lpstr>
      <vt:lpstr>Shortest-Remaining-Time (SRT) Scheduling</vt:lpstr>
      <vt:lpstr>Shortest Remaining Time </vt:lpstr>
      <vt:lpstr>PowerPoint Presentation</vt:lpstr>
      <vt:lpstr>Turnaround Time of each process is as follows:</vt:lpstr>
      <vt:lpstr>Wait Time of each process is as follows:</vt:lpstr>
      <vt:lpstr> Highest-Response-Ratio-Next (HRRN) Scheduling</vt:lpstr>
      <vt:lpstr>PowerPoint Presentation</vt:lpstr>
      <vt:lpstr>PowerPoint Presentation</vt:lpstr>
      <vt:lpstr>Priority Based Scheduling</vt:lpstr>
      <vt:lpstr>Priority Scheduling</vt:lpstr>
      <vt:lpstr>PowerPoint Presentation</vt:lpstr>
      <vt:lpstr>PowerPoint Presentation</vt:lpstr>
      <vt:lpstr>Turnaround Time of each process is as follows:</vt:lpstr>
      <vt:lpstr>Wait Time of each process is as follows:</vt:lpstr>
      <vt:lpstr>Multilevel Queues (MLQ)</vt:lpstr>
      <vt:lpstr>Multilevel Feedback Queues</vt:lpstr>
      <vt:lpstr>Multilevel Feedback Queues</vt:lpstr>
      <vt:lpstr>Multilevel Feedback Queues</vt:lpstr>
      <vt:lpstr>PowerPoint Presentation</vt:lpstr>
      <vt:lpstr>PowerPoint Presentation</vt:lpstr>
      <vt:lpstr>Fair Share Scheduling</vt:lpstr>
      <vt:lpstr>Fair Share Scheduling</vt:lpstr>
      <vt:lpstr>Fair Share Scheduling</vt:lpstr>
      <vt:lpstr>Deadline Scheduling</vt:lpstr>
      <vt:lpstr>Real-Time Scheduling</vt:lpstr>
      <vt:lpstr>Real-Time Scheduling</vt:lpstr>
      <vt:lpstr>Real-Time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 policies</dc:title>
  <dc:creator>Mary</dc:creator>
  <cp:lastModifiedBy>Bhuvana Chandra Prabhu</cp:lastModifiedBy>
  <cp:revision>64</cp:revision>
  <dcterms:created xsi:type="dcterms:W3CDTF">2019-02-06T16:03:28Z</dcterms:created>
  <dcterms:modified xsi:type="dcterms:W3CDTF">2022-02-23T12:36:21Z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