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9910-4FB3-40FA-9069-A23D34159E58}" type="datetimeFigureOut">
              <a:rPr lang="en-US" smtClean="0"/>
              <a:t>17/02/2020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F0BE-1DB4-40C2-931D-B8E3A490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1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9910-4FB3-40FA-9069-A23D34159E58}" type="datetimeFigureOut">
              <a:rPr lang="en-US" smtClean="0"/>
              <a:t>17/02/2020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F0BE-1DB4-40C2-931D-B8E3A490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0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9910-4FB3-40FA-9069-A23D34159E58}" type="datetimeFigureOut">
              <a:rPr lang="en-US" smtClean="0"/>
              <a:t>17/02/2020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F0BE-1DB4-40C2-931D-B8E3A490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7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9910-4FB3-40FA-9069-A23D34159E58}" type="datetimeFigureOut">
              <a:rPr lang="en-US" smtClean="0"/>
              <a:t>17/02/2020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F0BE-1DB4-40C2-931D-B8E3A490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6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9910-4FB3-40FA-9069-A23D34159E58}" type="datetimeFigureOut">
              <a:rPr lang="en-US" smtClean="0"/>
              <a:t>17/02/2020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F0BE-1DB4-40C2-931D-B8E3A490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0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9910-4FB3-40FA-9069-A23D34159E58}" type="datetimeFigureOut">
              <a:rPr lang="en-US" smtClean="0"/>
              <a:t>17/02/2020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F0BE-1DB4-40C2-931D-B8E3A490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9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9910-4FB3-40FA-9069-A23D34159E58}" type="datetimeFigureOut">
              <a:rPr lang="en-US" smtClean="0"/>
              <a:t>17/02/2020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F0BE-1DB4-40C2-931D-B8E3A490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8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9910-4FB3-40FA-9069-A23D34159E58}" type="datetimeFigureOut">
              <a:rPr lang="en-US" smtClean="0"/>
              <a:t>17/02/2020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F0BE-1DB4-40C2-931D-B8E3A490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2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9910-4FB3-40FA-9069-A23D34159E58}" type="datetimeFigureOut">
              <a:rPr lang="en-US" smtClean="0"/>
              <a:t>17/02/2020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F0BE-1DB4-40C2-931D-B8E3A490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5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9910-4FB3-40FA-9069-A23D34159E58}" type="datetimeFigureOut">
              <a:rPr lang="en-US" smtClean="0"/>
              <a:t>17/02/2020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F0BE-1DB4-40C2-931D-B8E3A490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5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9910-4FB3-40FA-9069-A23D34159E58}" type="datetimeFigureOut">
              <a:rPr lang="en-US" smtClean="0"/>
              <a:t>17/02/2020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F0BE-1DB4-40C2-931D-B8E3A490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7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9910-4FB3-40FA-9069-A23D34159E58}" type="datetimeFigureOut">
              <a:rPr lang="en-US" smtClean="0"/>
              <a:t>17/02/2020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EF0BE-1DB4-40C2-931D-B8E3A490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6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H/W solutions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90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Synchronization Hardware 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744538" algn="l"/>
                <a:tab pos="1025525" algn="l"/>
                <a:tab pos="1260475" algn="l"/>
              </a:tabLst>
            </a:pPr>
            <a:r>
              <a:rPr lang="en-US" altLang="en-US" dirty="0"/>
              <a:t>Atomically swap two variables.</a:t>
            </a:r>
            <a:br>
              <a:rPr lang="en-US" altLang="en-US" dirty="0"/>
            </a:b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Swap </a:t>
            </a:r>
            <a:r>
              <a:rPr lang="en-US" altLang="en-US" dirty="0"/>
              <a:t>(var </a:t>
            </a:r>
            <a:r>
              <a:rPr lang="en-US" altLang="en-US" dirty="0" err="1"/>
              <a:t>x,y</a:t>
            </a:r>
            <a:r>
              <a:rPr lang="en-US" altLang="en-US" dirty="0"/>
              <a:t>: </a:t>
            </a:r>
            <a:r>
              <a:rPr lang="en-US" altLang="en-US" dirty="0" err="1"/>
              <a:t>boolean</a:t>
            </a:r>
            <a:r>
              <a:rPr lang="en-US" altLang="en-US" dirty="0"/>
              <a:t>);</a:t>
            </a:r>
          </a:p>
          <a:p>
            <a:pPr>
              <a:buNone/>
            </a:pPr>
            <a:r>
              <a:rPr lang="en-US" altLang="en-US" dirty="0"/>
              <a:t>          var temp: </a:t>
            </a:r>
            <a:r>
              <a:rPr lang="en-US" altLang="en-US" dirty="0" err="1"/>
              <a:t>boolean</a:t>
            </a:r>
            <a:r>
              <a:rPr lang="en-US" altLang="en-US" dirty="0"/>
              <a:t>;</a:t>
            </a:r>
          </a:p>
          <a:p>
            <a:pPr>
              <a:buNone/>
            </a:pPr>
            <a:r>
              <a:rPr lang="en-US" altLang="en-US" dirty="0"/>
              <a:t>           begin</a:t>
            </a:r>
          </a:p>
          <a:p>
            <a:pPr>
              <a:buNone/>
            </a:pPr>
            <a:r>
              <a:rPr lang="en-US" altLang="en-US" dirty="0"/>
              <a:t>                  temp = x;</a:t>
            </a:r>
          </a:p>
          <a:p>
            <a:pPr>
              <a:buNone/>
            </a:pPr>
            <a:r>
              <a:rPr lang="en-US" altLang="en-US" dirty="0"/>
              <a:t>                  x =y; </a:t>
            </a:r>
          </a:p>
          <a:p>
            <a:pPr>
              <a:buNone/>
            </a:pPr>
            <a:r>
              <a:rPr lang="en-US" altLang="en-US" dirty="0"/>
              <a:t>                  y = temp;</a:t>
            </a:r>
          </a:p>
          <a:p>
            <a:pPr>
              <a:buNone/>
            </a:pPr>
            <a:r>
              <a:rPr lang="en-US" altLang="en-US" dirty="0"/>
              <a:t>            end</a:t>
            </a:r>
          </a:p>
          <a:p>
            <a:pPr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5628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Usage</a:t>
            </a:r>
          </a:p>
          <a:p>
            <a:r>
              <a:rPr lang="en-IN" dirty="0"/>
              <a:t>Lock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p </a:t>
            </a:r>
            <a:r>
              <a:rPr lang="en-IN" dirty="0"/>
              <a:t>= true;</a:t>
            </a:r>
          </a:p>
          <a:p>
            <a:pPr marL="457200" lvl="1" indent="0">
              <a:buNone/>
            </a:pPr>
            <a:r>
              <a:rPr lang="en-IN" dirty="0"/>
              <a:t>repeat swap (S,P) until p = false;</a:t>
            </a:r>
          </a:p>
          <a:p>
            <a:r>
              <a:rPr lang="en-IN" dirty="0"/>
              <a:t>Unlock</a:t>
            </a:r>
          </a:p>
          <a:p>
            <a:pPr marL="0" indent="0">
              <a:buNone/>
            </a:pPr>
            <a:r>
              <a:rPr lang="en-IN" dirty="0" smtClean="0"/>
              <a:t>      s </a:t>
            </a:r>
            <a:r>
              <a:rPr lang="en-IN" dirty="0"/>
              <a:t>= false</a:t>
            </a:r>
          </a:p>
        </p:txBody>
      </p:sp>
    </p:spTree>
    <p:extLst>
      <p:ext uri="{BB962C8B-B14F-4D97-AF65-F5344CB8AC3E}">
        <p14:creationId xmlns:p14="http://schemas.microsoft.com/office/powerpoint/2010/main" val="991278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Mutual Exclusion with Swap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>
              <a:tabLst>
                <a:tab pos="1433513" algn="l"/>
                <a:tab pos="1714500" algn="l"/>
                <a:tab pos="2058988" algn="l"/>
              </a:tabLst>
            </a:pPr>
            <a:r>
              <a:rPr lang="en-US" altLang="en-US" sz="1800" dirty="0"/>
              <a:t>Shared data (initialized to </a:t>
            </a:r>
            <a:r>
              <a:rPr lang="en-US" altLang="en-US" sz="1800" b="1" dirty="0"/>
              <a:t>false</a:t>
            </a:r>
            <a:r>
              <a:rPr lang="en-US" altLang="en-US" sz="1800" dirty="0"/>
              <a:t>): </a:t>
            </a:r>
            <a:br>
              <a:rPr lang="en-US" altLang="en-US" sz="1800" dirty="0"/>
            </a:br>
            <a:r>
              <a:rPr lang="en-US" altLang="en-US" sz="2000" dirty="0"/>
              <a:t>	</a:t>
            </a:r>
            <a:r>
              <a:rPr lang="en-US" altLang="en-US" sz="2000" dirty="0" err="1"/>
              <a:t>boolean</a:t>
            </a:r>
            <a:r>
              <a:rPr lang="en-US" altLang="en-US" sz="2000" dirty="0"/>
              <a:t> lock;</a:t>
            </a:r>
          </a:p>
          <a:p>
            <a:pPr lvl="1"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en-US" sz="2000" dirty="0"/>
              <a:t>		</a:t>
            </a:r>
          </a:p>
          <a:p>
            <a:pPr>
              <a:tabLst>
                <a:tab pos="1433513" algn="l"/>
                <a:tab pos="1714500" algn="l"/>
                <a:tab pos="2058988" algn="l"/>
              </a:tabLst>
            </a:pPr>
            <a:r>
              <a:rPr lang="en-US" altLang="en-US" sz="2000" dirty="0"/>
              <a:t>Process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i</a:t>
            </a:r>
            <a:endParaRPr lang="en-US" altLang="en-US" sz="2000" dirty="0"/>
          </a:p>
          <a:p>
            <a:pPr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en-US" sz="2000" dirty="0"/>
              <a:t>		do {</a:t>
            </a:r>
          </a:p>
          <a:p>
            <a:pPr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en-US" sz="2000" dirty="0"/>
              <a:t>			key = true;</a:t>
            </a:r>
          </a:p>
          <a:p>
            <a:pPr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en-US" sz="2000" dirty="0"/>
              <a:t>			while (key == true) </a:t>
            </a:r>
          </a:p>
          <a:p>
            <a:pPr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en-US" sz="2000" dirty="0"/>
              <a:t>					Swap(lock</a:t>
            </a:r>
            <a:r>
              <a:rPr lang="en-US" altLang="en-US" sz="2000" dirty="0" smtClean="0"/>
              <a:t>, key</a:t>
            </a:r>
            <a:r>
              <a:rPr lang="en-US" altLang="en-US" sz="2000" dirty="0"/>
              <a:t>);</a:t>
            </a:r>
          </a:p>
          <a:p>
            <a:pPr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en-US" sz="2000" dirty="0"/>
              <a:t>				critical section</a:t>
            </a:r>
          </a:p>
          <a:p>
            <a:pPr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en-US" sz="2000" dirty="0"/>
              <a:t>			lock = false;</a:t>
            </a:r>
          </a:p>
          <a:p>
            <a:pPr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en-US" sz="2000" dirty="0"/>
              <a:t>				remainder section</a:t>
            </a:r>
          </a:p>
          <a:p>
            <a:pPr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en-US" sz="2000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264897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Classical Problems of </a:t>
            </a:r>
            <a:r>
              <a:rPr lang="en-US" b="1" dirty="0" smtClean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Producer </a:t>
            </a:r>
            <a:r>
              <a:rPr lang="en-US" b="1" dirty="0"/>
              <a:t>Consumer Bounded Buffer Problem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Two classes of processes</a:t>
            </a:r>
          </a:p>
          <a:p>
            <a:pPr marL="457200" lvl="1" indent="0">
              <a:buNone/>
            </a:pPr>
            <a:r>
              <a:rPr lang="en-US" dirty="0"/>
              <a:t>Producers, which produce times and insert them into a buffer.</a:t>
            </a:r>
          </a:p>
          <a:p>
            <a:pPr marL="457200" lvl="1" indent="0">
              <a:buNone/>
            </a:pPr>
            <a:r>
              <a:rPr lang="en-US" dirty="0"/>
              <a:t>Consumers, which remove items and consume them.</a:t>
            </a:r>
          </a:p>
          <a:p>
            <a:pPr marL="0" indent="0">
              <a:buNone/>
            </a:pPr>
            <a:r>
              <a:rPr lang="en-US" dirty="0"/>
              <a:t>Issues</a:t>
            </a:r>
          </a:p>
          <a:p>
            <a:pPr marL="457200" lvl="1" indent="0">
              <a:buNone/>
            </a:pPr>
            <a:r>
              <a:rPr lang="en-US" dirty="0"/>
              <a:t>Overflow Condition:  if the producer encounters a full buffer? Block it.</a:t>
            </a:r>
          </a:p>
          <a:p>
            <a:pPr marL="457200" lvl="1" indent="0">
              <a:buNone/>
            </a:pPr>
            <a:r>
              <a:rPr lang="en-US" dirty="0" smtClean="0"/>
              <a:t>Underflow </a:t>
            </a:r>
            <a:r>
              <a:rPr lang="en-US" dirty="0"/>
              <a:t>Condition : if the consumer encounters an empty buffer? Block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3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Reader/Writers Problem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Two classes of processes.</a:t>
            </a:r>
          </a:p>
          <a:p>
            <a:pPr marL="457200" lvl="1" indent="0">
              <a:buNone/>
            </a:pPr>
            <a:r>
              <a:rPr lang="en-US" dirty="0"/>
              <a:t>Readers, which can work concurrently.</a:t>
            </a:r>
          </a:p>
          <a:p>
            <a:pPr marL="457200" lvl="1" indent="0">
              <a:buNone/>
            </a:pPr>
            <a:r>
              <a:rPr lang="en-US" dirty="0"/>
              <a:t>Writers, which need exclusive access.</a:t>
            </a:r>
          </a:p>
          <a:p>
            <a:pPr marL="0" indent="0">
              <a:buNone/>
            </a:pPr>
            <a:r>
              <a:rPr lang="en-US" dirty="0"/>
              <a:t>Rules</a:t>
            </a:r>
          </a:p>
          <a:p>
            <a:pPr marL="457200" lvl="1" indent="0">
              <a:buNone/>
            </a:pPr>
            <a:r>
              <a:rPr lang="en-US" dirty="0"/>
              <a:t>1. Must prevent 2 writers from being concurrent.</a:t>
            </a:r>
          </a:p>
          <a:p>
            <a:pPr marL="457200" lvl="1" indent="0">
              <a:buNone/>
            </a:pPr>
            <a:r>
              <a:rPr lang="en-US" dirty="0"/>
              <a:t>2. Must prevent a reader and a writer from being concurrent.</a:t>
            </a:r>
          </a:p>
          <a:p>
            <a:pPr marL="457200" lvl="1" indent="0">
              <a:buNone/>
            </a:pPr>
            <a:r>
              <a:rPr lang="en-US" dirty="0"/>
              <a:t>3. Must permit readers to be concurrent when no writer is active.</a:t>
            </a:r>
          </a:p>
          <a:p>
            <a:pPr marL="457200" lvl="1" indent="0">
              <a:buNone/>
            </a:pPr>
            <a:r>
              <a:rPr lang="en-US" dirty="0"/>
              <a:t>4. Perhaps want fairness (i.e., freedom from starvation).</a:t>
            </a:r>
          </a:p>
          <a:p>
            <a:pPr marL="0" indent="0">
              <a:buNone/>
            </a:pPr>
            <a:r>
              <a:rPr lang="en-US" dirty="0"/>
              <a:t>Variants</a:t>
            </a:r>
          </a:p>
          <a:p>
            <a:pPr marL="457200" lvl="1" indent="0">
              <a:buNone/>
            </a:pPr>
            <a:r>
              <a:rPr lang="en-US" dirty="0"/>
              <a:t>Writer-priority readers/writers.</a:t>
            </a:r>
          </a:p>
          <a:p>
            <a:pPr marL="457200" lvl="1" indent="0">
              <a:buNone/>
            </a:pPr>
            <a:r>
              <a:rPr lang="en-US" dirty="0"/>
              <a:t>Reader-priority readers/writers.</a:t>
            </a:r>
          </a:p>
          <a:p>
            <a:pPr marL="457200" lvl="1" indent="0">
              <a:buNone/>
            </a:pPr>
            <a:r>
              <a:rPr lang="en-US" dirty="0"/>
              <a:t>Reader Writer Alternates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78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Dining Philosophers Problem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 classical problem. Some number of philosophers spend time thinking and eating. Being poor, they must share a total of five chopsticks.</a:t>
            </a:r>
          </a:p>
          <a:p>
            <a:pPr marL="0" indent="0">
              <a:buNone/>
            </a:pPr>
            <a:r>
              <a:rPr lang="en-US" dirty="0"/>
              <a:t>Rules:</a:t>
            </a:r>
          </a:p>
          <a:p>
            <a:pPr marL="457200" lvl="1" indent="0">
              <a:buNone/>
            </a:pPr>
            <a:r>
              <a:rPr lang="en-US" dirty="0"/>
              <a:t>One chopstick between each philosopher</a:t>
            </a:r>
          </a:p>
          <a:p>
            <a:pPr marL="457200" lvl="1" indent="0">
              <a:buNone/>
            </a:pPr>
            <a:r>
              <a:rPr lang="en-US" dirty="0"/>
              <a:t>Philosopher first picks up one (if it is available) then the second (if available)</a:t>
            </a:r>
          </a:p>
          <a:p>
            <a:pPr marL="457200" lvl="1" indent="0">
              <a:buNone/>
            </a:pPr>
            <a:r>
              <a:rPr lang="en-US" dirty="0"/>
              <a:t>Only puts down chopsticks after eating for a while</a:t>
            </a:r>
          </a:p>
          <a:p>
            <a:pPr marL="457200" lvl="1" indent="0">
              <a:buNone/>
            </a:pPr>
            <a:r>
              <a:rPr lang="en-US" dirty="0"/>
              <a:t>Deadlock can occur, e.g., if all philosophers simultaneously pick up chopstick to his/her left.</a:t>
            </a:r>
          </a:p>
          <a:p>
            <a:pPr marL="0" indent="0">
              <a:buNone/>
            </a:pPr>
            <a:r>
              <a:rPr lang="en-US" dirty="0"/>
              <a:t>Solutions:</a:t>
            </a:r>
          </a:p>
          <a:p>
            <a:pPr marL="457200" lvl="1" indent="0">
              <a:buNone/>
            </a:pPr>
            <a:r>
              <a:rPr lang="en-US" dirty="0"/>
              <a:t>Allow only n-1 (if we have n chopsticks) at table</a:t>
            </a:r>
          </a:p>
          <a:p>
            <a:pPr marL="457200" lvl="1" indent="0">
              <a:buNone/>
            </a:pPr>
            <a:r>
              <a:rPr lang="en-US" dirty="0"/>
              <a:t>Philosopher only picks up one chopstick if he/she can pick up both.</a:t>
            </a:r>
          </a:p>
          <a:p>
            <a:pPr marL="457200" lvl="1" indent="0">
              <a:buNone/>
            </a:pPr>
            <a:r>
              <a:rPr lang="en-US" dirty="0"/>
              <a:t>Odd philosopher first picks up left, even philosopher first picks up right.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0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Critical sections must be protected with locks </a:t>
            </a:r>
            <a:r>
              <a:rPr lang="en-US" dirty="0" smtClean="0"/>
              <a:t>to  guarantee </a:t>
            </a:r>
            <a:r>
              <a:rPr lang="en-US" dirty="0"/>
              <a:t>the property of mutual exclusion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a </a:t>
            </a:r>
            <a:r>
              <a:rPr lang="en-US" dirty="0"/>
              <a:t>simple lock </a:t>
            </a:r>
            <a:r>
              <a:rPr lang="en-US" dirty="0" smtClean="0"/>
              <a:t>variable and </a:t>
            </a:r>
            <a:r>
              <a:rPr lang="en-US" dirty="0"/>
              <a:t>manipulating it will not work, because the race condition will now occur when </a:t>
            </a:r>
            <a:r>
              <a:rPr lang="en-US" dirty="0" smtClean="0"/>
              <a:t>updating the </a:t>
            </a:r>
            <a:r>
              <a:rPr lang="en-US" dirty="0"/>
              <a:t>lock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Better </a:t>
            </a:r>
            <a:r>
              <a:rPr lang="en-US" dirty="0"/>
              <a:t>alternative is to use atomic </a:t>
            </a:r>
            <a:r>
              <a:rPr lang="en-US" dirty="0" smtClean="0"/>
              <a:t>instructions</a:t>
            </a:r>
          </a:p>
          <a:p>
            <a:r>
              <a:rPr lang="en-US" dirty="0" smtClean="0"/>
              <a:t>Threads/Processes </a:t>
            </a:r>
            <a:r>
              <a:rPr lang="en-US" dirty="0"/>
              <a:t>that want to access a critical section must try to acquire the lock, and proceed to </a:t>
            </a:r>
            <a:r>
              <a:rPr lang="en-US" dirty="0" smtClean="0"/>
              <a:t>the critical </a:t>
            </a:r>
            <a:r>
              <a:rPr lang="en-US" dirty="0"/>
              <a:t>section only when the lock has been acquired.</a:t>
            </a:r>
          </a:p>
        </p:txBody>
      </p:sp>
    </p:spTree>
    <p:extLst>
      <p:ext uri="{BB962C8B-B14F-4D97-AF65-F5344CB8AC3E}">
        <p14:creationId xmlns:p14="http://schemas.microsoft.com/office/powerpoint/2010/main" val="47573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Synchronization via Locks</a:t>
            </a:r>
            <a:endParaRPr lang="en-IN" dirty="0"/>
          </a:p>
        </p:txBody>
      </p:sp>
      <p:pic>
        <p:nvPicPr>
          <p:cNvPr id="4" name="Picture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3778" y="2572722"/>
            <a:ext cx="2844444" cy="285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57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Lock(x)</a:t>
            </a:r>
          </a:p>
          <a:p>
            <a:pPr>
              <a:buNone/>
            </a:pPr>
            <a:r>
              <a:rPr lang="en-US" altLang="en-US" dirty="0"/>
              <a:t>      		 </a:t>
            </a:r>
            <a:r>
              <a:rPr lang="en-US" altLang="en-US" dirty="0" err="1"/>
              <a:t>var</a:t>
            </a:r>
            <a:r>
              <a:rPr lang="en-US" altLang="en-US" dirty="0"/>
              <a:t> x: shared integer;</a:t>
            </a:r>
          </a:p>
          <a:p>
            <a:pPr>
              <a:buNone/>
            </a:pPr>
            <a:r>
              <a:rPr lang="en-US" altLang="en-US" dirty="0"/>
              <a:t>       	Lock(x) : begin</a:t>
            </a:r>
          </a:p>
          <a:p>
            <a:pPr>
              <a:buNone/>
            </a:pPr>
            <a:r>
              <a:rPr lang="en-US" altLang="en-US" dirty="0"/>
              <a:t>            		</a:t>
            </a:r>
            <a:r>
              <a:rPr lang="en-US" altLang="en-US" dirty="0" err="1"/>
              <a:t>var</a:t>
            </a:r>
            <a:r>
              <a:rPr lang="en-US" altLang="en-US" dirty="0"/>
              <a:t> y: integer;</a:t>
            </a:r>
          </a:p>
          <a:p>
            <a:pPr>
              <a:buNone/>
            </a:pPr>
            <a:r>
              <a:rPr lang="en-US" altLang="en-US" dirty="0"/>
              <a:t>                 		 y = x;</a:t>
            </a:r>
          </a:p>
          <a:p>
            <a:pPr>
              <a:buNone/>
            </a:pPr>
            <a:r>
              <a:rPr lang="en-US" altLang="en-US" dirty="0"/>
              <a:t>            		while y =1 do y = x; // wait until gate is open</a:t>
            </a:r>
          </a:p>
          <a:p>
            <a:pPr>
              <a:buNone/>
            </a:pPr>
            <a:r>
              <a:rPr lang="en-US" altLang="en-US" dirty="0"/>
              <a:t>                  	x =1;</a:t>
            </a:r>
          </a:p>
          <a:p>
            <a:pPr>
              <a:buNone/>
            </a:pPr>
            <a:r>
              <a:rPr lang="en-US" altLang="en-US" dirty="0"/>
              <a:t>             		end;</a:t>
            </a:r>
          </a:p>
          <a:p>
            <a:r>
              <a:rPr lang="en-US" altLang="en-US" dirty="0"/>
              <a:t>Unlock(x)</a:t>
            </a:r>
          </a:p>
          <a:p>
            <a:pPr>
              <a:buNone/>
            </a:pPr>
            <a:r>
              <a:rPr lang="en-US" altLang="en-US" dirty="0"/>
              <a:t>              	Unlock(x)</a:t>
            </a:r>
          </a:p>
          <a:p>
            <a:pPr>
              <a:buNone/>
            </a:pPr>
            <a:r>
              <a:rPr lang="en-US" altLang="en-US" dirty="0"/>
              <a:t>                           x = 0;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2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requested lock is held by other threads/processes</a:t>
            </a:r>
          </a:p>
          <a:p>
            <a:pPr marL="0" indent="0">
              <a:buNone/>
            </a:pPr>
            <a:r>
              <a:rPr lang="en-US" dirty="0" smtClean="0"/>
              <a:t>Two Options: 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thread/process </a:t>
            </a:r>
            <a:r>
              <a:rPr lang="en-US" dirty="0"/>
              <a:t>could </a:t>
            </a:r>
            <a:r>
              <a:rPr lang="en-US" dirty="0" smtClean="0"/>
              <a:t>wait busily</a:t>
            </a:r>
            <a:r>
              <a:rPr lang="en-US" dirty="0"/>
              <a:t>, constantly polling to check if the lock is available.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the thread/process </a:t>
            </a:r>
            <a:r>
              <a:rPr lang="en-US" dirty="0"/>
              <a:t>could be made to </a:t>
            </a:r>
            <a:r>
              <a:rPr lang="en-US" dirty="0" smtClean="0"/>
              <a:t>give up </a:t>
            </a:r>
            <a:r>
              <a:rPr lang="en-US" dirty="0"/>
              <a:t>its CPU, go to sleep (i.e., block), and be scheduled again when the lock is available.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former </a:t>
            </a:r>
            <a:r>
              <a:rPr lang="en-US" dirty="0"/>
              <a:t>way of locking is usually referred to as a spinlock, while the latter is called a </a:t>
            </a:r>
            <a:r>
              <a:rPr lang="en-US" dirty="0" smtClean="0"/>
              <a:t>regular lock </a:t>
            </a:r>
            <a:r>
              <a:rPr lang="en-US" dirty="0"/>
              <a:t>or a </a:t>
            </a:r>
            <a:r>
              <a:rPr lang="en-US" dirty="0" err="1"/>
              <a:t>mutex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458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</a:t>
            </a:r>
            <a:r>
              <a:rPr lang="en-IN" dirty="0" smtClean="0"/>
              <a:t>SOLUTIONS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</a:t>
            </a:r>
            <a:r>
              <a:rPr lang="en-IN" dirty="0"/>
              <a:t>provide a generalized solution to the critical section problem, some sort of lock must be set to prevent other processes from </a:t>
            </a:r>
            <a:r>
              <a:rPr lang="en-IN" dirty="0" smtClean="0"/>
              <a:t>entering their </a:t>
            </a:r>
            <a:r>
              <a:rPr lang="en-IN" dirty="0"/>
              <a:t>critical sections simultaneously, and must release the lock when exiting the critical section.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hardware required to </a:t>
            </a:r>
            <a:r>
              <a:rPr lang="en-IN" dirty="0" smtClean="0"/>
              <a:t>support critical </a:t>
            </a:r>
            <a:r>
              <a:rPr lang="en-IN" dirty="0"/>
              <a:t>sections must have, indivisible instructions or atomic operations. </a:t>
            </a:r>
            <a:endParaRPr lang="en-IN" dirty="0" smtClean="0"/>
          </a:p>
          <a:p>
            <a:r>
              <a:rPr lang="en-IN" dirty="0" smtClean="0"/>
              <a:t>These </a:t>
            </a:r>
            <a:r>
              <a:rPr lang="en-IN" dirty="0"/>
              <a:t>operations are guaranteed to operate as a </a:t>
            </a:r>
            <a:r>
              <a:rPr lang="en-IN" dirty="0" smtClean="0"/>
              <a:t>single instruction </a:t>
            </a:r>
            <a:r>
              <a:rPr lang="en-IN" dirty="0"/>
              <a:t>without interruption .</a:t>
            </a:r>
          </a:p>
        </p:txBody>
      </p:sp>
    </p:spTree>
    <p:extLst>
      <p:ext uri="{BB962C8B-B14F-4D97-AF65-F5344CB8AC3E}">
        <p14:creationId xmlns:p14="http://schemas.microsoft.com/office/powerpoint/2010/main" val="170988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Synchronization Hardware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en-US" dirty="0"/>
              <a:t>Test and modify the content of a word atomically</a:t>
            </a:r>
            <a:br>
              <a:rPr lang="en-US" altLang="en-US" dirty="0"/>
            </a:br>
            <a:endParaRPr lang="en-US" altLang="en-US" dirty="0" smtClean="0"/>
          </a:p>
          <a:p>
            <a:pPr>
              <a:buNone/>
            </a:pPr>
            <a:r>
              <a:rPr lang="en-US" altLang="en-US" dirty="0" smtClean="0"/>
              <a:t>var </a:t>
            </a:r>
            <a:r>
              <a:rPr lang="en-US" altLang="en-US" dirty="0"/>
              <a:t>x: shared integer;</a:t>
            </a:r>
          </a:p>
          <a:p>
            <a:pPr>
              <a:buNone/>
            </a:pPr>
            <a:r>
              <a:rPr lang="en-US" altLang="en-US" dirty="0"/>
              <a:t>    Test-and-set (x) : </a:t>
            </a:r>
            <a:endParaRPr lang="en-US" altLang="en-US" dirty="0" smtClean="0"/>
          </a:p>
          <a:p>
            <a:pPr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begin</a:t>
            </a:r>
            <a:endParaRPr lang="en-US" altLang="en-US" dirty="0"/>
          </a:p>
          <a:p>
            <a:pPr>
              <a:buNone/>
            </a:pPr>
            <a:r>
              <a:rPr lang="en-US" altLang="en-US" dirty="0"/>
              <a:t>    </a:t>
            </a:r>
            <a:r>
              <a:rPr lang="en-US" altLang="en-US" dirty="0" smtClean="0"/>
              <a:t>		var </a:t>
            </a:r>
            <a:r>
              <a:rPr lang="en-US" altLang="en-US" dirty="0"/>
              <a:t>y: integer;</a:t>
            </a:r>
          </a:p>
          <a:p>
            <a:pPr>
              <a:buNone/>
            </a:pPr>
            <a:r>
              <a:rPr lang="en-US" altLang="en-US" dirty="0"/>
              <a:t>            </a:t>
            </a:r>
            <a:r>
              <a:rPr lang="en-US" altLang="en-US" dirty="0" smtClean="0"/>
              <a:t>	y </a:t>
            </a:r>
            <a:r>
              <a:rPr lang="en-US" altLang="en-US" dirty="0"/>
              <a:t>= x;</a:t>
            </a:r>
          </a:p>
          <a:p>
            <a:pPr>
              <a:buNone/>
            </a:pPr>
            <a:r>
              <a:rPr lang="en-US" altLang="en-US" dirty="0"/>
              <a:t>      </a:t>
            </a:r>
            <a:r>
              <a:rPr lang="en-US" altLang="en-US" dirty="0" smtClean="0"/>
              <a:t>		if </a:t>
            </a:r>
            <a:r>
              <a:rPr lang="en-US" altLang="en-US" dirty="0"/>
              <a:t>y = 0 then x = 1</a:t>
            </a:r>
          </a:p>
          <a:p>
            <a:pPr>
              <a:buNone/>
            </a:pPr>
            <a:r>
              <a:rPr lang="en-US" altLang="en-US" dirty="0"/>
              <a:t>           </a:t>
            </a:r>
            <a:r>
              <a:rPr lang="en-US" altLang="en-US" dirty="0" smtClean="0"/>
              <a:t>end</a:t>
            </a:r>
            <a:r>
              <a:rPr lang="en-US" altLang="en-US" dirty="0"/>
              <a:t>;</a:t>
            </a:r>
          </a:p>
          <a:p>
            <a:pPr>
              <a:tabLst>
                <a:tab pos="744538" algn="l"/>
                <a:tab pos="1025525" algn="l"/>
                <a:tab pos="1260475" algn="l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229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Usage:</a:t>
            </a:r>
          </a:p>
          <a:p>
            <a:pPr marL="0" indent="0">
              <a:buNone/>
            </a:pPr>
            <a:r>
              <a:rPr lang="en-IN" dirty="0"/>
              <a:t>Lock</a:t>
            </a:r>
          </a:p>
          <a:p>
            <a:pPr marL="457200" lvl="1" indent="0">
              <a:buNone/>
            </a:pPr>
            <a:r>
              <a:rPr lang="en-IN" dirty="0" err="1"/>
              <a:t>var</a:t>
            </a:r>
            <a:r>
              <a:rPr lang="en-IN" dirty="0"/>
              <a:t> x: shared integer</a:t>
            </a:r>
          </a:p>
          <a:p>
            <a:pPr marL="0" indent="0">
              <a:buNone/>
            </a:pPr>
            <a:r>
              <a:rPr lang="en-IN" dirty="0"/>
              <a:t>lock(x):</a:t>
            </a:r>
          </a:p>
          <a:p>
            <a:pPr marL="457200" lvl="1" indent="0">
              <a:buNone/>
            </a:pPr>
            <a:r>
              <a:rPr lang="en-IN" dirty="0"/>
              <a:t>begin</a:t>
            </a:r>
          </a:p>
          <a:p>
            <a:pPr marL="914400" lvl="2" indent="0">
              <a:buNone/>
            </a:pPr>
            <a:r>
              <a:rPr lang="en-IN" dirty="0" err="1"/>
              <a:t>var</a:t>
            </a:r>
            <a:r>
              <a:rPr lang="en-IN" dirty="0"/>
              <a:t> y: integer;</a:t>
            </a:r>
          </a:p>
          <a:p>
            <a:pPr marL="914400" lvl="2" indent="0">
              <a:buNone/>
            </a:pPr>
            <a:r>
              <a:rPr lang="en-IN" dirty="0"/>
              <a:t>repeat y = test-and-set (x)</a:t>
            </a:r>
          </a:p>
          <a:p>
            <a:pPr marL="914400" lvl="2" indent="0">
              <a:buNone/>
            </a:pPr>
            <a:r>
              <a:rPr lang="en-IN" dirty="0"/>
              <a:t>until y = 0;</a:t>
            </a:r>
          </a:p>
          <a:p>
            <a:pPr marL="457200" lvl="1" indent="0">
              <a:buNone/>
            </a:pPr>
            <a:r>
              <a:rPr lang="en-IN" dirty="0"/>
              <a:t>end;</a:t>
            </a:r>
          </a:p>
          <a:p>
            <a:pPr marL="0" indent="0">
              <a:buNone/>
            </a:pPr>
            <a:r>
              <a:rPr lang="en-IN" dirty="0"/>
              <a:t>Unlock</a:t>
            </a:r>
          </a:p>
          <a:p>
            <a:pPr marL="457200" lvl="1" indent="0">
              <a:buNone/>
            </a:pPr>
            <a:r>
              <a:rPr lang="en-IN" dirty="0"/>
              <a:t>x = 0;</a:t>
            </a:r>
          </a:p>
        </p:txBody>
      </p:sp>
    </p:spTree>
    <p:extLst>
      <p:ext uri="{BB962C8B-B14F-4D97-AF65-F5344CB8AC3E}">
        <p14:creationId xmlns:p14="http://schemas.microsoft.com/office/powerpoint/2010/main" val="2172721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56813"/>
            <a:ext cx="10515600" cy="1325563"/>
          </a:xfrm>
        </p:spPr>
        <p:txBody>
          <a:bodyPr/>
          <a:lstStyle/>
          <a:p>
            <a:r>
              <a:rPr lang="en-US" altLang="en-US" dirty="0"/>
              <a:t>Mutual Exclusion with Test-and-Set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>
              <a:tabLst>
                <a:tab pos="1433513" algn="l"/>
                <a:tab pos="1714500" algn="l"/>
                <a:tab pos="2058988" algn="l"/>
              </a:tabLst>
            </a:pPr>
            <a:r>
              <a:rPr lang="en-US" altLang="en-US" dirty="0"/>
              <a:t>Shared data: 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dirty="0" err="1"/>
              <a:t>boolean</a:t>
            </a:r>
            <a:r>
              <a:rPr lang="en-US" altLang="en-US" dirty="0"/>
              <a:t> lock = false;</a:t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1433513" algn="l"/>
                <a:tab pos="1714500" algn="l"/>
                <a:tab pos="2058988" algn="l"/>
              </a:tabLst>
            </a:pPr>
            <a:r>
              <a:rPr lang="en-US" altLang="en-US" dirty="0"/>
              <a:t>Process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endParaRPr lang="en-US" altLang="en-US" dirty="0"/>
          </a:p>
          <a:p>
            <a:pPr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en-US" dirty="0"/>
              <a:t>		do {</a:t>
            </a:r>
          </a:p>
          <a:p>
            <a:pPr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en-US" dirty="0"/>
              <a:t>			while (</a:t>
            </a:r>
            <a:r>
              <a:rPr lang="en-US" altLang="en-US" dirty="0" err="1"/>
              <a:t>TestAndSet</a:t>
            </a:r>
            <a:r>
              <a:rPr lang="en-US" altLang="en-US" dirty="0"/>
              <a:t>(lock)) ;</a:t>
            </a:r>
          </a:p>
          <a:p>
            <a:pPr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en-US" dirty="0"/>
              <a:t>				critical section</a:t>
            </a:r>
          </a:p>
          <a:p>
            <a:pPr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en-US" dirty="0"/>
              <a:t>			lock = false;</a:t>
            </a:r>
          </a:p>
          <a:p>
            <a:pPr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en-US" dirty="0"/>
              <a:t>				remainder section</a:t>
            </a:r>
          </a:p>
          <a:p>
            <a:pPr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en-US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138088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BB79442E78324998F03D1BFBE444E3" ma:contentTypeVersion="5" ma:contentTypeDescription="Create a new document." ma:contentTypeScope="" ma:versionID="c5dcad9668c68dcb90d167847b080d8f">
  <xsd:schema xmlns:xsd="http://www.w3.org/2001/XMLSchema" xmlns:xs="http://www.w3.org/2001/XMLSchema" xmlns:p="http://schemas.microsoft.com/office/2006/metadata/properties" xmlns:ns2="77a78612-01b3-41d9-9a67-4ad76070f3c1" targetNamespace="http://schemas.microsoft.com/office/2006/metadata/properties" ma:root="true" ma:fieldsID="a3867397882577f95dc4b4798d8da197" ns2:_="">
    <xsd:import namespace="77a78612-01b3-41d9-9a67-4ad76070f3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a78612-01b3-41d9-9a67-4ad76070f3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A507F4-2C26-4B55-8120-3B9DC1DAC26D}"/>
</file>

<file path=customXml/itemProps2.xml><?xml version="1.0" encoding="utf-8"?>
<ds:datastoreItem xmlns:ds="http://schemas.openxmlformats.org/officeDocument/2006/customXml" ds:itemID="{0DD0C608-9F3C-4CA7-927A-14BD9476D2B6}"/>
</file>

<file path=customXml/itemProps3.xml><?xml version="1.0" encoding="utf-8"?>
<ds:datastoreItem xmlns:ds="http://schemas.openxmlformats.org/officeDocument/2006/customXml" ds:itemID="{65F04676-15AB-4311-A543-6EC836459F85}"/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569</Words>
  <Application>Microsoft Office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ＭＳ Ｐゴシック</vt:lpstr>
      <vt:lpstr>Arial</vt:lpstr>
      <vt:lpstr>Calibri</vt:lpstr>
      <vt:lpstr>Calibri Light</vt:lpstr>
      <vt:lpstr>Office Theme</vt:lpstr>
      <vt:lpstr>H/W solutions</vt:lpstr>
      <vt:lpstr>Locks</vt:lpstr>
      <vt:lpstr>Synchronization via Locks</vt:lpstr>
      <vt:lpstr>PowerPoint Presentation</vt:lpstr>
      <vt:lpstr>PowerPoint Presentation</vt:lpstr>
      <vt:lpstr>HARDWARE SOLUTIONS</vt:lpstr>
      <vt:lpstr>Synchronization Hardware</vt:lpstr>
      <vt:lpstr>PowerPoint Presentation</vt:lpstr>
      <vt:lpstr>Mutual Exclusion with Test-and-Set</vt:lpstr>
      <vt:lpstr>Synchronization Hardware </vt:lpstr>
      <vt:lpstr>PowerPoint Presentation</vt:lpstr>
      <vt:lpstr>Mutual Exclusion with Swap</vt:lpstr>
      <vt:lpstr>Classical Problems of Synchronization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Locks &amp; H/W solutions</dc:title>
  <dc:creator>csemsb</dc:creator>
  <cp:lastModifiedBy>csemsb</cp:lastModifiedBy>
  <cp:revision>4</cp:revision>
  <dcterms:created xsi:type="dcterms:W3CDTF">2019-02-15T06:44:58Z</dcterms:created>
  <dcterms:modified xsi:type="dcterms:W3CDTF">2020-02-17T12:14:47Z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0x01010031BB79442E78324998F03D1BFBE444E3</vt:lpwstr>
  </property>
</Properties>
</file>