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0" r:id="rId5"/>
    <p:sldId id="275" r:id="rId6"/>
    <p:sldId id="277" r:id="rId7"/>
    <p:sldId id="258" r:id="rId8"/>
    <p:sldId id="273" r:id="rId9"/>
    <p:sldId id="279" r:id="rId10"/>
    <p:sldId id="272" r:id="rId11"/>
    <p:sldId id="280" r:id="rId12"/>
    <p:sldId id="281" r:id="rId13"/>
    <p:sldId id="282" r:id="rId14"/>
    <p:sldId id="283" r:id="rId15"/>
    <p:sldId id="284" r:id="rId16"/>
    <p:sldId id="285" r:id="rId17"/>
    <p:sldId id="260" r:id="rId18"/>
    <p:sldId id="263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0A90-98E9-4791-A919-772FD65443C9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5B61-6A3B-4B72-AFA1-C68E674B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6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0A90-98E9-4791-A919-772FD65443C9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5B61-6A3B-4B72-AFA1-C68E674B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8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0A90-98E9-4791-A919-772FD65443C9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5B61-6A3B-4B72-AFA1-C68E674B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0A90-98E9-4791-A919-772FD65443C9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5B61-6A3B-4B72-AFA1-C68E674B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0A90-98E9-4791-A919-772FD65443C9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5B61-6A3B-4B72-AFA1-C68E674B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0A90-98E9-4791-A919-772FD65443C9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5B61-6A3B-4B72-AFA1-C68E674B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4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0A90-98E9-4791-A919-772FD65443C9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5B61-6A3B-4B72-AFA1-C68E674B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2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0A90-98E9-4791-A919-772FD65443C9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5B61-6A3B-4B72-AFA1-C68E674B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0A90-98E9-4791-A919-772FD65443C9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5B61-6A3B-4B72-AFA1-C68E674B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9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0A90-98E9-4791-A919-772FD65443C9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5B61-6A3B-4B72-AFA1-C68E674B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7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0A90-98E9-4791-A919-772FD65443C9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5B61-6A3B-4B72-AFA1-C68E674B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4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60A90-98E9-4791-A919-772FD65443C9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85B61-6A3B-4B72-AFA1-C68E674B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8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Synchronization Primitives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9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</a:t>
            </a:r>
            <a:r>
              <a:rPr lang="en-IN" dirty="0" smtClean="0"/>
              <a:t>Semaphore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tabLst>
                <a:tab pos="2005013" algn="ctr"/>
                <a:tab pos="4518025" algn="ctr"/>
              </a:tabLst>
            </a:pPr>
            <a:r>
              <a:rPr lang="en-IN" dirty="0" smtClean="0"/>
              <a:t>A </a:t>
            </a:r>
            <a:r>
              <a:rPr lang="en-IN" dirty="0"/>
              <a:t>semaphore that takes on only the values 0 and </a:t>
            </a:r>
            <a:r>
              <a:rPr lang="en-IN" dirty="0" smtClean="0"/>
              <a:t>1</a:t>
            </a:r>
            <a:r>
              <a:rPr lang="en-US" dirty="0" smtClean="0"/>
              <a:t> </a:t>
            </a:r>
            <a:r>
              <a:rPr lang="en-US" dirty="0"/>
              <a:t>on which processes can perform two indivisible </a:t>
            </a:r>
            <a:r>
              <a:rPr lang="en-US" dirty="0" smtClean="0"/>
              <a:t>operations i.e. changing </a:t>
            </a:r>
            <a:r>
              <a:rPr lang="en-US" altLang="en-US" dirty="0" smtClean="0"/>
              <a:t>the </a:t>
            </a:r>
            <a:r>
              <a:rPr lang="en-US" altLang="en-US" dirty="0"/>
              <a:t>integer value </a:t>
            </a:r>
            <a:r>
              <a:rPr lang="en-US" altLang="en-US" dirty="0" smtClean="0"/>
              <a:t>from </a:t>
            </a:r>
            <a:r>
              <a:rPr lang="en-US" altLang="en-US" dirty="0"/>
              <a:t>0 </a:t>
            </a:r>
            <a:r>
              <a:rPr lang="en-US" altLang="en-US" dirty="0" smtClean="0"/>
              <a:t>to 1 or 1 to 0 </a:t>
            </a:r>
            <a:endParaRPr lang="en-US" altLang="en-US" dirty="0"/>
          </a:p>
          <a:p>
            <a:endParaRPr lang="en-US" altLang="en-US" sz="2400" dirty="0" smtClean="0">
              <a:sym typeface="MT Extra" panose="05050102010205020202" pitchFamily="18" charset="2"/>
            </a:endParaRPr>
          </a:p>
          <a:p>
            <a:r>
              <a:rPr lang="en-US" altLang="en-US" sz="2400" dirty="0" smtClean="0">
                <a:sym typeface="MT Extra" panose="05050102010205020202" pitchFamily="18" charset="2"/>
              </a:rPr>
              <a:t>Often known </a:t>
            </a:r>
            <a:r>
              <a:rPr lang="en-US" altLang="en-US" sz="2400" dirty="0">
                <a:sym typeface="MT Extra" panose="05050102010205020202" pitchFamily="18" charset="2"/>
              </a:rPr>
              <a:t>as </a:t>
            </a:r>
            <a:r>
              <a:rPr lang="en-US" altLang="en-US" sz="2400" dirty="0" err="1">
                <a:sym typeface="MT Extra" panose="05050102010205020202" pitchFamily="18" charset="2"/>
              </a:rPr>
              <a:t>mutex</a:t>
            </a:r>
            <a:r>
              <a:rPr lang="en-US" altLang="en-US" sz="2400" dirty="0">
                <a:sym typeface="MT Extra" panose="05050102010205020202" pitchFamily="18" charset="2"/>
              </a:rPr>
              <a:t> </a:t>
            </a:r>
            <a:r>
              <a:rPr lang="en-US" altLang="en-US" sz="2400" dirty="0" smtClean="0">
                <a:sym typeface="MT Extra" panose="05050102010205020202" pitchFamily="18" charset="2"/>
              </a:rPr>
              <a:t>lock</a:t>
            </a:r>
            <a:r>
              <a:rPr lang="en-IN" sz="2400" dirty="0" smtClean="0"/>
              <a:t>. </a:t>
            </a:r>
            <a:r>
              <a:rPr lang="en-IN" sz="2400" dirty="0"/>
              <a:t>A key difference between </a:t>
            </a:r>
            <a:r>
              <a:rPr lang="en-IN" sz="2400" dirty="0" err="1" smtClean="0"/>
              <a:t>mutex</a:t>
            </a:r>
            <a:r>
              <a:rPr lang="en-IN" sz="2400" dirty="0" smtClean="0"/>
              <a:t> and binary semaphore is that </a:t>
            </a:r>
            <a:r>
              <a:rPr lang="en-IN" sz="2400" dirty="0"/>
              <a:t>the process </a:t>
            </a:r>
            <a:r>
              <a:rPr lang="en-IN" sz="2400" dirty="0" smtClean="0"/>
              <a:t>that locks </a:t>
            </a:r>
            <a:r>
              <a:rPr lang="en-IN" sz="2400" dirty="0"/>
              <a:t>the </a:t>
            </a:r>
            <a:r>
              <a:rPr lang="en-IN" sz="2400" dirty="0" err="1"/>
              <a:t>mutex</a:t>
            </a:r>
            <a:r>
              <a:rPr lang="en-IN" sz="2400" dirty="0"/>
              <a:t> (sets the value to zero) must be the one to unlock it (sets the value to 1).</a:t>
            </a:r>
            <a:endParaRPr lang="en-US" alt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8904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Binary Semaphore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struct </a:t>
            </a:r>
            <a:r>
              <a:rPr lang="en-IN" dirty="0" err="1"/>
              <a:t>binary_semaphore</a:t>
            </a:r>
            <a:r>
              <a:rPr lang="en-IN" dirty="0"/>
              <a:t> {</a:t>
            </a:r>
          </a:p>
          <a:p>
            <a:pPr marL="457200" lvl="1" indent="0">
              <a:buNone/>
            </a:pPr>
            <a:r>
              <a:rPr lang="en-IN" b="1" dirty="0" err="1"/>
              <a:t>enum</a:t>
            </a:r>
            <a:r>
              <a:rPr lang="en-IN" b="1" dirty="0"/>
              <a:t> </a:t>
            </a:r>
            <a:r>
              <a:rPr lang="en-IN" dirty="0"/>
              <a:t>{zero, one} value;</a:t>
            </a:r>
          </a:p>
          <a:p>
            <a:pPr marL="457200" lvl="1" indent="0">
              <a:buNone/>
            </a:pPr>
            <a:r>
              <a:rPr lang="en-IN" b="1" dirty="0" err="1"/>
              <a:t>queueType</a:t>
            </a:r>
            <a:r>
              <a:rPr lang="en-IN" b="1" dirty="0"/>
              <a:t> </a:t>
            </a:r>
            <a:r>
              <a:rPr lang="en-IN" dirty="0"/>
              <a:t>queue;</a:t>
            </a:r>
          </a:p>
          <a:p>
            <a:pPr marL="0" indent="0">
              <a:buNone/>
            </a:pPr>
            <a:r>
              <a:rPr lang="en-IN" dirty="0" smtClean="0"/>
              <a:t>	};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void </a:t>
            </a:r>
            <a:r>
              <a:rPr lang="en-IN" dirty="0" err="1"/>
              <a:t>semWaitB</a:t>
            </a:r>
            <a:r>
              <a:rPr lang="en-IN" dirty="0"/>
              <a:t>(</a:t>
            </a:r>
            <a:r>
              <a:rPr lang="en-IN" dirty="0" err="1"/>
              <a:t>binary_semaphore</a:t>
            </a:r>
            <a:r>
              <a:rPr lang="en-IN" dirty="0"/>
              <a:t> s)</a:t>
            </a:r>
          </a:p>
          <a:p>
            <a:pPr marL="0" indent="0">
              <a:buNone/>
            </a:pPr>
            <a:r>
              <a:rPr lang="en-IN" dirty="0" smtClean="0"/>
              <a:t>	{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if </a:t>
            </a:r>
            <a:r>
              <a:rPr lang="en-IN" dirty="0"/>
              <a:t>(</a:t>
            </a:r>
            <a:r>
              <a:rPr lang="en-IN" dirty="0" err="1"/>
              <a:t>s.value</a:t>
            </a:r>
            <a:r>
              <a:rPr lang="en-IN" dirty="0"/>
              <a:t> == one)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s.value</a:t>
            </a:r>
            <a:r>
              <a:rPr lang="en-IN" dirty="0" smtClean="0"/>
              <a:t> </a:t>
            </a:r>
            <a:r>
              <a:rPr lang="en-IN" dirty="0"/>
              <a:t>= zero;</a:t>
            </a:r>
          </a:p>
          <a:p>
            <a:pPr marL="0" indent="0">
              <a:buNone/>
            </a:pPr>
            <a:r>
              <a:rPr lang="en-IN" b="1" dirty="0" smtClean="0"/>
              <a:t>	else </a:t>
            </a:r>
            <a:r>
              <a:rPr lang="en-IN" dirty="0"/>
              <a:t>{</a:t>
            </a:r>
          </a:p>
          <a:p>
            <a:pPr marL="1371600" lvl="3" indent="0">
              <a:buNone/>
            </a:pPr>
            <a:r>
              <a:rPr lang="en-IN" sz="2100" dirty="0"/>
              <a:t>/* place this process in </a:t>
            </a:r>
            <a:r>
              <a:rPr lang="en-IN" sz="2100" dirty="0" err="1"/>
              <a:t>s.queue</a:t>
            </a:r>
            <a:r>
              <a:rPr lang="en-IN" sz="2100" dirty="0"/>
              <a:t> */;</a:t>
            </a:r>
          </a:p>
          <a:p>
            <a:pPr marL="1371600" lvl="3" indent="0">
              <a:buNone/>
            </a:pPr>
            <a:r>
              <a:rPr lang="en-IN" sz="2100" dirty="0"/>
              <a:t>/* block this process */;</a:t>
            </a:r>
          </a:p>
          <a:p>
            <a:pPr marL="457200" lvl="1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0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void </a:t>
            </a:r>
            <a:r>
              <a:rPr lang="en-IN" dirty="0" err="1"/>
              <a:t>semSignalB</a:t>
            </a:r>
            <a:r>
              <a:rPr lang="en-IN" dirty="0"/>
              <a:t>(semaphore s)</a:t>
            </a:r>
          </a:p>
          <a:p>
            <a:pPr marL="0" indent="0">
              <a:buNone/>
            </a:pPr>
            <a:r>
              <a:rPr lang="en-IN" dirty="0" smtClean="0"/>
              <a:t>	{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	if </a:t>
            </a:r>
            <a:r>
              <a:rPr lang="en-IN" dirty="0"/>
              <a:t>(</a:t>
            </a:r>
            <a:r>
              <a:rPr lang="en-IN" dirty="0" err="1"/>
              <a:t>s.queue</a:t>
            </a:r>
            <a:r>
              <a:rPr lang="en-IN" dirty="0"/>
              <a:t> is empty())</a:t>
            </a:r>
          </a:p>
          <a:p>
            <a:pPr marL="0" indent="0">
              <a:buNone/>
            </a:pPr>
            <a:r>
              <a:rPr lang="en-IN" dirty="0" smtClean="0"/>
              <a:t>			</a:t>
            </a:r>
            <a:r>
              <a:rPr lang="en-IN" dirty="0" err="1" smtClean="0"/>
              <a:t>s.value</a:t>
            </a:r>
            <a:r>
              <a:rPr lang="en-IN" dirty="0" smtClean="0"/>
              <a:t> </a:t>
            </a:r>
            <a:r>
              <a:rPr lang="en-IN" dirty="0"/>
              <a:t>= one;</a:t>
            </a:r>
          </a:p>
          <a:p>
            <a:pPr marL="0" indent="0">
              <a:buNone/>
            </a:pPr>
            <a:r>
              <a:rPr lang="en-IN" b="1" dirty="0" smtClean="0"/>
              <a:t>		else </a:t>
            </a:r>
            <a:r>
              <a:rPr lang="en-IN" dirty="0"/>
              <a:t>{</a:t>
            </a:r>
          </a:p>
          <a:p>
            <a:pPr marL="457200" lvl="1" indent="0">
              <a:buNone/>
            </a:pPr>
            <a:r>
              <a:rPr lang="en-IN" dirty="0" smtClean="0"/>
              <a:t>			/* </a:t>
            </a:r>
            <a:r>
              <a:rPr lang="en-IN" dirty="0"/>
              <a:t>remove a process P from </a:t>
            </a:r>
            <a:r>
              <a:rPr lang="en-IN" dirty="0" err="1"/>
              <a:t>s.queue</a:t>
            </a:r>
            <a:r>
              <a:rPr lang="en-IN" dirty="0"/>
              <a:t> */;</a:t>
            </a:r>
          </a:p>
          <a:p>
            <a:pPr marL="457200" lvl="1" indent="0">
              <a:buNone/>
            </a:pPr>
            <a:r>
              <a:rPr lang="en-IN" dirty="0" smtClean="0"/>
              <a:t>			/* </a:t>
            </a:r>
            <a:r>
              <a:rPr lang="en-IN" dirty="0"/>
              <a:t>place process P on ready list */;</a:t>
            </a:r>
          </a:p>
          <a:p>
            <a:pPr marL="457200" lvl="1" indent="0">
              <a:buNone/>
            </a:pPr>
            <a:r>
              <a:rPr lang="en-IN" dirty="0" smtClean="0"/>
              <a:t>		          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28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both counting semaphores and binary semaphores, a queue is used </a:t>
            </a:r>
            <a:r>
              <a:rPr lang="en-IN" dirty="0" smtClean="0"/>
              <a:t>to hold </a:t>
            </a:r>
            <a:r>
              <a:rPr lang="en-IN" dirty="0"/>
              <a:t>processes waiting on the semaphore.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fairest removal policy </a:t>
            </a:r>
            <a:r>
              <a:rPr lang="en-IN" dirty="0" smtClean="0"/>
              <a:t>is first-in-first-out </a:t>
            </a:r>
            <a:r>
              <a:rPr lang="en-IN" dirty="0"/>
              <a:t>(FIFO):The process that has been blocked the longest is </a:t>
            </a:r>
            <a:r>
              <a:rPr lang="en-IN" dirty="0" smtClean="0"/>
              <a:t>released from </a:t>
            </a:r>
            <a:r>
              <a:rPr lang="en-IN" dirty="0"/>
              <a:t>the queue first; a semaphore whose definition includes this policy is </a:t>
            </a:r>
            <a:r>
              <a:rPr lang="en-IN" dirty="0" smtClean="0"/>
              <a:t>called a </a:t>
            </a:r>
            <a:r>
              <a:rPr lang="en-IN" b="1" dirty="0"/>
              <a:t>strong semaphore</a:t>
            </a:r>
            <a:r>
              <a:rPr lang="en-IN" dirty="0" smtClean="0"/>
              <a:t>.</a:t>
            </a:r>
          </a:p>
          <a:p>
            <a:r>
              <a:rPr lang="en-IN" dirty="0" smtClean="0"/>
              <a:t>A semaphore </a:t>
            </a:r>
            <a:r>
              <a:rPr lang="en-IN" dirty="0"/>
              <a:t>that does not specify the order in </a:t>
            </a:r>
            <a:r>
              <a:rPr lang="en-IN" dirty="0" smtClean="0"/>
              <a:t>which </a:t>
            </a:r>
            <a:r>
              <a:rPr lang="en-IN" dirty="0"/>
              <a:t>processes are removed from the queue is a </a:t>
            </a:r>
            <a:r>
              <a:rPr lang="en-IN" b="1" dirty="0"/>
              <a:t>weak semaphore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872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799" y="2067760"/>
            <a:ext cx="5882401" cy="38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9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273" y="1825625"/>
            <a:ext cx="48574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90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Processes </a:t>
            </a:r>
            <a:r>
              <a:rPr lang="en-IN" dirty="0"/>
              <a:t>A, B, and C depend on a result from process D. </a:t>
            </a:r>
            <a:endParaRPr lang="en-IN" dirty="0" smtClean="0"/>
          </a:p>
          <a:p>
            <a:r>
              <a:rPr lang="en-IN" dirty="0" smtClean="0"/>
              <a:t>Initially </a:t>
            </a:r>
            <a:r>
              <a:rPr lang="en-IN" dirty="0"/>
              <a:t>(1), A is running</a:t>
            </a:r>
            <a:r>
              <a:rPr lang="en-IN" dirty="0" smtClean="0"/>
              <a:t>; B</a:t>
            </a:r>
            <a:r>
              <a:rPr lang="en-IN" dirty="0"/>
              <a:t>, C, and D are ready; and the semaphore count is 1, indicating that one </a:t>
            </a:r>
            <a:r>
              <a:rPr lang="en-IN" dirty="0" smtClean="0"/>
              <a:t>of </a:t>
            </a:r>
            <a:r>
              <a:rPr lang="en-IN" dirty="0"/>
              <a:t>D’s results is available</a:t>
            </a:r>
            <a:r>
              <a:rPr lang="en-IN" dirty="0" smtClean="0"/>
              <a:t>. </a:t>
            </a:r>
          </a:p>
          <a:p>
            <a:r>
              <a:rPr lang="en-IN" dirty="0" smtClean="0"/>
              <a:t>When </a:t>
            </a:r>
            <a:r>
              <a:rPr lang="en-IN" dirty="0"/>
              <a:t>A issues a </a:t>
            </a:r>
            <a:r>
              <a:rPr lang="en-IN" dirty="0" err="1"/>
              <a:t>semWait</a:t>
            </a:r>
            <a:r>
              <a:rPr lang="en-IN" dirty="0"/>
              <a:t> instruction on semaphore </a:t>
            </a:r>
            <a:r>
              <a:rPr lang="en-IN" i="1" dirty="0"/>
              <a:t>s</a:t>
            </a:r>
            <a:r>
              <a:rPr lang="en-IN" dirty="0"/>
              <a:t>, </a:t>
            </a:r>
            <a:r>
              <a:rPr lang="en-IN" dirty="0" smtClean="0"/>
              <a:t>the semaphore </a:t>
            </a:r>
            <a:r>
              <a:rPr lang="en-IN" dirty="0"/>
              <a:t>decrements to 0, and A can continue to execute; subsequently </a:t>
            </a:r>
            <a:r>
              <a:rPr lang="en-IN" dirty="0" smtClean="0"/>
              <a:t>it </a:t>
            </a:r>
            <a:r>
              <a:rPr lang="en-IN" dirty="0" err="1" smtClean="0"/>
              <a:t>rejoins</a:t>
            </a:r>
            <a:r>
              <a:rPr lang="en-IN" dirty="0" smtClean="0"/>
              <a:t> </a:t>
            </a:r>
            <a:r>
              <a:rPr lang="en-IN" dirty="0"/>
              <a:t>the ready queue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Then </a:t>
            </a:r>
            <a:r>
              <a:rPr lang="en-IN" dirty="0"/>
              <a:t>B runs (2), eventually issues a </a:t>
            </a:r>
            <a:r>
              <a:rPr lang="en-IN" dirty="0" err="1"/>
              <a:t>semWait</a:t>
            </a:r>
            <a:r>
              <a:rPr lang="en-IN" dirty="0"/>
              <a:t> instruction</a:t>
            </a:r>
            <a:r>
              <a:rPr lang="en-IN" dirty="0" smtClean="0"/>
              <a:t>, and </a:t>
            </a:r>
            <a:r>
              <a:rPr lang="en-IN" dirty="0"/>
              <a:t>is blocked, allowing D to run (3).When D completes a new result, it issues </a:t>
            </a:r>
            <a:r>
              <a:rPr lang="en-IN" dirty="0" smtClean="0"/>
              <a:t>a </a:t>
            </a:r>
            <a:r>
              <a:rPr lang="en-IN" dirty="0" err="1" smtClean="0"/>
              <a:t>semSignal</a:t>
            </a:r>
            <a:r>
              <a:rPr lang="en-IN" dirty="0" smtClean="0"/>
              <a:t> </a:t>
            </a:r>
            <a:r>
              <a:rPr lang="en-IN" dirty="0"/>
              <a:t>instruction, which allows B to move to the ready queue (4). </a:t>
            </a:r>
            <a:endParaRPr lang="en-IN" dirty="0" smtClean="0"/>
          </a:p>
          <a:p>
            <a:r>
              <a:rPr lang="en-IN" dirty="0" smtClean="0"/>
              <a:t>D </a:t>
            </a:r>
            <a:r>
              <a:rPr lang="en-IN" dirty="0" err="1" smtClean="0"/>
              <a:t>rejoins</a:t>
            </a:r>
            <a:r>
              <a:rPr lang="en-IN" dirty="0" smtClean="0"/>
              <a:t> the </a:t>
            </a:r>
            <a:r>
              <a:rPr lang="en-IN" dirty="0"/>
              <a:t>ready queue and C begins to run (5) but is blocked when it issues a </a:t>
            </a:r>
            <a:r>
              <a:rPr lang="en-IN" dirty="0" err="1" smtClean="0"/>
              <a:t>semWait</a:t>
            </a:r>
            <a:r>
              <a:rPr lang="en-IN" dirty="0" smtClean="0"/>
              <a:t> instruction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Similarly</a:t>
            </a:r>
            <a:r>
              <a:rPr lang="en-IN" dirty="0"/>
              <a:t>, A and B run and are blocked on the semaphore, allowing </a:t>
            </a:r>
            <a:r>
              <a:rPr lang="en-IN" dirty="0" smtClean="0"/>
              <a:t>D to </a:t>
            </a:r>
            <a:r>
              <a:rPr lang="en-IN" dirty="0"/>
              <a:t>resume execution (6).When D has a result, it issues a </a:t>
            </a:r>
            <a:r>
              <a:rPr lang="en-IN" dirty="0" err="1"/>
              <a:t>semSignal</a:t>
            </a:r>
            <a:r>
              <a:rPr lang="en-IN" dirty="0"/>
              <a:t>, which </a:t>
            </a:r>
            <a:r>
              <a:rPr lang="en-IN" dirty="0" smtClean="0"/>
              <a:t>transfers C </a:t>
            </a:r>
            <a:r>
              <a:rPr lang="en-IN" dirty="0"/>
              <a:t>to the ready queue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Later cycles of D will release A and B from the </a:t>
            </a:r>
            <a:r>
              <a:rPr lang="en-IN" dirty="0" smtClean="0"/>
              <a:t>Blocked state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777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Semaphores can be used to force synchronization ( precedence ) if the </a:t>
            </a:r>
            <a:r>
              <a:rPr lang="en-US" altLang="en-US" dirty="0" smtClean="0">
                <a:cs typeface="Times New Roman" panose="02020603050405020304" pitchFamily="18" charset="0"/>
              </a:rPr>
              <a:t>preceding process </a:t>
            </a:r>
            <a:r>
              <a:rPr lang="en-US" altLang="en-US" dirty="0">
                <a:cs typeface="Times New Roman" panose="02020603050405020304" pitchFamily="18" charset="0"/>
              </a:rPr>
              <a:t>does a signal at the end, and the follower does wait at beginning. For example, here we want P1 to execute before P2.</a:t>
            </a:r>
          </a:p>
          <a:p>
            <a:pPr marL="0" indent="0" algn="just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		</a:t>
            </a:r>
            <a:r>
              <a:rPr lang="en-US" altLang="en-US" b="1" dirty="0">
                <a:cs typeface="Times New Roman" panose="02020603050405020304" pitchFamily="18" charset="0"/>
              </a:rPr>
              <a:t>P1</a:t>
            </a:r>
            <a:r>
              <a:rPr lang="en-US" altLang="en-US" dirty="0">
                <a:cs typeface="Times New Roman" panose="02020603050405020304" pitchFamily="18" charset="0"/>
              </a:rPr>
              <a:t>: 				</a:t>
            </a:r>
            <a:r>
              <a:rPr lang="en-US" altLang="en-US" b="1" dirty="0">
                <a:cs typeface="Times New Roman" panose="02020603050405020304" pitchFamily="18" charset="0"/>
              </a:rPr>
              <a:t>P2: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		    statement 1; 		</a:t>
            </a:r>
            <a:r>
              <a:rPr lang="en-US" altLang="en-US" dirty="0" smtClean="0"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cs typeface="Times New Roman" panose="02020603050405020304" pitchFamily="18" charset="0"/>
              </a:rPr>
              <a:t>wait ( synch );</a:t>
            </a:r>
          </a:p>
          <a:p>
            <a:pPr marL="0" indent="0" algn="just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		    signal ( synch ); 		    statement 2;</a:t>
            </a:r>
          </a:p>
          <a:p>
            <a:pPr marL="0" indent="0" algn="just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81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altLang="en-US" sz="3200" b="1" dirty="0" smtClean="0">
                <a:cs typeface="Times New Roman" panose="02020603050405020304" pitchFamily="18" charset="0"/>
              </a:rPr>
              <a:t>DEADLOCKS:</a:t>
            </a:r>
            <a:endParaRPr lang="en-US" altLang="en-US" sz="3200" dirty="0" smtClean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en-US" sz="3200" dirty="0" smtClean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May </a:t>
            </a:r>
            <a:r>
              <a:rPr lang="en-US" altLang="en-US" dirty="0">
                <a:cs typeface="Times New Roman" panose="02020603050405020304" pitchFamily="18" charset="0"/>
              </a:rPr>
              <a:t>occur when two or more processes try to get the same multiple resources at the same time.</a:t>
            </a:r>
          </a:p>
          <a:p>
            <a:pPr marL="0" indent="0" algn="just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Times New Roman" panose="02020603050405020304" pitchFamily="18" charset="0"/>
              </a:rPr>
              <a:t>P1: 				P2: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cs typeface="Times New Roman" panose="02020603050405020304" pitchFamily="18" charset="0"/>
              </a:rPr>
              <a:t>wait(S); 			    wait(Q);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      wait(Q); 			    wait(S);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      ..... 			                   .....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      signal(S); 			    signal(Q);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      signal(Q); 			    signal(S);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2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1774825" y="593725"/>
            <a:ext cx="8777288" cy="170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tabLst>
                <a:tab pos="1146175" algn="l"/>
                <a:tab pos="1433513" algn="l"/>
              </a:tabLst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tabLst>
                <a:tab pos="1146175" algn="l"/>
                <a:tab pos="1433513" algn="l"/>
              </a:tabLst>
              <a:defRPr kumimoji="1" sz="20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1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>
                <a:tab pos="1146175" algn="l"/>
                <a:tab pos="1433513" algn="l"/>
              </a:tabLst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10000"/>
              </a:spcBef>
              <a:buClr>
                <a:schemeClr val="hlink"/>
              </a:buClr>
              <a:buSzPct val="75000"/>
              <a:buChar char="–"/>
              <a:tabLst>
                <a:tab pos="1146175" algn="l"/>
                <a:tab pos="1433513" algn="l"/>
              </a:tabLst>
              <a:defRPr kumimoji="1" sz="1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10000"/>
              </a:spcBef>
              <a:buClr>
                <a:srgbClr val="FF0066"/>
              </a:buClr>
              <a:buSzPct val="75000"/>
              <a:buChar char="»"/>
              <a:tabLst>
                <a:tab pos="1146175" algn="l"/>
                <a:tab pos="1433513" algn="l"/>
              </a:tabLst>
              <a:defRPr kumimoji="1"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146175" algn="l"/>
                <a:tab pos="1433513" algn="l"/>
              </a:tabLst>
              <a:defRPr kumimoji="1"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146175" algn="l"/>
                <a:tab pos="1433513" algn="l"/>
              </a:tabLst>
              <a:defRPr kumimoji="1"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146175" algn="l"/>
                <a:tab pos="1433513" algn="l"/>
              </a:tabLst>
              <a:defRPr kumimoji="1"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146175" algn="l"/>
                <a:tab pos="1433513" algn="l"/>
              </a:tabLst>
              <a:defRPr kumimoji="1"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"/>
              </a:spcBef>
            </a:pPr>
            <a:endParaRPr lang="en-GB" altLang="en-US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Bounded-Buffer Problem using Semaphores</a:t>
            </a:r>
            <a:endParaRPr lang="en-GB" altLang="en-US" dirty="0"/>
          </a:p>
        </p:txBody>
      </p:sp>
      <p:sp>
        <p:nvSpPr>
          <p:cNvPr id="278532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spcBef>
                <a:spcPct val="5000"/>
              </a:spcBef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Three semaphores</a:t>
            </a:r>
          </a:p>
          <a:p>
            <a:pPr lvl="1">
              <a:spcBef>
                <a:spcPct val="5000"/>
              </a:spcBef>
            </a:pPr>
            <a:r>
              <a:rPr lang="en-GB" altLang="en-US" dirty="0" err="1">
                <a:solidFill>
                  <a:srgbClr val="0000FF"/>
                </a:solidFill>
                <a:sym typeface="Symbol" panose="05050102010706020507" pitchFamily="18" charset="2"/>
              </a:rPr>
              <a:t>mutex</a:t>
            </a:r>
            <a:r>
              <a:rPr lang="cs-CZ" altLang="en-US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GB" altLang="en-US" dirty="0">
                <a:sym typeface="Symbol" panose="05050102010706020507" pitchFamily="18" charset="2"/>
              </a:rPr>
              <a:t>– for mutual</a:t>
            </a:r>
            <a:r>
              <a:rPr lang="cs-CZ" altLang="en-US" dirty="0">
                <a:sym typeface="Symbol" panose="05050102010706020507" pitchFamily="18" charset="2"/>
              </a:rPr>
              <a:t>ly</a:t>
            </a:r>
            <a:r>
              <a:rPr lang="en-GB" altLang="en-US" dirty="0">
                <a:sym typeface="Symbol" panose="05050102010706020507" pitchFamily="18" charset="2"/>
              </a:rPr>
              <a:t> exclusive access to the buffer</a:t>
            </a:r>
            <a:r>
              <a:rPr lang="cs-CZ" altLang="en-US" dirty="0">
                <a:sym typeface="Symbol" panose="05050102010706020507" pitchFamily="18" charset="2"/>
              </a:rPr>
              <a:t> – </a:t>
            </a:r>
            <a:r>
              <a:rPr lang="en-GB" altLang="en-US" dirty="0">
                <a:sym typeface="Symbol" panose="05050102010706020507" pitchFamily="18" charset="2"/>
              </a:rPr>
              <a:t>initialized to 1</a:t>
            </a:r>
          </a:p>
          <a:p>
            <a:pPr lvl="1">
              <a:spcBef>
                <a:spcPct val="5000"/>
              </a:spcBef>
            </a:pPr>
            <a:r>
              <a:rPr lang="en-GB" altLang="en-US" dirty="0">
                <a:solidFill>
                  <a:srgbClr val="0000FF"/>
                </a:solidFill>
                <a:sym typeface="Symbol" panose="05050102010706020507" pitchFamily="18" charset="2"/>
              </a:rPr>
              <a:t>used</a:t>
            </a:r>
            <a:r>
              <a:rPr lang="en-GB" altLang="en-US" dirty="0">
                <a:sym typeface="Symbol" panose="05050102010706020507" pitchFamily="18" charset="2"/>
              </a:rPr>
              <a:t> – counting semaphore indicating item count in buffer – initialized to 0</a:t>
            </a:r>
          </a:p>
          <a:p>
            <a:pPr lvl="1">
              <a:spcBef>
                <a:spcPct val="5000"/>
              </a:spcBef>
            </a:pPr>
            <a:r>
              <a:rPr lang="en-GB" altLang="en-US" dirty="0">
                <a:solidFill>
                  <a:srgbClr val="0000FF"/>
                </a:solidFill>
                <a:sym typeface="Symbol" panose="05050102010706020507" pitchFamily="18" charset="2"/>
              </a:rPr>
              <a:t>free</a:t>
            </a:r>
            <a:r>
              <a:rPr lang="en-GB" altLang="en-US" dirty="0">
                <a:sym typeface="Symbol" panose="05050102010706020507" pitchFamily="18" charset="2"/>
              </a:rPr>
              <a:t> – number of free items – initialized to BUF_SZ</a:t>
            </a:r>
          </a:p>
          <a:p>
            <a:pPr>
              <a:spcBef>
                <a:spcPct val="0"/>
              </a:spcBef>
              <a:buNone/>
              <a:tabLst>
                <a:tab pos="360363" algn="l"/>
                <a:tab pos="1616075" algn="l"/>
                <a:tab pos="1792288" algn="l"/>
                <a:tab pos="4664075" algn="l"/>
              </a:tabLst>
            </a:pPr>
            <a:endParaRPr lang="en-IN" altLang="en-US" sz="2400" noProof="1" smtClean="0"/>
          </a:p>
          <a:p>
            <a:pPr>
              <a:spcBef>
                <a:spcPct val="0"/>
              </a:spcBef>
              <a:buNone/>
              <a:tabLst>
                <a:tab pos="360363" algn="l"/>
                <a:tab pos="1616075" algn="l"/>
                <a:tab pos="1792288" algn="l"/>
                <a:tab pos="4664075" algn="l"/>
              </a:tabLst>
            </a:pPr>
            <a:r>
              <a:rPr lang="en-IN" altLang="en-US" sz="2400" noProof="1" smtClean="0"/>
              <a:t>void </a:t>
            </a:r>
            <a:r>
              <a:rPr lang="en-IN" altLang="en-US" sz="2400" noProof="1"/>
              <a:t>producer() {</a:t>
            </a:r>
          </a:p>
          <a:p>
            <a:pPr>
              <a:spcBef>
                <a:spcPct val="0"/>
              </a:spcBef>
              <a:buNone/>
              <a:tabLst>
                <a:tab pos="360363" algn="l"/>
                <a:tab pos="1616075" algn="l"/>
                <a:tab pos="1792288" algn="l"/>
                <a:tab pos="4664075" algn="l"/>
              </a:tabLst>
            </a:pPr>
            <a:r>
              <a:rPr lang="en-IN" altLang="en-US" sz="2400" noProof="1"/>
              <a:t>	while (1) {	/* </a:t>
            </a:r>
            <a:r>
              <a:rPr lang="en-US" altLang="en-US" sz="2400" dirty="0"/>
              <a:t>Generate new item into</a:t>
            </a:r>
            <a:r>
              <a:rPr lang="en-US" altLang="en-US" sz="2400" noProof="1"/>
              <a:t> nextProduced */</a:t>
            </a:r>
          </a:p>
          <a:p>
            <a:pPr>
              <a:spcBef>
                <a:spcPct val="0"/>
              </a:spcBef>
              <a:buNone/>
              <a:tabLst>
                <a:tab pos="360363" algn="l"/>
                <a:tab pos="1616075" algn="l"/>
                <a:tab pos="1792288" algn="l"/>
                <a:tab pos="4664075" algn="l"/>
              </a:tabLst>
            </a:pPr>
            <a:r>
              <a:rPr lang="en-US" altLang="en-US" sz="2400" noProof="1"/>
              <a:t>			wait(free);</a:t>
            </a:r>
          </a:p>
          <a:p>
            <a:pPr>
              <a:spcBef>
                <a:spcPct val="0"/>
              </a:spcBef>
              <a:buNone/>
              <a:tabLst>
                <a:tab pos="360363" algn="l"/>
                <a:tab pos="1616075" algn="l"/>
                <a:tab pos="1792288" algn="l"/>
                <a:tab pos="4664075" algn="l"/>
              </a:tabLst>
            </a:pPr>
            <a:r>
              <a:rPr lang="en-US" altLang="en-US" sz="2400" noProof="1"/>
              <a:t>			wait(mutex);</a:t>
            </a:r>
          </a:p>
          <a:p>
            <a:pPr>
              <a:spcBef>
                <a:spcPct val="0"/>
              </a:spcBef>
              <a:buNone/>
              <a:tabLst>
                <a:tab pos="360363" algn="l"/>
                <a:tab pos="1616075" algn="l"/>
                <a:tab pos="1792288" algn="l"/>
                <a:tab pos="4664075" algn="l"/>
              </a:tabLst>
            </a:pPr>
            <a:r>
              <a:rPr lang="en-US" altLang="en-US" sz="2400" noProof="1"/>
              <a:t>			buffer[in] = </a:t>
            </a:r>
            <a:r>
              <a:rPr lang="en-US" altLang="en-US" sz="2400" dirty="0"/>
              <a:t> </a:t>
            </a:r>
            <a:r>
              <a:rPr lang="en-US" altLang="en-US" sz="2400" noProof="1"/>
              <a:t>nextProduced;</a:t>
            </a:r>
            <a:r>
              <a:rPr lang="en-US" altLang="en-US" sz="2400" dirty="0"/>
              <a:t> </a:t>
            </a:r>
            <a:r>
              <a:rPr lang="en-US" altLang="en-US" sz="2400" noProof="1"/>
              <a:t>in = (in + 1) % BUF_SZ;</a:t>
            </a:r>
          </a:p>
          <a:p>
            <a:pPr>
              <a:spcBef>
                <a:spcPct val="0"/>
              </a:spcBef>
              <a:buNone/>
              <a:tabLst>
                <a:tab pos="360363" algn="l"/>
                <a:tab pos="1616075" algn="l"/>
                <a:tab pos="1792288" algn="l"/>
                <a:tab pos="4664075" algn="l"/>
              </a:tabLst>
            </a:pPr>
            <a:r>
              <a:rPr lang="en-US" altLang="en-US" sz="2400" noProof="1"/>
              <a:t>			signal(mutex);</a:t>
            </a:r>
          </a:p>
          <a:p>
            <a:pPr>
              <a:spcBef>
                <a:spcPct val="0"/>
              </a:spcBef>
              <a:buNone/>
              <a:tabLst>
                <a:tab pos="360363" algn="l"/>
                <a:tab pos="1616075" algn="l"/>
                <a:tab pos="1792288" algn="l"/>
                <a:tab pos="4664075" algn="l"/>
              </a:tabLst>
            </a:pPr>
            <a:r>
              <a:rPr lang="en-US" altLang="en-US" sz="2400" noProof="1"/>
              <a:t>			signal(used);</a:t>
            </a:r>
          </a:p>
          <a:p>
            <a:pPr>
              <a:spcBef>
                <a:spcPct val="0"/>
              </a:spcBef>
              <a:buNone/>
              <a:tabLst>
                <a:tab pos="360363" algn="l"/>
                <a:tab pos="1616075" algn="l"/>
                <a:tab pos="1792288" algn="l"/>
                <a:tab pos="4664075" algn="l"/>
              </a:tabLst>
            </a:pPr>
            <a:r>
              <a:rPr lang="en-US" altLang="en-US" sz="2400" noProof="1"/>
              <a:t>	}</a:t>
            </a:r>
          </a:p>
          <a:p>
            <a:pPr>
              <a:spcBef>
                <a:spcPct val="0"/>
              </a:spcBef>
              <a:buNone/>
              <a:tabLst>
                <a:tab pos="360363" algn="l"/>
                <a:tab pos="1616075" algn="l"/>
                <a:tab pos="1792288" algn="l"/>
                <a:tab pos="4664075" algn="l"/>
              </a:tabLst>
            </a:pPr>
            <a:r>
              <a:rPr lang="en-US" altLang="en-US" sz="2400" noProof="1" smtClean="0"/>
              <a:t>}</a:t>
            </a:r>
            <a:endParaRPr lang="en-US" altLang="en-US" sz="2400" noProof="1"/>
          </a:p>
        </p:txBody>
      </p:sp>
    </p:spTree>
    <p:extLst>
      <p:ext uri="{BB962C8B-B14F-4D97-AF65-F5344CB8AC3E}">
        <p14:creationId xmlns:p14="http://schemas.microsoft.com/office/powerpoint/2010/main" val="421246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en-US" sz="2600" dirty="0" smtClean="0">
                <a:ea typeface="ＭＳ Ｐゴシック" panose="020B0600070205080204" pitchFamily="34" charset="-128"/>
              </a:rPr>
              <a:t>Software-based </a:t>
            </a:r>
            <a:r>
              <a:rPr lang="en-US" altLang="en-US" sz="2600" dirty="0">
                <a:ea typeface="ＭＳ Ｐゴシック" panose="020B0600070205080204" pitchFamily="34" charset="-128"/>
              </a:rPr>
              <a:t>synchronization </a:t>
            </a:r>
            <a:r>
              <a:rPr lang="en-US" altLang="en-US" sz="2600" dirty="0" smtClean="0">
                <a:ea typeface="ＭＳ Ｐゴシック" panose="020B0600070205080204" pitchFamily="34" charset="-128"/>
              </a:rPr>
              <a:t>mechanism/tool </a:t>
            </a:r>
            <a:r>
              <a:rPr lang="en-US" sz="2600" dirty="0"/>
              <a:t>( </a:t>
            </a:r>
            <a:r>
              <a:rPr lang="en-US" sz="2600" dirty="0" smtClean="0"/>
              <a:t>originally proposed </a:t>
            </a:r>
            <a:r>
              <a:rPr lang="en-US" sz="2600" dirty="0"/>
              <a:t>by </a:t>
            </a:r>
            <a:r>
              <a:rPr lang="en-IN" sz="2600" dirty="0" err="1"/>
              <a:t>Dijkstra</a:t>
            </a:r>
            <a:r>
              <a:rPr lang="en-IN" sz="2600" dirty="0"/>
              <a:t>)</a:t>
            </a:r>
            <a:endParaRPr lang="en-US" sz="2600" dirty="0"/>
          </a:p>
          <a:p>
            <a:pPr marL="0" indent="0">
              <a:buNone/>
            </a:pPr>
            <a:r>
              <a:rPr lang="en-US" altLang="en-US" sz="2600" dirty="0" smtClean="0">
                <a:ea typeface="ＭＳ Ｐゴシック" panose="020B0600070205080204" pitchFamily="34" charset="-128"/>
              </a:rPr>
              <a:t>It avoids </a:t>
            </a:r>
            <a:r>
              <a:rPr lang="en-US" altLang="en-US" sz="2600" dirty="0">
                <a:ea typeface="ＭＳ Ｐゴシック" panose="020B0600070205080204" pitchFamily="34" charset="-128"/>
              </a:rPr>
              <a:t>busy waiting </a:t>
            </a:r>
            <a:r>
              <a:rPr lang="en-US" altLang="en-US" sz="2600" dirty="0" smtClean="0">
                <a:ea typeface="ＭＳ Ｐゴシック" panose="020B0600070205080204" pitchFamily="34" charset="-128"/>
              </a:rPr>
              <a:t>i.e. </a:t>
            </a:r>
            <a:r>
              <a:rPr lang="en-US" sz="2600" dirty="0" smtClean="0"/>
              <a:t>wasting of CPU time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A semaphore S is an integer </a:t>
            </a:r>
            <a:r>
              <a:rPr lang="en-US" dirty="0" smtClean="0"/>
              <a:t>variable </a:t>
            </a: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Two </a:t>
            </a:r>
            <a:r>
              <a:rPr lang="en-US" altLang="en-US" dirty="0">
                <a:ea typeface="ＭＳ Ｐゴシック" panose="020B0600070205080204" pitchFamily="34" charset="-128"/>
              </a:rPr>
              <a:t>indivisible operations can modify </a:t>
            </a:r>
            <a:r>
              <a:rPr lang="en-US" altLang="en-US" b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en-US" b="1" dirty="0" smtClean="0">
                <a:ea typeface="ＭＳ Ｐゴシック" panose="020B0600070205080204" pitchFamily="34" charset="-128"/>
              </a:rPr>
              <a:t>P(S) &amp; V(S)</a:t>
            </a:r>
            <a:r>
              <a:rPr lang="en-US" dirty="0" smtClean="0"/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or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acquire</a:t>
            </a:r>
            <a:r>
              <a:rPr lang="en-US" altLang="en-US" b="1" dirty="0">
                <a:ea typeface="ＭＳ Ｐゴシック" panose="020B0600070205080204" pitchFamily="34" charset="-128"/>
              </a:rPr>
              <a:t>()</a:t>
            </a:r>
            <a:r>
              <a:rPr lang="en-US" altLang="en-US" dirty="0">
                <a:ea typeface="ＭＳ Ｐゴシック" panose="020B0600070205080204" pitchFamily="34" charset="-128"/>
              </a:rPr>
              <a:t> &amp; </a:t>
            </a:r>
            <a:r>
              <a:rPr lang="en-US" altLang="en-US" b="1" dirty="0">
                <a:ea typeface="ＭＳ Ｐゴシック" panose="020B0600070205080204" pitchFamily="34" charset="-128"/>
              </a:rPr>
              <a:t>release()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or wait() &amp; signal()</a:t>
            </a:r>
            <a:endParaRPr lang="en-IN" dirty="0"/>
          </a:p>
          <a:p>
            <a:pPr marL="0" lvl="1" indent="0">
              <a:spcBef>
                <a:spcPts val="1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4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  <a:tabLst>
                <a:tab pos="360363" algn="l"/>
                <a:tab pos="1616075" algn="l"/>
                <a:tab pos="1792288" algn="l"/>
                <a:tab pos="4664075" algn="l"/>
              </a:tabLst>
            </a:pPr>
            <a:r>
              <a:rPr lang="en-US" altLang="en-US" noProof="1"/>
              <a:t>void consumer() {</a:t>
            </a:r>
          </a:p>
          <a:p>
            <a:pPr>
              <a:spcBef>
                <a:spcPct val="0"/>
              </a:spcBef>
              <a:buNone/>
              <a:tabLst>
                <a:tab pos="360363" algn="l"/>
                <a:tab pos="1616075" algn="l"/>
                <a:tab pos="1792288" algn="l"/>
                <a:tab pos="4664075" algn="l"/>
              </a:tabLst>
            </a:pPr>
            <a:r>
              <a:rPr lang="en-US" altLang="en-US" noProof="1"/>
              <a:t>	while (1) {	wait(used);</a:t>
            </a:r>
          </a:p>
          <a:p>
            <a:pPr>
              <a:spcBef>
                <a:spcPct val="0"/>
              </a:spcBef>
              <a:buNone/>
              <a:tabLst>
                <a:tab pos="360363" algn="l"/>
                <a:tab pos="1616075" algn="l"/>
                <a:tab pos="1792288" algn="l"/>
                <a:tab pos="4664075" algn="l"/>
              </a:tabLst>
            </a:pPr>
            <a:r>
              <a:rPr lang="en-US" altLang="en-US" noProof="1"/>
              <a:t>			wait(mutex);</a:t>
            </a:r>
          </a:p>
          <a:p>
            <a:pPr>
              <a:spcBef>
                <a:spcPct val="0"/>
              </a:spcBef>
              <a:buNone/>
              <a:tabLst>
                <a:tab pos="360363" algn="l"/>
                <a:tab pos="1616075" algn="l"/>
                <a:tab pos="1792288" algn="l"/>
                <a:tab pos="4664075" algn="l"/>
              </a:tabLst>
            </a:pPr>
            <a:r>
              <a:rPr lang="en-US" altLang="en-US" noProof="1"/>
              <a:t>			nextConsumed = buffer[out];</a:t>
            </a:r>
            <a:r>
              <a:rPr lang="en-US" altLang="en-US" dirty="0"/>
              <a:t>  </a:t>
            </a:r>
            <a:r>
              <a:rPr lang="en-US" altLang="en-US" noProof="1"/>
              <a:t>out = (out + 1) % BUF_SZ;</a:t>
            </a:r>
          </a:p>
          <a:p>
            <a:pPr>
              <a:spcBef>
                <a:spcPct val="0"/>
              </a:spcBef>
              <a:buNone/>
              <a:tabLst>
                <a:tab pos="360363" algn="l"/>
                <a:tab pos="1616075" algn="l"/>
                <a:tab pos="1792288" algn="l"/>
                <a:tab pos="4664075" algn="l"/>
              </a:tabLst>
            </a:pPr>
            <a:r>
              <a:rPr lang="en-US" altLang="en-US" noProof="1"/>
              <a:t>			signal(mutex);</a:t>
            </a:r>
          </a:p>
          <a:p>
            <a:pPr>
              <a:spcBef>
                <a:spcPct val="0"/>
              </a:spcBef>
              <a:buNone/>
              <a:tabLst>
                <a:tab pos="360363" algn="l"/>
                <a:tab pos="1616075" algn="l"/>
                <a:tab pos="1792288" algn="l"/>
                <a:tab pos="4664075" algn="l"/>
              </a:tabLst>
            </a:pPr>
            <a:r>
              <a:rPr lang="en-US" altLang="en-US" noProof="1"/>
              <a:t>			signal(free);</a:t>
            </a:r>
          </a:p>
          <a:p>
            <a:pPr>
              <a:spcBef>
                <a:spcPct val="0"/>
              </a:spcBef>
              <a:buNone/>
              <a:tabLst>
                <a:tab pos="360363" algn="l"/>
                <a:tab pos="1616075" algn="l"/>
                <a:tab pos="1792288" algn="l"/>
                <a:tab pos="4664075" algn="l"/>
              </a:tabLst>
            </a:pPr>
            <a:r>
              <a:rPr lang="en-US" altLang="en-US" noProof="1"/>
              <a:t>			/* </a:t>
            </a:r>
            <a:r>
              <a:rPr lang="en-US" altLang="en-US" dirty="0"/>
              <a:t>Process the item from</a:t>
            </a:r>
            <a:r>
              <a:rPr lang="en-US" altLang="en-US" noProof="1"/>
              <a:t> nextConsumed */</a:t>
            </a:r>
          </a:p>
          <a:p>
            <a:pPr>
              <a:spcBef>
                <a:spcPct val="0"/>
              </a:spcBef>
              <a:buNone/>
              <a:tabLst>
                <a:tab pos="360363" algn="l"/>
                <a:tab pos="1616075" algn="l"/>
                <a:tab pos="1792288" algn="l"/>
                <a:tab pos="4664075" algn="l"/>
              </a:tabLst>
            </a:pPr>
            <a:r>
              <a:rPr lang="en-US" altLang="en-US" noProof="1"/>
              <a:t>	}</a:t>
            </a:r>
          </a:p>
          <a:p>
            <a:pPr>
              <a:spcBef>
                <a:spcPct val="0"/>
              </a:spcBef>
              <a:buNone/>
              <a:tabLst>
                <a:tab pos="360363" algn="l"/>
                <a:tab pos="1616075" algn="l"/>
                <a:tab pos="1792288" algn="l"/>
                <a:tab pos="4664075" algn="l"/>
              </a:tabLst>
            </a:pPr>
            <a:r>
              <a:rPr lang="en-US" altLang="en-US" noProof="1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95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Indivisible </a:t>
            </a:r>
            <a:r>
              <a:rPr lang="en-US" altLang="en-US" dirty="0">
                <a:ea typeface="ＭＳ Ｐゴシック" panose="020B0600070205080204" pitchFamily="34" charset="-128"/>
              </a:rPr>
              <a:t>testing &amp; modification of value</a:t>
            </a:r>
          </a:p>
          <a:p>
            <a:endParaRPr lang="en-IN" dirty="0"/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86" y="3042579"/>
            <a:ext cx="28829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03517" y="3067844"/>
            <a:ext cx="2362200" cy="933450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dirty="0">
                <a:cs typeface="Times New Roman" panose="02020603050405020304" pitchFamily="18" charset="0"/>
              </a:rPr>
              <a:t>WAIT ( S ): </a:t>
            </a:r>
          </a:p>
          <a:p>
            <a:r>
              <a:rPr lang="en-US" altLang="en-US" b="1" dirty="0">
                <a:cs typeface="Times New Roman" panose="02020603050405020304" pitchFamily="18" charset="0"/>
              </a:rPr>
              <a:t>      while    ( S  &lt;=  0 ); </a:t>
            </a:r>
          </a:p>
          <a:p>
            <a:r>
              <a:rPr lang="en-US" altLang="en-US" b="1" dirty="0">
                <a:cs typeface="Times New Roman" panose="02020603050405020304" pitchFamily="18" charset="0"/>
              </a:rPr>
              <a:t>      S  =  S  -  1;</a:t>
            </a:r>
            <a:endParaRPr lang="en-US" altLang="en-US" sz="18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03517" y="4603750"/>
            <a:ext cx="2362200" cy="6397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cs typeface="Times New Roman" panose="02020603050405020304" pitchFamily="18" charset="0"/>
              </a:rPr>
              <a:t>SIGNAL ( S ): </a:t>
            </a:r>
          </a:p>
          <a:p>
            <a:r>
              <a:rPr lang="en-US" altLang="en-US" b="1" dirty="0">
                <a:cs typeface="Times New Roman" panose="02020603050405020304" pitchFamily="18" charset="0"/>
              </a:rPr>
              <a:t>      S  =  S  +  1;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3625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FORMAT:</a:t>
            </a:r>
          </a:p>
          <a:p>
            <a:pPr marL="0" indent="0" algn="just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	wait ( </a:t>
            </a:r>
            <a:r>
              <a:rPr lang="en-US" altLang="en-US" sz="2400" dirty="0" err="1">
                <a:cs typeface="Times New Roman" panose="02020603050405020304" pitchFamily="18" charset="0"/>
              </a:rPr>
              <a:t>mutex</a:t>
            </a:r>
            <a:r>
              <a:rPr lang="en-US" altLang="en-US" sz="2400" dirty="0">
                <a:cs typeface="Times New Roman" panose="02020603050405020304" pitchFamily="18" charset="0"/>
              </a:rPr>
              <a:t> ); 		&lt;-- Mutual exclusion: </a:t>
            </a:r>
            <a:r>
              <a:rPr lang="en-US" altLang="en-US" sz="2400" dirty="0" err="1">
                <a:cs typeface="Times New Roman" panose="02020603050405020304" pitchFamily="18" charset="0"/>
              </a:rPr>
              <a:t>mutex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init</a:t>
            </a:r>
            <a:r>
              <a:rPr lang="en-US" altLang="en-US" sz="2400" dirty="0">
                <a:cs typeface="Times New Roman" panose="02020603050405020304" pitchFamily="18" charset="0"/>
              </a:rPr>
              <a:t> to 1.</a:t>
            </a:r>
          </a:p>
          <a:p>
            <a:pPr marL="0" indent="0" algn="just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	 CRITICAL SECTION</a:t>
            </a:r>
          </a:p>
          <a:p>
            <a:pPr marL="0" indent="0" algn="just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	signal( </a:t>
            </a:r>
            <a:r>
              <a:rPr lang="en-US" altLang="en-US" sz="2400" dirty="0" err="1">
                <a:cs typeface="Times New Roman" panose="02020603050405020304" pitchFamily="18" charset="0"/>
              </a:rPr>
              <a:t>mutex</a:t>
            </a:r>
            <a:r>
              <a:rPr lang="en-US" altLang="en-US" sz="2400" dirty="0">
                <a:cs typeface="Times New Roman" panose="02020603050405020304" pitchFamily="18" charset="0"/>
              </a:rPr>
              <a:t> ); </a:t>
            </a:r>
          </a:p>
          <a:p>
            <a:pPr marL="0" indent="0" algn="just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	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REMAINDER SECTION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5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Instead of loop </a:t>
            </a:r>
            <a:r>
              <a:rPr lang="en-US" altLang="en-US" dirty="0">
                <a:cs typeface="Times New Roman" panose="02020603050405020304" pitchFamily="18" charset="0"/>
              </a:rPr>
              <a:t>on busy, </a:t>
            </a:r>
            <a:r>
              <a:rPr lang="en-US" altLang="en-US" dirty="0" smtClean="0">
                <a:cs typeface="Times New Roman" panose="02020603050405020304" pitchFamily="18" charset="0"/>
              </a:rPr>
              <a:t>suspend can be used: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Block on  </a:t>
            </a:r>
            <a:r>
              <a:rPr lang="en-US" altLang="en-US" dirty="0">
                <a:cs typeface="Times New Roman" panose="02020603050405020304" pitchFamily="18" charset="0"/>
              </a:rPr>
              <a:t>semaphore == False,</a:t>
            </a:r>
          </a:p>
          <a:p>
            <a:pPr marL="0" indent="0" algn="just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Wakeup on signal  ( semaphore becomes True),</a:t>
            </a:r>
          </a:p>
          <a:p>
            <a:pPr marL="0" indent="0" algn="just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There may be numerous processes waiting for the semaphore, so keep a list of blocked processes,</a:t>
            </a:r>
          </a:p>
          <a:p>
            <a:pPr marL="0" indent="0" algn="just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Wakeup one of the blocked processes upon getting a signal ( choice of who depends on strategy ).</a:t>
            </a:r>
          </a:p>
          <a:p>
            <a:pPr marL="0" indent="0" algn="just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621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To PREVENT looping, we redefine the semaphore structure as:</a:t>
            </a:r>
          </a:p>
          <a:p>
            <a:pPr marL="0" indent="0">
              <a:buNone/>
            </a:pPr>
            <a:r>
              <a:rPr lang="en-US" dirty="0" smtClean="0"/>
              <a:t>Semaphore </a:t>
            </a:r>
            <a:r>
              <a:rPr lang="en-US" i="1" dirty="0"/>
              <a:t>S </a:t>
            </a:r>
            <a:r>
              <a:rPr lang="en-US" dirty="0"/>
              <a:t>– system object</a:t>
            </a:r>
          </a:p>
          <a:p>
            <a:pPr marL="0" indent="0">
              <a:buNone/>
            </a:pPr>
            <a:r>
              <a:rPr lang="en-US" dirty="0"/>
              <a:t> 	With each semaphore there is an associated waiting queue. </a:t>
            </a:r>
          </a:p>
          <a:p>
            <a:pPr marL="0" indent="0">
              <a:buNone/>
            </a:pPr>
            <a:r>
              <a:rPr lang="en-US" dirty="0"/>
              <a:t>Each entry in the waiting queue has two data items (object properties):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b="1" dirty="0"/>
              <a:t>value </a:t>
            </a:r>
            <a:r>
              <a:rPr lang="en-US" dirty="0"/>
              <a:t>(of type integer)</a:t>
            </a:r>
          </a:p>
          <a:p>
            <a:pPr marL="457200" lvl="1" indent="0">
              <a:buNone/>
            </a:pPr>
            <a:r>
              <a:rPr lang="en-US" dirty="0"/>
              <a:t> pointer to next record in the queue</a:t>
            </a:r>
          </a:p>
          <a:p>
            <a:endParaRPr lang="en-IN" dirty="0"/>
          </a:p>
          <a:p>
            <a:pPr marL="0" indent="0" algn="just">
              <a:buNone/>
            </a:pPr>
            <a:endParaRPr lang="en-US" altLang="en-US" b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9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P(S)  and V(S) operations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P(S) : If S ≥ 1 then S :=S-1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      else block the process on the semaphore queue;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V(S) : If some processes are blocked on the semaphore 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          then unblock a process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           else S = S+1;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06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2000" b="1" dirty="0" smtClean="0">
                <a:cs typeface="Times New Roman" panose="02020603050405020304" pitchFamily="18" charset="0"/>
              </a:rPr>
              <a:t>typedef </a:t>
            </a:r>
            <a:r>
              <a:rPr lang="en-US" altLang="en-US" sz="2000" b="1" dirty="0" err="1">
                <a:cs typeface="Times New Roman" panose="02020603050405020304" pitchFamily="18" charset="0"/>
              </a:rPr>
              <a:t>struct</a:t>
            </a:r>
            <a:r>
              <a:rPr lang="en-US" altLang="en-US" sz="2000" b="1" dirty="0">
                <a:cs typeface="Times New Roman" panose="02020603050405020304" pitchFamily="18" charset="0"/>
              </a:rPr>
              <a:t> {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  </a:t>
            </a:r>
            <a:r>
              <a:rPr lang="en-US" altLang="en-US" sz="20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cs typeface="Times New Roman" panose="02020603050405020304" pitchFamily="18" charset="0"/>
              </a:rPr>
              <a:t>		</a:t>
            </a:r>
            <a:r>
              <a:rPr lang="en-US" altLang="en-US" sz="2000" b="1" dirty="0" smtClean="0">
                <a:cs typeface="Times New Roman" panose="02020603050405020304" pitchFamily="18" charset="0"/>
              </a:rPr>
              <a:t>  </a:t>
            </a:r>
            <a:r>
              <a:rPr lang="en-US" altLang="en-US" sz="2000" b="1" dirty="0">
                <a:cs typeface="Times New Roman" panose="02020603050405020304" pitchFamily="18" charset="0"/>
              </a:rPr>
              <a:t>value;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  </a:t>
            </a:r>
            <a:r>
              <a:rPr lang="en-US" altLang="en-US" sz="2000" b="1" dirty="0" err="1">
                <a:cs typeface="Times New Roman" panose="02020603050405020304" pitchFamily="18" charset="0"/>
              </a:rPr>
              <a:t>struct</a:t>
            </a:r>
            <a:r>
              <a:rPr lang="en-US" altLang="en-US" sz="2000" b="1" dirty="0">
                <a:cs typeface="Times New Roman" panose="02020603050405020304" pitchFamily="18" charset="0"/>
              </a:rPr>
              <a:t> process	*list;       /*  linked list of  process id waiting on  S  */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000" b="1" dirty="0">
                <a:cs typeface="Times New Roman" panose="02020603050405020304" pitchFamily="18" charset="0"/>
              </a:rPr>
              <a:t>} SEMAPHORE</a:t>
            </a:r>
            <a:endParaRPr lang="en-IN" sz="20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419850" y="3585354"/>
            <a:ext cx="4114800" cy="2401888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cs typeface="Times New Roman" panose="02020603050405020304" pitchFamily="18" charset="0"/>
              </a:rPr>
              <a:t>SEMAPHORE s;</a:t>
            </a:r>
          </a:p>
          <a:p>
            <a:r>
              <a:rPr lang="en-US" altLang="en-US" b="1" dirty="0">
                <a:cs typeface="Times New Roman" panose="02020603050405020304" pitchFamily="18" charset="0"/>
              </a:rPr>
              <a:t>signal(s)  {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b="1" dirty="0"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cs typeface="Times New Roman" panose="02020603050405020304" pitchFamily="18" charset="0"/>
              </a:rPr>
              <a:t>s.value</a:t>
            </a:r>
            <a:r>
              <a:rPr lang="en-US" altLang="en-US" b="1" dirty="0">
                <a:cs typeface="Times New Roman" panose="02020603050405020304" pitchFamily="18" charset="0"/>
              </a:rPr>
              <a:t>  =  </a:t>
            </a:r>
            <a:r>
              <a:rPr lang="en-US" altLang="en-US" b="1" dirty="0" err="1">
                <a:cs typeface="Times New Roman" panose="02020603050405020304" pitchFamily="18" charset="0"/>
              </a:rPr>
              <a:t>s.value</a:t>
            </a:r>
            <a:r>
              <a:rPr lang="en-US" altLang="en-US" b="1" dirty="0">
                <a:cs typeface="Times New Roman" panose="02020603050405020304" pitchFamily="18" charset="0"/>
              </a:rPr>
              <a:t>  +  1;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b="1" dirty="0">
                <a:cs typeface="Times New Roman" panose="02020603050405020304" pitchFamily="18" charset="0"/>
              </a:rPr>
              <a:t>      if (  </a:t>
            </a:r>
            <a:r>
              <a:rPr lang="en-US" altLang="en-US" b="1" dirty="0" err="1">
                <a:cs typeface="Times New Roman" panose="02020603050405020304" pitchFamily="18" charset="0"/>
              </a:rPr>
              <a:t>s.value</a:t>
            </a:r>
            <a:r>
              <a:rPr lang="en-US" altLang="en-US" b="1" dirty="0">
                <a:cs typeface="Times New Roman" panose="02020603050405020304" pitchFamily="18" charset="0"/>
              </a:rPr>
              <a:t>  &lt;=  0 )  {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b="1" dirty="0">
                <a:cs typeface="Times New Roman" panose="02020603050405020304" pitchFamily="18" charset="0"/>
              </a:rPr>
              <a:t>	remove a process P from </a:t>
            </a:r>
            <a:r>
              <a:rPr lang="en-US" altLang="en-US" b="1" dirty="0" err="1">
                <a:cs typeface="Times New Roman" panose="02020603050405020304" pitchFamily="18" charset="0"/>
              </a:rPr>
              <a:t>s.L</a:t>
            </a:r>
            <a:r>
              <a:rPr lang="en-US" altLang="en-US" b="1" dirty="0">
                <a:cs typeface="Times New Roman" panose="02020603050405020304" pitchFamily="18" charset="0"/>
              </a:rPr>
              <a:t>;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b="1" dirty="0">
                <a:cs typeface="Times New Roman" panose="02020603050405020304" pitchFamily="18" charset="0"/>
              </a:rPr>
              <a:t>  	wakeup(P); </a:t>
            </a:r>
          </a:p>
          <a:p>
            <a:r>
              <a:rPr lang="en-US" altLang="en-US" b="1" dirty="0">
                <a:cs typeface="Times New Roman" panose="02020603050405020304" pitchFamily="18" charset="0"/>
              </a:rPr>
              <a:t>      }		</a:t>
            </a:r>
          </a:p>
          <a:p>
            <a:r>
              <a:rPr lang="en-US" altLang="en-US" b="1" dirty="0">
                <a:cs typeface="Times New Roman" panose="02020603050405020304" pitchFamily="18" charset="0"/>
              </a:rPr>
              <a:t>}</a:t>
            </a:r>
            <a:endParaRPr lang="en-US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52445" y="3585354"/>
            <a:ext cx="3448050" cy="2401888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cs typeface="Times New Roman" panose="02020603050405020304" pitchFamily="18" charset="0"/>
              </a:rPr>
              <a:t>SEMAPHORE s;</a:t>
            </a:r>
          </a:p>
          <a:p>
            <a:r>
              <a:rPr lang="en-US" altLang="en-US" b="1" dirty="0">
                <a:cs typeface="Times New Roman" panose="02020603050405020304" pitchFamily="18" charset="0"/>
              </a:rPr>
              <a:t>wait(s) {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b="1" dirty="0"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cs typeface="Times New Roman" panose="02020603050405020304" pitchFamily="18" charset="0"/>
              </a:rPr>
              <a:t>s.value</a:t>
            </a:r>
            <a:r>
              <a:rPr lang="en-US" altLang="en-US" b="1" dirty="0">
                <a:cs typeface="Times New Roman" panose="02020603050405020304" pitchFamily="18" charset="0"/>
              </a:rPr>
              <a:t>  =  </a:t>
            </a:r>
            <a:r>
              <a:rPr lang="en-US" altLang="en-US" b="1" dirty="0" err="1">
                <a:cs typeface="Times New Roman" panose="02020603050405020304" pitchFamily="18" charset="0"/>
              </a:rPr>
              <a:t>s.value</a:t>
            </a:r>
            <a:r>
              <a:rPr lang="en-US" altLang="en-US" b="1" dirty="0">
                <a:cs typeface="Times New Roman" panose="02020603050405020304" pitchFamily="18" charset="0"/>
              </a:rPr>
              <a:t>  -  1;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b="1" dirty="0">
                <a:cs typeface="Times New Roman" panose="02020603050405020304" pitchFamily="18" charset="0"/>
              </a:rPr>
              <a:t>      if (  </a:t>
            </a:r>
            <a:r>
              <a:rPr lang="en-US" altLang="en-US" b="1" dirty="0" err="1">
                <a:cs typeface="Times New Roman" panose="02020603050405020304" pitchFamily="18" charset="0"/>
              </a:rPr>
              <a:t>s.value</a:t>
            </a:r>
            <a:r>
              <a:rPr lang="en-US" altLang="en-US" b="1" dirty="0">
                <a:cs typeface="Times New Roman" panose="02020603050405020304" pitchFamily="18" charset="0"/>
              </a:rPr>
              <a:t>  &lt;  0 ) {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b="1" dirty="0">
                <a:cs typeface="Times New Roman" panose="02020603050405020304" pitchFamily="18" charset="0"/>
              </a:rPr>
              <a:t>      	add this process to </a:t>
            </a:r>
            <a:r>
              <a:rPr lang="en-US" altLang="en-US" b="1" dirty="0" err="1">
                <a:cs typeface="Times New Roman" panose="02020603050405020304" pitchFamily="18" charset="0"/>
              </a:rPr>
              <a:t>s.L</a:t>
            </a:r>
            <a:r>
              <a:rPr lang="en-US" altLang="en-US" b="1" dirty="0">
                <a:cs typeface="Times New Roman" panose="02020603050405020304" pitchFamily="18" charset="0"/>
              </a:rPr>
              <a:t>; </a:t>
            </a:r>
          </a:p>
          <a:p>
            <a:r>
              <a:rPr lang="en-US" altLang="en-US" b="1" dirty="0">
                <a:cs typeface="Times New Roman" panose="02020603050405020304" pitchFamily="18" charset="0"/>
              </a:rPr>
              <a:t>	block;</a:t>
            </a:r>
          </a:p>
          <a:p>
            <a:r>
              <a:rPr lang="en-US" altLang="en-US" b="1" dirty="0">
                <a:cs typeface="Times New Roman" panose="02020603050405020304" pitchFamily="18" charset="0"/>
              </a:rPr>
              <a:t>      }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b="1" dirty="0">
                <a:cs typeface="Times New Roman" panose="02020603050405020304" pitchFamily="18" charset="0"/>
              </a:rPr>
              <a:t>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706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Counting semaphore (General semaphore)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An </a:t>
            </a:r>
            <a:r>
              <a:rPr lang="en-IN" dirty="0"/>
              <a:t>integer value used for signalling among </a:t>
            </a:r>
            <a:r>
              <a:rPr lang="en-IN" dirty="0" smtClean="0"/>
              <a:t>processes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US" altLang="en-US" dirty="0" smtClean="0"/>
              <a:t>the </a:t>
            </a:r>
            <a:r>
              <a:rPr lang="en-US" altLang="en-US" dirty="0"/>
              <a:t>integer value can range over an unrestricted domain</a:t>
            </a:r>
          </a:p>
          <a:p>
            <a:r>
              <a:rPr lang="en-IN" dirty="0" smtClean="0"/>
              <a:t>Only </a:t>
            </a:r>
            <a:r>
              <a:rPr lang="en-IN" dirty="0"/>
              <a:t>three operations may </a:t>
            </a:r>
            <a:r>
              <a:rPr lang="en-IN" dirty="0" smtClean="0"/>
              <a:t>be performed </a:t>
            </a:r>
            <a:r>
              <a:rPr lang="en-IN" dirty="0"/>
              <a:t>on a semaphore, all of which are atomic: initialize, decrement, and increment.</a:t>
            </a:r>
          </a:p>
          <a:p>
            <a:r>
              <a:rPr lang="en-IN" dirty="0"/>
              <a:t>The decrement operation may result in the blocking of a process, and the </a:t>
            </a:r>
            <a:r>
              <a:rPr lang="en-IN" dirty="0" smtClean="0"/>
              <a:t>increment operation </a:t>
            </a:r>
            <a:r>
              <a:rPr lang="en-IN" dirty="0"/>
              <a:t>may result in the unblocking of a process. </a:t>
            </a:r>
            <a:endParaRPr lang="en-IN" dirty="0" smtClean="0"/>
          </a:p>
          <a:p>
            <a:r>
              <a:rPr lang="en-US" altLang="en-US" dirty="0"/>
              <a:t>Spin-lock is a general (counting) semaphore using busy waiting instead of blocking</a:t>
            </a:r>
          </a:p>
          <a:p>
            <a:r>
              <a:rPr lang="en-US" altLang="en-US" dirty="0"/>
              <a:t>Blocking and switching between threads and/or processes may be much more time demanding than the time waste caused by short-time busy waiting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85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BB79442E78324998F03D1BFBE444E3" ma:contentTypeVersion="5" ma:contentTypeDescription="Create a new document." ma:contentTypeScope="" ma:versionID="c5dcad9668c68dcb90d167847b080d8f">
  <xsd:schema xmlns:xsd="http://www.w3.org/2001/XMLSchema" xmlns:xs="http://www.w3.org/2001/XMLSchema" xmlns:p="http://schemas.microsoft.com/office/2006/metadata/properties" xmlns:ns2="77a78612-01b3-41d9-9a67-4ad76070f3c1" targetNamespace="http://schemas.microsoft.com/office/2006/metadata/properties" ma:root="true" ma:fieldsID="a3867397882577f95dc4b4798d8da197" ns2:_="">
    <xsd:import namespace="77a78612-01b3-41d9-9a67-4ad76070f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78612-01b3-41d9-9a67-4ad76070f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2B6ED9-6684-40B2-9F40-38B7258B2F85}"/>
</file>

<file path=customXml/itemProps2.xml><?xml version="1.0" encoding="utf-8"?>
<ds:datastoreItem xmlns:ds="http://schemas.openxmlformats.org/officeDocument/2006/customXml" ds:itemID="{24A863DF-6C45-48B0-8718-EE876EE8E543}"/>
</file>

<file path=customXml/itemProps3.xml><?xml version="1.0" encoding="utf-8"?>
<ds:datastoreItem xmlns:ds="http://schemas.openxmlformats.org/officeDocument/2006/customXml" ds:itemID="{ACA395E7-6403-44D7-9DBD-4602A57A5A3D}"/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817</Words>
  <Application>Microsoft Office PowerPoint</Application>
  <PresentationFormat>Widescreen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Courier New</vt:lpstr>
      <vt:lpstr>Monotype Sorts</vt:lpstr>
      <vt:lpstr>MT Extra</vt:lpstr>
      <vt:lpstr>Symbol</vt:lpstr>
      <vt:lpstr>Times New Roman</vt:lpstr>
      <vt:lpstr>Office Theme</vt:lpstr>
      <vt:lpstr>Synchronization Primitives</vt:lpstr>
      <vt:lpstr>Semaphore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semaphore (General semaphore)</vt:lpstr>
      <vt:lpstr>Binary Semaphore</vt:lpstr>
      <vt:lpstr>Binary Semaphore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Bounded-Buffer Problem using Semaphores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Semaphores</dc:title>
  <dc:creator>csemsb</dc:creator>
  <cp:lastModifiedBy>csemsb</cp:lastModifiedBy>
  <cp:revision>55</cp:revision>
  <dcterms:created xsi:type="dcterms:W3CDTF">2019-02-18T11:04:23Z</dcterms:created>
  <dcterms:modified xsi:type="dcterms:W3CDTF">2021-02-24T05:51:24Z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0x01010031BB79442E78324998F03D1BFBE444E3</vt:lpwstr>
  </property>
</Properties>
</file>