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7.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6.xml" ContentType="application/vnd.openxmlformats-officedocument.presentationml.notesSlide+xml"/>
  <Override PartName="/ppt/slideLayouts/slideLayout8.xml" ContentType="application/vnd.openxmlformats-officedocument.presentationml.slideLayout+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notesSlides/notesSlide9.xml" ContentType="application/vnd.openxmlformats-officedocument.presentationml.notesSlide+xml"/>
  <Override PartName="/ppt/slideLayouts/slideLayout4.xml" ContentType="application/vnd.openxmlformats-officedocument.presentationml.slideLayout+xml"/>
  <Override PartName="/ppt/notesSlides/notesSlide8.xml" ContentType="application/vnd.openxmlformats-officedocument.presentationml.notes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8" r:id="rId3"/>
    <p:sldId id="293" r:id="rId4"/>
    <p:sldId id="275" r:id="rId5"/>
    <p:sldId id="273" r:id="rId6"/>
    <p:sldId id="274" r:id="rId7"/>
    <p:sldId id="270" r:id="rId8"/>
    <p:sldId id="271" r:id="rId9"/>
    <p:sldId id="289" r:id="rId10"/>
    <p:sldId id="294" r:id="rId11"/>
    <p:sldId id="295" r:id="rId12"/>
    <p:sldId id="290" r:id="rId13"/>
    <p:sldId id="291" r:id="rId14"/>
    <p:sldId id="292" r:id="rId15"/>
    <p:sldId id="276" r:id="rId16"/>
    <p:sldId id="277" r:id="rId17"/>
    <p:sldId id="278" r:id="rId18"/>
    <p:sldId id="279" r:id="rId19"/>
    <p:sldId id="280" r:id="rId20"/>
    <p:sldId id="281" r:id="rId21"/>
    <p:sldId id="282" r:id="rId22"/>
    <p:sldId id="283" r:id="rId23"/>
    <p:sldId id="296" r:id="rId24"/>
    <p:sldId id="284" r:id="rId25"/>
    <p:sldId id="285" r:id="rId26"/>
    <p:sldId id="286" r:id="rId27"/>
    <p:sldId id="297" r:id="rId28"/>
    <p:sldId id="298" r:id="rId29"/>
    <p:sldId id="300" r:id="rId30"/>
    <p:sldId id="299" r:id="rId31"/>
    <p:sldId id="258" r:id="rId32"/>
    <p:sldId id="259" r:id="rId33"/>
    <p:sldId id="260" r:id="rId34"/>
    <p:sldId id="261" r:id="rId35"/>
    <p:sldId id="262" r:id="rId36"/>
    <p:sldId id="263" r:id="rId37"/>
    <p:sldId id="26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01AE1-8568-4596-BB8F-73243D94EED4}" type="datetimeFigureOut">
              <a:rPr lang="en-IN" smtClean="0"/>
              <a:t>09-04-2021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3C981-4E76-4CC2-AB45-3EFC779CBDA0}" type="slidenum">
              <a:rPr lang="en-IN" smtClean="0"/>
              <a:t>‹#›</a:t>
            </a:fld>
            <a:endParaRPr lang="en-IN"/>
          </a:p>
        </p:txBody>
      </p:sp>
    </p:spTree>
    <p:extLst>
      <p:ext uri="{BB962C8B-B14F-4D97-AF65-F5344CB8AC3E}">
        <p14:creationId xmlns:p14="http://schemas.microsoft.com/office/powerpoint/2010/main" val="802233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9DAB937-B7B1-4BC4-87C7-451936DE9D1B}"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1130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D4DEEB6-BC96-496D-9308-FFA3E63C4BB5}"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23215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452472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943474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46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855172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571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709837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673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3250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776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949817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878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005736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657780C-EAD6-43E4-AFF3-F299353DCEE4}"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5E95A-0845-421E-AAB2-DA3C44C88A34}" type="slidenum">
              <a:rPr lang="en-IN" smtClean="0"/>
              <a:t>‹#›</a:t>
            </a:fld>
            <a:endParaRPr lang="en-IN"/>
          </a:p>
        </p:txBody>
      </p:sp>
    </p:spTree>
    <p:extLst>
      <p:ext uri="{BB962C8B-B14F-4D97-AF65-F5344CB8AC3E}">
        <p14:creationId xmlns:p14="http://schemas.microsoft.com/office/powerpoint/2010/main" val="2928092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57780C-EAD6-43E4-AFF3-F299353DCEE4}"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5E95A-0845-421E-AAB2-DA3C44C88A34}" type="slidenum">
              <a:rPr lang="en-IN" smtClean="0"/>
              <a:t>‹#›</a:t>
            </a:fld>
            <a:endParaRPr lang="en-IN"/>
          </a:p>
        </p:txBody>
      </p:sp>
    </p:spTree>
    <p:extLst>
      <p:ext uri="{BB962C8B-B14F-4D97-AF65-F5344CB8AC3E}">
        <p14:creationId xmlns:p14="http://schemas.microsoft.com/office/powerpoint/2010/main" val="109041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57780C-EAD6-43E4-AFF3-F299353DCEE4}"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5E95A-0845-421E-AAB2-DA3C44C88A34}" type="slidenum">
              <a:rPr lang="en-IN" smtClean="0"/>
              <a:t>‹#›</a:t>
            </a:fld>
            <a:endParaRPr lang="en-IN"/>
          </a:p>
        </p:txBody>
      </p:sp>
    </p:spTree>
    <p:extLst>
      <p:ext uri="{BB962C8B-B14F-4D97-AF65-F5344CB8AC3E}">
        <p14:creationId xmlns:p14="http://schemas.microsoft.com/office/powerpoint/2010/main" val="3116879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57780C-EAD6-43E4-AFF3-F299353DCEE4}"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5E95A-0845-421E-AAB2-DA3C44C88A34}" type="slidenum">
              <a:rPr lang="en-IN" smtClean="0"/>
              <a:t>‹#›</a:t>
            </a:fld>
            <a:endParaRPr lang="en-IN"/>
          </a:p>
        </p:txBody>
      </p:sp>
    </p:spTree>
    <p:extLst>
      <p:ext uri="{BB962C8B-B14F-4D97-AF65-F5344CB8AC3E}">
        <p14:creationId xmlns:p14="http://schemas.microsoft.com/office/powerpoint/2010/main" val="335415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57780C-EAD6-43E4-AFF3-F299353DCEE4}"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5E95A-0845-421E-AAB2-DA3C44C88A34}" type="slidenum">
              <a:rPr lang="en-IN" smtClean="0"/>
              <a:t>‹#›</a:t>
            </a:fld>
            <a:endParaRPr lang="en-IN"/>
          </a:p>
        </p:txBody>
      </p:sp>
    </p:spTree>
    <p:extLst>
      <p:ext uri="{BB962C8B-B14F-4D97-AF65-F5344CB8AC3E}">
        <p14:creationId xmlns:p14="http://schemas.microsoft.com/office/powerpoint/2010/main" val="1442464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657780C-EAD6-43E4-AFF3-F299353DCEE4}"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E5E95A-0845-421E-AAB2-DA3C44C88A34}" type="slidenum">
              <a:rPr lang="en-IN" smtClean="0"/>
              <a:t>‹#›</a:t>
            </a:fld>
            <a:endParaRPr lang="en-IN"/>
          </a:p>
        </p:txBody>
      </p:sp>
    </p:spTree>
    <p:extLst>
      <p:ext uri="{BB962C8B-B14F-4D97-AF65-F5344CB8AC3E}">
        <p14:creationId xmlns:p14="http://schemas.microsoft.com/office/powerpoint/2010/main" val="389260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657780C-EAD6-43E4-AFF3-F299353DCEE4}" type="datetimeFigureOut">
              <a:rPr lang="en-IN" smtClean="0"/>
              <a:t>09-04-2021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E5E95A-0845-421E-AAB2-DA3C44C88A34}" type="slidenum">
              <a:rPr lang="en-IN" smtClean="0"/>
              <a:t>‹#›</a:t>
            </a:fld>
            <a:endParaRPr lang="en-IN"/>
          </a:p>
        </p:txBody>
      </p:sp>
    </p:spTree>
    <p:extLst>
      <p:ext uri="{BB962C8B-B14F-4D97-AF65-F5344CB8AC3E}">
        <p14:creationId xmlns:p14="http://schemas.microsoft.com/office/powerpoint/2010/main" val="221670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657780C-EAD6-43E4-AFF3-F299353DCEE4}" type="datetimeFigureOut">
              <a:rPr lang="en-IN" smtClean="0"/>
              <a:t>09-04-2021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E5E95A-0845-421E-AAB2-DA3C44C88A34}" type="slidenum">
              <a:rPr lang="en-IN" smtClean="0"/>
              <a:t>‹#›</a:t>
            </a:fld>
            <a:endParaRPr lang="en-IN"/>
          </a:p>
        </p:txBody>
      </p:sp>
    </p:spTree>
    <p:extLst>
      <p:ext uri="{BB962C8B-B14F-4D97-AF65-F5344CB8AC3E}">
        <p14:creationId xmlns:p14="http://schemas.microsoft.com/office/powerpoint/2010/main" val="63656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57780C-EAD6-43E4-AFF3-F299353DCEE4}" type="datetimeFigureOut">
              <a:rPr lang="en-IN" smtClean="0"/>
              <a:t>09-04-2021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E5E95A-0845-421E-AAB2-DA3C44C88A34}" type="slidenum">
              <a:rPr lang="en-IN" smtClean="0"/>
              <a:t>‹#›</a:t>
            </a:fld>
            <a:endParaRPr lang="en-IN"/>
          </a:p>
        </p:txBody>
      </p:sp>
    </p:spTree>
    <p:extLst>
      <p:ext uri="{BB962C8B-B14F-4D97-AF65-F5344CB8AC3E}">
        <p14:creationId xmlns:p14="http://schemas.microsoft.com/office/powerpoint/2010/main" val="96860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57780C-EAD6-43E4-AFF3-F299353DCEE4}"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E5E95A-0845-421E-AAB2-DA3C44C88A34}" type="slidenum">
              <a:rPr lang="en-IN" smtClean="0"/>
              <a:t>‹#›</a:t>
            </a:fld>
            <a:endParaRPr lang="en-IN"/>
          </a:p>
        </p:txBody>
      </p:sp>
    </p:spTree>
    <p:extLst>
      <p:ext uri="{BB962C8B-B14F-4D97-AF65-F5344CB8AC3E}">
        <p14:creationId xmlns:p14="http://schemas.microsoft.com/office/powerpoint/2010/main" val="274531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57780C-EAD6-43E4-AFF3-F299353DCEE4}"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E5E95A-0845-421E-AAB2-DA3C44C88A34}" type="slidenum">
              <a:rPr lang="en-IN" smtClean="0"/>
              <a:t>‹#›</a:t>
            </a:fld>
            <a:endParaRPr lang="en-IN"/>
          </a:p>
        </p:txBody>
      </p:sp>
    </p:spTree>
    <p:extLst>
      <p:ext uri="{BB962C8B-B14F-4D97-AF65-F5344CB8AC3E}">
        <p14:creationId xmlns:p14="http://schemas.microsoft.com/office/powerpoint/2010/main" val="89135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7780C-EAD6-43E4-AFF3-F299353DCEE4}" type="datetimeFigureOut">
              <a:rPr lang="en-IN" smtClean="0"/>
              <a:t>09-04-2021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5E95A-0845-421E-AAB2-DA3C44C88A34}" type="slidenum">
              <a:rPr lang="en-IN" smtClean="0"/>
              <a:t>‹#›</a:t>
            </a:fld>
            <a:endParaRPr lang="en-IN"/>
          </a:p>
        </p:txBody>
      </p:sp>
    </p:spTree>
    <p:extLst>
      <p:ext uri="{BB962C8B-B14F-4D97-AF65-F5344CB8AC3E}">
        <p14:creationId xmlns:p14="http://schemas.microsoft.com/office/powerpoint/2010/main" val="3633398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Mass Storage Management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87135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Storage-Area Network</a:t>
            </a:r>
            <a:endParaRPr lang="en-IN" dirty="0"/>
          </a:p>
          <a:p>
            <a:r>
              <a:rPr lang="en-US" dirty="0"/>
              <a:t>A </a:t>
            </a:r>
            <a:r>
              <a:rPr lang="en-US" b="1" dirty="0"/>
              <a:t>Storage-Area Network (SAN) </a:t>
            </a:r>
            <a:r>
              <a:rPr lang="en-US" dirty="0"/>
              <a:t>connects computers and storage devices in a network, using storage protocols instead of network </a:t>
            </a:r>
            <a:r>
              <a:rPr lang="en-US" dirty="0" smtClean="0"/>
              <a:t>protocols.</a:t>
            </a:r>
          </a:p>
          <a:p>
            <a:r>
              <a:rPr lang="en-US" dirty="0"/>
              <a:t> </a:t>
            </a:r>
            <a:r>
              <a:rPr lang="en-US" dirty="0" smtClean="0"/>
              <a:t>It </a:t>
            </a:r>
            <a:r>
              <a:rPr lang="en-US" dirty="0"/>
              <a:t>is very flexible and dynamic, allowing hosts and devices to attach and detach on the fly and is also controllable allowing restricted access to certain hosts and devices.</a:t>
            </a:r>
            <a:endParaRPr lang="en-IN" dirty="0"/>
          </a:p>
          <a:p>
            <a:endParaRPr lang="en-IN" dirty="0"/>
          </a:p>
        </p:txBody>
      </p:sp>
    </p:spTree>
    <p:extLst>
      <p:ext uri="{BB962C8B-B14F-4D97-AF65-F5344CB8AC3E}">
        <p14:creationId xmlns:p14="http://schemas.microsoft.com/office/powerpoint/2010/main" val="88458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143" t="19086" r="1143" b="19054"/>
          <a:stretch>
            <a:fillRect/>
          </a:stretch>
        </p:blipFill>
        <p:spPr bwMode="auto">
          <a:xfrm>
            <a:off x="1513754" y="1825625"/>
            <a:ext cx="9164492" cy="435133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395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Disk Scheduling</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40502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en-US" altLang="en-US"/>
              <a:t>Disk Queues</a:t>
            </a:r>
          </a:p>
        </p:txBody>
      </p:sp>
      <p:sp>
        <p:nvSpPr>
          <p:cNvPr id="3075" name="Rectangle 3"/>
          <p:cNvSpPr>
            <a:spLocks noGrp="1" noChangeArrowheads="1"/>
          </p:cNvSpPr>
          <p:nvPr>
            <p:ph idx="1"/>
          </p:nvPr>
        </p:nvSpPr>
        <p:spPr/>
        <p:txBody>
          <a:bodyPr/>
          <a:lstStyle/>
          <a:p>
            <a:r>
              <a:rPr lang="en-US" altLang="en-US"/>
              <a:t>Each disk has a queue of jobs waiting to access disk</a:t>
            </a:r>
          </a:p>
          <a:p>
            <a:pPr lvl="1"/>
            <a:r>
              <a:rPr lang="en-US" altLang="en-US"/>
              <a:t>read jobs</a:t>
            </a:r>
          </a:p>
          <a:p>
            <a:pPr lvl="1"/>
            <a:r>
              <a:rPr lang="en-US" altLang="en-US"/>
              <a:t>write jobs</a:t>
            </a:r>
          </a:p>
          <a:p>
            <a:r>
              <a:rPr lang="en-US" altLang="en-US"/>
              <a:t>Each entry in queue contains the following</a:t>
            </a:r>
          </a:p>
          <a:p>
            <a:pPr lvl="1"/>
            <a:r>
              <a:rPr lang="en-US" altLang="en-US"/>
              <a:t>pointer to memory location to read/write from/to</a:t>
            </a:r>
          </a:p>
          <a:p>
            <a:pPr lvl="1"/>
            <a:r>
              <a:rPr lang="en-US" altLang="en-US"/>
              <a:t>sector number to access</a:t>
            </a:r>
          </a:p>
          <a:p>
            <a:pPr lvl="1"/>
            <a:r>
              <a:rPr lang="en-US" altLang="en-US"/>
              <a:t>pointer to next job in the queue</a:t>
            </a:r>
          </a:p>
          <a:p>
            <a:r>
              <a:rPr lang="en-US" altLang="en-US"/>
              <a:t>OS usually maintains this queue</a:t>
            </a:r>
          </a:p>
        </p:txBody>
      </p:sp>
    </p:spTree>
    <p:extLst>
      <p:ext uri="{BB962C8B-B14F-4D97-AF65-F5344CB8AC3E}">
        <p14:creationId xmlns:p14="http://schemas.microsoft.com/office/powerpoint/2010/main" val="1242251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Disk Queues</a:t>
            </a:r>
          </a:p>
        </p:txBody>
      </p:sp>
      <p:grpSp>
        <p:nvGrpSpPr>
          <p:cNvPr id="4125" name="Group 29"/>
          <p:cNvGrpSpPr>
            <a:grpSpLocks/>
          </p:cNvGrpSpPr>
          <p:nvPr/>
        </p:nvGrpSpPr>
        <p:grpSpPr bwMode="auto">
          <a:xfrm>
            <a:off x="8229600" y="2057400"/>
            <a:ext cx="2133600" cy="3646488"/>
            <a:chOff x="3984" y="1296"/>
            <a:chExt cx="1344" cy="2297"/>
          </a:xfrm>
        </p:grpSpPr>
        <p:sp>
          <p:nvSpPr>
            <p:cNvPr id="4110" name="Oval 14"/>
            <p:cNvSpPr>
              <a:spLocks noChangeArrowheads="1"/>
            </p:cNvSpPr>
            <p:nvPr/>
          </p:nvSpPr>
          <p:spPr bwMode="auto">
            <a:xfrm>
              <a:off x="3984" y="1296"/>
              <a:ext cx="1344" cy="1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1" name="Text Box 15"/>
            <p:cNvSpPr txBox="1">
              <a:spLocks noChangeArrowheads="1"/>
            </p:cNvSpPr>
            <p:nvPr/>
          </p:nvSpPr>
          <p:spPr bwMode="auto">
            <a:xfrm>
              <a:off x="4464" y="3360"/>
              <a:ext cx="3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Disk</a:t>
              </a:r>
            </a:p>
          </p:txBody>
        </p:sp>
        <p:sp>
          <p:nvSpPr>
            <p:cNvPr id="4112" name="Line 16"/>
            <p:cNvSpPr>
              <a:spLocks noChangeShapeType="1"/>
            </p:cNvSpPr>
            <p:nvPr/>
          </p:nvSpPr>
          <p:spPr bwMode="auto">
            <a:xfrm>
              <a:off x="3984" y="1392"/>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3" name="Line 17"/>
            <p:cNvSpPr>
              <a:spLocks noChangeShapeType="1"/>
            </p:cNvSpPr>
            <p:nvPr/>
          </p:nvSpPr>
          <p:spPr bwMode="auto">
            <a:xfrm>
              <a:off x="5328" y="1392"/>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4" name="Freeform 18"/>
            <p:cNvSpPr>
              <a:spLocks/>
            </p:cNvSpPr>
            <p:nvPr/>
          </p:nvSpPr>
          <p:spPr bwMode="auto">
            <a:xfrm>
              <a:off x="3984" y="3120"/>
              <a:ext cx="1344" cy="144"/>
            </a:xfrm>
            <a:custGeom>
              <a:avLst/>
              <a:gdLst>
                <a:gd name="T0" fmla="*/ 0 w 1344"/>
                <a:gd name="T1" fmla="*/ 0 h 144"/>
                <a:gd name="T2" fmla="*/ 192 w 1344"/>
                <a:gd name="T3" fmla="*/ 96 h 144"/>
                <a:gd name="T4" fmla="*/ 672 w 1344"/>
                <a:gd name="T5" fmla="*/ 144 h 144"/>
                <a:gd name="T6" fmla="*/ 1104 w 1344"/>
                <a:gd name="T7" fmla="*/ 96 h 144"/>
                <a:gd name="T8" fmla="*/ 1344 w 1344"/>
                <a:gd name="T9" fmla="*/ 0 h 144"/>
              </a:gdLst>
              <a:ahLst/>
              <a:cxnLst>
                <a:cxn ang="0">
                  <a:pos x="T0" y="T1"/>
                </a:cxn>
                <a:cxn ang="0">
                  <a:pos x="T2" y="T3"/>
                </a:cxn>
                <a:cxn ang="0">
                  <a:pos x="T4" y="T5"/>
                </a:cxn>
                <a:cxn ang="0">
                  <a:pos x="T6" y="T7"/>
                </a:cxn>
                <a:cxn ang="0">
                  <a:pos x="T8" y="T9"/>
                </a:cxn>
              </a:cxnLst>
              <a:rect l="0" t="0" r="r" b="b"/>
              <a:pathLst>
                <a:path w="1344" h="144">
                  <a:moveTo>
                    <a:pt x="0" y="0"/>
                  </a:moveTo>
                  <a:cubicBezTo>
                    <a:pt x="40" y="36"/>
                    <a:pt x="80" y="72"/>
                    <a:pt x="192" y="96"/>
                  </a:cubicBezTo>
                  <a:cubicBezTo>
                    <a:pt x="304" y="120"/>
                    <a:pt x="520" y="144"/>
                    <a:pt x="672" y="144"/>
                  </a:cubicBezTo>
                  <a:cubicBezTo>
                    <a:pt x="824" y="144"/>
                    <a:pt x="992" y="120"/>
                    <a:pt x="1104" y="96"/>
                  </a:cubicBezTo>
                  <a:cubicBezTo>
                    <a:pt x="1216" y="72"/>
                    <a:pt x="1304" y="8"/>
                    <a:pt x="13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115" name="Rectangle 19"/>
          <p:cNvSpPr>
            <a:spLocks noChangeArrowheads="1"/>
          </p:cNvSpPr>
          <p:nvPr/>
        </p:nvSpPr>
        <p:spPr bwMode="auto">
          <a:xfrm>
            <a:off x="5715000" y="2667000"/>
            <a:ext cx="16002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6" name="Text Box 20"/>
          <p:cNvSpPr txBox="1">
            <a:spLocks noChangeArrowheads="1"/>
          </p:cNvSpPr>
          <p:nvPr/>
        </p:nvSpPr>
        <p:spPr bwMode="auto">
          <a:xfrm>
            <a:off x="5943601" y="2667000"/>
            <a:ext cx="118147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Sector X</a:t>
            </a:r>
          </a:p>
          <a:p>
            <a:endParaRPr lang="en-US" altLang="en-US"/>
          </a:p>
          <a:p>
            <a:r>
              <a:rPr lang="en-US" altLang="en-US"/>
              <a:t>Mem Ptr 0</a:t>
            </a:r>
          </a:p>
          <a:p>
            <a:endParaRPr lang="en-US" altLang="en-US"/>
          </a:p>
          <a:p>
            <a:r>
              <a:rPr lang="en-US" altLang="en-US"/>
              <a:t>next entry</a:t>
            </a:r>
          </a:p>
        </p:txBody>
      </p:sp>
      <p:sp>
        <p:nvSpPr>
          <p:cNvPr id="4117" name="Line 21"/>
          <p:cNvSpPr>
            <a:spLocks noChangeShapeType="1"/>
          </p:cNvSpPr>
          <p:nvPr/>
        </p:nvSpPr>
        <p:spPr bwMode="auto">
          <a:xfrm>
            <a:off x="5715000" y="31242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8" name="Line 22"/>
          <p:cNvSpPr>
            <a:spLocks noChangeShapeType="1"/>
          </p:cNvSpPr>
          <p:nvPr/>
        </p:nvSpPr>
        <p:spPr bwMode="auto">
          <a:xfrm>
            <a:off x="5715000" y="3733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9" name="Text Box 23"/>
          <p:cNvSpPr txBox="1">
            <a:spLocks noChangeArrowheads="1"/>
          </p:cNvSpPr>
          <p:nvPr/>
        </p:nvSpPr>
        <p:spPr bwMode="auto">
          <a:xfrm>
            <a:off x="6096001" y="2286001"/>
            <a:ext cx="938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Entry 1</a:t>
            </a:r>
          </a:p>
        </p:txBody>
      </p:sp>
      <p:sp>
        <p:nvSpPr>
          <p:cNvPr id="4120" name="Rectangle 24"/>
          <p:cNvSpPr>
            <a:spLocks noChangeArrowheads="1"/>
          </p:cNvSpPr>
          <p:nvPr/>
        </p:nvSpPr>
        <p:spPr bwMode="auto">
          <a:xfrm>
            <a:off x="3733800" y="2667000"/>
            <a:ext cx="16002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1" name="Text Box 25"/>
          <p:cNvSpPr txBox="1">
            <a:spLocks noChangeArrowheads="1"/>
          </p:cNvSpPr>
          <p:nvPr/>
        </p:nvSpPr>
        <p:spPr bwMode="auto">
          <a:xfrm>
            <a:off x="3962401" y="2667000"/>
            <a:ext cx="118147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Sector Y</a:t>
            </a:r>
          </a:p>
          <a:p>
            <a:endParaRPr lang="en-US" altLang="en-US"/>
          </a:p>
          <a:p>
            <a:r>
              <a:rPr lang="en-US" altLang="en-US"/>
              <a:t>Mem Ptr 1</a:t>
            </a:r>
          </a:p>
          <a:p>
            <a:endParaRPr lang="en-US" altLang="en-US"/>
          </a:p>
          <a:p>
            <a:r>
              <a:rPr lang="en-US" altLang="en-US"/>
              <a:t>next entry</a:t>
            </a:r>
          </a:p>
        </p:txBody>
      </p:sp>
      <p:sp>
        <p:nvSpPr>
          <p:cNvPr id="4122" name="Line 26"/>
          <p:cNvSpPr>
            <a:spLocks noChangeShapeType="1"/>
          </p:cNvSpPr>
          <p:nvPr/>
        </p:nvSpPr>
        <p:spPr bwMode="auto">
          <a:xfrm>
            <a:off x="3733800" y="31242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3" name="Line 27"/>
          <p:cNvSpPr>
            <a:spLocks noChangeShapeType="1"/>
          </p:cNvSpPr>
          <p:nvPr/>
        </p:nvSpPr>
        <p:spPr bwMode="auto">
          <a:xfrm>
            <a:off x="3733800" y="3733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4" name="Text Box 28"/>
          <p:cNvSpPr txBox="1">
            <a:spLocks noChangeArrowheads="1"/>
          </p:cNvSpPr>
          <p:nvPr/>
        </p:nvSpPr>
        <p:spPr bwMode="auto">
          <a:xfrm>
            <a:off x="4114801" y="2286001"/>
            <a:ext cx="938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Entry 2</a:t>
            </a:r>
          </a:p>
        </p:txBody>
      </p:sp>
      <p:sp>
        <p:nvSpPr>
          <p:cNvPr id="4126" name="Rectangle 30"/>
          <p:cNvSpPr>
            <a:spLocks noChangeArrowheads="1"/>
          </p:cNvSpPr>
          <p:nvPr/>
        </p:nvSpPr>
        <p:spPr bwMode="auto">
          <a:xfrm>
            <a:off x="1828800" y="2667000"/>
            <a:ext cx="16002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7" name="Text Box 31"/>
          <p:cNvSpPr txBox="1">
            <a:spLocks noChangeArrowheads="1"/>
          </p:cNvSpPr>
          <p:nvPr/>
        </p:nvSpPr>
        <p:spPr bwMode="auto">
          <a:xfrm>
            <a:off x="2057401" y="2667000"/>
            <a:ext cx="118147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Sector Z</a:t>
            </a:r>
          </a:p>
          <a:p>
            <a:endParaRPr lang="en-US" altLang="en-US"/>
          </a:p>
          <a:p>
            <a:r>
              <a:rPr lang="en-US" altLang="en-US"/>
              <a:t>Mem Ptr 2</a:t>
            </a:r>
          </a:p>
          <a:p>
            <a:endParaRPr lang="en-US" altLang="en-US"/>
          </a:p>
          <a:p>
            <a:r>
              <a:rPr lang="en-US" altLang="en-US"/>
              <a:t>next entry</a:t>
            </a:r>
          </a:p>
        </p:txBody>
      </p:sp>
      <p:sp>
        <p:nvSpPr>
          <p:cNvPr id="4128" name="Line 32"/>
          <p:cNvSpPr>
            <a:spLocks noChangeShapeType="1"/>
          </p:cNvSpPr>
          <p:nvPr/>
        </p:nvSpPr>
        <p:spPr bwMode="auto">
          <a:xfrm>
            <a:off x="1828800" y="31242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9" name="Line 33"/>
          <p:cNvSpPr>
            <a:spLocks noChangeShapeType="1"/>
          </p:cNvSpPr>
          <p:nvPr/>
        </p:nvSpPr>
        <p:spPr bwMode="auto">
          <a:xfrm>
            <a:off x="1828800" y="3733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0" name="Text Box 34"/>
          <p:cNvSpPr txBox="1">
            <a:spLocks noChangeArrowheads="1"/>
          </p:cNvSpPr>
          <p:nvPr/>
        </p:nvSpPr>
        <p:spPr bwMode="auto">
          <a:xfrm>
            <a:off x="2209801" y="2286001"/>
            <a:ext cx="938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Entry 3</a:t>
            </a:r>
          </a:p>
        </p:txBody>
      </p:sp>
      <p:cxnSp>
        <p:nvCxnSpPr>
          <p:cNvPr id="4131" name="AutoShape 35"/>
          <p:cNvCxnSpPr>
            <a:cxnSpLocks noChangeShapeType="1"/>
            <a:stCxn id="4115" idx="2"/>
            <a:endCxn id="4120" idx="2"/>
          </p:cNvCxnSpPr>
          <p:nvPr/>
        </p:nvCxnSpPr>
        <p:spPr bwMode="auto">
          <a:xfrm rot="5400000">
            <a:off x="5523706" y="3201194"/>
            <a:ext cx="1588" cy="1981200"/>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32" name="AutoShape 36"/>
          <p:cNvCxnSpPr>
            <a:cxnSpLocks noChangeShapeType="1"/>
          </p:cNvCxnSpPr>
          <p:nvPr/>
        </p:nvCxnSpPr>
        <p:spPr bwMode="auto">
          <a:xfrm rot="5400000">
            <a:off x="3580606" y="3201194"/>
            <a:ext cx="1588" cy="1981200"/>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33" name="Line 37"/>
          <p:cNvSpPr>
            <a:spLocks noChangeShapeType="1"/>
          </p:cNvSpPr>
          <p:nvPr/>
        </p:nvSpPr>
        <p:spPr bwMode="auto">
          <a:xfrm>
            <a:off x="2590800" y="41910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4" name="Line 38"/>
          <p:cNvSpPr>
            <a:spLocks noChangeShapeType="1"/>
          </p:cNvSpPr>
          <p:nvPr/>
        </p:nvSpPr>
        <p:spPr bwMode="auto">
          <a:xfrm>
            <a:off x="2286000" y="51054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5" name="Line 39"/>
          <p:cNvSpPr>
            <a:spLocks noChangeShapeType="1"/>
          </p:cNvSpPr>
          <p:nvPr/>
        </p:nvSpPr>
        <p:spPr bwMode="auto">
          <a:xfrm>
            <a:off x="2438400" y="51816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6" name="Line 40"/>
          <p:cNvSpPr>
            <a:spLocks noChangeShapeType="1"/>
          </p:cNvSpPr>
          <p:nvPr/>
        </p:nvSpPr>
        <p:spPr bwMode="auto">
          <a:xfrm>
            <a:off x="2514600" y="52578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7" name="Text Box 41"/>
          <p:cNvSpPr txBox="1">
            <a:spLocks noChangeArrowheads="1"/>
          </p:cNvSpPr>
          <p:nvPr/>
        </p:nvSpPr>
        <p:spPr bwMode="auto">
          <a:xfrm>
            <a:off x="5486400" y="4800600"/>
            <a:ext cx="6543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a:t>
            </a:r>
          </a:p>
        </p:txBody>
      </p:sp>
      <p:sp>
        <p:nvSpPr>
          <p:cNvPr id="4138" name="Line 42"/>
          <p:cNvSpPr>
            <a:spLocks noChangeShapeType="1"/>
          </p:cNvSpPr>
          <p:nvPr/>
        </p:nvSpPr>
        <p:spPr bwMode="auto">
          <a:xfrm>
            <a:off x="6096000" y="49530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9" name="Line 43"/>
          <p:cNvSpPr>
            <a:spLocks noChangeShapeType="1"/>
          </p:cNvSpPr>
          <p:nvPr/>
        </p:nvSpPr>
        <p:spPr bwMode="auto">
          <a:xfrm flipV="1">
            <a:off x="6477000" y="4191000"/>
            <a:ext cx="533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0" name="Text Box 44"/>
          <p:cNvSpPr txBox="1">
            <a:spLocks noChangeArrowheads="1"/>
          </p:cNvSpPr>
          <p:nvPr/>
        </p:nvSpPr>
        <p:spPr bwMode="auto">
          <a:xfrm>
            <a:off x="5486400" y="5257801"/>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tail</a:t>
            </a:r>
          </a:p>
        </p:txBody>
      </p:sp>
      <p:sp>
        <p:nvSpPr>
          <p:cNvPr id="4141" name="Line 45"/>
          <p:cNvSpPr>
            <a:spLocks noChangeShapeType="1"/>
          </p:cNvSpPr>
          <p:nvPr/>
        </p:nvSpPr>
        <p:spPr bwMode="auto">
          <a:xfrm flipH="1">
            <a:off x="4572000" y="54102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2" name="Line 46"/>
          <p:cNvSpPr>
            <a:spLocks noChangeShapeType="1"/>
          </p:cNvSpPr>
          <p:nvPr/>
        </p:nvSpPr>
        <p:spPr bwMode="auto">
          <a:xfrm flipH="1" flipV="1">
            <a:off x="3276600" y="4191000"/>
            <a:ext cx="1295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3" name="AutoShape 47"/>
          <p:cNvSpPr>
            <a:spLocks noChangeArrowheads="1"/>
          </p:cNvSpPr>
          <p:nvPr/>
        </p:nvSpPr>
        <p:spPr bwMode="auto">
          <a:xfrm>
            <a:off x="7391400" y="3429000"/>
            <a:ext cx="762000" cy="228600"/>
          </a:xfrm>
          <a:prstGeom prst="rightArrow">
            <a:avLst>
              <a:gd name="adj1" fmla="val 50000"/>
              <a:gd name="adj2" fmla="val 8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055774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smtClean="0"/>
              <a:t>Disk Scheduling</a:t>
            </a:r>
          </a:p>
        </p:txBody>
      </p:sp>
      <p:sp>
        <p:nvSpPr>
          <p:cNvPr id="7171" name="Rectangle 3"/>
          <p:cNvSpPr>
            <a:spLocks noGrp="1" noChangeArrowheads="1"/>
          </p:cNvSpPr>
          <p:nvPr>
            <p:ph idx="1"/>
          </p:nvPr>
        </p:nvSpPr>
        <p:spPr/>
        <p:txBody>
          <a:bodyPr/>
          <a:lstStyle/>
          <a:p>
            <a:pPr>
              <a:tabLst>
                <a:tab pos="1711325" algn="l"/>
              </a:tabLst>
            </a:pPr>
            <a:r>
              <a:rPr lang="en-US" altLang="en-US" sz="2600" dirty="0"/>
              <a:t>Several algorithms exist to schedule the servicing of disk I/O requests. </a:t>
            </a:r>
          </a:p>
          <a:p>
            <a:pPr marL="0" indent="0">
              <a:buNone/>
              <a:tabLst>
                <a:tab pos="1711325" algn="l"/>
              </a:tabLst>
            </a:pPr>
            <a:r>
              <a:rPr lang="en-US" altLang="en-US" sz="2600" dirty="0" smtClean="0"/>
              <a:t>Example</a:t>
            </a:r>
          </a:p>
          <a:p>
            <a:pPr>
              <a:tabLst>
                <a:tab pos="1711325" algn="l"/>
              </a:tabLst>
            </a:pPr>
            <a:r>
              <a:rPr lang="en-US" altLang="en-US" sz="2600" dirty="0" smtClean="0"/>
              <a:t>A </a:t>
            </a:r>
            <a:r>
              <a:rPr lang="en-US" altLang="en-US" sz="2600" dirty="0"/>
              <a:t>request queue </a:t>
            </a:r>
            <a:r>
              <a:rPr lang="en-US" altLang="en-US" sz="2600" dirty="0" smtClean="0"/>
              <a:t>is (0-199</a:t>
            </a:r>
            <a:r>
              <a:rPr lang="en-US" altLang="en-US" sz="2600" dirty="0"/>
              <a:t>).</a:t>
            </a:r>
          </a:p>
          <a:p>
            <a:pPr>
              <a:buNone/>
              <a:tabLst>
                <a:tab pos="1711325" algn="l"/>
              </a:tabLst>
            </a:pPr>
            <a:r>
              <a:rPr lang="en-US" altLang="en-US" sz="2600" dirty="0"/>
              <a:t>		</a:t>
            </a:r>
            <a:br>
              <a:rPr lang="en-US" altLang="en-US" sz="2600" dirty="0"/>
            </a:br>
            <a:r>
              <a:rPr lang="en-US" altLang="en-US" sz="2600" dirty="0"/>
              <a:t>	98, 183, 37, 122, 14, 124, 65, 67</a:t>
            </a:r>
          </a:p>
          <a:p>
            <a:pPr>
              <a:buNone/>
              <a:tabLst>
                <a:tab pos="1711325" algn="l"/>
              </a:tabLst>
            </a:pPr>
            <a:endParaRPr lang="en-US" altLang="en-US" sz="2600" dirty="0"/>
          </a:p>
          <a:p>
            <a:pPr>
              <a:buNone/>
              <a:tabLst>
                <a:tab pos="1711325" algn="l"/>
              </a:tabLst>
            </a:pPr>
            <a:r>
              <a:rPr lang="en-US" altLang="en-US" sz="2600" dirty="0"/>
              <a:t>	Head pointer 53</a:t>
            </a:r>
          </a:p>
        </p:txBody>
      </p:sp>
    </p:spTree>
    <p:extLst>
      <p:ext uri="{BB962C8B-B14F-4D97-AF65-F5344CB8AC3E}">
        <p14:creationId xmlns:p14="http://schemas.microsoft.com/office/powerpoint/2010/main" val="4266806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FCFS</a:t>
            </a:r>
          </a:p>
        </p:txBody>
      </p:sp>
      <p:sp>
        <p:nvSpPr>
          <p:cNvPr id="2" name="Content Placeholder 1"/>
          <p:cNvSpPr>
            <a:spLocks noGrp="1"/>
          </p:cNvSpPr>
          <p:nvPr>
            <p:ph idx="1"/>
          </p:nvPr>
        </p:nvSpPr>
        <p:spPr/>
        <p:txBody>
          <a:bodyPr/>
          <a:lstStyle/>
          <a:p>
            <a:endParaRPr lang="en-IN" dirty="0"/>
          </a:p>
        </p:txBody>
      </p:sp>
      <p:pic>
        <p:nvPicPr>
          <p:cNvPr id="8196" name="Picture 3"/>
          <p:cNvPicPr>
            <a:picLocks noChangeAspect="1" noChangeArrowheads="1"/>
          </p:cNvPicPr>
          <p:nvPr/>
        </p:nvPicPr>
        <p:blipFill>
          <a:blip r:embed="rId2">
            <a:extLst>
              <a:ext uri="{28A0092B-C50C-407E-A947-70E740481C1C}">
                <a14:useLocalDpi xmlns:a14="http://schemas.microsoft.com/office/drawing/2010/main" val="0"/>
              </a:ext>
            </a:extLst>
          </a:blip>
          <a:srcRect l="1001" t="9740" r="514" b="9470"/>
          <a:stretch>
            <a:fillRect/>
          </a:stretch>
        </p:blipFill>
        <p:spPr bwMode="auto">
          <a:xfrm>
            <a:off x="3206751" y="1785939"/>
            <a:ext cx="6043613" cy="39655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197" name="Text Box 4"/>
          <p:cNvSpPr txBox="1">
            <a:spLocks noChangeArrowheads="1"/>
          </p:cNvSpPr>
          <p:nvPr/>
        </p:nvSpPr>
        <p:spPr bwMode="auto">
          <a:xfrm>
            <a:off x="2362201" y="5791201"/>
            <a:ext cx="6488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spcBef>
                <a:spcPct val="50000"/>
              </a:spcBef>
            </a:pPr>
            <a:r>
              <a:rPr lang="en-US" altLang="en-US" sz="2000">
                <a:latin typeface="Helvetica" panose="020B0604020202020204" pitchFamily="34" charset="0"/>
              </a:rPr>
              <a:t>Illustration shows total head movement of 640 cylinders.</a:t>
            </a:r>
          </a:p>
        </p:txBody>
      </p:sp>
    </p:spTree>
    <p:extLst>
      <p:ext uri="{BB962C8B-B14F-4D97-AF65-F5344CB8AC3E}">
        <p14:creationId xmlns:p14="http://schemas.microsoft.com/office/powerpoint/2010/main" val="1798939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SSTF</a:t>
            </a:r>
          </a:p>
        </p:txBody>
      </p:sp>
      <p:sp>
        <p:nvSpPr>
          <p:cNvPr id="9219" name="Rectangle 3"/>
          <p:cNvSpPr>
            <a:spLocks noGrp="1" noChangeArrowheads="1"/>
          </p:cNvSpPr>
          <p:nvPr>
            <p:ph idx="1"/>
          </p:nvPr>
        </p:nvSpPr>
        <p:spPr/>
        <p:txBody>
          <a:bodyPr/>
          <a:lstStyle/>
          <a:p>
            <a:pPr eaLnBrk="1" hangingPunct="1"/>
            <a:r>
              <a:rPr lang="en-US" altLang="en-US" dirty="0" smtClean="0"/>
              <a:t>Selects the request with the minimum seek time from the current head position.</a:t>
            </a:r>
          </a:p>
          <a:p>
            <a:pPr eaLnBrk="1" hangingPunct="1"/>
            <a:r>
              <a:rPr lang="en-US" altLang="en-US" dirty="0" smtClean="0"/>
              <a:t>SSTF scheduling is a form of SJF scheduling; may cause starvation of some requests.</a:t>
            </a:r>
          </a:p>
          <a:p>
            <a:pPr eaLnBrk="1" hangingPunct="1"/>
            <a:r>
              <a:rPr lang="en-US" altLang="en-US" dirty="0" smtClean="0"/>
              <a:t>total head movement of 236 cylinders.</a:t>
            </a:r>
          </a:p>
        </p:txBody>
      </p:sp>
    </p:spTree>
    <p:extLst>
      <p:ext uri="{BB962C8B-B14F-4D97-AF65-F5344CB8AC3E}">
        <p14:creationId xmlns:p14="http://schemas.microsoft.com/office/powerpoint/2010/main" val="3406812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SSTF</a:t>
            </a:r>
          </a:p>
        </p:txBody>
      </p:sp>
      <p:pic>
        <p:nvPicPr>
          <p:cNvPr id="10244" name="Picture 3"/>
          <p:cNvPicPr>
            <a:picLocks noChangeAspect="1" noChangeArrowheads="1"/>
          </p:cNvPicPr>
          <p:nvPr/>
        </p:nvPicPr>
        <p:blipFill>
          <a:blip r:embed="rId2">
            <a:extLst>
              <a:ext uri="{28A0092B-C50C-407E-A947-70E740481C1C}">
                <a14:useLocalDpi xmlns:a14="http://schemas.microsoft.com/office/drawing/2010/main" val="0"/>
              </a:ext>
            </a:extLst>
          </a:blip>
          <a:srcRect l="681" t="9895" r="658" b="9366"/>
          <a:stretch>
            <a:fillRect/>
          </a:stretch>
        </p:blipFill>
        <p:spPr bwMode="auto">
          <a:xfrm>
            <a:off x="2743200" y="1600201"/>
            <a:ext cx="6669088" cy="436562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450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SCAN</a:t>
            </a:r>
          </a:p>
        </p:txBody>
      </p:sp>
      <p:sp>
        <p:nvSpPr>
          <p:cNvPr id="11267" name="Rectangle 3"/>
          <p:cNvSpPr>
            <a:spLocks noGrp="1" noChangeArrowheads="1"/>
          </p:cNvSpPr>
          <p:nvPr>
            <p:ph idx="1"/>
          </p:nvPr>
        </p:nvSpPr>
        <p:spPr/>
        <p:txBody>
          <a:bodyPr/>
          <a:lstStyle/>
          <a:p>
            <a:pPr eaLnBrk="1" hangingPunct="1"/>
            <a:r>
              <a:rPr lang="en-US" altLang="en-US" sz="3000" dirty="0"/>
              <a:t>The disk arm starts at one end of the disk, and moves toward the other end, servicing requests until it gets to the other end of the disk, where the head movement is reversed and servicing continues.</a:t>
            </a:r>
          </a:p>
          <a:p>
            <a:pPr eaLnBrk="1" hangingPunct="1"/>
            <a:r>
              <a:rPr lang="en-US" altLang="en-US" sz="3000" dirty="0"/>
              <a:t>Sometimes called the </a:t>
            </a:r>
            <a:r>
              <a:rPr lang="en-US" altLang="en-US" sz="3000" i="1" dirty="0"/>
              <a:t>elevator algorithm</a:t>
            </a:r>
            <a:r>
              <a:rPr lang="en-US" altLang="en-US" sz="3000" dirty="0"/>
              <a:t>.</a:t>
            </a:r>
          </a:p>
          <a:p>
            <a:pPr eaLnBrk="1" hangingPunct="1"/>
            <a:r>
              <a:rPr lang="en-US" altLang="en-US" sz="3000" dirty="0" smtClean="0"/>
              <a:t>total </a:t>
            </a:r>
            <a:r>
              <a:rPr lang="en-US" altLang="en-US" sz="3000" dirty="0"/>
              <a:t>head movement of 208 cylinders.</a:t>
            </a:r>
          </a:p>
        </p:txBody>
      </p:sp>
    </p:spTree>
    <p:extLst>
      <p:ext uri="{BB962C8B-B14F-4D97-AF65-F5344CB8AC3E}">
        <p14:creationId xmlns:p14="http://schemas.microsoft.com/office/powerpoint/2010/main" val="3416999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a:bodyPr>
          <a:lstStyle/>
          <a:p>
            <a:pPr eaLnBrk="1" hangingPunct="1"/>
            <a:r>
              <a:rPr lang="en-US" altLang="en-US" smtClean="0"/>
              <a:t>Overview of Mass Storage Structure</a:t>
            </a:r>
          </a:p>
        </p:txBody>
      </p:sp>
      <p:sp>
        <p:nvSpPr>
          <p:cNvPr id="11266" name="Rectangle 3"/>
          <p:cNvSpPr>
            <a:spLocks noGrp="1" noChangeArrowheads="1"/>
          </p:cNvSpPr>
          <p:nvPr>
            <p:ph idx="1"/>
          </p:nvPr>
        </p:nvSpPr>
        <p:spPr/>
        <p:txBody>
          <a:bodyPr>
            <a:normAutofit/>
          </a:bodyPr>
          <a:lstStyle/>
          <a:p>
            <a:r>
              <a:rPr lang="en-US" altLang="en-US" dirty="0" smtClean="0"/>
              <a:t>Magnetic disks provide bulk of secondary storage of modern computers</a:t>
            </a:r>
          </a:p>
          <a:p>
            <a:pPr lvl="1"/>
            <a:r>
              <a:rPr lang="en-US" altLang="en-US" dirty="0" smtClean="0"/>
              <a:t>Drives rotate at 60 to 250 times per second</a:t>
            </a:r>
          </a:p>
          <a:p>
            <a:r>
              <a:rPr lang="en-US" altLang="en-US" dirty="0" smtClean="0"/>
              <a:t>Disks can be removable</a:t>
            </a:r>
          </a:p>
          <a:p>
            <a:r>
              <a:rPr lang="en-US" altLang="en-US" dirty="0" smtClean="0"/>
              <a:t>Drive attached to computer via I/O bus</a:t>
            </a:r>
          </a:p>
          <a:p>
            <a:pPr lvl="1"/>
            <a:r>
              <a:rPr lang="en-US" altLang="en-US" dirty="0" smtClean="0"/>
              <a:t>Busses vary, including EIDE, ATA, SATA, USB, </a:t>
            </a:r>
            <a:r>
              <a:rPr lang="en-US" altLang="en-US" dirty="0" err="1" smtClean="0"/>
              <a:t>Fibre</a:t>
            </a:r>
            <a:r>
              <a:rPr lang="en-US" altLang="en-US" dirty="0" smtClean="0"/>
              <a:t> Channel, SCSI, SAS, </a:t>
            </a:r>
            <a:r>
              <a:rPr lang="en-US" altLang="en-US" dirty="0" err="1" smtClean="0"/>
              <a:t>Firewire</a:t>
            </a:r>
            <a:endParaRPr lang="en-US" altLang="en-US" dirty="0" smtClean="0"/>
          </a:p>
          <a:p>
            <a:pPr lvl="1"/>
            <a:r>
              <a:rPr lang="en-US" altLang="en-US" dirty="0" smtClean="0"/>
              <a:t>Host controller in computer uses bus to talk to disk controller built into drive or storage array</a:t>
            </a:r>
          </a:p>
        </p:txBody>
      </p:sp>
    </p:spTree>
    <p:extLst>
      <p:ext uri="{BB962C8B-B14F-4D97-AF65-F5344CB8AC3E}">
        <p14:creationId xmlns:p14="http://schemas.microsoft.com/office/powerpoint/2010/main" val="21774136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smtClean="0"/>
              <a:t>SCAN</a:t>
            </a:r>
          </a:p>
        </p:txBody>
      </p:sp>
      <p:pic>
        <p:nvPicPr>
          <p:cNvPr id="12292" name="Picture 3"/>
          <p:cNvPicPr>
            <a:picLocks noChangeAspect="1" noChangeArrowheads="1"/>
          </p:cNvPicPr>
          <p:nvPr/>
        </p:nvPicPr>
        <p:blipFill>
          <a:blip r:embed="rId2">
            <a:extLst>
              <a:ext uri="{28A0092B-C50C-407E-A947-70E740481C1C}">
                <a14:useLocalDpi xmlns:a14="http://schemas.microsoft.com/office/drawing/2010/main" val="0"/>
              </a:ext>
            </a:extLst>
          </a:blip>
          <a:srcRect l="645" t="7816" r="438" b="8105"/>
          <a:stretch>
            <a:fillRect/>
          </a:stretch>
        </p:blipFill>
        <p:spPr bwMode="auto">
          <a:xfrm>
            <a:off x="3124200" y="1828800"/>
            <a:ext cx="6134100" cy="417195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611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t>Circular SCAN (C-SCAN)</a:t>
            </a:r>
          </a:p>
        </p:txBody>
      </p:sp>
      <p:sp>
        <p:nvSpPr>
          <p:cNvPr id="13315" name="Rectangle 3"/>
          <p:cNvSpPr>
            <a:spLocks noGrp="1" noChangeArrowheads="1"/>
          </p:cNvSpPr>
          <p:nvPr>
            <p:ph idx="1"/>
          </p:nvPr>
        </p:nvSpPr>
        <p:spPr/>
        <p:txBody>
          <a:bodyPr/>
          <a:lstStyle/>
          <a:p>
            <a:pPr eaLnBrk="1" hangingPunct="1"/>
            <a:r>
              <a:rPr lang="en-US" altLang="en-US" sz="2600"/>
              <a:t>Provides a more uniform wait time than SCAN.</a:t>
            </a:r>
          </a:p>
          <a:p>
            <a:pPr eaLnBrk="1" hangingPunct="1"/>
            <a:r>
              <a:rPr lang="en-US" altLang="en-US" sz="2600"/>
              <a:t>The head moves from one end of the disk to the other. servicing requests as it goes.  When it reaches the other end, however, it immediately returns to the beginning of the disk, without servicing any requests on the return trip.</a:t>
            </a:r>
          </a:p>
          <a:p>
            <a:pPr eaLnBrk="1" hangingPunct="1"/>
            <a:r>
              <a:rPr lang="en-US" altLang="en-US" sz="2600"/>
              <a:t>Treats the cylinders as a circular list that wraps around from the last cylinder to the first one.</a:t>
            </a:r>
          </a:p>
        </p:txBody>
      </p:sp>
    </p:spTree>
    <p:extLst>
      <p:ext uri="{BB962C8B-B14F-4D97-AF65-F5344CB8AC3E}">
        <p14:creationId xmlns:p14="http://schemas.microsoft.com/office/powerpoint/2010/main" val="780190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smtClean="0"/>
              <a:t>C-SCAN</a:t>
            </a:r>
          </a:p>
        </p:txBody>
      </p:sp>
      <p:pic>
        <p:nvPicPr>
          <p:cNvPr id="14340" name="Picture 3"/>
          <p:cNvPicPr>
            <a:picLocks noChangeAspect="1" noChangeArrowheads="1"/>
          </p:cNvPicPr>
          <p:nvPr/>
        </p:nvPicPr>
        <p:blipFill>
          <a:blip r:embed="rId2">
            <a:extLst>
              <a:ext uri="{28A0092B-C50C-407E-A947-70E740481C1C}">
                <a14:useLocalDpi xmlns:a14="http://schemas.microsoft.com/office/drawing/2010/main" val="0"/>
              </a:ext>
            </a:extLst>
          </a:blip>
          <a:srcRect l="690" t="7787" r="714" b="7481"/>
          <a:stretch>
            <a:fillRect/>
          </a:stretch>
        </p:blipFill>
        <p:spPr bwMode="auto">
          <a:xfrm>
            <a:off x="3200401" y="1905001"/>
            <a:ext cx="6086475" cy="418306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483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LOOK </a:t>
            </a:r>
            <a:endParaRPr lang="en-IN" dirty="0"/>
          </a:p>
        </p:txBody>
      </p:sp>
      <p:sp>
        <p:nvSpPr>
          <p:cNvPr id="3" name="Content Placeholder 2"/>
          <p:cNvSpPr>
            <a:spLocks noGrp="1"/>
          </p:cNvSpPr>
          <p:nvPr>
            <p:ph idx="1"/>
          </p:nvPr>
        </p:nvSpPr>
        <p:spPr/>
        <p:txBody>
          <a:bodyPr/>
          <a:lstStyle/>
          <a:p>
            <a:r>
              <a:rPr lang="en-US" dirty="0"/>
              <a:t>The head moves in one direction and satisfies the request in that direction, if there is no request in that direction, it reverses its direction and serves </a:t>
            </a:r>
            <a:r>
              <a:rPr lang="en-US" dirty="0" smtClean="0"/>
              <a:t>request</a:t>
            </a:r>
            <a:endParaRPr lang="en-IN" dirty="0"/>
          </a:p>
        </p:txBody>
      </p:sp>
    </p:spTree>
    <p:extLst>
      <p:ext uri="{BB962C8B-B14F-4D97-AF65-F5344CB8AC3E}">
        <p14:creationId xmlns:p14="http://schemas.microsoft.com/office/powerpoint/2010/main" val="18413434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C-LOOK</a:t>
            </a:r>
          </a:p>
        </p:txBody>
      </p:sp>
      <p:sp>
        <p:nvSpPr>
          <p:cNvPr id="15363" name="Rectangle 3"/>
          <p:cNvSpPr>
            <a:spLocks noGrp="1" noChangeArrowheads="1"/>
          </p:cNvSpPr>
          <p:nvPr>
            <p:ph idx="1"/>
          </p:nvPr>
        </p:nvSpPr>
        <p:spPr/>
        <p:txBody>
          <a:bodyPr/>
          <a:lstStyle/>
          <a:p>
            <a:pPr eaLnBrk="1" hangingPunct="1"/>
            <a:r>
              <a:rPr lang="en-US" altLang="en-US" smtClean="0"/>
              <a:t>Version of C-SCAN</a:t>
            </a:r>
          </a:p>
          <a:p>
            <a:pPr eaLnBrk="1" hangingPunct="1"/>
            <a:r>
              <a:rPr lang="en-US" altLang="en-US" smtClean="0"/>
              <a:t>Arm only goes as far as the last request in each direction, then reverses direction immediately, without first going all the way to the end of the disk. </a:t>
            </a:r>
          </a:p>
        </p:txBody>
      </p:sp>
    </p:spTree>
    <p:extLst>
      <p:ext uri="{BB962C8B-B14F-4D97-AF65-F5344CB8AC3E}">
        <p14:creationId xmlns:p14="http://schemas.microsoft.com/office/powerpoint/2010/main" val="14809618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smtClean="0"/>
              <a:t>C-LOOK</a:t>
            </a:r>
          </a:p>
        </p:txBody>
      </p:sp>
      <p:pic>
        <p:nvPicPr>
          <p:cNvPr id="16388" name="Picture 3"/>
          <p:cNvPicPr>
            <a:picLocks noChangeAspect="1" noChangeArrowheads="1"/>
          </p:cNvPicPr>
          <p:nvPr/>
        </p:nvPicPr>
        <p:blipFill>
          <a:blip r:embed="rId2">
            <a:extLst>
              <a:ext uri="{28A0092B-C50C-407E-A947-70E740481C1C}">
                <a14:useLocalDpi xmlns:a14="http://schemas.microsoft.com/office/drawing/2010/main" val="0"/>
              </a:ext>
            </a:extLst>
          </a:blip>
          <a:srcRect l="894" t="7645" r="459" b="7677"/>
          <a:stretch>
            <a:fillRect/>
          </a:stretch>
        </p:blipFill>
        <p:spPr bwMode="auto">
          <a:xfrm>
            <a:off x="3048001" y="1828801"/>
            <a:ext cx="6143625" cy="42195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9570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Selecting a Disk-Scheduling Algorithm</a:t>
            </a:r>
          </a:p>
        </p:txBody>
      </p:sp>
      <p:sp>
        <p:nvSpPr>
          <p:cNvPr id="17411" name="Rectangle 3"/>
          <p:cNvSpPr>
            <a:spLocks noGrp="1" noChangeArrowheads="1"/>
          </p:cNvSpPr>
          <p:nvPr>
            <p:ph idx="1"/>
          </p:nvPr>
        </p:nvSpPr>
        <p:spPr/>
        <p:txBody>
          <a:bodyPr/>
          <a:lstStyle/>
          <a:p>
            <a:pPr eaLnBrk="1" hangingPunct="1"/>
            <a:r>
              <a:rPr lang="en-US" altLang="en-US" sz="2200"/>
              <a:t>SSTF is common and has a natural appeal</a:t>
            </a:r>
          </a:p>
          <a:p>
            <a:pPr eaLnBrk="1" hangingPunct="1"/>
            <a:r>
              <a:rPr lang="en-US" altLang="en-US" sz="2200"/>
              <a:t>SCAN and C-SCAN perform better for systems that place a heavy load on the disk.</a:t>
            </a:r>
          </a:p>
          <a:p>
            <a:pPr eaLnBrk="1" hangingPunct="1"/>
            <a:r>
              <a:rPr lang="en-US" altLang="en-US" sz="2200"/>
              <a:t>Performance depends on the number and types of requests.</a:t>
            </a:r>
          </a:p>
          <a:p>
            <a:pPr eaLnBrk="1" hangingPunct="1"/>
            <a:r>
              <a:rPr lang="en-US" altLang="en-US" sz="2200"/>
              <a:t>Requests for disk service can be influenced by the file-allocation method.</a:t>
            </a:r>
          </a:p>
          <a:p>
            <a:pPr eaLnBrk="1" hangingPunct="1"/>
            <a:r>
              <a:rPr lang="en-US" altLang="en-US" sz="2200"/>
              <a:t>The disk-scheduling algorithm should be written as a separate module of the operating system, allowing it to be replaced with a different algorithm if necessary.</a:t>
            </a:r>
          </a:p>
          <a:p>
            <a:pPr eaLnBrk="1" hangingPunct="1"/>
            <a:r>
              <a:rPr lang="en-US" altLang="en-US" sz="2200"/>
              <a:t>Either SSTF or LOOK is a reasonable choice for the default algorithm.</a:t>
            </a:r>
          </a:p>
        </p:txBody>
      </p:sp>
      <p:sp>
        <p:nvSpPr>
          <p:cNvPr id="17412" name="Slide Number Placeholder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Tree>
    <p:extLst>
      <p:ext uri="{BB962C8B-B14F-4D97-AF65-F5344CB8AC3E}">
        <p14:creationId xmlns:p14="http://schemas.microsoft.com/office/powerpoint/2010/main" val="1713168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Redundant Array of Inexpensive/Independent Disks </a:t>
            </a:r>
            <a:r>
              <a:rPr lang="en-US" b="1" dirty="0" smtClean="0"/>
              <a:t>(</a:t>
            </a:r>
            <a:r>
              <a:rPr lang="en-US" altLang="en-US" dirty="0" smtClean="0"/>
              <a:t>RAID) </a:t>
            </a:r>
            <a:endParaRPr lang="en-IN" dirty="0"/>
          </a:p>
        </p:txBody>
      </p:sp>
      <p:sp>
        <p:nvSpPr>
          <p:cNvPr id="3" name="Content Placeholder 2"/>
          <p:cNvSpPr>
            <a:spLocks noGrp="1"/>
          </p:cNvSpPr>
          <p:nvPr>
            <p:ph idx="1"/>
          </p:nvPr>
        </p:nvSpPr>
        <p:spPr/>
        <p:txBody>
          <a:bodyPr>
            <a:normAutofit/>
          </a:bodyPr>
          <a:lstStyle/>
          <a:p>
            <a:r>
              <a:rPr lang="en-US" dirty="0"/>
              <a:t>Secondary storage devices are slow and to improve their performance multiple devices in parallel such as arrays of disks are used.</a:t>
            </a:r>
            <a:endParaRPr lang="en-IN" dirty="0"/>
          </a:p>
          <a:p>
            <a:r>
              <a:rPr lang="en-US" dirty="0"/>
              <a:t>RAID is a group of hard drives together with some form of redundancy is employed to improve the performance and to provide reliability. </a:t>
            </a:r>
            <a:endParaRPr lang="en-US" dirty="0" smtClean="0"/>
          </a:p>
          <a:p>
            <a:r>
              <a:rPr lang="en-US" dirty="0" smtClean="0"/>
              <a:t>Single </a:t>
            </a:r>
            <a:r>
              <a:rPr lang="en-US" dirty="0"/>
              <a:t>large capacity disk is replaced with array of smaller capacity disks. </a:t>
            </a:r>
            <a:endParaRPr lang="en-US" dirty="0" smtClean="0"/>
          </a:p>
          <a:p>
            <a:r>
              <a:rPr lang="en-US" dirty="0" smtClean="0"/>
              <a:t>Earlier </a:t>
            </a:r>
            <a:r>
              <a:rPr lang="en-US" dirty="0"/>
              <a:t>small cheaper disks were used so it was inexpensive but now large expensive disks are used so it is independent.</a:t>
            </a:r>
            <a:endParaRPr lang="en-IN" dirty="0"/>
          </a:p>
          <a:p>
            <a:endParaRPr lang="en-IN" dirty="0"/>
          </a:p>
        </p:txBody>
      </p:sp>
    </p:spTree>
    <p:extLst>
      <p:ext uri="{BB962C8B-B14F-4D97-AF65-F5344CB8AC3E}">
        <p14:creationId xmlns:p14="http://schemas.microsoft.com/office/powerpoint/2010/main" val="1914628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smtClean="0"/>
              <a:t>Common characteristics:</a:t>
            </a:r>
            <a:endParaRPr lang="en-IN" dirty="0" smtClean="0"/>
          </a:p>
          <a:p>
            <a:r>
              <a:rPr lang="en-US" dirty="0" smtClean="0"/>
              <a:t>Array of physical disks are visible as single device to OS.</a:t>
            </a:r>
            <a:endParaRPr lang="en-IN" dirty="0" smtClean="0"/>
          </a:p>
          <a:p>
            <a:r>
              <a:rPr lang="en-US" dirty="0" smtClean="0"/>
              <a:t>Data is distributed across physical drives of array.</a:t>
            </a:r>
            <a:endParaRPr lang="en-IN" dirty="0" smtClean="0"/>
          </a:p>
          <a:p>
            <a:r>
              <a:rPr lang="en-US" dirty="0" smtClean="0"/>
              <a:t>Redundant disk capacity is used for error detection/correction.</a:t>
            </a:r>
            <a:endParaRPr lang="en-IN" dirty="0" smtClean="0"/>
          </a:p>
          <a:p>
            <a:pPr marL="0" indent="0">
              <a:buNone/>
            </a:pPr>
            <a:r>
              <a:rPr lang="en-US" dirty="0" smtClean="0"/>
              <a:t>Benefits:</a:t>
            </a:r>
            <a:endParaRPr lang="en-IN" dirty="0" smtClean="0"/>
          </a:p>
          <a:p>
            <a:r>
              <a:rPr lang="en-US" dirty="0" smtClean="0"/>
              <a:t>Improved I/O performance; Enables incremental upgrade</a:t>
            </a:r>
            <a:endParaRPr lang="en-IN" dirty="0" smtClean="0"/>
          </a:p>
          <a:p>
            <a:pPr marL="0" indent="0">
              <a:buNone/>
            </a:pPr>
            <a:r>
              <a:rPr lang="en-US" dirty="0" smtClean="0"/>
              <a:t>Problem:</a:t>
            </a:r>
            <a:endParaRPr lang="en-IN" dirty="0" smtClean="0"/>
          </a:p>
          <a:p>
            <a:r>
              <a:rPr lang="en-US" dirty="0" smtClean="0"/>
              <a:t>Reliability is achieved through more devices that increase the probability of failure and the solution is redundancy.</a:t>
            </a:r>
            <a:endParaRPr lang="en-IN" dirty="0" smtClean="0"/>
          </a:p>
          <a:p>
            <a:endParaRPr lang="en-IN" dirty="0"/>
          </a:p>
        </p:txBody>
      </p:sp>
    </p:spTree>
    <p:extLst>
      <p:ext uri="{BB962C8B-B14F-4D97-AF65-F5344CB8AC3E}">
        <p14:creationId xmlns:p14="http://schemas.microsoft.com/office/powerpoint/2010/main" val="10245806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sz="2200" dirty="0" smtClean="0"/>
              <a:t>RAID is arranged into six different levels.</a:t>
            </a:r>
          </a:p>
          <a:p>
            <a:r>
              <a:rPr lang="en-US" altLang="en-US" sz="2200" dirty="0" smtClean="0"/>
              <a:t>Several improvements in disk-use techniques involve the use of multiple disks working cooperatively.</a:t>
            </a:r>
          </a:p>
          <a:p>
            <a:r>
              <a:rPr lang="en-US" altLang="en-US" sz="2200" dirty="0"/>
              <a:t> </a:t>
            </a:r>
            <a:r>
              <a:rPr lang="en-US" altLang="en-US" sz="2200" dirty="0" smtClean="0"/>
              <a:t>Disk striping uses a group of disks as one storage unit.</a:t>
            </a:r>
            <a:br>
              <a:rPr lang="en-US" altLang="en-US" sz="2200" dirty="0" smtClean="0"/>
            </a:br>
            <a:endParaRPr lang="en-US" altLang="en-US" sz="2200" dirty="0" smtClean="0"/>
          </a:p>
          <a:p>
            <a:r>
              <a:rPr lang="en-US" altLang="en-US" sz="2200" dirty="0" smtClean="0"/>
              <a:t>RAID schemes improve performance and improve the reliability of the storage system by storing redundant data.</a:t>
            </a:r>
          </a:p>
          <a:p>
            <a:pPr lvl="1"/>
            <a:r>
              <a:rPr lang="en-US" altLang="en-US" sz="2200" i="1" dirty="0" smtClean="0"/>
              <a:t>Mirroring</a:t>
            </a:r>
            <a:r>
              <a:rPr lang="en-US" altLang="en-US" sz="2200" dirty="0" smtClean="0"/>
              <a:t> or </a:t>
            </a:r>
            <a:r>
              <a:rPr lang="en-US" altLang="en-US" sz="2200" i="1" dirty="0" smtClean="0"/>
              <a:t>shadowing</a:t>
            </a:r>
            <a:r>
              <a:rPr lang="en-US" altLang="en-US" sz="2200" dirty="0" smtClean="0"/>
              <a:t> keeps duplicate of each disk.</a:t>
            </a:r>
          </a:p>
          <a:p>
            <a:pPr lvl="1"/>
            <a:r>
              <a:rPr lang="en-US" altLang="en-US" sz="2200" i="1" dirty="0" smtClean="0"/>
              <a:t>Block interleaved parity</a:t>
            </a:r>
            <a:r>
              <a:rPr lang="en-US" altLang="en-US" sz="2200" dirty="0" smtClean="0"/>
              <a:t> uses much less redundancy.</a:t>
            </a:r>
          </a:p>
          <a:p>
            <a:endParaRPr lang="en-IN" dirty="0"/>
          </a:p>
        </p:txBody>
      </p:sp>
    </p:spTree>
    <p:extLst>
      <p:ext uri="{BB962C8B-B14F-4D97-AF65-F5344CB8AC3E}">
        <p14:creationId xmlns:p14="http://schemas.microsoft.com/office/powerpoint/2010/main" val="3339735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4"/>
          <p:cNvSpPr>
            <a:spLocks noGrp="1" noChangeArrowheads="1"/>
          </p:cNvSpPr>
          <p:nvPr>
            <p:ph type="title"/>
          </p:nvPr>
        </p:nvSpPr>
        <p:spPr>
          <a:xfrm>
            <a:off x="2682876" y="182563"/>
            <a:ext cx="7527925" cy="576262"/>
          </a:xfrm>
        </p:spPr>
        <p:txBody>
          <a:bodyPr>
            <a:normAutofit fontScale="90000"/>
          </a:bodyPr>
          <a:lstStyle/>
          <a:p>
            <a:pPr eaLnBrk="1" hangingPunct="1"/>
            <a:r>
              <a:rPr lang="en-US" altLang="en-US" smtClean="0"/>
              <a:t>Moving-head Disk Mechanism</a:t>
            </a:r>
          </a:p>
        </p:txBody>
      </p:sp>
      <p:pic>
        <p:nvPicPr>
          <p:cNvPr id="13314" name="Picture 1" descr="10_0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6664" y="1200151"/>
            <a:ext cx="5157787"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7438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level and block level </a:t>
            </a:r>
            <a:r>
              <a:rPr lang="en-US" dirty="0" smtClean="0"/>
              <a:t>striping</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8132" y="1825625"/>
            <a:ext cx="6915735" cy="4351338"/>
          </a:xfrm>
          <a:prstGeom prst="rect">
            <a:avLst/>
          </a:prstGeom>
          <a:noFill/>
          <a:ln>
            <a:noFill/>
          </a:ln>
        </p:spPr>
      </p:pic>
    </p:spTree>
    <p:extLst>
      <p:ext uri="{BB962C8B-B14F-4D97-AF65-F5344CB8AC3E}">
        <p14:creationId xmlns:p14="http://schemas.microsoft.com/office/powerpoint/2010/main" val="4059852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RAID 0 (non-redundant)</a:t>
            </a:r>
          </a:p>
        </p:txBody>
      </p:sp>
      <p:sp>
        <p:nvSpPr>
          <p:cNvPr id="2" name="Content Placeholder 1"/>
          <p:cNvSpPr>
            <a:spLocks noGrp="1"/>
          </p:cNvSpPr>
          <p:nvPr>
            <p:ph idx="1"/>
          </p:nvPr>
        </p:nvSpPr>
        <p:spPr/>
        <p:txBody>
          <a:bodyPr/>
          <a:lstStyle/>
          <a:p>
            <a:r>
              <a:rPr lang="en-US" dirty="0"/>
              <a:t>Block level striped set without </a:t>
            </a:r>
            <a:r>
              <a:rPr lang="en-US" dirty="0" smtClean="0"/>
              <a:t>Parity</a:t>
            </a:r>
          </a:p>
          <a:p>
            <a:r>
              <a:rPr lang="en-US" dirty="0" smtClean="0"/>
              <a:t> </a:t>
            </a:r>
            <a:r>
              <a:rPr lang="en-US" altLang="en-US" dirty="0" smtClean="0"/>
              <a:t>RAID 0 offers no  redundancy, but improves disk access</a:t>
            </a:r>
          </a:p>
          <a:p>
            <a:r>
              <a:rPr lang="en-US" altLang="en-US" dirty="0" smtClean="0"/>
              <a:t>Here, files are broken into strips and distributed across disk surfaces (known as disk spanning) so that access to a single file can be done in parallel disk accesses</a:t>
            </a:r>
          </a:p>
          <a:p>
            <a:endParaRPr lang="en-IN" dirty="0"/>
          </a:p>
        </p:txBody>
      </p:sp>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408" y="4338818"/>
            <a:ext cx="3362325" cy="15621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4245093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RAID 1 (mirrored)</a:t>
            </a:r>
          </a:p>
        </p:txBody>
      </p:sp>
      <p:sp>
        <p:nvSpPr>
          <p:cNvPr id="2" name="Content Placeholder 1"/>
          <p:cNvSpPr>
            <a:spLocks noGrp="1"/>
          </p:cNvSpPr>
          <p:nvPr>
            <p:ph idx="1"/>
          </p:nvPr>
        </p:nvSpPr>
        <p:spPr/>
        <p:txBody>
          <a:bodyPr>
            <a:normAutofit/>
          </a:bodyPr>
          <a:lstStyle/>
          <a:p>
            <a:r>
              <a:rPr lang="en-US" dirty="0"/>
              <a:t>Mirrored set without </a:t>
            </a:r>
            <a:r>
              <a:rPr lang="en-US" dirty="0" smtClean="0"/>
              <a:t>parity </a:t>
            </a:r>
          </a:p>
          <a:p>
            <a:r>
              <a:rPr lang="en-US" dirty="0" smtClean="0"/>
              <a:t>100 </a:t>
            </a:r>
            <a:r>
              <a:rPr lang="en-US" dirty="0"/>
              <a:t>percent redundancy leads to increase in cost.  </a:t>
            </a:r>
            <a:endParaRPr lang="en-IN" dirty="0"/>
          </a:p>
          <a:p>
            <a:r>
              <a:rPr lang="en-US" dirty="0"/>
              <a:t>Read operation is done with multithreading and split reads. There is small </a:t>
            </a:r>
            <a:r>
              <a:rPr lang="en-US" dirty="0" smtClean="0"/>
              <a:t>penalty in write operation because of redundancy (</a:t>
            </a:r>
            <a:r>
              <a:rPr lang="en-US" altLang="en-US" dirty="0" smtClean="0"/>
              <a:t>writes require saving to both sets of disk).</a:t>
            </a:r>
          </a:p>
          <a:p>
            <a:pPr marL="0" indent="0">
              <a:buNone/>
            </a:pPr>
            <a:endParaRPr lang="en-IN" dirty="0" smtClean="0"/>
          </a:p>
        </p:txBody>
      </p:sp>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241" y="4359214"/>
            <a:ext cx="6589713" cy="16002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1953033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RAID 2 (redundancy through Hamming code)</a:t>
            </a:r>
          </a:p>
        </p:txBody>
      </p:sp>
      <p:sp>
        <p:nvSpPr>
          <p:cNvPr id="2" name="Content Placeholder 1"/>
          <p:cNvSpPr>
            <a:spLocks noGrp="1"/>
          </p:cNvSpPr>
          <p:nvPr>
            <p:ph idx="1"/>
          </p:nvPr>
        </p:nvSpPr>
        <p:spPr/>
        <p:txBody>
          <a:bodyPr>
            <a:normAutofit/>
          </a:bodyPr>
          <a:lstStyle/>
          <a:p>
            <a:r>
              <a:rPr lang="en-US" sz="2400" dirty="0"/>
              <a:t>Memory style error correcting </a:t>
            </a:r>
            <a:r>
              <a:rPr lang="en-US" sz="2400" dirty="0" smtClean="0"/>
              <a:t>parity</a:t>
            </a:r>
            <a:endParaRPr lang="en-IN" sz="2400" dirty="0"/>
          </a:p>
          <a:p>
            <a:r>
              <a:rPr lang="en-US" sz="2400" dirty="0"/>
              <a:t>Head and spindles are synchronized.</a:t>
            </a:r>
            <a:endParaRPr lang="en-IN" sz="2400" dirty="0"/>
          </a:p>
          <a:p>
            <a:r>
              <a:rPr lang="en-US" sz="2400" dirty="0"/>
              <a:t>Strips are small</a:t>
            </a:r>
            <a:r>
              <a:rPr lang="en-US" sz="2400" dirty="0" smtClean="0"/>
              <a:t>.</a:t>
            </a:r>
          </a:p>
          <a:p>
            <a:r>
              <a:rPr lang="en-US" altLang="en-US" sz="2400" dirty="0" smtClean="0"/>
              <a:t>It strips each byte into 1 bit per disk and uses additional disks to store Hamming codes for redundancy</a:t>
            </a:r>
          </a:p>
          <a:p>
            <a:r>
              <a:rPr lang="en-US" sz="2400" dirty="0" smtClean="0"/>
              <a:t>Error </a:t>
            </a:r>
            <a:r>
              <a:rPr lang="en-US" sz="2400" dirty="0"/>
              <a:t>correction codes are corrected over bits of data disks.</a:t>
            </a:r>
            <a:endParaRPr lang="en-IN" sz="2400" dirty="0"/>
          </a:p>
          <a:p>
            <a:r>
              <a:rPr lang="en-US" sz="2400" dirty="0"/>
              <a:t>It is suitable for system with many failures. </a:t>
            </a:r>
            <a:endParaRPr lang="en-IN" sz="2400" dirty="0"/>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26" y="4965939"/>
            <a:ext cx="5848350" cy="15621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2457892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RAID 3 (bit-interleaved parity)</a:t>
            </a:r>
          </a:p>
        </p:txBody>
      </p:sp>
      <p:sp>
        <p:nvSpPr>
          <p:cNvPr id="2" name="Content Placeholder 1"/>
          <p:cNvSpPr>
            <a:spLocks noGrp="1"/>
          </p:cNvSpPr>
          <p:nvPr>
            <p:ph idx="1"/>
          </p:nvPr>
        </p:nvSpPr>
        <p:spPr/>
        <p:txBody>
          <a:bodyPr/>
          <a:lstStyle/>
          <a:p>
            <a:r>
              <a:rPr lang="en-US" dirty="0"/>
              <a:t>Bit interleaved Parity </a:t>
            </a:r>
            <a:r>
              <a:rPr lang="en-US" dirty="0" smtClean="0"/>
              <a:t>Head </a:t>
            </a:r>
            <a:r>
              <a:rPr lang="en-US" dirty="0"/>
              <a:t>and spindles are synchronized.</a:t>
            </a:r>
            <a:endParaRPr lang="en-IN" dirty="0"/>
          </a:p>
          <a:p>
            <a:r>
              <a:rPr lang="en-US" dirty="0"/>
              <a:t>Strips are small.</a:t>
            </a:r>
            <a:endParaRPr lang="en-IN" dirty="0"/>
          </a:p>
          <a:p>
            <a:r>
              <a:rPr lang="en-US" dirty="0"/>
              <a:t>Simple parity bits are used instead of Error correcting codes</a:t>
            </a:r>
            <a:r>
              <a:rPr lang="en-US" dirty="0" smtClean="0"/>
              <a:t>.</a:t>
            </a:r>
          </a:p>
          <a:p>
            <a:r>
              <a:rPr lang="en-US" altLang="en-US" dirty="0" smtClean="0"/>
              <a:t>most suitable for small computer systems that require some but not total redundancy</a:t>
            </a:r>
          </a:p>
          <a:p>
            <a:endParaRPr lang="en-IN" dirty="0"/>
          </a:p>
          <a:p>
            <a:endParaRPr lang="en-IN" dirty="0"/>
          </a:p>
        </p:txBody>
      </p:sp>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745" y="4652963"/>
            <a:ext cx="4105275" cy="15240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2794544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RAID 4 (block-level parity)</a:t>
            </a:r>
          </a:p>
        </p:txBody>
      </p:sp>
      <p:sp>
        <p:nvSpPr>
          <p:cNvPr id="2" name="Content Placeholder 1"/>
          <p:cNvSpPr>
            <a:spLocks noGrp="1"/>
          </p:cNvSpPr>
          <p:nvPr>
            <p:ph idx="1"/>
          </p:nvPr>
        </p:nvSpPr>
        <p:spPr/>
        <p:txBody>
          <a:bodyPr>
            <a:normAutofit/>
          </a:bodyPr>
          <a:lstStyle/>
          <a:p>
            <a:r>
              <a:rPr lang="en-US" dirty="0"/>
              <a:t>Block Level Parity </a:t>
            </a:r>
            <a:r>
              <a:rPr lang="en-US" dirty="0" smtClean="0"/>
              <a:t>; Same </a:t>
            </a:r>
            <a:r>
              <a:rPr lang="en-US" dirty="0"/>
              <a:t>as RAID 3 but with block level striping</a:t>
            </a:r>
            <a:endParaRPr lang="en-IN" dirty="0"/>
          </a:p>
          <a:p>
            <a:r>
              <a:rPr lang="en-US" dirty="0"/>
              <a:t>Disks are not synchronized</a:t>
            </a:r>
            <a:endParaRPr lang="en-IN" dirty="0"/>
          </a:p>
          <a:p>
            <a:r>
              <a:rPr lang="en-US" dirty="0"/>
              <a:t>Strips are large and each strip contains parity information of all corresponding </a:t>
            </a:r>
            <a:r>
              <a:rPr lang="en-US" dirty="0" smtClean="0"/>
              <a:t>strips</a:t>
            </a:r>
          </a:p>
          <a:p>
            <a:r>
              <a:rPr lang="en-US" altLang="en-US" dirty="0"/>
              <a:t>A</a:t>
            </a:r>
            <a:r>
              <a:rPr lang="en-US" altLang="en-US" dirty="0" smtClean="0"/>
              <a:t>ll parity information is placed on a single disk which creates a bottleneck and so defeats the advantage of parallel accesses</a:t>
            </a:r>
            <a:endParaRPr lang="en-IN" dirty="0"/>
          </a:p>
          <a:p>
            <a:endParaRPr lang="en-IN" dirty="0"/>
          </a:p>
        </p:txBody>
      </p:sp>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5239" y="4662488"/>
            <a:ext cx="4086225" cy="15144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2934597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RAID 5 (block-level distributed parity)</a:t>
            </a:r>
          </a:p>
        </p:txBody>
      </p:sp>
      <p:sp>
        <p:nvSpPr>
          <p:cNvPr id="2" name="Content Placeholder 1"/>
          <p:cNvSpPr>
            <a:spLocks noGrp="1"/>
          </p:cNvSpPr>
          <p:nvPr>
            <p:ph idx="1"/>
          </p:nvPr>
        </p:nvSpPr>
        <p:spPr/>
        <p:txBody>
          <a:bodyPr/>
          <a:lstStyle/>
          <a:p>
            <a:r>
              <a:rPr lang="en-US" dirty="0"/>
              <a:t>Striped Set with Interleaved parity </a:t>
            </a:r>
            <a:endParaRPr lang="en-US" dirty="0" smtClean="0"/>
          </a:p>
          <a:p>
            <a:r>
              <a:rPr lang="en-US" dirty="0" smtClean="0"/>
              <a:t>Same </a:t>
            </a:r>
            <a:r>
              <a:rPr lang="en-US" dirty="0"/>
              <a:t>as RAID 4 but parity spread across all disks</a:t>
            </a:r>
            <a:endParaRPr lang="en-IN" dirty="0"/>
          </a:p>
          <a:p>
            <a:r>
              <a:rPr lang="en-US" dirty="0"/>
              <a:t>Disks are not synchronized</a:t>
            </a:r>
            <a:endParaRPr lang="en-IN" dirty="0"/>
          </a:p>
          <a:p>
            <a:r>
              <a:rPr lang="en-US" dirty="0"/>
              <a:t>Strips are large strips</a:t>
            </a:r>
            <a:endParaRPr lang="en-IN" dirty="0"/>
          </a:p>
          <a:p>
            <a:endParaRPr lang="en-IN" dirty="0"/>
          </a:p>
        </p:txBody>
      </p:sp>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1758" y="4075982"/>
            <a:ext cx="4133850" cy="17811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1482381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RAID 6 (dual redundancy)</a:t>
            </a:r>
          </a:p>
        </p:txBody>
      </p:sp>
      <p:sp>
        <p:nvSpPr>
          <p:cNvPr id="2" name="Content Placeholder 1"/>
          <p:cNvSpPr>
            <a:spLocks noGrp="1"/>
          </p:cNvSpPr>
          <p:nvPr>
            <p:ph idx="1"/>
          </p:nvPr>
        </p:nvSpPr>
        <p:spPr/>
        <p:txBody>
          <a:bodyPr/>
          <a:lstStyle/>
          <a:p>
            <a:r>
              <a:rPr lang="en-US" sz="2400" dirty="0"/>
              <a:t>Striped Set with Dual Interleaved </a:t>
            </a:r>
            <a:r>
              <a:rPr lang="en-US" sz="2400" dirty="0" smtClean="0"/>
              <a:t>Parity</a:t>
            </a:r>
            <a:endParaRPr lang="en-IN" sz="2400" dirty="0"/>
          </a:p>
          <a:p>
            <a:r>
              <a:rPr lang="en-US" sz="2400" dirty="0"/>
              <a:t>Same as RAID 5 but uses 2 bits for storing parity</a:t>
            </a:r>
            <a:endParaRPr lang="en-IN" sz="2400" dirty="0"/>
          </a:p>
          <a:p>
            <a:r>
              <a:rPr lang="en-US" sz="2400" dirty="0"/>
              <a:t>Disks are not synchronized</a:t>
            </a:r>
            <a:endParaRPr lang="en-IN" sz="2400" dirty="0"/>
          </a:p>
          <a:p>
            <a:r>
              <a:rPr lang="en-US" sz="2400" dirty="0"/>
              <a:t>Strips are large</a:t>
            </a:r>
            <a:endParaRPr lang="en-IN" sz="2400" dirty="0"/>
          </a:p>
          <a:p>
            <a:r>
              <a:rPr lang="en-US" sz="2400" dirty="0"/>
              <a:t>ECC is used instead of parity</a:t>
            </a:r>
            <a:endParaRPr lang="en-IN" sz="2400" dirty="0"/>
          </a:p>
          <a:p>
            <a:r>
              <a:rPr lang="en-US" sz="2400" dirty="0"/>
              <a:t>Tolerates two failures</a:t>
            </a:r>
            <a:endParaRPr lang="en-IN" sz="2400" dirty="0"/>
          </a:p>
          <a:p>
            <a:endParaRPr lang="en-IN" sz="2400" dirty="0"/>
          </a:p>
          <a:p>
            <a:endParaRPr lang="en-IN" dirty="0"/>
          </a:p>
        </p:txBody>
      </p:sp>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5907" y="4633913"/>
            <a:ext cx="4772025" cy="15430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3727342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Disk Structure</a:t>
            </a:r>
          </a:p>
        </p:txBody>
      </p:sp>
      <p:sp>
        <p:nvSpPr>
          <p:cNvPr id="5123" name="Rectangle 3"/>
          <p:cNvSpPr>
            <a:spLocks noGrp="1" noChangeArrowheads="1"/>
          </p:cNvSpPr>
          <p:nvPr>
            <p:ph idx="1"/>
          </p:nvPr>
        </p:nvSpPr>
        <p:spPr/>
        <p:txBody>
          <a:bodyPr/>
          <a:lstStyle/>
          <a:p>
            <a:pPr eaLnBrk="1" hangingPunct="1">
              <a:lnSpc>
                <a:spcPct val="80000"/>
              </a:lnSpc>
            </a:pPr>
            <a:r>
              <a:rPr lang="en-US" altLang="en-US" sz="2200" dirty="0"/>
              <a:t>Disk drives are addressed as large 1-dimensional arrays of </a:t>
            </a:r>
            <a:r>
              <a:rPr lang="en-US" altLang="en-US" sz="2200" i="1" dirty="0"/>
              <a:t>logical blocks</a:t>
            </a:r>
            <a:r>
              <a:rPr lang="en-US" altLang="en-US" sz="2200" dirty="0"/>
              <a:t>, where the logical block is the smallest unit of transfer. </a:t>
            </a:r>
            <a:br>
              <a:rPr lang="en-US" altLang="en-US" sz="2200" dirty="0"/>
            </a:br>
            <a:endParaRPr lang="en-US" altLang="en-US" sz="2200" dirty="0"/>
          </a:p>
          <a:p>
            <a:pPr eaLnBrk="1" hangingPunct="1">
              <a:lnSpc>
                <a:spcPct val="80000"/>
              </a:lnSpc>
            </a:pPr>
            <a:r>
              <a:rPr lang="en-US" altLang="en-US" sz="2200" dirty="0"/>
              <a:t>The 1-dimensional array of logical blocks is mapped into the sectors of the disk sequentially.</a:t>
            </a:r>
          </a:p>
          <a:p>
            <a:pPr lvl="1" eaLnBrk="1" hangingPunct="1">
              <a:lnSpc>
                <a:spcPct val="80000"/>
              </a:lnSpc>
            </a:pPr>
            <a:r>
              <a:rPr lang="en-US" altLang="en-US" sz="2200" dirty="0"/>
              <a:t>Sector 0 is the first sector of the first track on the outermost cylinder.</a:t>
            </a:r>
          </a:p>
          <a:p>
            <a:pPr lvl="1" eaLnBrk="1" hangingPunct="1">
              <a:lnSpc>
                <a:spcPct val="80000"/>
              </a:lnSpc>
            </a:pPr>
            <a:r>
              <a:rPr lang="en-US" altLang="en-US" sz="2200" dirty="0"/>
              <a:t>Mapping proceeds in order through that track, then the rest of the tracks in that cylinder, and then through the rest of the cylinders from outermost to innermost</a:t>
            </a:r>
            <a:r>
              <a:rPr lang="en-US" altLang="en-US" sz="2200" dirty="0" smtClean="0"/>
              <a:t>.</a:t>
            </a:r>
            <a:endParaRPr lang="en-US" altLang="en-US" sz="2200" dirty="0"/>
          </a:p>
        </p:txBody>
      </p:sp>
      <p:sp>
        <p:nvSpPr>
          <p:cNvPr id="5124" name="Slide Number Placeholder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3C3DF60-FBE3-4944-BF13-313F19106279}" type="slidenum">
              <a:rPr lang="en-US" altLang="en-US"/>
              <a:pPr/>
              <a:t>4</a:t>
            </a:fld>
            <a:endParaRPr lang="en-US" altLang="en-US"/>
          </a:p>
        </p:txBody>
      </p:sp>
    </p:spTree>
    <p:extLst>
      <p:ext uri="{BB962C8B-B14F-4D97-AF65-F5344CB8AC3E}">
        <p14:creationId xmlns:p14="http://schemas.microsoft.com/office/powerpoint/2010/main" val="3278185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4" name="Content Placeholder 3"/>
          <p:cNvSpPr>
            <a:spLocks noGrp="1"/>
          </p:cNvSpPr>
          <p:nvPr>
            <p:ph idx="1"/>
          </p:nvPr>
        </p:nvSpPr>
        <p:spPr/>
        <p:txBody>
          <a:bodyPr>
            <a:normAutofit fontScale="92500" lnSpcReduction="10000"/>
          </a:bodyPr>
          <a:lstStyle/>
          <a:p>
            <a:pPr marL="0" indent="0">
              <a:buNone/>
            </a:pPr>
            <a:r>
              <a:rPr lang="en-US" dirty="0"/>
              <a:t>The read/write data is a three-stage process:  </a:t>
            </a:r>
            <a:endParaRPr lang="en-IN" dirty="0"/>
          </a:p>
          <a:p>
            <a:pPr lvl="0"/>
            <a:r>
              <a:rPr lang="en-US" dirty="0"/>
              <a:t>Position the head/arm over the proper track (into proper </a:t>
            </a:r>
            <a:r>
              <a:rPr lang="en-US" dirty="0" smtClean="0"/>
              <a:t>cylinder</a:t>
            </a:r>
            <a:r>
              <a:rPr lang="en-US" dirty="0"/>
              <a:t>).  The time required to move the heads from one cylinder to another, and for the heads to settle down after the move is called as Seek time/Positioning </a:t>
            </a:r>
            <a:r>
              <a:rPr lang="en-US" dirty="0" smtClean="0"/>
              <a:t>time</a:t>
            </a:r>
            <a:r>
              <a:rPr lang="en-US" altLang="en-US" dirty="0" smtClean="0"/>
              <a:t> (random-access time)</a:t>
            </a:r>
            <a:r>
              <a:rPr lang="en-US" dirty="0" smtClean="0"/>
              <a:t>.</a:t>
            </a:r>
            <a:endParaRPr lang="en-IN" dirty="0"/>
          </a:p>
          <a:p>
            <a:pPr lvl="0"/>
            <a:r>
              <a:rPr lang="en-US" dirty="0"/>
              <a:t> Wait for the desired sector to rotate under the read/write head. The amount of time required for the desired sector to rotate around and come under the read-write head is referred as Rotational latency.</a:t>
            </a:r>
            <a:endParaRPr lang="en-IN" dirty="0"/>
          </a:p>
          <a:p>
            <a:pPr lvl="0"/>
            <a:r>
              <a:rPr lang="en-US" dirty="0"/>
              <a:t>  Transfer a block of bits (sector) under the read-write head. The time required to move the data electronically from the disk to the computer is called Transfer time</a:t>
            </a:r>
            <a:r>
              <a:rPr lang="en-US" dirty="0" smtClean="0"/>
              <a:t>.</a:t>
            </a:r>
          </a:p>
          <a:p>
            <a:pPr lvl="0"/>
            <a:endParaRPr lang="en-IN" dirty="0"/>
          </a:p>
          <a:p>
            <a:endParaRPr lang="en-IN" dirty="0"/>
          </a:p>
        </p:txBody>
      </p:sp>
    </p:spTree>
    <p:extLst>
      <p:ext uri="{BB962C8B-B14F-4D97-AF65-F5344CB8AC3E}">
        <p14:creationId xmlns:p14="http://schemas.microsoft.com/office/powerpoint/2010/main" val="813186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disk access time is computed as follows:</a:t>
            </a:r>
            <a:endParaRPr lang="en-IN" dirty="0"/>
          </a:p>
          <a:p>
            <a:pPr marL="0" indent="0">
              <a:buNone/>
            </a:pPr>
            <a:r>
              <a:rPr lang="en-US" dirty="0"/>
              <a:t>Seek Time:                  </a:t>
            </a:r>
            <a:r>
              <a:rPr lang="en-US" b="1" dirty="0" err="1"/>
              <a:t>Ts</a:t>
            </a:r>
            <a:r>
              <a:rPr lang="en-US" b="1" dirty="0"/>
              <a:t>   = m* n + s</a:t>
            </a:r>
            <a:endParaRPr lang="en-IN" dirty="0"/>
          </a:p>
          <a:p>
            <a:pPr marL="0" indent="0">
              <a:buNone/>
            </a:pPr>
            <a:r>
              <a:rPr lang="en-US" dirty="0" smtClean="0"/>
              <a:t>	where </a:t>
            </a:r>
            <a:r>
              <a:rPr lang="en-US" i="1" dirty="0"/>
              <a:t>n</a:t>
            </a:r>
            <a:r>
              <a:rPr lang="en-US" dirty="0"/>
              <a:t> is the number of tracks traversed, </a:t>
            </a:r>
            <a:r>
              <a:rPr lang="en-US" i="1" dirty="0"/>
              <a:t>m</a:t>
            </a:r>
            <a:r>
              <a:rPr lang="en-US" dirty="0"/>
              <a:t> is the track traversal time and </a:t>
            </a:r>
            <a:r>
              <a:rPr lang="en-US" i="1" dirty="0"/>
              <a:t>s</a:t>
            </a:r>
            <a:r>
              <a:rPr lang="en-US" dirty="0"/>
              <a:t> is the startup time</a:t>
            </a:r>
            <a:endParaRPr lang="en-IN" dirty="0"/>
          </a:p>
          <a:p>
            <a:pPr marL="0" indent="0">
              <a:buNone/>
            </a:pPr>
            <a:r>
              <a:rPr lang="en-US" dirty="0" smtClean="0"/>
              <a:t>Rotational </a:t>
            </a:r>
            <a:r>
              <a:rPr lang="en-US" dirty="0"/>
              <a:t>Latency:   </a:t>
            </a:r>
            <a:r>
              <a:rPr lang="en-US" b="1" dirty="0"/>
              <a:t>T</a:t>
            </a:r>
            <a:r>
              <a:rPr lang="en-US" b="1" baseline="-25000" dirty="0"/>
              <a:t>R</a:t>
            </a:r>
            <a:r>
              <a:rPr lang="en-US" b="1" dirty="0"/>
              <a:t> = 1/ (2 * r)</a:t>
            </a:r>
            <a:endParaRPr lang="en-IN" dirty="0"/>
          </a:p>
          <a:p>
            <a:pPr marL="0" indent="0">
              <a:buNone/>
            </a:pPr>
            <a:r>
              <a:rPr lang="en-US" dirty="0"/>
              <a:t>           where </a:t>
            </a:r>
            <a:r>
              <a:rPr lang="en-US" i="1" dirty="0"/>
              <a:t>r</a:t>
            </a:r>
            <a:r>
              <a:rPr lang="en-US" dirty="0"/>
              <a:t> is the number of revolutions per time unit</a:t>
            </a:r>
            <a:endParaRPr lang="en-IN" dirty="0"/>
          </a:p>
          <a:p>
            <a:pPr marL="0" indent="0">
              <a:buNone/>
            </a:pPr>
            <a:r>
              <a:rPr lang="en-US" dirty="0"/>
              <a:t>Transfer Time:             </a:t>
            </a:r>
            <a:r>
              <a:rPr lang="en-US" b="1" dirty="0"/>
              <a:t>T</a:t>
            </a:r>
            <a:r>
              <a:rPr lang="en-US" b="1" baseline="-25000" dirty="0"/>
              <a:t>T</a:t>
            </a:r>
            <a:r>
              <a:rPr lang="en-US" b="1" dirty="0"/>
              <a:t> = b/ (r * N)</a:t>
            </a:r>
            <a:endParaRPr lang="en-IN" dirty="0"/>
          </a:p>
          <a:p>
            <a:pPr marL="0" indent="0">
              <a:buNone/>
            </a:pPr>
            <a:r>
              <a:rPr lang="en-US" dirty="0"/>
              <a:t>            where </a:t>
            </a:r>
            <a:r>
              <a:rPr lang="en-US" i="1" dirty="0"/>
              <a:t>b</a:t>
            </a:r>
            <a:r>
              <a:rPr lang="en-US" dirty="0"/>
              <a:t> is the number of bytes to be transferred and N is the number of bytes on track</a:t>
            </a:r>
            <a:endParaRPr lang="en-IN" dirty="0"/>
          </a:p>
          <a:p>
            <a:pPr marL="0" indent="0">
              <a:buNone/>
            </a:pPr>
            <a:r>
              <a:rPr lang="en-US" dirty="0" smtClean="0"/>
              <a:t>Disk </a:t>
            </a:r>
            <a:r>
              <a:rPr lang="en-US" dirty="0"/>
              <a:t>Access Time:   </a:t>
            </a:r>
            <a:r>
              <a:rPr lang="en-US" b="1" dirty="0"/>
              <a:t>T = T</a:t>
            </a:r>
            <a:r>
              <a:rPr lang="en-US" b="1" baseline="-25000" dirty="0"/>
              <a:t>S </a:t>
            </a:r>
            <a:r>
              <a:rPr lang="en-US" b="1" dirty="0"/>
              <a:t>+ T</a:t>
            </a:r>
            <a:r>
              <a:rPr lang="en-US" b="1" baseline="-25000" dirty="0"/>
              <a:t>R </a:t>
            </a:r>
            <a:r>
              <a:rPr lang="en-US" b="1" dirty="0"/>
              <a:t>+ T</a:t>
            </a:r>
            <a:r>
              <a:rPr lang="en-US" b="1" baseline="-25000" dirty="0"/>
              <a:t>T</a:t>
            </a:r>
            <a:endParaRPr lang="en-IN" dirty="0"/>
          </a:p>
          <a:p>
            <a:pPr marL="0" indent="0">
              <a:buNone/>
            </a:pPr>
            <a:r>
              <a:rPr lang="en-US" dirty="0"/>
              <a:t>Disk bandwidth is the total number of bytes transferred divided by the total time between the first request for service and the completion of the last transfer.</a:t>
            </a:r>
            <a:endParaRPr lang="en-IN" dirty="0"/>
          </a:p>
          <a:p>
            <a:pPr marL="0" indent="0">
              <a:buNone/>
            </a:pPr>
            <a:endParaRPr lang="en-IN" dirty="0"/>
          </a:p>
        </p:txBody>
      </p:sp>
    </p:spTree>
    <p:extLst>
      <p:ext uri="{BB962C8B-B14F-4D97-AF65-F5344CB8AC3E}">
        <p14:creationId xmlns:p14="http://schemas.microsoft.com/office/powerpoint/2010/main" val="1902019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4" name="Content Placeholder 3"/>
          <p:cNvSpPr>
            <a:spLocks noGrp="1"/>
          </p:cNvSpPr>
          <p:nvPr>
            <p:ph idx="1"/>
          </p:nvPr>
        </p:nvSpPr>
        <p:spPr/>
        <p:txBody>
          <a:bodyPr>
            <a:normAutofit lnSpcReduction="10000"/>
          </a:bodyPr>
          <a:lstStyle/>
          <a:p>
            <a:r>
              <a:rPr lang="en-US" b="1" dirty="0"/>
              <a:t>Magnetic Tape Storage:</a:t>
            </a:r>
            <a:endParaRPr lang="en-IN" dirty="0"/>
          </a:p>
          <a:p>
            <a:pPr marL="0" indent="0">
              <a:buNone/>
            </a:pPr>
            <a:r>
              <a:rPr lang="en-US" dirty="0"/>
              <a:t>            It is sequential access storage and it is both persistent and rewritable. This device is not suitable for transaction processing where random (direct) access is used for accessing data. Also the access time is very slow. These are used mostly for back up purposes.</a:t>
            </a:r>
            <a:endParaRPr lang="en-IN" dirty="0"/>
          </a:p>
          <a:p>
            <a:r>
              <a:rPr lang="en-US" b="1" dirty="0"/>
              <a:t>Disk Storage:</a:t>
            </a:r>
            <a:endParaRPr lang="en-IN" dirty="0"/>
          </a:p>
          <a:p>
            <a:pPr marL="0" indent="0">
              <a:buNone/>
            </a:pPr>
            <a:r>
              <a:rPr lang="en-US" dirty="0"/>
              <a:t>          These are random access devices and the storage capacity varies from megabytes to terabytes. These devices exhibit variable access speed that depends on the relative positions of the read-write head and the requested data. Some examples of disks are magnetic disks, magneto-optical disks, floppies and CDs.</a:t>
            </a:r>
            <a:endParaRPr lang="en-IN" dirty="0"/>
          </a:p>
          <a:p>
            <a:endParaRPr lang="en-IN" dirty="0"/>
          </a:p>
        </p:txBody>
      </p:sp>
    </p:spTree>
    <p:extLst>
      <p:ext uri="{BB962C8B-B14F-4D97-AF65-F5344CB8AC3E}">
        <p14:creationId xmlns:p14="http://schemas.microsoft.com/office/powerpoint/2010/main" val="607019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Disk Attachments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Disk </a:t>
            </a:r>
            <a:r>
              <a:rPr lang="en-US" dirty="0"/>
              <a:t>drives can be attached either directly to a particular host machine or to a network.</a:t>
            </a:r>
            <a:endParaRPr lang="en-IN" dirty="0"/>
          </a:p>
          <a:p>
            <a:pPr marL="0" indent="0">
              <a:buNone/>
            </a:pPr>
            <a:r>
              <a:rPr lang="en-US" b="1" dirty="0"/>
              <a:t> Host-Attached Storage</a:t>
            </a:r>
            <a:endParaRPr lang="en-IN" dirty="0"/>
          </a:p>
          <a:p>
            <a:pPr marL="0" indent="0">
              <a:buNone/>
            </a:pPr>
            <a:r>
              <a:rPr lang="en-US" dirty="0" smtClean="0"/>
              <a:t>	The </a:t>
            </a:r>
            <a:r>
              <a:rPr lang="en-US" dirty="0"/>
              <a:t>storage is referred as Local disk and accessed through I/O Ports. The most common interfaces are IDE or ATA, each of which allow up to two drives per host controller.</a:t>
            </a:r>
            <a:endParaRPr lang="en-IN" dirty="0"/>
          </a:p>
          <a:p>
            <a:pPr marL="0" indent="0">
              <a:buNone/>
            </a:pPr>
            <a:r>
              <a:rPr lang="en-US" b="1" dirty="0"/>
              <a:t>Network-Attached Storage</a:t>
            </a:r>
            <a:endParaRPr lang="en-IN" dirty="0"/>
          </a:p>
          <a:p>
            <a:pPr marL="0" indent="0">
              <a:buNone/>
            </a:pPr>
            <a:r>
              <a:rPr lang="en-US" dirty="0"/>
              <a:t>          The storage devices are part of a LAN/WAN and are accesses by the clients using Remote Procedure Call (RPC) typically with NFS file system </a:t>
            </a:r>
            <a:r>
              <a:rPr lang="en-US" dirty="0" smtClean="0"/>
              <a:t>mounting. These </a:t>
            </a:r>
            <a:r>
              <a:rPr lang="en-US" dirty="0"/>
              <a:t>devices form a shared storage by using naming conventions and allow group access by the clients. </a:t>
            </a:r>
            <a:endParaRPr lang="en-IN" dirty="0"/>
          </a:p>
          <a:p>
            <a:endParaRPr lang="en-IN" dirty="0"/>
          </a:p>
        </p:txBody>
      </p:sp>
    </p:spTree>
    <p:extLst>
      <p:ext uri="{BB962C8B-B14F-4D97-AF65-F5344CB8AC3E}">
        <p14:creationId xmlns:p14="http://schemas.microsoft.com/office/powerpoint/2010/main" val="435269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195" t="22218" r="1718" b="21521"/>
          <a:stretch>
            <a:fillRect/>
          </a:stretch>
        </p:blipFill>
        <p:spPr bwMode="auto">
          <a:xfrm>
            <a:off x="2089785" y="2260121"/>
            <a:ext cx="9012150" cy="391684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880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7181D9-B602-485C-AE79-70A0EB4D0322}"/>
</file>

<file path=customXml/itemProps2.xml><?xml version="1.0" encoding="utf-8"?>
<ds:datastoreItem xmlns:ds="http://schemas.openxmlformats.org/officeDocument/2006/customXml" ds:itemID="{DBAA3F71-E66D-4968-BFED-4649D9B63D2A}"/>
</file>

<file path=customXml/itemProps3.xml><?xml version="1.0" encoding="utf-8"?>
<ds:datastoreItem xmlns:ds="http://schemas.openxmlformats.org/officeDocument/2006/customXml" ds:itemID="{E4F2E86C-572B-4ED5-A3BE-6A0916687ED8}"/>
</file>

<file path=docProps/app.xml><?xml version="1.0" encoding="utf-8"?>
<Properties xmlns="http://schemas.openxmlformats.org/officeDocument/2006/extended-properties" xmlns:vt="http://schemas.openxmlformats.org/officeDocument/2006/docPropsVTypes">
  <TotalTime>83</TotalTime>
  <Words>1130</Words>
  <Application>Microsoft Office PowerPoint</Application>
  <PresentationFormat>Widescreen</PresentationFormat>
  <Paragraphs>169</Paragraphs>
  <Slides>37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MS PGothic</vt:lpstr>
      <vt:lpstr>Arial</vt:lpstr>
      <vt:lpstr>Calibri</vt:lpstr>
      <vt:lpstr>Calibri Light</vt:lpstr>
      <vt:lpstr>Helvetica</vt:lpstr>
      <vt:lpstr>Tahoma</vt:lpstr>
      <vt:lpstr>Times New Roman</vt:lpstr>
      <vt:lpstr>Office Theme</vt:lpstr>
      <vt:lpstr>Mass Storage Management</vt:lpstr>
      <vt:lpstr>Overview of Mass Storage Structure</vt:lpstr>
      <vt:lpstr>Moving-head Disk Mechanism</vt:lpstr>
      <vt:lpstr>Disk Structure</vt:lpstr>
      <vt:lpstr>PowerPoint Presentation</vt:lpstr>
      <vt:lpstr>PowerPoint Presentation</vt:lpstr>
      <vt:lpstr>PowerPoint Presentation</vt:lpstr>
      <vt:lpstr>Disk Attachments</vt:lpstr>
      <vt:lpstr>PowerPoint Presentation</vt:lpstr>
      <vt:lpstr>PowerPoint Presentation</vt:lpstr>
      <vt:lpstr>PowerPoint Presentation</vt:lpstr>
      <vt:lpstr>Disk Scheduling</vt:lpstr>
      <vt:lpstr>Disk Queues</vt:lpstr>
      <vt:lpstr>Disk Queues</vt:lpstr>
      <vt:lpstr>Disk Scheduling</vt:lpstr>
      <vt:lpstr>FCFS</vt:lpstr>
      <vt:lpstr>SSTF</vt:lpstr>
      <vt:lpstr>SSTF</vt:lpstr>
      <vt:lpstr>SCAN</vt:lpstr>
      <vt:lpstr>SCAN</vt:lpstr>
      <vt:lpstr>Circular SCAN (C-SCAN)</vt:lpstr>
      <vt:lpstr>C-SCAN</vt:lpstr>
      <vt:lpstr>LOOK </vt:lpstr>
      <vt:lpstr>C-LOOK</vt:lpstr>
      <vt:lpstr>C-LOOK</vt:lpstr>
      <vt:lpstr>Selecting a Disk-Scheduling Algorithm</vt:lpstr>
      <vt:lpstr>Redundant Array of Inexpensive/Independent Disks (RAID) </vt:lpstr>
      <vt:lpstr>PowerPoint Presentation</vt:lpstr>
      <vt:lpstr>PowerPoint Presentation</vt:lpstr>
      <vt:lpstr>Bit level and block level striping</vt:lpstr>
      <vt:lpstr>RAID 0 (non-redundant)</vt:lpstr>
      <vt:lpstr>RAID 1 (mirrored)</vt:lpstr>
      <vt:lpstr>RAID 2 (redundancy through Hamming code)</vt:lpstr>
      <vt:lpstr>RAID 3 (bit-interleaved parity)</vt:lpstr>
      <vt:lpstr>RAID 4 (block-level parity)</vt:lpstr>
      <vt:lpstr>RAID 5 (block-level distributed parity)</vt:lpstr>
      <vt:lpstr>RAID 6 (dual redundancy)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 Storage Management</dc:title>
  <dc:creator>Mary</dc:creator>
  <cp:lastModifiedBy>csemsb</cp:lastModifiedBy>
  <cp:revision>25</cp:revision>
  <dcterms:created xsi:type="dcterms:W3CDTF">2019-03-28T15:47:45Z</dcterms:created>
  <dcterms:modified xsi:type="dcterms:W3CDTF">2021-04-09T06:33:44Z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