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7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22C4-D4D0-48B1-9E48-C0E0C4B9D7DF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CE1E-94E2-4CF8-BA9F-775F22C21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3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271C-A2C1-44B3-8120-A2806DFD328B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962B-A607-417C-B0C1-AE2C60B9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 that must be performed in software after the hardware interrupt has completed.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Save the contents of all registers (including PSW).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up a context for the interrupt service procedures. (i.e. setting up the TLB, MMU, page table etc.)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up a stack for the interrupt service procedure.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Acknowledge the interrupt controller and re-enable the interrupts if there is no centralized interrupt controller.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Copy the registers values to the process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6. Run </a:t>
            </a:r>
            <a:r>
              <a:rPr lang="en-US" dirty="0"/>
              <a:t>the interrupt service procedure. It will extract information from the interrupting device controller’s register.</a:t>
            </a:r>
          </a:p>
          <a:p>
            <a:pPr marL="0" lvl="0" indent="0">
              <a:buNone/>
            </a:pPr>
            <a:r>
              <a:rPr lang="en-US" dirty="0" smtClean="0"/>
              <a:t>7. Choose </a:t>
            </a:r>
            <a:r>
              <a:rPr lang="en-US" dirty="0"/>
              <a:t>the next process to run.</a:t>
            </a:r>
          </a:p>
          <a:p>
            <a:pPr marL="0" lvl="0" indent="0">
              <a:buNone/>
            </a:pPr>
            <a:r>
              <a:rPr lang="en-US" dirty="0" smtClean="0"/>
              <a:t>8. Set </a:t>
            </a:r>
            <a:r>
              <a:rPr lang="en-US" dirty="0"/>
              <a:t>up the MMU context for the process to run next.</a:t>
            </a:r>
          </a:p>
          <a:p>
            <a:pPr marL="0" lvl="0" indent="0">
              <a:buNone/>
            </a:pPr>
            <a:r>
              <a:rPr lang="en-US" dirty="0" smtClean="0"/>
              <a:t>9. Load </a:t>
            </a:r>
            <a:r>
              <a:rPr lang="en-US" dirty="0"/>
              <a:t>the new process registers including PSW.</a:t>
            </a:r>
          </a:p>
          <a:p>
            <a:pPr marL="0" lvl="0" indent="0">
              <a:buNone/>
            </a:pPr>
            <a:r>
              <a:rPr lang="en-US" dirty="0" smtClean="0"/>
              <a:t>10. Start </a:t>
            </a:r>
            <a:r>
              <a:rPr lang="en-US" dirty="0"/>
              <a:t>running the new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Device drivers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Device </a:t>
            </a:r>
            <a:r>
              <a:rPr lang="en-US" dirty="0"/>
              <a:t>drivers reside in the kernel space and interact with the rest of the kernel through a specific interface. 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device driver manipulates the I/O controller and the devices connected to it.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implements the software interface that enables the OS to access data from I/O devices by executing the driver program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interface is a collection of routines and data structures that operate in a well-defined way.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driver is customized to a specific I/O controller. The drivers implement uniform interface for the OS by hiding the differences among the I/O controllers.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0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interface to I/O Devices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81" y="1825625"/>
            <a:ext cx="621583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driver can be visualized as an abstract object or a monitor accessed by a predefined set of operations. </a:t>
            </a:r>
            <a:endParaRPr lang="en-US" dirty="0" smtClean="0"/>
          </a:p>
          <a:p>
            <a:r>
              <a:rPr lang="en-US" dirty="0" smtClean="0"/>
              <a:t>Device </a:t>
            </a:r>
            <a:r>
              <a:rPr lang="en-US" dirty="0"/>
              <a:t>driver software consists of a set of private data structures, a set of device dependent routines and Kernel Device Interface Model </a:t>
            </a:r>
            <a:r>
              <a:rPr lang="en-US" b="1" dirty="0" smtClean="0"/>
              <a:t>(</a:t>
            </a:r>
            <a:r>
              <a:rPr lang="en-US" dirty="0" smtClean="0"/>
              <a:t>KDIM) </a:t>
            </a:r>
            <a:r>
              <a:rPr lang="en-US" dirty="0"/>
              <a:t>device independent routines.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driver routines are executed, the driver is said to be controlling activities of the I/O controller and its connected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5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advantages of extra layer between hardware and applications are:</a:t>
            </a:r>
          </a:p>
          <a:p>
            <a:pPr lvl="0"/>
            <a:r>
              <a:rPr lang="en-US" dirty="0" smtClean="0"/>
              <a:t>Users need not study low-level programming characteristics of hardware devices and so programming is easier;</a:t>
            </a:r>
          </a:p>
          <a:p>
            <a:pPr lvl="0"/>
            <a:r>
              <a:rPr lang="en-US" dirty="0" smtClean="0"/>
              <a:t>System security is increased; kernel can check accuracy of request at the interface level before attempting to satisfy it</a:t>
            </a:r>
          </a:p>
          <a:p>
            <a:pPr lvl="0"/>
            <a:r>
              <a:rPr lang="en-US" dirty="0" smtClean="0"/>
              <a:t>Uniform interface makes programs more portable; programs compiled and executed correctly on every kernel that offers the same set of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Device independent I/O software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Some </a:t>
            </a:r>
            <a:r>
              <a:rPr lang="en-US" dirty="0"/>
              <a:t>parts of I/O software is device specific, where as other parts are device independent. The exact boundary between the drivers and the device independent software is system dependent.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Functions of the Device independent I/O software:</a:t>
            </a:r>
            <a:endParaRPr lang="en-US" sz="2400" dirty="0"/>
          </a:p>
          <a:p>
            <a:pPr lvl="0"/>
            <a:r>
              <a:rPr lang="en-US" dirty="0"/>
              <a:t>Uniform interfacing for device drivers</a:t>
            </a:r>
            <a:endParaRPr lang="en-US" sz="2400" dirty="0"/>
          </a:p>
          <a:p>
            <a:pPr lvl="1"/>
            <a:r>
              <a:rPr lang="en-US" dirty="0"/>
              <a:t>How to make all I/O devices and drivers look more or less the same</a:t>
            </a:r>
            <a:endParaRPr lang="en-US" sz="2000" dirty="0"/>
          </a:p>
          <a:p>
            <a:r>
              <a:rPr lang="en-US" dirty="0"/>
              <a:t>All drivers have the same interface.</a:t>
            </a:r>
            <a:endParaRPr lang="en-US" sz="2400" dirty="0"/>
          </a:p>
          <a:p>
            <a:pPr lvl="1"/>
            <a:r>
              <a:rPr lang="en-US" dirty="0"/>
              <a:t> How I/O devices are named</a:t>
            </a:r>
            <a:endParaRPr lang="en-US" sz="2000" dirty="0"/>
          </a:p>
          <a:p>
            <a:r>
              <a:rPr lang="en-US" dirty="0"/>
              <a:t>In Unix, </a:t>
            </a:r>
            <a:r>
              <a:rPr lang="en-US" dirty="0" err="1"/>
              <a:t>i</a:t>
            </a:r>
            <a:r>
              <a:rPr lang="en-US" dirty="0"/>
              <a:t>-node contains major device number which is used to locate appropriate driver</a:t>
            </a:r>
            <a:endParaRPr lang="en-US" sz="2400" dirty="0"/>
          </a:p>
          <a:p>
            <a:pPr lvl="1"/>
            <a:r>
              <a:rPr lang="en-US" dirty="0"/>
              <a:t>How does the system prevent users from accessing devices that they are not entitled to access</a:t>
            </a:r>
            <a:endParaRPr lang="en-US" sz="2000" dirty="0"/>
          </a:p>
          <a:p>
            <a:r>
              <a:rPr lang="en-US" dirty="0"/>
              <a:t>Protection using permissions to access.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4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Buffering</a:t>
            </a:r>
            <a:endParaRPr lang="en-US" sz="2400" dirty="0" smtClean="0"/>
          </a:p>
          <a:p>
            <a:pPr lvl="1"/>
            <a:r>
              <a:rPr lang="en-US" dirty="0" smtClean="0"/>
              <a:t> is needed to reduce the number of interrupts for reading and writing data from /to I/O devices such as block and character devices</a:t>
            </a:r>
            <a:endParaRPr lang="en-US" sz="2000" dirty="0" smtClean="0"/>
          </a:p>
          <a:p>
            <a:pPr lvl="1"/>
            <a:r>
              <a:rPr lang="en-US" dirty="0" smtClean="0"/>
              <a:t> is part of user space and/or kernel space.</a:t>
            </a:r>
            <a:endParaRPr lang="en-US" sz="2000" dirty="0" smtClean="0"/>
          </a:p>
          <a:p>
            <a:pPr lvl="0"/>
            <a:r>
              <a:rPr lang="en-US" dirty="0" smtClean="0"/>
              <a:t>Error Reporting</a:t>
            </a:r>
            <a:endParaRPr lang="en-US" sz="2400" dirty="0" smtClean="0"/>
          </a:p>
          <a:p>
            <a:pPr lvl="1"/>
            <a:r>
              <a:rPr lang="en-US" dirty="0" smtClean="0"/>
              <a:t> Many errors are device specific and must be handled by the appropriate driver, but the framework for error handling is device independent.</a:t>
            </a:r>
            <a:endParaRPr lang="en-US" sz="2000" dirty="0" smtClean="0"/>
          </a:p>
          <a:p>
            <a:pPr lvl="1"/>
            <a:r>
              <a:rPr lang="en-US" dirty="0" smtClean="0"/>
              <a:t>Errors may be programming errors or I/O errors</a:t>
            </a:r>
            <a:endParaRPr lang="en-US" sz="2000" dirty="0" smtClean="0"/>
          </a:p>
          <a:p>
            <a:pPr lvl="1"/>
            <a:r>
              <a:rPr lang="en-US" dirty="0" smtClean="0"/>
              <a:t>Different ways of handling errors are ignoring errors, killing the calling process or displaying error messages and terminating the I/O operation. 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6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Allocating and releasing dedicated drivers.</a:t>
            </a:r>
            <a:endParaRPr lang="en-US" sz="2400" dirty="0" smtClean="0"/>
          </a:p>
          <a:p>
            <a:pPr lvl="1"/>
            <a:r>
              <a:rPr lang="en-US" dirty="0" smtClean="0"/>
              <a:t> Some devices such as CD-ROM recorders are exclusive in nature. It is </a:t>
            </a:r>
            <a:r>
              <a:rPr lang="en-US" dirty="0" err="1" smtClean="0"/>
              <a:t>upto</a:t>
            </a:r>
            <a:r>
              <a:rPr lang="en-US" dirty="0" smtClean="0"/>
              <a:t> the OS to examine requests for device usage and accept or reject them, depending on whether the requested device is available or not.</a:t>
            </a:r>
            <a:endParaRPr lang="en-US" sz="2000" dirty="0" smtClean="0"/>
          </a:p>
          <a:p>
            <a:pPr lvl="0"/>
            <a:r>
              <a:rPr lang="en-US" dirty="0" smtClean="0"/>
              <a:t>Providing a device independent block size.</a:t>
            </a:r>
            <a:endParaRPr lang="en-US" sz="2400" dirty="0" smtClean="0"/>
          </a:p>
          <a:p>
            <a:pPr lvl="1"/>
            <a:r>
              <a:rPr lang="en-US" dirty="0" smtClean="0"/>
              <a:t> Hiding the different sector sizes of disks; number of bytes transferred by devices such as modem. Network interfaces etc.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8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User – space I/O software</a:t>
            </a:r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portion of the I/O software either consists of libraries linked together with the user programs (I/O system calls) or spooling system for managing serially accessible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1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I/O software should provide interface between devices and the rest of the system and also the interface should be device independent.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issues to be considered in design of I/O software are uniform naming of devices, error handling, blocking/ non-blocking transfer of data, handling shared or exclusive devices.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synchronization between CPU and I/O controller is performed by the interrupt processing or by busy wait handshaking. In some cases, data may be directly transferred from device to memory or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Performing I/O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Polling/Programmed </a:t>
            </a:r>
            <a:r>
              <a:rPr lang="en-US" b="1" dirty="0" smtClean="0"/>
              <a:t>I/O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CPU </a:t>
            </a:r>
            <a:r>
              <a:rPr lang="en-US" dirty="0"/>
              <a:t>directly controls the I/O operation by issuing commands on behalf of a process to an I/O module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constantly monitors a command execution by reading the controller status register</a:t>
            </a:r>
            <a:r>
              <a:rPr lang="en-US" dirty="0" smtClean="0"/>
              <a:t>. </a:t>
            </a:r>
          </a:p>
          <a:p>
            <a:r>
              <a:rPr lang="en-GB" altLang="en-US" dirty="0" smtClean="0"/>
              <a:t>Process is busy-waiting for the operation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Interrupt driven I/O</a:t>
            </a:r>
            <a:endParaRPr lang="en-US" dirty="0"/>
          </a:p>
          <a:p>
            <a:r>
              <a:rPr lang="en-US" dirty="0" smtClean="0"/>
              <a:t>CPU </a:t>
            </a:r>
            <a:r>
              <a:rPr lang="en-US" dirty="0"/>
              <a:t>issues a command on behalf of a process to an I/O module and continues to execute next instructions from the same process if the I/O operation is non-blocking else if the I/O operation is blocking then OS suspends the current process, and assigns CPU to another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controller has an embedded interrupt circuit and after completion of I/O operation, it interrupts the CPU on command process completion and CPU reads the command execution status information from the status 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6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Direct memory access (DMA)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When </a:t>
            </a:r>
            <a:r>
              <a:rPr lang="en-US" dirty="0"/>
              <a:t>a large amount of data is to be transferred between the host system and an I/O controller, the direct mode of data transfer by CPU (byte by byte or word by word) is inefficient and interrupt handling adds substantial overhead in data transfer.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handshake mode of data transfer is used CPU spends a considerable amount of time reading the device status and output ports.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to transfer large volumes of data without involving CPU, an additional hardware (Direct Memory Access device) is needed. </a:t>
            </a:r>
            <a:endParaRPr lang="en-US" dirty="0" smtClean="0"/>
          </a:p>
          <a:p>
            <a:r>
              <a:rPr lang="en-US" dirty="0" smtClean="0"/>
              <a:t>DMA </a:t>
            </a:r>
            <a:r>
              <a:rPr lang="en-US" dirty="0"/>
              <a:t>module controls exchange of data between memory and an I/O module. 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DMA device assists the I/O controllers in transferring data between them and with the main memory without involving CPU</a:t>
            </a:r>
            <a:r>
              <a:rPr lang="en-US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GB" altLang="en-US" sz="2800" dirty="0" smtClean="0"/>
              <a:t>Processor is  interrupted only after entire block has been transferred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steps involved are:</a:t>
            </a:r>
            <a:endParaRPr lang="en-US" sz="2400" dirty="0"/>
          </a:p>
          <a:p>
            <a:pPr lvl="0"/>
            <a:r>
              <a:rPr lang="en-US" dirty="0"/>
              <a:t>CPU sets up a memory buffer for data transfer and sends a request to transfer a block of data to the DMA module. The information sent are</a:t>
            </a:r>
            <a:endParaRPr lang="en-US" sz="2400" dirty="0"/>
          </a:p>
          <a:p>
            <a:pPr lvl="1"/>
            <a:r>
              <a:rPr lang="en-US" dirty="0"/>
              <a:t>Request type – read or write; using the read or write control line between the CPU and DMA module</a:t>
            </a:r>
            <a:endParaRPr lang="en-US" sz="2000" dirty="0"/>
          </a:p>
          <a:p>
            <a:pPr lvl="1"/>
            <a:r>
              <a:rPr lang="en-US" dirty="0"/>
              <a:t>Address of the I/O device, on the data line</a:t>
            </a:r>
            <a:endParaRPr lang="en-US" sz="2000" dirty="0"/>
          </a:p>
          <a:p>
            <a:pPr lvl="1"/>
            <a:r>
              <a:rPr lang="en-US" dirty="0"/>
              <a:t>Starting location in memory for read/write; communicated on data lines and stored by DMA module in its address register</a:t>
            </a:r>
            <a:endParaRPr lang="en-US" sz="2000" dirty="0"/>
          </a:p>
          <a:p>
            <a:pPr lvl="1"/>
            <a:r>
              <a:rPr lang="en-US" dirty="0"/>
              <a:t>Number of words to read/write; communicated on data lines and stored in the data count register</a:t>
            </a:r>
            <a:endParaRPr lang="en-US" sz="2000" dirty="0"/>
          </a:p>
          <a:p>
            <a:pPr lvl="0"/>
            <a:r>
              <a:rPr lang="en-US" dirty="0"/>
              <a:t>CPU engages in some other activities.</a:t>
            </a:r>
            <a:endParaRPr lang="en-US" sz="2400" dirty="0"/>
          </a:p>
          <a:p>
            <a:pPr lvl="0"/>
            <a:r>
              <a:rPr lang="en-US" dirty="0"/>
              <a:t>The DMA module takes over control of system bus to perform the data transfer to/from the buffer and on completion, I/O controller interrupts the CPU.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popular modes of DMA transfer:</a:t>
            </a:r>
          </a:p>
          <a:p>
            <a:r>
              <a:rPr lang="en-US" dirty="0"/>
              <a:t> Cycle stealing: A DMA device transfers data using bus interleaving, i.e. it steals the host bus for its purpose.</a:t>
            </a:r>
          </a:p>
          <a:p>
            <a:r>
              <a:rPr lang="en-US" dirty="0"/>
              <a:t>Burst mode or Block mode: The DMA controller transfers a block of data making uninterrupted use of the bus. Other devices are not permitted to access the bus during the burst mode of transfer.</a:t>
            </a:r>
          </a:p>
          <a:p>
            <a:r>
              <a:rPr lang="en-US" dirty="0"/>
              <a:t>Fly by mode or Single access mode: This mode transfers data at high speed between source and destination. The data transfer is done in a single cycle and during the transfer, the DMA controller simultaneously enables control signals to both the source and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 Layer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261" y="2354893"/>
            <a:ext cx="8338783" cy="37469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0823" y="1476875"/>
            <a:ext cx="5795176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90"/>
              </a:lnSpc>
              <a:spcAft>
                <a:spcPts val="800"/>
              </a:spcAft>
            </a:pPr>
            <a:r>
              <a:rPr lang="en-US" dirty="0">
                <a:solidFill>
                  <a:srgbClr val="505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Layers of the I/O system and the main function of each layer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587" y="1890234"/>
            <a:ext cx="3478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Four layers 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Device independent software </a:t>
            </a:r>
          </a:p>
          <a:p>
            <a:pPr lvl="1"/>
            <a:r>
              <a:rPr lang="en-US" dirty="0"/>
              <a:t>User level I/O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6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Interrupt Handler: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Interrupt </a:t>
            </a:r>
            <a:r>
              <a:rPr lang="en-US" dirty="0"/>
              <a:t>driven I/O are commonly used and they should be hidden from OS. The best way to hide them is to block the driver that start the I/O operation until the I/O has completed and the interrupt occurs.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interrupt happens the interrupt procedure does whatever it has to do in order to handle the interrupt. Then it can unblock the driver that started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1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3B6D7-40C7-4DB8-AAAB-631BE8895976}"/>
</file>

<file path=customXml/itemProps2.xml><?xml version="1.0" encoding="utf-8"?>
<ds:datastoreItem xmlns:ds="http://schemas.openxmlformats.org/officeDocument/2006/customXml" ds:itemID="{4904DD57-A47E-4A03-A8D7-E7E62A7288C7}"/>
</file>

<file path=customXml/itemProps3.xml><?xml version="1.0" encoding="utf-8"?>
<ds:datastoreItem xmlns:ds="http://schemas.openxmlformats.org/officeDocument/2006/customXml" ds:itemID="{79CED527-2359-417A-8EB4-99EED3728A5B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736</Words>
  <Application>Microsoft Office PowerPoint</Application>
  <PresentationFormat>Widescreen</PresentationFormat>
  <Paragraphs>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I/O Software</vt:lpstr>
      <vt:lpstr>PowerPoint Presentation</vt:lpstr>
      <vt:lpstr>Performing I/O</vt:lpstr>
      <vt:lpstr>PowerPoint Presentation</vt:lpstr>
      <vt:lpstr>PowerPoint Presentation</vt:lpstr>
      <vt:lpstr>PowerPoint Presentation</vt:lpstr>
      <vt:lpstr>PowerPoint Presentation</vt:lpstr>
      <vt:lpstr>I/O Software Layer</vt:lpstr>
      <vt:lpstr>PowerPoint Presentation</vt:lpstr>
      <vt:lpstr>PowerPoint Presentation</vt:lpstr>
      <vt:lpstr>PowerPoint Presentation</vt:lpstr>
      <vt:lpstr>PowerPoint Presentation</vt:lpstr>
      <vt:lpstr>Device driver interface to I/O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Software</dc:title>
  <dc:creator>csemsb</dc:creator>
  <cp:lastModifiedBy>csemsb</cp:lastModifiedBy>
  <cp:revision>14</cp:revision>
  <dcterms:created xsi:type="dcterms:W3CDTF">2019-03-28T09:35:04Z</dcterms:created>
  <dcterms:modified xsi:type="dcterms:W3CDTF">2019-03-28T12:00:59Z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