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57" r:id="rId4"/>
    <p:sldId id="288" r:id="rId5"/>
    <p:sldId id="280" r:id="rId6"/>
    <p:sldId id="287" r:id="rId7"/>
    <p:sldId id="283" r:id="rId8"/>
    <p:sldId id="284" r:id="rId9"/>
    <p:sldId id="285" r:id="rId10"/>
    <p:sldId id="286" r:id="rId11"/>
    <p:sldId id="289" r:id="rId12"/>
    <p:sldId id="290" r:id="rId13"/>
    <p:sldId id="263" r:id="rId14"/>
    <p:sldId id="264" r:id="rId15"/>
    <p:sldId id="265" r:id="rId16"/>
    <p:sldId id="291" r:id="rId17"/>
    <p:sldId id="292" r:id="rId18"/>
    <p:sldId id="293" r:id="rId19"/>
    <p:sldId id="294" r:id="rId20"/>
    <p:sldId id="266" r:id="rId21"/>
    <p:sldId id="272" r:id="rId22"/>
    <p:sldId id="273" r:id="rId23"/>
    <p:sldId id="274"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93F16-5E5D-4B4E-834C-C1D29412CADD}" type="datetimeFigureOut">
              <a:rPr lang="en-US" smtClean="0"/>
              <a:t>3/28/2019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579B6-6003-4853-89D9-49CD8560ED5C}" type="slidenum">
              <a:rPr lang="en-US" smtClean="0"/>
              <a:t>‹#›</a:t>
            </a:fld>
            <a:endParaRPr lang="en-US"/>
          </a:p>
        </p:txBody>
      </p:sp>
    </p:spTree>
    <p:extLst>
      <p:ext uri="{BB962C8B-B14F-4D97-AF65-F5344CB8AC3E}">
        <p14:creationId xmlns:p14="http://schemas.microsoft.com/office/powerpoint/2010/main" val="200670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68385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8958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8263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83148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52965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9418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2718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3658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893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33646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57288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36013-55FF-48F7-A453-5EE137406FDD}"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421976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36013-55FF-48F7-A453-5EE137406FDD}"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20803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36013-55FF-48F7-A453-5EE137406FDD}"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3775672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1" y="34926"/>
            <a:ext cx="9446684" cy="1528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30401" y="1524001"/>
            <a:ext cx="9649884" cy="2208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401" y="3884613"/>
            <a:ext cx="9649884" cy="2209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99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36013-55FF-48F7-A453-5EE137406FDD}"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199770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36013-55FF-48F7-A453-5EE137406FDD}"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178170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36013-55FF-48F7-A453-5EE137406FDD}"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254706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36013-55FF-48F7-A453-5EE137406FDD}"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337875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36013-55FF-48F7-A453-5EE137406FDD}"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31956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36013-55FF-48F7-A453-5EE137406FDD}"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173113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36013-55FF-48F7-A453-5EE137406FDD}"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200698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36013-55FF-48F7-A453-5EE137406FDD}"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A3EA-0071-4846-BAF9-69188DA31321}" type="slidenum">
              <a:rPr lang="en-US" smtClean="0"/>
              <a:t>‹#›</a:t>
            </a:fld>
            <a:endParaRPr lang="en-US"/>
          </a:p>
        </p:txBody>
      </p:sp>
    </p:spTree>
    <p:extLst>
      <p:ext uri="{BB962C8B-B14F-4D97-AF65-F5344CB8AC3E}">
        <p14:creationId xmlns:p14="http://schemas.microsoft.com/office/powerpoint/2010/main" val="56034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6013-55FF-48F7-A453-5EE137406FDD}" type="datetimeFigureOut">
              <a:rPr lang="en-US" smtClean="0"/>
              <a:t>3/28/2019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4A3EA-0071-4846-BAF9-69188DA31321}" type="slidenum">
              <a:rPr lang="en-US" smtClean="0"/>
              <a:t>‹#›</a:t>
            </a:fld>
            <a:endParaRPr lang="en-US"/>
          </a:p>
        </p:txBody>
      </p:sp>
    </p:spTree>
    <p:extLst>
      <p:ext uri="{BB962C8B-B14F-4D97-AF65-F5344CB8AC3E}">
        <p14:creationId xmlns:p14="http://schemas.microsoft.com/office/powerpoint/2010/main" val="99583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I/O Systems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8833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a:t>
            </a:r>
            <a:r>
              <a:rPr lang="en-US" dirty="0" smtClean="0"/>
              <a:t>he </a:t>
            </a:r>
            <a:r>
              <a:rPr lang="en-US" dirty="0"/>
              <a:t>steps to start an I/O operation:</a:t>
            </a:r>
          </a:p>
          <a:p>
            <a:pPr marL="457200" lvl="1" indent="0">
              <a:buNone/>
            </a:pPr>
            <a:r>
              <a:rPr lang="en-US" dirty="0"/>
              <a:t>1. CPU gives appropriate commands to ports and input data to Input ports.</a:t>
            </a:r>
          </a:p>
          <a:p>
            <a:pPr marL="457200" lvl="1" indent="0">
              <a:buNone/>
            </a:pPr>
            <a:r>
              <a:rPr lang="en-US" dirty="0"/>
              <a:t>2. Controller executes the command and writes back the command execution status to the status ports and output data to output ports.</a:t>
            </a:r>
          </a:p>
          <a:p>
            <a:pPr marL="457200" lvl="1" indent="0">
              <a:buNone/>
            </a:pPr>
            <a:r>
              <a:rPr lang="en-US" dirty="0"/>
              <a:t>3. CPU reads the status and output ports respectively to find the command completion status and the output produced.</a:t>
            </a:r>
          </a:p>
          <a:p>
            <a:pPr marL="457200" lvl="1" indent="0">
              <a:buNone/>
            </a:pPr>
            <a:endParaRPr lang="en-US" dirty="0"/>
          </a:p>
        </p:txBody>
      </p:sp>
    </p:spTree>
    <p:extLst>
      <p:ext uri="{BB962C8B-B14F-4D97-AF65-F5344CB8AC3E}">
        <p14:creationId xmlns:p14="http://schemas.microsoft.com/office/powerpoint/2010/main" val="45672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devices have different physical organizations with various physical characteristics such as the recording medium, storage capacity, interface operations and the access speed</a:t>
            </a:r>
            <a:r>
              <a:rPr lang="en-US" dirty="0" smtClean="0"/>
              <a:t>.</a:t>
            </a:r>
          </a:p>
          <a:p>
            <a:r>
              <a:rPr lang="en-US" dirty="0" smtClean="0"/>
              <a:t> </a:t>
            </a:r>
            <a:r>
              <a:rPr lang="en-US" dirty="0"/>
              <a:t>Examples of I/O devices are disks, tapes, CDs, printers, network interface cards, keyboards, monitors etc</a:t>
            </a:r>
            <a:r>
              <a:rPr lang="en-US" dirty="0" smtClean="0"/>
              <a:t>. </a:t>
            </a:r>
          </a:p>
          <a:p>
            <a:r>
              <a:rPr lang="en-US" dirty="0" smtClean="0"/>
              <a:t>Some </a:t>
            </a:r>
            <a:r>
              <a:rPr lang="en-US" dirty="0"/>
              <a:t>devices are purely input devices like keyboard, some are purely output devices like monitors and some are both like disks.</a:t>
            </a:r>
          </a:p>
          <a:p>
            <a:endParaRPr lang="en-US" dirty="0"/>
          </a:p>
        </p:txBody>
      </p:sp>
    </p:spTree>
    <p:extLst>
      <p:ext uri="{BB962C8B-B14F-4D97-AF65-F5344CB8AC3E}">
        <p14:creationId xmlns:p14="http://schemas.microsoft.com/office/powerpoint/2010/main" val="638193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t>
            </a:r>
            <a:r>
              <a:rPr lang="en-US" b="1" dirty="0" smtClean="0"/>
              <a:t>devices</a:t>
            </a:r>
            <a:endParaRPr lang="en-US" dirty="0"/>
          </a:p>
        </p:txBody>
      </p:sp>
      <p:sp>
        <p:nvSpPr>
          <p:cNvPr id="3" name="Content Placeholder 2"/>
          <p:cNvSpPr>
            <a:spLocks noGrp="1"/>
          </p:cNvSpPr>
          <p:nvPr>
            <p:ph idx="1"/>
          </p:nvPr>
        </p:nvSpPr>
        <p:spPr/>
        <p:txBody>
          <a:bodyPr>
            <a:normAutofit/>
          </a:bodyPr>
          <a:lstStyle/>
          <a:p>
            <a:r>
              <a:rPr lang="en-US" dirty="0"/>
              <a:t>    Human readable </a:t>
            </a:r>
            <a:endParaRPr lang="en-US" dirty="0" smtClean="0"/>
          </a:p>
          <a:p>
            <a:r>
              <a:rPr lang="en-US" dirty="0"/>
              <a:t>    Machine </a:t>
            </a:r>
            <a:r>
              <a:rPr lang="en-US" dirty="0" smtClean="0"/>
              <a:t>readable</a:t>
            </a:r>
          </a:p>
          <a:p>
            <a:r>
              <a:rPr lang="en-US" dirty="0"/>
              <a:t>    </a:t>
            </a:r>
            <a:r>
              <a:rPr lang="en-US" dirty="0" smtClean="0"/>
              <a:t>Communication</a:t>
            </a:r>
            <a:endParaRPr lang="en-US" dirty="0"/>
          </a:p>
        </p:txBody>
      </p:sp>
    </p:spTree>
    <p:extLst>
      <p:ext uri="{BB962C8B-B14F-4D97-AF65-F5344CB8AC3E}">
        <p14:creationId xmlns:p14="http://schemas.microsoft.com/office/powerpoint/2010/main" val="3686866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Categories of I/O Devices</a:t>
            </a:r>
          </a:p>
        </p:txBody>
      </p:sp>
      <p:sp>
        <p:nvSpPr>
          <p:cNvPr id="5122"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Human readable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Used to communicate with the user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Printers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Video display terminals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Display</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Keyboard</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Mouse</a:t>
            </a:r>
          </a:p>
          <a:p>
            <a:pPr lvl="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Tree>
    <p:extLst>
      <p:ext uri="{BB962C8B-B14F-4D97-AF65-F5344CB8AC3E}">
        <p14:creationId xmlns:p14="http://schemas.microsoft.com/office/powerpoint/2010/main" val="285891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Categories of I/O Devices</a:t>
            </a:r>
          </a:p>
        </p:txBody>
      </p:sp>
      <p:sp>
        <p:nvSpPr>
          <p:cNvPr id="6146"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Machine readable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Used to communicate with electronic equipment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Disk and tape drives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Sensors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Controllers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Actuators</a:t>
            </a:r>
          </a:p>
          <a:p>
            <a:pPr lvl="1">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Tree>
    <p:extLst>
      <p:ext uri="{BB962C8B-B14F-4D97-AF65-F5344CB8AC3E}">
        <p14:creationId xmlns:p14="http://schemas.microsoft.com/office/powerpoint/2010/main" val="296569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Categories of I/O Devices</a:t>
            </a:r>
          </a:p>
        </p:txBody>
      </p:sp>
      <p:sp>
        <p:nvSpPr>
          <p:cNvPr id="7170"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Communication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to communicate with remote devices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Digital line drivers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Modems</a:t>
            </a:r>
          </a:p>
        </p:txBody>
      </p:sp>
    </p:spTree>
    <p:extLst>
      <p:ext uri="{BB962C8B-B14F-4D97-AF65-F5344CB8AC3E}">
        <p14:creationId xmlns:p14="http://schemas.microsoft.com/office/powerpoint/2010/main" val="353412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Another way of classifying I/O devices based on the nature of their function is</a:t>
            </a:r>
          </a:p>
          <a:p>
            <a:pPr lvl="0"/>
            <a:r>
              <a:rPr lang="en-US" dirty="0"/>
              <a:t>Storage devices - Data are stored persistently</a:t>
            </a:r>
          </a:p>
          <a:p>
            <a:pPr lvl="0"/>
            <a:r>
              <a:rPr lang="en-US" dirty="0"/>
              <a:t>Communication devices - Data are transferred from one hardware component to another.</a:t>
            </a:r>
          </a:p>
          <a:p>
            <a:endParaRPr lang="en-US" dirty="0"/>
          </a:p>
          <a:p>
            <a:endParaRPr lang="en-US" dirty="0"/>
          </a:p>
        </p:txBody>
      </p:sp>
    </p:spTree>
    <p:extLst>
      <p:ext uri="{BB962C8B-B14F-4D97-AF65-F5344CB8AC3E}">
        <p14:creationId xmlns:p14="http://schemas.microsoft.com/office/powerpoint/2010/main" val="3674334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devices may also be categorized based on the physical attributes:</a:t>
            </a:r>
            <a:endParaRPr lang="en-US" sz="2400" dirty="0"/>
          </a:p>
          <a:p>
            <a:pPr lvl="0"/>
            <a:r>
              <a:rPr lang="en-US" dirty="0"/>
              <a:t>Character or Block: A device may transfer one character/byte or one block (multiple bytes) of data at a time. Byte is smallest unit of data transfer for a character device and fixed block size is the smallest unit for a block device.</a:t>
            </a:r>
            <a:endParaRPr lang="en-US" sz="2400" dirty="0"/>
          </a:p>
          <a:p>
            <a:pPr lvl="0"/>
            <a:r>
              <a:rPr lang="en-US" dirty="0"/>
              <a:t>Read-only, write-only or read-write: Some devices such as keyboards allow the system to read characters whereas printers are write-only which allow system to perform write operation; Devices such as disks allow the system to load as well as store data.</a:t>
            </a:r>
            <a:endParaRPr lang="en-US" sz="2400" dirty="0"/>
          </a:p>
          <a:p>
            <a:endParaRPr lang="en-US" dirty="0"/>
          </a:p>
        </p:txBody>
      </p:sp>
    </p:spTree>
    <p:extLst>
      <p:ext uri="{BB962C8B-B14F-4D97-AF65-F5344CB8AC3E}">
        <p14:creationId xmlns:p14="http://schemas.microsoft.com/office/powerpoint/2010/main" val="3518828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Speed: Some devices such as keyboards have very low transferring speed (in terms of bytes per second) and some devices are faster like Ethernet cards that transfer millions of bytes per second.</a:t>
            </a:r>
            <a:endParaRPr lang="en-US" sz="2400" dirty="0"/>
          </a:p>
          <a:p>
            <a:pPr lvl="0"/>
            <a:r>
              <a:rPr lang="en-US" dirty="0"/>
              <a:t>Transient or durable: Transient devices store data for shorter duration as in Ethernet cards where as disks store persistent data.</a:t>
            </a:r>
            <a:endParaRPr lang="en-US" sz="2400" dirty="0"/>
          </a:p>
          <a:p>
            <a:pPr lvl="0"/>
            <a:r>
              <a:rPr lang="en-US" dirty="0"/>
              <a:t>Sharable or exclusive: Some devices such as disks are sharable and can be accessed by processes concurrently. Some devices are exclusive in nature like Graphical plotters</a:t>
            </a:r>
            <a:r>
              <a:rPr lang="en-US" dirty="0" smtClean="0"/>
              <a:t>.</a:t>
            </a:r>
            <a:endParaRPr lang="en-US" sz="2400" dirty="0"/>
          </a:p>
        </p:txBody>
      </p:sp>
    </p:spTree>
    <p:extLst>
      <p:ext uri="{BB962C8B-B14F-4D97-AF65-F5344CB8AC3E}">
        <p14:creationId xmlns:p14="http://schemas.microsoft.com/office/powerpoint/2010/main" val="2410526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Access pattern:</a:t>
            </a:r>
            <a:endParaRPr lang="en-US" sz="2400" dirty="0"/>
          </a:p>
          <a:p>
            <a:pPr lvl="1"/>
            <a:r>
              <a:rPr lang="en-US" dirty="0"/>
              <a:t> Sequential access devices: Data blocks are only accessible in a sequential order. e.g. Tape devices</a:t>
            </a:r>
            <a:endParaRPr lang="en-US" sz="2000" dirty="0"/>
          </a:p>
          <a:p>
            <a:pPr lvl="1"/>
            <a:r>
              <a:rPr lang="en-US" dirty="0"/>
              <a:t>Direct access devices:  Any data block is directly accessible in any arbitrary order by providing its position. e.g. Disks</a:t>
            </a:r>
            <a:endParaRPr lang="en-US" sz="2000" dirty="0"/>
          </a:p>
          <a:p>
            <a:pPr lvl="1"/>
            <a:r>
              <a:rPr lang="en-US" dirty="0"/>
              <a:t>Random access devices: Data block are directly accessible but the access time is independent of the position of data. e.g. Flash devices.</a:t>
            </a:r>
            <a:endParaRPr lang="en-US" sz="2000" dirty="0"/>
          </a:p>
          <a:p>
            <a:endParaRPr lang="en-US" dirty="0"/>
          </a:p>
          <a:p>
            <a:endParaRPr lang="en-US" dirty="0"/>
          </a:p>
        </p:txBody>
      </p:sp>
    </p:spTree>
    <p:extLst>
      <p:ext uri="{BB962C8B-B14F-4D97-AF65-F5344CB8AC3E}">
        <p14:creationId xmlns:p14="http://schemas.microsoft.com/office/powerpoint/2010/main" val="1267062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 </a:t>
            </a:r>
            <a:r>
              <a:rPr lang="en-US" dirty="0" smtClean="0"/>
              <a:t>Modern </a:t>
            </a:r>
            <a:r>
              <a:rPr lang="en-US" dirty="0"/>
              <a:t>computers use various types of I/O devices. The devices are used in different environments and designing interfaces to these devices is very difficult. </a:t>
            </a:r>
            <a:r>
              <a:rPr lang="en-US" dirty="0" smtClean="0"/>
              <a:t>These </a:t>
            </a:r>
            <a:r>
              <a:rPr lang="en-US" dirty="0"/>
              <a:t>devices are managed by special software called device drivers.  </a:t>
            </a:r>
            <a:endParaRPr lang="en-US" dirty="0" smtClean="0"/>
          </a:p>
          <a:p>
            <a:pPr algn="just"/>
            <a:r>
              <a:rPr lang="en-US" dirty="0" smtClean="0"/>
              <a:t>The </a:t>
            </a:r>
            <a:r>
              <a:rPr lang="en-US" dirty="0"/>
              <a:t>functions of the I/O systems are to manage variety of device drivers, to schedule I/O requests to devices, to allocate devices to requesting processes, to match the speed of the I/O devices with CPU/Memory using buffering /caching data etc.</a:t>
            </a:r>
          </a:p>
          <a:p>
            <a:pPr algn="just"/>
            <a:endParaRPr lang="en-US" dirty="0"/>
          </a:p>
        </p:txBody>
      </p:sp>
    </p:spTree>
    <p:extLst>
      <p:ext uri="{BB962C8B-B14F-4D97-AF65-F5344CB8AC3E}">
        <p14:creationId xmlns:p14="http://schemas.microsoft.com/office/powerpoint/2010/main" val="996297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Differences in I/O Devices</a:t>
            </a:r>
          </a:p>
        </p:txBody>
      </p:sp>
      <p:sp>
        <p:nvSpPr>
          <p:cNvPr id="8194" name="Rectangle 2"/>
          <p:cNvSpPr>
            <a:spLocks noGrp="1" noChangeArrowheads="1"/>
          </p:cNvSpPr>
          <p:nvPr>
            <p:ph idx="1"/>
          </p:nvPr>
        </p:nvSpPr>
        <p:spPr>
          <a:ln/>
        </p:spPr>
        <p:txBody>
          <a:bodyPr>
            <a:normAutofit fontScale="85000" lnSpcReduction="2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Data rate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May be differences of several orders of magnitude between the data transfer </a:t>
            </a:r>
            <a:r>
              <a:rPr lang="en-GB" altLang="en-US" dirty="0" smtClean="0"/>
              <a:t>rates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Application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Disk used to store files requires file management software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Disk used to store virtual memory pages needs special hardware and software to support it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Terminal used by system administrator may have a higher priority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Complexity of control</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Unit of transfer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Data may be transferred as a stream of bytes for a terminal or in larger blocks for a disk</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Data representation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Encoding schemes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Error conditions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Devices respond to errors differently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Tree>
    <p:extLst>
      <p:ext uri="{BB962C8B-B14F-4D97-AF65-F5344CB8AC3E}">
        <p14:creationId xmlns:p14="http://schemas.microsoft.com/office/powerpoint/2010/main" val="1082594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I/O Buffering</a:t>
            </a:r>
          </a:p>
        </p:txBody>
      </p:sp>
      <p:sp>
        <p:nvSpPr>
          <p:cNvPr id="25602"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Reasons for buffering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Processes must wait for I/O to complete before proceeding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Certain pages must remain in main memory during I/O</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extLst>
      <p:ext uri="{BB962C8B-B14F-4D97-AF65-F5344CB8AC3E}">
        <p14:creationId xmlns:p14="http://schemas.microsoft.com/office/powerpoint/2010/main" val="55540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I/O Buffering</a:t>
            </a:r>
          </a:p>
        </p:txBody>
      </p:sp>
      <p:sp>
        <p:nvSpPr>
          <p:cNvPr id="26626"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Block-oriented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Information is stored in fixed sized blocks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Transfers are made a block at a time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for disks and tapes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Stream-oriented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Transfer information as a stream of bytes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for terminals, printers, communication ports, mouse and other pointing devices, and most other devices that are not secondary storage</a:t>
            </a:r>
          </a:p>
        </p:txBody>
      </p:sp>
    </p:spTree>
    <p:extLst>
      <p:ext uri="{BB962C8B-B14F-4D97-AF65-F5344CB8AC3E}">
        <p14:creationId xmlns:p14="http://schemas.microsoft.com/office/powerpoint/2010/main" val="79773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Single Buffer</a:t>
            </a:r>
          </a:p>
        </p:txBody>
      </p:sp>
      <p:sp>
        <p:nvSpPr>
          <p:cNvPr id="27650"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Operating system assigns a buffer in main memory for an I/O request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Block-oriented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Input transfers made to buffer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Block moved to user space when needed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Another block is moved into the buffer</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Read </a:t>
            </a:r>
            <a:r>
              <a:rPr lang="en-GB" altLang="en-US" dirty="0" smtClean="0"/>
              <a:t>ahead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User process can process one block of data while next block is read in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Swapping can occur since input is taking place in system memory, not user memory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Operating system keeps track of assignment of system buffers to user processes</a:t>
            </a:r>
          </a:p>
          <a:p>
            <a:pPr marL="4572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Tree>
    <p:extLst>
      <p:ext uri="{BB962C8B-B14F-4D97-AF65-F5344CB8AC3E}">
        <p14:creationId xmlns:p14="http://schemas.microsoft.com/office/powerpoint/2010/main" val="1623220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Single Buffer</a:t>
            </a:r>
          </a:p>
        </p:txBody>
      </p:sp>
      <p:sp>
        <p:nvSpPr>
          <p:cNvPr id="29698"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Stream-oriented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a line at time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User input from a terminal is one line at a time with carriage return signaling the end of the line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Output to the terminal is one line at a time</a:t>
            </a:r>
          </a:p>
        </p:txBody>
      </p:sp>
    </p:spTree>
    <p:extLst>
      <p:ext uri="{BB962C8B-B14F-4D97-AF65-F5344CB8AC3E}">
        <p14:creationId xmlns:p14="http://schemas.microsoft.com/office/powerpoint/2010/main" val="24548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I/O Buffering</a:t>
            </a:r>
          </a:p>
        </p:txBody>
      </p:sp>
      <p:sp>
        <p:nvSpPr>
          <p:cNvPr id="2" name="Content Placeholder 1"/>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549" y="2505869"/>
            <a:ext cx="4714875" cy="2990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205969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Double Buffer</a:t>
            </a:r>
          </a:p>
        </p:txBody>
      </p:sp>
      <p:sp>
        <p:nvSpPr>
          <p:cNvPr id="31746" name="Rectangle 2"/>
          <p:cNvSpPr>
            <a:spLocks noGrp="1" noChangeArrowheads="1"/>
          </p:cNvSpPr>
          <p:nvPr>
            <p:ph idx="1"/>
          </p:nvPr>
        </p:nvSpPr>
        <p:spPr>
          <a:ln/>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two system buffers instead of one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process can transfer data to or from one buffer while the operating system empties or fills the other buffer</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3886201"/>
            <a:ext cx="4676775" cy="1419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398886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Circular Buffer</a:t>
            </a:r>
          </a:p>
        </p:txBody>
      </p:sp>
      <p:sp>
        <p:nvSpPr>
          <p:cNvPr id="32770" name="Rectangle 2"/>
          <p:cNvSpPr>
            <a:spLocks noGrp="1" noChangeArrowheads="1"/>
          </p:cNvSpPr>
          <p:nvPr>
            <p:ph idx="1"/>
          </p:nvPr>
        </p:nvSpPr>
        <p:spPr>
          <a:ln/>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More than two buffers are used</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Each individual buffer is one unit in a circular buffer</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when I/O operation must keep up with process</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352925"/>
            <a:ext cx="4495800" cy="12763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406082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en-US" dirty="0"/>
              <a:t>The I/O subsystem is treated as an independent unit in the computer</a:t>
            </a:r>
          </a:p>
          <a:p>
            <a:pPr lvl="1"/>
            <a:r>
              <a:rPr lang="en-US" altLang="en-US" dirty="0"/>
              <a:t>The CPU initiates I/O commands generically</a:t>
            </a:r>
          </a:p>
          <a:p>
            <a:pPr lvl="2"/>
            <a:r>
              <a:rPr lang="en-US" altLang="en-US" dirty="0"/>
              <a:t>Read, write, scan, </a:t>
            </a:r>
            <a:r>
              <a:rPr lang="en-US" altLang="en-US" dirty="0" err="1"/>
              <a:t>etc</a:t>
            </a:r>
            <a:endParaRPr lang="en-US" altLang="en-US" dirty="0"/>
          </a:p>
          <a:p>
            <a:pPr lvl="2"/>
            <a:r>
              <a:rPr lang="en-US" altLang="en-US" dirty="0"/>
              <a:t>This simplifies the CPU</a:t>
            </a:r>
          </a:p>
          <a:p>
            <a:pPr lvl="1"/>
            <a:r>
              <a:rPr lang="en-US" altLang="en-US" dirty="0"/>
              <a:t>I/O modules are components that connect an I/O device to the I/O bus</a:t>
            </a:r>
          </a:p>
          <a:p>
            <a:pPr lvl="2"/>
            <a:r>
              <a:rPr lang="en-US" altLang="en-US" dirty="0"/>
              <a:t>The I/O module is an intermediary between CPU and the I/O device, and possibly between memory and the I/O device</a:t>
            </a:r>
          </a:p>
          <a:p>
            <a:pPr lvl="1"/>
            <a:r>
              <a:rPr lang="en-US" altLang="en-US" dirty="0"/>
              <a:t>This allows us to tailor I/O devices to specific uses without having to worry about how the CPU might be able to handle that new type of device</a:t>
            </a:r>
          </a:p>
          <a:p>
            <a:pPr lvl="1"/>
            <a:r>
              <a:rPr lang="en-US" altLang="en-US" dirty="0"/>
              <a:t>In addition, while the CPU may initiate an I/O operation, once begun, the I/O module takes over so that the CPU can get back to doing whatever it was </a:t>
            </a:r>
            <a:r>
              <a:rPr lang="en-US" altLang="en-US" dirty="0" smtClean="0"/>
              <a:t>doing</a:t>
            </a:r>
            <a:endParaRPr lang="en-US" altLang="en-US" dirty="0"/>
          </a:p>
        </p:txBody>
      </p:sp>
    </p:spTree>
    <p:extLst>
      <p:ext uri="{BB962C8B-B14F-4D97-AF65-F5344CB8AC3E}">
        <p14:creationId xmlns:p14="http://schemas.microsoft.com/office/powerpoint/2010/main" val="1252536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I/O subsystem will typically include</a:t>
            </a:r>
          </a:p>
          <a:p>
            <a:pPr lvl="1"/>
            <a:r>
              <a:rPr lang="en-US" altLang="en-US" dirty="0"/>
              <a:t>Blocks of memory dedicated to I/O buffering</a:t>
            </a:r>
          </a:p>
          <a:p>
            <a:pPr lvl="1"/>
            <a:r>
              <a:rPr lang="en-US" altLang="en-US" dirty="0"/>
              <a:t>I/O bus(</a:t>
            </a:r>
            <a:r>
              <a:rPr lang="en-US" altLang="en-US" dirty="0" err="1"/>
              <a:t>es</a:t>
            </a:r>
            <a:r>
              <a:rPr lang="en-US" altLang="en-US" dirty="0"/>
              <a:t>)</a:t>
            </a:r>
          </a:p>
          <a:p>
            <a:pPr lvl="1"/>
            <a:r>
              <a:rPr lang="en-US" altLang="en-US" dirty="0"/>
              <a:t>I/O devices</a:t>
            </a:r>
          </a:p>
          <a:p>
            <a:pPr lvl="1"/>
            <a:r>
              <a:rPr lang="en-US" altLang="en-US" dirty="0"/>
              <a:t>Specialized interfaces (for instance for keyboard and monitor) and interface cards</a:t>
            </a:r>
          </a:p>
          <a:p>
            <a:pPr lvl="1"/>
            <a:r>
              <a:rPr lang="en-US" altLang="en-US" dirty="0"/>
              <a:t>Possibly other connections (network, cable, </a:t>
            </a:r>
            <a:r>
              <a:rPr lang="en-US" altLang="en-US" dirty="0" err="1"/>
              <a:t>etc</a:t>
            </a:r>
            <a:r>
              <a:rPr lang="en-US" altLang="en-US" dirty="0"/>
              <a:t>)</a:t>
            </a:r>
          </a:p>
          <a:p>
            <a:endParaRPr lang="en-US" dirty="0"/>
          </a:p>
        </p:txBody>
      </p:sp>
    </p:spTree>
    <p:extLst>
      <p:ext uri="{BB962C8B-B14F-4D97-AF65-F5344CB8AC3E}">
        <p14:creationId xmlns:p14="http://schemas.microsoft.com/office/powerpoint/2010/main" val="2954269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Main tasks of I/O system</a:t>
            </a:r>
            <a:r>
              <a:rPr lang="en-US" sz="2400" b="1" dirty="0"/>
              <a:t>:</a:t>
            </a:r>
          </a:p>
          <a:p>
            <a:pPr lvl="1"/>
            <a:r>
              <a:rPr lang="en-US" dirty="0"/>
              <a:t>Present </a:t>
            </a:r>
            <a:r>
              <a:rPr lang="en-US" b="1" dirty="0"/>
              <a:t>logical</a:t>
            </a:r>
            <a:r>
              <a:rPr lang="en-US" dirty="0"/>
              <a:t> (abstract) view of devices</a:t>
            </a:r>
          </a:p>
          <a:p>
            <a:pPr lvl="2"/>
            <a:r>
              <a:rPr lang="en-US" dirty="0"/>
              <a:t>Hide details of hardware interface</a:t>
            </a:r>
          </a:p>
          <a:p>
            <a:pPr lvl="2"/>
            <a:r>
              <a:rPr lang="en-US" dirty="0"/>
              <a:t>Hide error handling</a:t>
            </a:r>
          </a:p>
          <a:p>
            <a:pPr lvl="1"/>
            <a:r>
              <a:rPr lang="en-US" dirty="0"/>
              <a:t>Facilitate </a:t>
            </a:r>
            <a:r>
              <a:rPr lang="en-US" b="1" dirty="0"/>
              <a:t>efficient</a:t>
            </a:r>
            <a:r>
              <a:rPr lang="en-US" dirty="0"/>
              <a:t> use</a:t>
            </a:r>
          </a:p>
          <a:p>
            <a:pPr lvl="2"/>
            <a:r>
              <a:rPr lang="en-US" dirty="0"/>
              <a:t>Overlap CPU and I/O</a:t>
            </a:r>
          </a:p>
          <a:p>
            <a:pPr lvl="1"/>
            <a:r>
              <a:rPr lang="en-US" dirty="0"/>
              <a:t>Support </a:t>
            </a:r>
            <a:r>
              <a:rPr lang="en-US" b="1" dirty="0"/>
              <a:t>sharing</a:t>
            </a:r>
            <a:r>
              <a:rPr lang="en-US" dirty="0"/>
              <a:t> of devices</a:t>
            </a:r>
          </a:p>
          <a:p>
            <a:pPr lvl="2"/>
            <a:r>
              <a:rPr lang="en-US" dirty="0"/>
              <a:t>Protection when device is shared (disk)</a:t>
            </a:r>
          </a:p>
          <a:p>
            <a:pPr lvl="2"/>
            <a:r>
              <a:rPr lang="en-US" dirty="0"/>
              <a:t>Scheduling when exclusive access needed (printer)</a:t>
            </a:r>
          </a:p>
          <a:p>
            <a:endParaRPr lang="en-US" dirty="0"/>
          </a:p>
        </p:txBody>
      </p:sp>
    </p:spTree>
    <p:extLst>
      <p:ext uri="{BB962C8B-B14F-4D97-AF65-F5344CB8AC3E}">
        <p14:creationId xmlns:p14="http://schemas.microsoft.com/office/powerpoint/2010/main" val="1663308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I/O Architectures</a:t>
            </a:r>
            <a:endParaRPr lang="en-US" dirty="0"/>
          </a:p>
        </p:txBody>
      </p:sp>
      <p:pic>
        <p:nvPicPr>
          <p:cNvPr id="4" name="Picture 4" descr="FI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1797" y="1825625"/>
            <a:ext cx="538840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740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a:t>
            </a:r>
            <a:r>
              <a:rPr lang="en-US" b="1" dirty="0" smtClean="0"/>
              <a:t>Hardware</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Any </a:t>
            </a:r>
            <a:r>
              <a:rPr lang="en-US" dirty="0"/>
              <a:t>I/O device is hosted by one and only one I/O bus which is the data path connecting the CPU and an I/O device</a:t>
            </a:r>
            <a:r>
              <a:rPr lang="en-US" dirty="0" smtClean="0"/>
              <a:t>.</a:t>
            </a:r>
          </a:p>
          <a:p>
            <a:r>
              <a:rPr lang="en-US" dirty="0" smtClean="0"/>
              <a:t> </a:t>
            </a:r>
            <a:r>
              <a:rPr lang="en-US" dirty="0"/>
              <a:t>I/O bus is connected to an I/O device by a hierarchy of hardware components, including I/O ports, interfaces, and device controllers.</a:t>
            </a:r>
          </a:p>
          <a:p>
            <a:pPr marL="0" indent="0">
              <a:buNone/>
            </a:pPr>
            <a:endParaRPr lang="en-US" dirty="0"/>
          </a:p>
        </p:txBody>
      </p:sp>
    </p:spTree>
    <p:extLst>
      <p:ext uri="{BB962C8B-B14F-4D97-AF65-F5344CB8AC3E}">
        <p14:creationId xmlns:p14="http://schemas.microsoft.com/office/powerpoint/2010/main" val="303560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I/O controller is a peripheral device that enables the main processor to transfer data between the host system and the I/O devices. </a:t>
            </a:r>
            <a:endParaRPr lang="en-US" dirty="0" smtClean="0"/>
          </a:p>
          <a:p>
            <a:r>
              <a:rPr lang="en-US" dirty="0" smtClean="0"/>
              <a:t>It </a:t>
            </a:r>
            <a:r>
              <a:rPr lang="en-US" dirty="0"/>
              <a:t>is a special purpose processor and carries out I/O operations in parallel with CPU execution of programs. </a:t>
            </a:r>
            <a:endParaRPr lang="en-US" dirty="0" smtClean="0"/>
          </a:p>
          <a:p>
            <a:r>
              <a:rPr lang="en-US" dirty="0" smtClean="0"/>
              <a:t>The </a:t>
            </a:r>
            <a:r>
              <a:rPr lang="en-US" dirty="0"/>
              <a:t>CPU interacts with an I/O controller through a set of controller interface registers called I/O ports. </a:t>
            </a:r>
            <a:endParaRPr lang="en-US" dirty="0" smtClean="0"/>
          </a:p>
          <a:p>
            <a:r>
              <a:rPr lang="en-US" dirty="0" smtClean="0"/>
              <a:t>The </a:t>
            </a:r>
            <a:r>
              <a:rPr lang="en-US" dirty="0"/>
              <a:t>ports constitute the I/O address space of a controller and I/O address spaces of all I/O controllers together constitute the I/O address space of the computer system</a:t>
            </a:r>
            <a:r>
              <a:rPr lang="en-US" dirty="0" smtClean="0"/>
              <a:t>.</a:t>
            </a:r>
            <a:r>
              <a:rPr lang="en-US" dirty="0"/>
              <a:t>        </a:t>
            </a:r>
          </a:p>
        </p:txBody>
      </p:sp>
    </p:spTree>
    <p:extLst>
      <p:ext uri="{BB962C8B-B14F-4D97-AF65-F5344CB8AC3E}">
        <p14:creationId xmlns:p14="http://schemas.microsoft.com/office/powerpoint/2010/main" val="90024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I/O ports are classified into four groups: Command, Status, Input and Output. </a:t>
            </a:r>
            <a:endParaRPr lang="en-US" dirty="0" smtClean="0"/>
          </a:p>
          <a:p>
            <a:r>
              <a:rPr lang="en-US" dirty="0" smtClean="0"/>
              <a:t>Command </a:t>
            </a:r>
            <a:r>
              <a:rPr lang="en-US" dirty="0"/>
              <a:t>and status registers are used to start and stop all devices connected to the controller, to initialize them and to diagnose any problems encountered with them.</a:t>
            </a:r>
          </a:p>
          <a:p>
            <a:pPr marL="0" indent="0">
              <a:buNone/>
            </a:pPr>
            <a:endParaRPr lang="en-US" dirty="0"/>
          </a:p>
        </p:txBody>
      </p:sp>
    </p:spTree>
    <p:extLst>
      <p:ext uri="{BB962C8B-B14F-4D97-AF65-F5344CB8AC3E}">
        <p14:creationId xmlns:p14="http://schemas.microsoft.com/office/powerpoint/2010/main" val="296696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C48AA8-0A81-45BF-ACC2-646A50A17427}"/>
</file>

<file path=customXml/itemProps2.xml><?xml version="1.0" encoding="utf-8"?>
<ds:datastoreItem xmlns:ds="http://schemas.openxmlformats.org/officeDocument/2006/customXml" ds:itemID="{24B7B396-7AA1-4D7C-86F1-3271547340F7}"/>
</file>

<file path=customXml/itemProps3.xml><?xml version="1.0" encoding="utf-8"?>
<ds:datastoreItem xmlns:ds="http://schemas.openxmlformats.org/officeDocument/2006/customXml" ds:itemID="{8800D212-0A9C-4B8C-B4DE-4D90AF117A8C}"/>
</file>

<file path=docProps/app.xml><?xml version="1.0" encoding="utf-8"?>
<Properties xmlns="http://schemas.openxmlformats.org/officeDocument/2006/extended-properties" xmlns:vt="http://schemas.openxmlformats.org/officeDocument/2006/docPropsVTypes">
  <TotalTime>49</TotalTime>
  <Words>1118</Words>
  <Application>Microsoft Office PowerPoint</Application>
  <PresentationFormat>Widescreen</PresentationFormat>
  <Paragraphs>129</Paragraphs>
  <Slides>27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I/O Systems</vt:lpstr>
      <vt:lpstr>PowerPoint Presentation</vt:lpstr>
      <vt:lpstr>PowerPoint Presentation</vt:lpstr>
      <vt:lpstr>PowerPoint Presentation</vt:lpstr>
      <vt:lpstr>PowerPoint Presentation</vt:lpstr>
      <vt:lpstr>I/O Architectures</vt:lpstr>
      <vt:lpstr>I/O Hardware</vt:lpstr>
      <vt:lpstr>PowerPoint Presentation</vt:lpstr>
      <vt:lpstr>PowerPoint Presentation</vt:lpstr>
      <vt:lpstr>PowerPoint Presentation</vt:lpstr>
      <vt:lpstr>PowerPoint Presentation</vt:lpstr>
      <vt:lpstr>Classification of devices</vt:lpstr>
      <vt:lpstr>Categories of I/O Devices</vt:lpstr>
      <vt:lpstr>Categories of I/O Devices</vt:lpstr>
      <vt:lpstr>Categories of I/O Devices</vt:lpstr>
      <vt:lpstr>PowerPoint Presentation</vt:lpstr>
      <vt:lpstr>PowerPoint Presentation</vt:lpstr>
      <vt:lpstr>PowerPoint Presentation</vt:lpstr>
      <vt:lpstr>PowerPoint Presentation</vt:lpstr>
      <vt:lpstr>Differences in I/O Devices</vt:lpstr>
      <vt:lpstr>I/O Buffering</vt:lpstr>
      <vt:lpstr>I/O Buffering</vt:lpstr>
      <vt:lpstr>Single Buffer</vt:lpstr>
      <vt:lpstr>Single Buffer</vt:lpstr>
      <vt:lpstr>I/O Buffering</vt:lpstr>
      <vt:lpstr>Double Buffer</vt:lpstr>
      <vt:lpstr>Circular Buffer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Systems</dc:title>
  <dc:creator>csemsb</dc:creator>
  <cp:lastModifiedBy>csemsb</cp:lastModifiedBy>
  <cp:revision>12</cp:revision>
  <dcterms:created xsi:type="dcterms:W3CDTF">2019-03-27T07:07:27Z</dcterms:created>
  <dcterms:modified xsi:type="dcterms:W3CDTF">2019-03-28T09:35:37Z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