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54.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61.xml" ContentType="application/vnd.openxmlformats-officedocument.presentationml.slide+xml"/>
  <Override PartName="/ppt/slides/slide13.xml" ContentType="application/vnd.openxmlformats-officedocument.presentationml.slide+xml"/>
  <Override PartName="/ppt/slides/slide63.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4" r:id="rId6"/>
    <p:sldId id="261" r:id="rId7"/>
    <p:sldId id="263" r:id="rId8"/>
    <p:sldId id="268" r:id="rId9"/>
    <p:sldId id="269" r:id="rId10"/>
    <p:sldId id="265" r:id="rId11"/>
    <p:sldId id="266" r:id="rId12"/>
    <p:sldId id="267" r:id="rId13"/>
    <p:sldId id="271" r:id="rId14"/>
    <p:sldId id="273" r:id="rId15"/>
    <p:sldId id="270"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7703FB4-420E-4F49-8C05-1D2D6D81F47A}"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170599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703FB4-420E-4F49-8C05-1D2D6D81F47A}"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384711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703FB4-420E-4F49-8C05-1D2D6D81F47A}"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289469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41867" y="152400"/>
            <a:ext cx="11040533" cy="6858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05067"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05250"/>
            <a:ext cx="10905067" cy="2152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r>
              <a:rPr lang="en-US"/>
              <a:t>Computer Science, Rutgers</a:t>
            </a:r>
          </a:p>
        </p:txBody>
      </p:sp>
      <p:sp>
        <p:nvSpPr>
          <p:cNvPr id="6" name="Footer Placeholder 5"/>
          <p:cNvSpPr>
            <a:spLocks noGrp="1" noChangeArrowheads="1"/>
          </p:cNvSpPr>
          <p:nvPr>
            <p:ph type="ftr" sz="quarter" idx="11"/>
          </p:nvPr>
        </p:nvSpPr>
        <p:spPr/>
        <p:txBody>
          <a:bodyPr/>
          <a:lstStyle>
            <a:lvl1pPr>
              <a:defRPr/>
            </a:lvl1pPr>
          </a:lstStyle>
          <a:p>
            <a:pPr>
              <a:defRPr/>
            </a:pPr>
            <a:r>
              <a:rPr lang="en-US"/>
              <a:t>CS 519: Operating System Theory</a:t>
            </a:r>
          </a:p>
        </p:txBody>
      </p:sp>
    </p:spTree>
    <p:extLst>
      <p:ext uri="{BB962C8B-B14F-4D97-AF65-F5344CB8AC3E}">
        <p14:creationId xmlns:p14="http://schemas.microsoft.com/office/powerpoint/2010/main" val="16115979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703FB4-420E-4F49-8C05-1D2D6D81F47A}"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305038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03FB4-420E-4F49-8C05-1D2D6D81F47A}"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336110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7703FB4-420E-4F49-8C05-1D2D6D81F47A}"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169581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7703FB4-420E-4F49-8C05-1D2D6D81F47A}"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173339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7703FB4-420E-4F49-8C05-1D2D6D81F47A}"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93826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03FB4-420E-4F49-8C05-1D2D6D81F47A}"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358330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703FB4-420E-4F49-8C05-1D2D6D81F47A}"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251129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703FB4-420E-4F49-8C05-1D2D6D81F47A}"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86EEA2-240A-4CDB-AAB1-DCEBCB7E234A}" type="slidenum">
              <a:rPr lang="en-IN" smtClean="0"/>
              <a:t>‹#›</a:t>
            </a:fld>
            <a:endParaRPr lang="en-IN"/>
          </a:p>
        </p:txBody>
      </p:sp>
    </p:spTree>
    <p:extLst>
      <p:ext uri="{BB962C8B-B14F-4D97-AF65-F5344CB8AC3E}">
        <p14:creationId xmlns:p14="http://schemas.microsoft.com/office/powerpoint/2010/main" val="166174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03FB4-420E-4F49-8C05-1D2D6D81F47A}" type="datetimeFigureOut">
              <a:rPr lang="en-IN" smtClean="0"/>
              <a:t>08-04-2022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6EEA2-240A-4CDB-AAB1-DCEBCB7E234A}" type="slidenum">
              <a:rPr lang="en-IN" smtClean="0"/>
              <a:t>‹#›</a:t>
            </a:fld>
            <a:endParaRPr lang="en-IN"/>
          </a:p>
        </p:txBody>
      </p:sp>
    </p:spTree>
    <p:extLst>
      <p:ext uri="{BB962C8B-B14F-4D97-AF65-F5344CB8AC3E}">
        <p14:creationId xmlns:p14="http://schemas.microsoft.com/office/powerpoint/2010/main" val="172384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Distributed Systems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2434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US" altLang="en-US" dirty="0"/>
          </a:p>
        </p:txBody>
      </p:sp>
      <p:sp>
        <p:nvSpPr>
          <p:cNvPr id="23555" name="Content Placeholder 2"/>
          <p:cNvSpPr>
            <a:spLocks noGrp="1"/>
          </p:cNvSpPr>
          <p:nvPr>
            <p:ph idx="1"/>
          </p:nvPr>
        </p:nvSpPr>
        <p:spPr/>
        <p:txBody>
          <a:bodyPr/>
          <a:lstStyle/>
          <a:p>
            <a:pPr eaLnBrk="1" hangingPunct="1">
              <a:buFont typeface="Arial" panose="020B0604020202020204" pitchFamily="34" charset="0"/>
              <a:buNone/>
            </a:pPr>
            <a:r>
              <a:rPr lang="en-US" altLang="en-US"/>
              <a:t>A DOS should</a:t>
            </a:r>
          </a:p>
          <a:p>
            <a:pPr eaLnBrk="1" hangingPunct="1"/>
            <a:r>
              <a:rPr lang="en-US" altLang="en-US"/>
              <a:t>Control n/w resource allocation</a:t>
            </a:r>
          </a:p>
          <a:p>
            <a:pPr eaLnBrk="1" hangingPunct="1"/>
            <a:r>
              <a:rPr lang="en-US" altLang="en-US"/>
              <a:t>Provide virtual computer</a:t>
            </a:r>
          </a:p>
          <a:p>
            <a:pPr eaLnBrk="1" hangingPunct="1"/>
            <a:r>
              <a:rPr lang="en-US" altLang="en-US"/>
              <a:t>Hide the distribution of resources</a:t>
            </a:r>
          </a:p>
          <a:p>
            <a:pPr eaLnBrk="1" hangingPunct="1"/>
            <a:r>
              <a:rPr lang="en-US" altLang="en-US"/>
              <a:t>Provide protection mechanisms</a:t>
            </a:r>
          </a:p>
          <a:p>
            <a:pPr eaLnBrk="1" hangingPunct="1"/>
            <a:r>
              <a:rPr lang="en-US" altLang="en-US"/>
              <a:t>Provide secure communication</a:t>
            </a:r>
          </a:p>
        </p:txBody>
      </p:sp>
    </p:spTree>
    <p:extLst>
      <p:ext uri="{BB962C8B-B14F-4D97-AF65-F5344CB8AC3E}">
        <p14:creationId xmlns:p14="http://schemas.microsoft.com/office/powerpoint/2010/main" val="180024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2819400"/>
            <a:ext cx="51816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Communication Subsystem</a:t>
            </a:r>
          </a:p>
        </p:txBody>
      </p:sp>
      <p:sp>
        <p:nvSpPr>
          <p:cNvPr id="5" name="Rectangle 4"/>
          <p:cNvSpPr/>
          <p:nvPr/>
        </p:nvSpPr>
        <p:spPr>
          <a:xfrm>
            <a:off x="4876800" y="46482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PCn</a:t>
            </a:r>
          </a:p>
        </p:txBody>
      </p:sp>
      <p:sp>
        <p:nvSpPr>
          <p:cNvPr id="6" name="Rectangle 5"/>
          <p:cNvSpPr/>
          <p:nvPr/>
        </p:nvSpPr>
        <p:spPr>
          <a:xfrm>
            <a:off x="3276600" y="4572000"/>
            <a:ext cx="1143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PC1</a:t>
            </a:r>
          </a:p>
        </p:txBody>
      </p:sp>
      <p:sp>
        <p:nvSpPr>
          <p:cNvPr id="7" name="Rectangle 6"/>
          <p:cNvSpPr/>
          <p:nvPr/>
        </p:nvSpPr>
        <p:spPr>
          <a:xfrm>
            <a:off x="7315200" y="1600200"/>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M/C</a:t>
            </a:r>
          </a:p>
        </p:txBody>
      </p:sp>
      <p:sp>
        <p:nvSpPr>
          <p:cNvPr id="8" name="Rectangle 7"/>
          <p:cNvSpPr/>
          <p:nvPr/>
        </p:nvSpPr>
        <p:spPr>
          <a:xfrm>
            <a:off x="5486400" y="1600200"/>
            <a:ext cx="13716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Printer</a:t>
            </a:r>
          </a:p>
        </p:txBody>
      </p:sp>
      <p:sp>
        <p:nvSpPr>
          <p:cNvPr id="9" name="Rectangle 8"/>
          <p:cNvSpPr/>
          <p:nvPr/>
        </p:nvSpPr>
        <p:spPr>
          <a:xfrm>
            <a:off x="3352800" y="1524000"/>
            <a:ext cx="1295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Hard Disk</a:t>
            </a:r>
          </a:p>
        </p:txBody>
      </p:sp>
      <p:sp>
        <p:nvSpPr>
          <p:cNvPr id="10" name="Rectangle 9"/>
          <p:cNvSpPr/>
          <p:nvPr/>
        </p:nvSpPr>
        <p:spPr>
          <a:xfrm>
            <a:off x="6172200" y="46482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Proc 1</a:t>
            </a:r>
          </a:p>
        </p:txBody>
      </p:sp>
      <p:sp>
        <p:nvSpPr>
          <p:cNvPr id="11" name="Rectangle 10"/>
          <p:cNvSpPr/>
          <p:nvPr/>
        </p:nvSpPr>
        <p:spPr>
          <a:xfrm>
            <a:off x="7696200" y="4724400"/>
            <a:ext cx="91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Procn</a:t>
            </a:r>
          </a:p>
        </p:txBody>
      </p:sp>
      <p:cxnSp>
        <p:nvCxnSpPr>
          <p:cNvPr id="18" name="Straight Connector 17"/>
          <p:cNvCxnSpPr/>
          <p:nvPr/>
        </p:nvCxnSpPr>
        <p:spPr>
          <a:xfrm rot="5400000">
            <a:off x="3924301" y="2552701"/>
            <a:ext cx="53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6248401" y="2590801"/>
            <a:ext cx="457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7467601" y="2590801"/>
            <a:ext cx="457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3771901" y="4305301"/>
            <a:ext cx="53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4876801" y="4343401"/>
            <a:ext cx="609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6553201" y="4343401"/>
            <a:ext cx="6096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8039101" y="4381501"/>
            <a:ext cx="685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95800" y="5105400"/>
            <a:ext cx="304800" cy="158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2800" y="5105400"/>
            <a:ext cx="381000" cy="158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4595" name="TextBox 35"/>
          <p:cNvSpPr txBox="1">
            <a:spLocks noChangeArrowheads="1"/>
          </p:cNvSpPr>
          <p:nvPr/>
        </p:nvSpPr>
        <p:spPr bwMode="auto">
          <a:xfrm>
            <a:off x="5562600" y="762001"/>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Print Server</a:t>
            </a:r>
          </a:p>
        </p:txBody>
      </p:sp>
      <p:sp>
        <p:nvSpPr>
          <p:cNvPr id="24596" name="TextBox 36"/>
          <p:cNvSpPr txBox="1">
            <a:spLocks noChangeArrowheads="1"/>
          </p:cNvSpPr>
          <p:nvPr/>
        </p:nvSpPr>
        <p:spPr bwMode="auto">
          <a:xfrm>
            <a:off x="3352800" y="762000"/>
            <a:ext cx="121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File Server</a:t>
            </a:r>
          </a:p>
        </p:txBody>
      </p:sp>
      <p:sp>
        <p:nvSpPr>
          <p:cNvPr id="24597" name="TextBox 37"/>
          <p:cNvSpPr txBox="1">
            <a:spLocks noChangeArrowheads="1"/>
          </p:cNvSpPr>
          <p:nvPr/>
        </p:nvSpPr>
        <p:spPr bwMode="auto">
          <a:xfrm>
            <a:off x="7620000" y="838201"/>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Name Server</a:t>
            </a:r>
          </a:p>
        </p:txBody>
      </p:sp>
      <p:sp>
        <p:nvSpPr>
          <p:cNvPr id="24598" name="TextBox 38"/>
          <p:cNvSpPr txBox="1">
            <a:spLocks noChangeArrowheads="1"/>
          </p:cNvSpPr>
          <p:nvPr/>
        </p:nvSpPr>
        <p:spPr bwMode="auto">
          <a:xfrm>
            <a:off x="3352800" y="57150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User 1</a:t>
            </a:r>
          </a:p>
        </p:txBody>
      </p:sp>
      <p:sp>
        <p:nvSpPr>
          <p:cNvPr id="24599" name="TextBox 39"/>
          <p:cNvSpPr txBox="1">
            <a:spLocks noChangeArrowheads="1"/>
          </p:cNvSpPr>
          <p:nvPr/>
        </p:nvSpPr>
        <p:spPr bwMode="auto">
          <a:xfrm>
            <a:off x="4953000" y="5791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User n</a:t>
            </a:r>
          </a:p>
        </p:txBody>
      </p:sp>
      <p:sp>
        <p:nvSpPr>
          <p:cNvPr id="24600" name="TextBox 40"/>
          <p:cNvSpPr txBox="1">
            <a:spLocks noChangeArrowheads="1"/>
          </p:cNvSpPr>
          <p:nvPr/>
        </p:nvSpPr>
        <p:spPr bwMode="auto">
          <a:xfrm>
            <a:off x="6629400" y="58674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Processing servers</a:t>
            </a:r>
          </a:p>
        </p:txBody>
      </p:sp>
    </p:spTree>
    <p:extLst>
      <p:ext uri="{BB962C8B-B14F-4D97-AF65-F5344CB8AC3E}">
        <p14:creationId xmlns:p14="http://schemas.microsoft.com/office/powerpoint/2010/main" val="198858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Characteristics</a:t>
            </a:r>
          </a:p>
        </p:txBody>
      </p:sp>
      <p:sp>
        <p:nvSpPr>
          <p:cNvPr id="25603" name="Content Placeholder 2"/>
          <p:cNvSpPr>
            <a:spLocks noGrp="1"/>
          </p:cNvSpPr>
          <p:nvPr>
            <p:ph idx="1"/>
          </p:nvPr>
        </p:nvSpPr>
        <p:spPr/>
        <p:txBody>
          <a:bodyPr/>
          <a:lstStyle/>
          <a:p>
            <a:pPr eaLnBrk="1" hangingPunct="1"/>
            <a:r>
              <a:rPr lang="en-US" altLang="en-US"/>
              <a:t>Global system wide OS</a:t>
            </a:r>
          </a:p>
          <a:p>
            <a:pPr eaLnBrk="1" hangingPunct="1"/>
            <a:r>
              <a:rPr lang="en-US" altLang="en-US"/>
              <a:t>Dynamic allocation of processes to CPU’s</a:t>
            </a:r>
          </a:p>
          <a:p>
            <a:pPr eaLnBrk="1" hangingPunct="1"/>
            <a:r>
              <a:rPr lang="en-US" altLang="en-US"/>
              <a:t>File placement managed by OS</a:t>
            </a:r>
          </a:p>
          <a:p>
            <a:pPr eaLnBrk="1" hangingPunct="1"/>
            <a:r>
              <a:rPr lang="en-US" altLang="en-US"/>
              <a:t>Fault tolerance</a:t>
            </a:r>
          </a:p>
          <a:p>
            <a:pPr eaLnBrk="1" hangingPunct="1"/>
            <a:r>
              <a:rPr lang="en-US" altLang="en-US"/>
              <a:t>Single Global IPC mechanism</a:t>
            </a:r>
          </a:p>
        </p:txBody>
      </p:sp>
    </p:spTree>
    <p:extLst>
      <p:ext uri="{BB962C8B-B14F-4D97-AF65-F5344CB8AC3E}">
        <p14:creationId xmlns:p14="http://schemas.microsoft.com/office/powerpoint/2010/main" val="82982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Middleware based Distributed Systems</a:t>
            </a:r>
          </a:p>
        </p:txBody>
      </p:sp>
      <p:sp>
        <p:nvSpPr>
          <p:cNvPr id="3" name="Content Placeholder 2"/>
          <p:cNvSpPr>
            <a:spLocks noGrp="1"/>
          </p:cNvSpPr>
          <p:nvPr>
            <p:ph idx="1"/>
          </p:nvPr>
        </p:nvSpPr>
        <p:spPr/>
        <p:txBody>
          <a:bodyPr>
            <a:normAutofit fontScale="92500" lnSpcReduction="10000"/>
          </a:bodyPr>
          <a:lstStyle/>
          <a:p>
            <a:r>
              <a:rPr lang="en-IN" dirty="0"/>
              <a:t>Middleware- Additional layer on top of NOS implementing general purpose services and it hides more or less the heterogeneity of the collection of underlying platforms.</a:t>
            </a:r>
          </a:p>
          <a:p>
            <a:pPr marL="0" indent="0">
              <a:buNone/>
            </a:pPr>
            <a:r>
              <a:rPr lang="en-IN" dirty="0"/>
              <a:t>Middleware Services:</a:t>
            </a:r>
          </a:p>
          <a:p>
            <a:pPr marL="0" indent="0">
              <a:buNone/>
            </a:pPr>
            <a:r>
              <a:rPr lang="en-IN" dirty="0"/>
              <a:t>     Communication facilities</a:t>
            </a:r>
          </a:p>
          <a:p>
            <a:pPr marL="0" indent="0">
              <a:buNone/>
            </a:pPr>
            <a:r>
              <a:rPr lang="en-IN" dirty="0"/>
              <a:t>      Naming</a:t>
            </a:r>
          </a:p>
          <a:p>
            <a:pPr marL="0" indent="0">
              <a:buNone/>
            </a:pPr>
            <a:r>
              <a:rPr lang="en-IN" dirty="0"/>
              <a:t>      Persistence</a:t>
            </a:r>
          </a:p>
          <a:p>
            <a:pPr marL="0" indent="0">
              <a:buNone/>
            </a:pPr>
            <a:r>
              <a:rPr lang="en-IN" dirty="0"/>
              <a:t>      Security</a:t>
            </a:r>
          </a:p>
          <a:p>
            <a:pPr marL="0" indent="0">
              <a:buNone/>
            </a:pPr>
            <a:r>
              <a:rPr lang="en-IN" dirty="0"/>
              <a:t>      Openness</a:t>
            </a:r>
          </a:p>
          <a:p>
            <a:pPr marL="0" indent="0">
              <a:buNone/>
            </a:pPr>
            <a:r>
              <a:rPr lang="en-IN"/>
              <a:t>      Scalability</a:t>
            </a:r>
            <a:endParaRPr lang="en-IN" dirty="0"/>
          </a:p>
        </p:txBody>
      </p:sp>
    </p:spTree>
    <p:extLst>
      <p:ext uri="{BB962C8B-B14F-4D97-AF65-F5344CB8AC3E}">
        <p14:creationId xmlns:p14="http://schemas.microsoft.com/office/powerpoint/2010/main" val="389662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dirty="0"/>
          </a:p>
        </p:txBody>
      </p:sp>
      <p:pic>
        <p:nvPicPr>
          <p:cNvPr id="512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55104" y="2166144"/>
            <a:ext cx="7051110" cy="2971800"/>
          </a:xfrm>
          <a:noFill/>
        </p:spPr>
      </p:pic>
      <p:sp>
        <p:nvSpPr>
          <p:cNvPr id="5124" name="Rectangle 6"/>
          <p:cNvSpPr>
            <a:spLocks noChangeArrowheads="1"/>
          </p:cNvSpPr>
          <p:nvPr/>
        </p:nvSpPr>
        <p:spPr bwMode="auto">
          <a:xfrm>
            <a:off x="2438400" y="49530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A distributed system organized as middleware.</a:t>
            </a:r>
          </a:p>
        </p:txBody>
      </p:sp>
    </p:spTree>
    <p:extLst>
      <p:ext uri="{BB962C8B-B14F-4D97-AF65-F5344CB8AC3E}">
        <p14:creationId xmlns:p14="http://schemas.microsoft.com/office/powerpoint/2010/main" val="3276037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Goals</a:t>
            </a:r>
            <a:br>
              <a:rPr lang="en-US" dirty="0"/>
            </a:br>
            <a:endParaRPr lang="en-US" dirty="0"/>
          </a:p>
        </p:txBody>
      </p:sp>
      <p:sp>
        <p:nvSpPr>
          <p:cNvPr id="2051" name="Content Placeholder 2"/>
          <p:cNvSpPr>
            <a:spLocks noGrp="1"/>
          </p:cNvSpPr>
          <p:nvPr>
            <p:ph idx="1"/>
          </p:nvPr>
        </p:nvSpPr>
        <p:spPr/>
        <p:txBody>
          <a:bodyPr/>
          <a:lstStyle/>
          <a:p>
            <a:pPr eaLnBrk="1" hangingPunct="1"/>
            <a:r>
              <a:rPr lang="en-US" altLang="en-US"/>
              <a:t>A distributed system should easily connect users to resources</a:t>
            </a:r>
          </a:p>
          <a:p>
            <a:pPr eaLnBrk="1" hangingPunct="1"/>
            <a:r>
              <a:rPr lang="en-US" altLang="en-US"/>
              <a:t>It should hide the fact that resources are distributed across a network</a:t>
            </a:r>
          </a:p>
          <a:p>
            <a:pPr eaLnBrk="1" hangingPunct="1"/>
            <a:r>
              <a:rPr lang="en-US" altLang="en-US"/>
              <a:t>It should be open</a:t>
            </a:r>
          </a:p>
          <a:p>
            <a:pPr eaLnBrk="1" hangingPunct="1"/>
            <a:r>
              <a:rPr lang="en-US" altLang="en-US"/>
              <a:t>It should be scalable</a:t>
            </a:r>
          </a:p>
        </p:txBody>
      </p:sp>
    </p:spTree>
    <p:extLst>
      <p:ext uri="{BB962C8B-B14F-4D97-AF65-F5344CB8AC3E}">
        <p14:creationId xmlns:p14="http://schemas.microsoft.com/office/powerpoint/2010/main" val="396627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a:t>
            </a:r>
          </a:p>
        </p:txBody>
      </p:sp>
      <p:sp>
        <p:nvSpPr>
          <p:cNvPr id="3" name="Content Placeholder 2"/>
          <p:cNvSpPr>
            <a:spLocks noGrp="1"/>
          </p:cNvSpPr>
          <p:nvPr>
            <p:ph idx="1"/>
          </p:nvPr>
        </p:nvSpPr>
        <p:spPr/>
        <p:txBody>
          <a:bodyPr>
            <a:normAutofit fontScale="85000" lnSpcReduction="20000"/>
          </a:bodyPr>
          <a:lstStyle/>
          <a:p>
            <a:r>
              <a:rPr lang="en-US" dirty="0"/>
              <a:t>Transparency – concealment from the user and the application programmer of the separation of components in a distributed systems so that the system is perceived as a whole rather than as a collection of independent components</a:t>
            </a:r>
          </a:p>
          <a:p>
            <a:r>
              <a:rPr lang="en-US" dirty="0"/>
              <a:t>Flexibility- ease of modification and ease of enhancement</a:t>
            </a:r>
          </a:p>
          <a:p>
            <a:r>
              <a:rPr lang="en-US" dirty="0"/>
              <a:t>Openness – The openness of a computer system is the characteristics that determines whether the system can be extended and re-implemented</a:t>
            </a:r>
          </a:p>
          <a:p>
            <a:r>
              <a:rPr lang="en-US" dirty="0"/>
              <a:t>Scalability – A system is scalable, if it will remain effective when there is a significant increase in the numbers of resources and number of users</a:t>
            </a:r>
          </a:p>
          <a:p>
            <a:r>
              <a:rPr lang="en-US" dirty="0"/>
              <a:t>Heterogeneity – Variety and differences</a:t>
            </a:r>
          </a:p>
          <a:p>
            <a:r>
              <a:rPr lang="en-US" dirty="0"/>
              <a:t>Security- CIA</a:t>
            </a:r>
          </a:p>
          <a:p>
            <a:pPr lvl="1"/>
            <a:r>
              <a:rPr lang="en-US" dirty="0"/>
              <a:t>Confidentiality – protection against disclosure to unauthorized individuals</a:t>
            </a:r>
          </a:p>
          <a:p>
            <a:pPr lvl="1"/>
            <a:r>
              <a:rPr lang="en-US" dirty="0"/>
              <a:t>Integrity – Protection against alteration or corruption</a:t>
            </a:r>
          </a:p>
          <a:p>
            <a:pPr lvl="1"/>
            <a:r>
              <a:rPr lang="en-US" dirty="0"/>
              <a:t>Availability – Protection against interference with the means to access </a:t>
            </a:r>
            <a:r>
              <a:rPr lang="en-US"/>
              <a:t>the resources. </a:t>
            </a:r>
            <a:endParaRPr lang="en-US" dirty="0"/>
          </a:p>
          <a:p>
            <a:endParaRPr lang="en-US" dirty="0"/>
          </a:p>
        </p:txBody>
      </p:sp>
    </p:spTree>
    <p:extLst>
      <p:ext uri="{BB962C8B-B14F-4D97-AF65-F5344CB8AC3E}">
        <p14:creationId xmlns:p14="http://schemas.microsoft.com/office/powerpoint/2010/main" val="254118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Distributed Synchronization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0913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Systems</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A distributed system consists of a number of processes.</a:t>
            </a:r>
          </a:p>
          <a:p>
            <a:pPr marL="0" indent="0">
              <a:buNone/>
            </a:pPr>
            <a:r>
              <a:rPr lang="en-IN" dirty="0"/>
              <a:t>	Each process has a state ( Values of variables)</a:t>
            </a:r>
          </a:p>
          <a:p>
            <a:pPr marL="0" indent="0">
              <a:buNone/>
            </a:pPr>
            <a:r>
              <a:rPr lang="en-IN" dirty="0"/>
              <a:t>            Each process takes action to change its state, which may be an instruction or a communication action ( send, receive)</a:t>
            </a:r>
          </a:p>
          <a:p>
            <a:r>
              <a:rPr lang="en-IN" dirty="0"/>
              <a:t>Each process has a common clock and events within a process can be assigned timestamps and thus ordered.</a:t>
            </a:r>
          </a:p>
          <a:p>
            <a:r>
              <a:rPr lang="en-IN" dirty="0"/>
              <a:t>In DS, the time order of events across different processes are also to be considered.</a:t>
            </a:r>
          </a:p>
          <a:p>
            <a:r>
              <a:rPr lang="en-IN" dirty="0"/>
              <a:t>The multiple processors do not share a common memory or clock. </a:t>
            </a:r>
          </a:p>
          <a:p>
            <a:r>
              <a:rPr lang="en-IN" dirty="0"/>
              <a:t>Instead, each processor has its own local memory and communicates with other processes through communication lines.</a:t>
            </a:r>
          </a:p>
          <a:p>
            <a:endParaRPr lang="en-IN" dirty="0"/>
          </a:p>
        </p:txBody>
      </p:sp>
    </p:spTree>
    <p:extLst>
      <p:ext uri="{BB962C8B-B14F-4D97-AF65-F5344CB8AC3E}">
        <p14:creationId xmlns:p14="http://schemas.microsoft.com/office/powerpoint/2010/main" val="265670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b="1" dirty="0"/>
              <a:t>The Importance of Synchronization</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IN" dirty="0"/>
              <a:t>Various components of a distributed system must cooperate and exchange information, synchronization is a necessity.</a:t>
            </a:r>
          </a:p>
          <a:p>
            <a:r>
              <a:rPr lang="en-IN" dirty="0"/>
              <a:t>Constraints, both implicit and explicit, are therefore enforced to ensure synchronization of components.</a:t>
            </a:r>
          </a:p>
          <a:p>
            <a:r>
              <a:rPr lang="en-IN" dirty="0"/>
              <a:t>Synchronization is required for</a:t>
            </a:r>
          </a:p>
          <a:p>
            <a:pPr lvl="1"/>
            <a:r>
              <a:rPr lang="en-IN" dirty="0"/>
              <a:t>Fairness</a:t>
            </a:r>
          </a:p>
          <a:p>
            <a:pPr lvl="1"/>
            <a:r>
              <a:rPr lang="en-IN" dirty="0"/>
              <a:t>Correctness</a:t>
            </a:r>
          </a:p>
          <a:p>
            <a:endParaRPr lang="en-IN" dirty="0"/>
          </a:p>
        </p:txBody>
      </p:sp>
    </p:spTree>
    <p:extLst>
      <p:ext uri="{BB962C8B-B14F-4D97-AF65-F5344CB8AC3E}">
        <p14:creationId xmlns:p14="http://schemas.microsoft.com/office/powerpoint/2010/main" val="120133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t>Definition of a Distributed System</a:t>
            </a:r>
          </a:p>
        </p:txBody>
      </p:sp>
      <p:sp>
        <p:nvSpPr>
          <p:cNvPr id="4099" name="Content Placeholder 2"/>
          <p:cNvSpPr>
            <a:spLocks noGrp="1"/>
          </p:cNvSpPr>
          <p:nvPr>
            <p:ph idx="1"/>
          </p:nvPr>
        </p:nvSpPr>
        <p:spPr/>
        <p:txBody>
          <a:bodyPr/>
          <a:lstStyle/>
          <a:p>
            <a:pPr eaLnBrk="1" hangingPunct="1"/>
            <a:r>
              <a:rPr lang="en-US" altLang="en-US"/>
              <a:t>A distributed system is a collection of independent computers that appear to the users of the system as a single computer</a:t>
            </a:r>
          </a:p>
          <a:p>
            <a:pPr eaLnBrk="1" hangingPunct="1"/>
            <a:r>
              <a:rPr lang="en-US" altLang="en-US"/>
              <a:t>Two aspects:</a:t>
            </a:r>
          </a:p>
          <a:p>
            <a:pPr lvl="1" eaLnBrk="1" hangingPunct="1">
              <a:buFont typeface="Arial" panose="020B0604020202020204" pitchFamily="34" charset="0"/>
              <a:buNone/>
            </a:pPr>
            <a:r>
              <a:rPr lang="en-US" altLang="en-US"/>
              <a:t>– Hardware: autonomous machines</a:t>
            </a:r>
          </a:p>
          <a:p>
            <a:pPr lvl="1" eaLnBrk="1" hangingPunct="1">
              <a:buFont typeface="Arial" panose="020B0604020202020204" pitchFamily="34" charset="0"/>
              <a:buNone/>
            </a:pPr>
            <a:r>
              <a:rPr lang="en-US" altLang="en-US"/>
              <a:t>– Software: the users think of the system as a single computer</a:t>
            </a:r>
          </a:p>
        </p:txBody>
      </p:sp>
    </p:spTree>
    <p:extLst>
      <p:ext uri="{BB962C8B-B14F-4D97-AF65-F5344CB8AC3E}">
        <p14:creationId xmlns:p14="http://schemas.microsoft.com/office/powerpoint/2010/main" val="378833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Clock Synchronization </a:t>
            </a:r>
            <a:endParaRPr lang="en-IN" i="1" dirty="0"/>
          </a:p>
        </p:txBody>
      </p:sp>
      <p:sp>
        <p:nvSpPr>
          <p:cNvPr id="3" name="Content Placeholder 2"/>
          <p:cNvSpPr>
            <a:spLocks noGrp="1"/>
          </p:cNvSpPr>
          <p:nvPr>
            <p:ph idx="1"/>
          </p:nvPr>
        </p:nvSpPr>
        <p:spPr/>
        <p:txBody>
          <a:bodyPr/>
          <a:lstStyle/>
          <a:p>
            <a:r>
              <a:rPr lang="en-US" dirty="0"/>
              <a:t>Logical Clocks</a:t>
            </a:r>
          </a:p>
          <a:p>
            <a:pPr lvl="1"/>
            <a:r>
              <a:rPr lang="en-US" dirty="0"/>
              <a:t>Happened Before relation</a:t>
            </a:r>
          </a:p>
          <a:p>
            <a:r>
              <a:rPr lang="en-US" dirty="0"/>
              <a:t>Physical Clocks</a:t>
            </a:r>
          </a:p>
          <a:p>
            <a:pPr lvl="1"/>
            <a:r>
              <a:rPr lang="en-US" dirty="0"/>
              <a:t>Centralized</a:t>
            </a:r>
          </a:p>
          <a:p>
            <a:pPr lvl="2"/>
            <a:r>
              <a:rPr lang="en-US" dirty="0"/>
              <a:t>Broadcast Based</a:t>
            </a:r>
          </a:p>
          <a:p>
            <a:pPr lvl="2"/>
            <a:r>
              <a:rPr lang="en-US" dirty="0"/>
              <a:t>Request Driven</a:t>
            </a:r>
          </a:p>
          <a:p>
            <a:pPr lvl="1"/>
            <a:r>
              <a:rPr lang="en-US" dirty="0"/>
              <a:t>Decentralized</a:t>
            </a:r>
            <a:endParaRPr lang="en-IN" dirty="0"/>
          </a:p>
        </p:txBody>
      </p:sp>
    </p:spTree>
    <p:extLst>
      <p:ext uri="{BB962C8B-B14F-4D97-AF65-F5344CB8AC3E}">
        <p14:creationId xmlns:p14="http://schemas.microsoft.com/office/powerpoint/2010/main" val="3973724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Physical Clocks &amp; Synchro</a:t>
            </a:r>
            <a:r>
              <a:rPr lang="en-US" altLang="en-US"/>
              <a:t>nization </a:t>
            </a:r>
          </a:p>
        </p:txBody>
      </p:sp>
      <p:sp>
        <p:nvSpPr>
          <p:cNvPr id="12291" name="Content Placeholder 2"/>
          <p:cNvSpPr>
            <a:spLocks noGrp="1"/>
          </p:cNvSpPr>
          <p:nvPr>
            <p:ph idx="1"/>
          </p:nvPr>
        </p:nvSpPr>
        <p:spPr/>
        <p:txBody>
          <a:bodyPr/>
          <a:lstStyle/>
          <a:p>
            <a:pPr eaLnBrk="1" hangingPunct="1">
              <a:lnSpc>
                <a:spcPct val="120000"/>
              </a:lnSpc>
            </a:pPr>
            <a:r>
              <a:rPr lang="en-US" altLang="en-US" sz="2000" dirty="0">
                <a:latin typeface="Times New Roman" panose="02020603050405020304" pitchFamily="18" charset="0"/>
                <a:cs typeface="Times New Roman" panose="02020603050405020304" pitchFamily="18" charset="0"/>
              </a:rPr>
              <a:t>In a DS, each process has its own clock.</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Clock Skew versus Drift</a:t>
            </a:r>
          </a:p>
          <a:p>
            <a:pPr lvl="1" eaLnBrk="1" hangingPunct="1">
              <a:lnSpc>
                <a:spcPct val="120000"/>
              </a:lnSpc>
            </a:pPr>
            <a:r>
              <a:rPr lang="en-US" altLang="en-US" sz="1600" dirty="0">
                <a:latin typeface="Times New Roman" panose="02020603050405020304" pitchFamily="18" charset="0"/>
                <a:cs typeface="Times New Roman" panose="02020603050405020304" pitchFamily="18" charset="0"/>
              </a:rPr>
              <a:t>Clock Skew = Relative Difference in clock </a:t>
            </a:r>
            <a:r>
              <a:rPr lang="en-US" altLang="en-US" sz="1600" i="1" dirty="0">
                <a:latin typeface="Times New Roman" panose="02020603050405020304" pitchFamily="18" charset="0"/>
                <a:cs typeface="Times New Roman" panose="02020603050405020304" pitchFamily="18" charset="0"/>
              </a:rPr>
              <a:t>values </a:t>
            </a:r>
            <a:r>
              <a:rPr lang="en-US" altLang="en-US" sz="1600" dirty="0">
                <a:latin typeface="Times New Roman" panose="02020603050405020304" pitchFamily="18" charset="0"/>
                <a:cs typeface="Times New Roman" panose="02020603050405020304" pitchFamily="18" charset="0"/>
              </a:rPr>
              <a:t>of two processes</a:t>
            </a:r>
          </a:p>
          <a:p>
            <a:pPr lvl="1" eaLnBrk="1" hangingPunct="1">
              <a:lnSpc>
                <a:spcPct val="120000"/>
              </a:lnSpc>
            </a:pPr>
            <a:r>
              <a:rPr lang="en-US" altLang="en-US" sz="1600" dirty="0">
                <a:latin typeface="Times New Roman" panose="02020603050405020304" pitchFamily="18" charset="0"/>
                <a:cs typeface="Times New Roman" panose="02020603050405020304" pitchFamily="18" charset="0"/>
              </a:rPr>
              <a:t>Clock Drift = Relative Difference in clock </a:t>
            </a:r>
            <a:r>
              <a:rPr lang="en-US" altLang="en-US" sz="1600" i="1" dirty="0">
                <a:latin typeface="Times New Roman" panose="02020603050405020304" pitchFamily="18" charset="0"/>
                <a:cs typeface="Times New Roman" panose="02020603050405020304" pitchFamily="18" charset="0"/>
              </a:rPr>
              <a:t>frequencies (rates) </a:t>
            </a:r>
            <a:r>
              <a:rPr lang="en-US" altLang="en-US" sz="1600" dirty="0">
                <a:latin typeface="Times New Roman" panose="02020603050405020304" pitchFamily="18" charset="0"/>
                <a:cs typeface="Times New Roman" panose="02020603050405020304" pitchFamily="18" charset="0"/>
              </a:rPr>
              <a:t>of two processes</a:t>
            </a:r>
          </a:p>
          <a:p>
            <a:pPr eaLnBrk="1" hangingPunct="1">
              <a:lnSpc>
                <a:spcPct val="120000"/>
              </a:lnSpc>
            </a:pPr>
            <a:r>
              <a:rPr lang="en-US" altLang="en-US" sz="2000" i="1" dirty="0">
                <a:latin typeface="Times New Roman" panose="02020603050405020304" pitchFamily="18" charset="0"/>
                <a:cs typeface="Times New Roman" panose="02020603050405020304" pitchFamily="18" charset="0"/>
              </a:rPr>
              <a:t>A non-zero clock drift will cause skew to continuously increase. </a:t>
            </a:r>
          </a:p>
        </p:txBody>
      </p:sp>
    </p:spTree>
    <p:extLst>
      <p:ext uri="{BB962C8B-B14F-4D97-AF65-F5344CB8AC3E}">
        <p14:creationId xmlns:p14="http://schemas.microsoft.com/office/powerpoint/2010/main" val="334957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z="4000">
                <a:latin typeface="Times New Roman" panose="02020603050405020304" pitchFamily="18" charset="0"/>
                <a:cs typeface="Times New Roman" panose="02020603050405020304" pitchFamily="18" charset="0"/>
              </a:rPr>
              <a:t>Implementation of Physical Time Service</a:t>
            </a:r>
            <a:endParaRPr lang="en-IN" altLang="en-US" sz="4000">
              <a:latin typeface="Times New Roman" panose="02020603050405020304" pitchFamily="18" charset="0"/>
              <a:cs typeface="Times New Roman" panose="02020603050405020304" pitchFamily="18" charset="0"/>
            </a:endParaRPr>
          </a:p>
        </p:txBody>
      </p:sp>
      <p:sp>
        <p:nvSpPr>
          <p:cNvPr id="13315" name="Content Placeholder 2"/>
          <p:cNvSpPr>
            <a:spLocks noGrp="1"/>
          </p:cNvSpPr>
          <p:nvPr>
            <p:ph idx="1"/>
          </p:nvPr>
        </p:nvSpPr>
        <p:spPr/>
        <p:txBody>
          <a:bodyPr/>
          <a:lstStyle/>
          <a:p>
            <a:pPr eaLnBrk="1" hangingPunct="1"/>
            <a:r>
              <a:rPr lang="en-US" altLang="en-US"/>
              <a:t>Obtaining accurate value when implmenting a physical time service</a:t>
            </a:r>
          </a:p>
          <a:p>
            <a:pPr eaLnBrk="1" hangingPunct="1"/>
            <a:r>
              <a:rPr lang="en-US" altLang="en-US"/>
              <a:t>Synchronizing the concept of physical time throughout the distributed system.</a:t>
            </a:r>
          </a:p>
          <a:p>
            <a:pPr eaLnBrk="1" hangingPunct="1"/>
            <a:r>
              <a:rPr lang="en-US" altLang="en-US"/>
              <a:t>Implementation </a:t>
            </a:r>
          </a:p>
          <a:p>
            <a:pPr lvl="1" eaLnBrk="1" hangingPunct="1"/>
            <a:r>
              <a:rPr lang="en-US" altLang="en-US"/>
              <a:t>Centralized</a:t>
            </a:r>
          </a:p>
          <a:p>
            <a:pPr lvl="1" eaLnBrk="1" hangingPunct="1"/>
            <a:r>
              <a:rPr lang="en-US" altLang="en-US"/>
              <a:t>Distributed</a:t>
            </a:r>
          </a:p>
          <a:p>
            <a:pPr eaLnBrk="1" hangingPunct="1"/>
            <a:endParaRPr lang="en-IN" altLang="en-US"/>
          </a:p>
        </p:txBody>
      </p:sp>
    </p:spTree>
    <p:extLst>
      <p:ext uri="{BB962C8B-B14F-4D97-AF65-F5344CB8AC3E}">
        <p14:creationId xmlns:p14="http://schemas.microsoft.com/office/powerpoint/2010/main" val="245317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Centralized Physical service</a:t>
            </a:r>
          </a:p>
        </p:txBody>
      </p:sp>
      <p:sp>
        <p:nvSpPr>
          <p:cNvPr id="14339" name="Content Placeholder 2"/>
          <p:cNvSpPr>
            <a:spLocks noGrp="1"/>
          </p:cNvSpPr>
          <p:nvPr>
            <p:ph idx="1"/>
          </p:nvPr>
        </p:nvSpPr>
        <p:spPr/>
        <p:txBody>
          <a:bodyPr/>
          <a:lstStyle/>
          <a:p>
            <a:pPr eaLnBrk="1" hangingPunct="1"/>
            <a:r>
              <a:rPr lang="en-US" altLang="en-US">
                <a:latin typeface="Times New Roman" panose="02020603050405020304" pitchFamily="18" charset="0"/>
                <a:cs typeface="Times New Roman" panose="02020603050405020304" pitchFamily="18" charset="0"/>
              </a:rPr>
              <a:t>Broadcast based</a:t>
            </a:r>
          </a:p>
          <a:p>
            <a:pPr eaLnBrk="1" hangingPunct="1"/>
            <a:r>
              <a:rPr lang="en-US" altLang="en-US">
                <a:latin typeface="Times New Roman" panose="02020603050405020304" pitchFamily="18" charset="0"/>
                <a:cs typeface="Times New Roman" panose="02020603050405020304" pitchFamily="18" charset="0"/>
              </a:rPr>
              <a:t>Request driven</a:t>
            </a:r>
          </a:p>
          <a:p>
            <a:pPr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Problems</a:t>
            </a:r>
          </a:p>
          <a:p>
            <a:pPr lvl="1" eaLnBrk="1" hangingPunct="1"/>
            <a:r>
              <a:rPr lang="en-US" altLang="en-US">
                <a:latin typeface="Times New Roman" panose="02020603050405020304" pitchFamily="18" charset="0"/>
                <a:cs typeface="Times New Roman" panose="02020603050405020304" pitchFamily="18" charset="0"/>
              </a:rPr>
              <a:t>    Single point of failure</a:t>
            </a:r>
          </a:p>
          <a:p>
            <a:pPr lvl="1" eaLnBrk="1" hangingPunct="1"/>
            <a:r>
              <a:rPr lang="en-US" altLang="en-US">
                <a:latin typeface="Times New Roman" panose="02020603050405020304" pitchFamily="18" charset="0"/>
                <a:cs typeface="Times New Roman" panose="02020603050405020304" pitchFamily="18" charset="0"/>
              </a:rPr>
              <a:t>    Traffic around server increases</a:t>
            </a:r>
          </a:p>
          <a:p>
            <a:pPr lvl="1" eaLnBrk="1" hangingPunct="1"/>
            <a:r>
              <a:rPr lang="en-US" altLang="en-US">
                <a:latin typeface="Times New Roman" panose="02020603050405020304" pitchFamily="18" charset="0"/>
                <a:cs typeface="Times New Roman" panose="02020603050405020304" pitchFamily="18" charset="0"/>
              </a:rPr>
              <a:t>    Not scalable</a:t>
            </a:r>
          </a:p>
        </p:txBody>
      </p:sp>
    </p:spTree>
    <p:extLst>
      <p:ext uri="{BB962C8B-B14F-4D97-AF65-F5344CB8AC3E}">
        <p14:creationId xmlns:p14="http://schemas.microsoft.com/office/powerpoint/2010/main" val="352808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Distributed Physical service</a:t>
            </a:r>
          </a:p>
        </p:txBody>
      </p:sp>
      <p:sp>
        <p:nvSpPr>
          <p:cNvPr id="21507" name="Content Placeholder 2"/>
          <p:cNvSpPr>
            <a:spLocks noGrp="1"/>
          </p:cNvSpPr>
          <p:nvPr>
            <p:ph idx="1"/>
          </p:nvPr>
        </p:nvSpPr>
        <p:spPr/>
        <p:txBody>
          <a:bodyPr/>
          <a:lstStyle/>
          <a:p>
            <a:pPr eaLnBrk="1" hangingPunct="1"/>
            <a:r>
              <a:rPr lang="en-US" altLang="en-US" sz="2400">
                <a:latin typeface="Times New Roman" panose="02020603050405020304" pitchFamily="18" charset="0"/>
                <a:cs typeface="Times New Roman" panose="02020603050405020304" pitchFamily="18" charset="0"/>
              </a:rPr>
              <a:t>Client broadcast its current time at predefined set intervals</a:t>
            </a:r>
          </a:p>
          <a:p>
            <a:pPr eaLnBrk="1" hangingPunct="1"/>
            <a:r>
              <a:rPr lang="en-US" altLang="en-US" sz="2400">
                <a:latin typeface="Times New Roman" panose="02020603050405020304" pitchFamily="18" charset="0"/>
                <a:cs typeface="Times New Roman" panose="02020603050405020304" pitchFamily="18" charset="0"/>
              </a:rPr>
              <a:t>Starts timer </a:t>
            </a:r>
          </a:p>
          <a:p>
            <a:pPr eaLnBrk="1" hangingPunct="1"/>
            <a:r>
              <a:rPr lang="en-US" altLang="en-US" sz="2400">
                <a:latin typeface="Times New Roman" panose="02020603050405020304" pitchFamily="18" charset="0"/>
                <a:cs typeface="Times New Roman" panose="02020603050405020304" pitchFamily="18" charset="0"/>
              </a:rPr>
              <a:t>Collects messages </a:t>
            </a:r>
          </a:p>
          <a:p>
            <a:pPr eaLnBrk="1" hangingPunct="1"/>
            <a:r>
              <a:rPr lang="en-US" altLang="en-US" sz="2400">
                <a:latin typeface="Times New Roman" panose="02020603050405020304" pitchFamily="18" charset="0"/>
                <a:cs typeface="Times New Roman" panose="02020603050405020304" pitchFamily="18" charset="0"/>
              </a:rPr>
              <a:t>Calculates average values and then adjust time values.</a:t>
            </a:r>
          </a:p>
        </p:txBody>
      </p:sp>
    </p:spTree>
    <p:extLst>
      <p:ext uri="{BB962C8B-B14F-4D97-AF65-F5344CB8AC3E}">
        <p14:creationId xmlns:p14="http://schemas.microsoft.com/office/powerpoint/2010/main" val="668764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Process Synchronization</a:t>
            </a:r>
            <a:endParaRPr lang="en-IN" i="1" dirty="0"/>
          </a:p>
        </p:txBody>
      </p:sp>
      <p:sp>
        <p:nvSpPr>
          <p:cNvPr id="3" name="Content Placeholder 2"/>
          <p:cNvSpPr>
            <a:spLocks noGrp="1"/>
          </p:cNvSpPr>
          <p:nvPr>
            <p:ph idx="1"/>
          </p:nvPr>
        </p:nvSpPr>
        <p:spPr/>
        <p:txBody>
          <a:bodyPr/>
          <a:lstStyle/>
          <a:p>
            <a:pPr marL="0" indent="0">
              <a:spcAft>
                <a:spcPts val="1200"/>
              </a:spcAft>
              <a:buNone/>
              <a:defRPr/>
            </a:pPr>
            <a:r>
              <a:rPr lang="en-US" dirty="0"/>
              <a:t>Techniques to coordinate execution among processes</a:t>
            </a:r>
          </a:p>
          <a:p>
            <a:pPr lvl="1">
              <a:buFont typeface="Arial" charset="0"/>
              <a:buChar char="–"/>
              <a:defRPr/>
            </a:pPr>
            <a:r>
              <a:rPr lang="en-US" dirty="0"/>
              <a:t>One process may have to wait for another</a:t>
            </a:r>
          </a:p>
          <a:p>
            <a:pPr lvl="1">
              <a:buFont typeface="Arial" charset="0"/>
              <a:buChar char="–"/>
              <a:defRPr/>
            </a:pPr>
            <a:r>
              <a:rPr lang="en-US" dirty="0"/>
              <a:t>Shared resource (e.g. critical section) may require exclusive access</a:t>
            </a:r>
          </a:p>
          <a:p>
            <a:pPr>
              <a:buNone/>
            </a:pPr>
            <a:endParaRPr lang="en-IN" dirty="0"/>
          </a:p>
        </p:txBody>
      </p:sp>
    </p:spTree>
    <p:extLst>
      <p:ext uri="{BB962C8B-B14F-4D97-AF65-F5344CB8AC3E}">
        <p14:creationId xmlns:p14="http://schemas.microsoft.com/office/powerpoint/2010/main" val="3020122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Mutual Exclusion</a:t>
            </a:r>
            <a:endParaRPr lang="en-IN" i="1" dirty="0"/>
          </a:p>
        </p:txBody>
      </p:sp>
      <p:sp>
        <p:nvSpPr>
          <p:cNvPr id="3" name="Content Placeholder 2"/>
          <p:cNvSpPr>
            <a:spLocks noGrp="1"/>
          </p:cNvSpPr>
          <p:nvPr>
            <p:ph idx="1"/>
          </p:nvPr>
        </p:nvSpPr>
        <p:spPr/>
        <p:txBody>
          <a:bodyPr>
            <a:normAutofit/>
          </a:bodyPr>
          <a:lstStyle/>
          <a:p>
            <a:r>
              <a:rPr lang="en-US" sz="2400" dirty="0"/>
              <a:t>Centralized</a:t>
            </a:r>
          </a:p>
          <a:p>
            <a:pPr>
              <a:buNone/>
            </a:pPr>
            <a:endParaRPr lang="en-US" sz="2400" dirty="0"/>
          </a:p>
          <a:p>
            <a:r>
              <a:rPr lang="en-US" sz="2400" dirty="0"/>
              <a:t>Distributed</a:t>
            </a:r>
          </a:p>
          <a:p>
            <a:pPr lvl="1"/>
            <a:r>
              <a:rPr lang="en-US" dirty="0"/>
              <a:t>Lock-based (aka permission based, non-token based) - to enter the CS a process needs to obtain permission from other processes in the system. </a:t>
            </a:r>
          </a:p>
          <a:p>
            <a:pPr lvl="1">
              <a:spcBef>
                <a:spcPct val="70000"/>
              </a:spcBef>
            </a:pPr>
            <a:r>
              <a:rPr lang="en-US" dirty="0"/>
              <a:t>Token-based - unique token (privilege) circulated in the system. A process possessing the token can enter CS</a:t>
            </a:r>
          </a:p>
          <a:p>
            <a:endParaRPr lang="en-IN" sz="2400" dirty="0"/>
          </a:p>
        </p:txBody>
      </p:sp>
    </p:spTree>
    <p:extLst>
      <p:ext uri="{BB962C8B-B14F-4D97-AF65-F5344CB8AC3E}">
        <p14:creationId xmlns:p14="http://schemas.microsoft.com/office/powerpoint/2010/main" val="3060327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Algorithm</a:t>
            </a:r>
          </a:p>
        </p:txBody>
      </p:sp>
      <p:sp>
        <p:nvSpPr>
          <p:cNvPr id="3" name="Content Placeholder 2"/>
          <p:cNvSpPr>
            <a:spLocks noGrp="1"/>
          </p:cNvSpPr>
          <p:nvPr>
            <p:ph idx="1"/>
          </p:nvPr>
        </p:nvSpPr>
        <p:spPr/>
        <p:txBody>
          <a:bodyPr>
            <a:normAutofit/>
          </a:bodyPr>
          <a:lstStyle/>
          <a:p>
            <a:r>
              <a:rPr lang="en-US" dirty="0"/>
              <a:t>One process is elected as the coordinator.</a:t>
            </a:r>
          </a:p>
          <a:p>
            <a:r>
              <a:rPr lang="en-US" dirty="0"/>
              <a:t>When any process wants to enter a critical section, it sends a request message to the coordinator stating which critical section it wants to access.</a:t>
            </a:r>
          </a:p>
          <a:p>
            <a:r>
              <a:rPr lang="en-US" dirty="0"/>
              <a:t>If no other process is currently in that critical section, the coordinator sends back a reply granting permission. When the reply arrives, the requesting process enters the critical section. If another process requests access to the same critical section, it is ignored or blocked until the first process exits the critical section and sends a message to the coordinator stating that it has exited.</a:t>
            </a:r>
          </a:p>
          <a:p>
            <a:endParaRPr lang="en-US" dirty="0"/>
          </a:p>
          <a:p>
            <a:endParaRPr lang="en-US" dirty="0"/>
          </a:p>
        </p:txBody>
      </p:sp>
    </p:spTree>
    <p:extLst>
      <p:ext uri="{BB962C8B-B14F-4D97-AF65-F5344CB8AC3E}">
        <p14:creationId xmlns:p14="http://schemas.microsoft.com/office/powerpoint/2010/main" val="3351580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09999" y="2870077"/>
            <a:ext cx="6372001" cy="2262434"/>
          </a:xfrm>
          <a:prstGeom prst="rect">
            <a:avLst/>
          </a:prstGeom>
        </p:spPr>
      </p:pic>
    </p:spTree>
    <p:extLst>
      <p:ext uri="{BB962C8B-B14F-4D97-AF65-F5344CB8AC3E}">
        <p14:creationId xmlns:p14="http://schemas.microsoft.com/office/powerpoint/2010/main" val="1378449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Algorithm – Permission based</a:t>
            </a:r>
          </a:p>
        </p:txBody>
      </p:sp>
      <p:sp>
        <p:nvSpPr>
          <p:cNvPr id="3" name="Content Placeholder 2"/>
          <p:cNvSpPr>
            <a:spLocks noGrp="1"/>
          </p:cNvSpPr>
          <p:nvPr>
            <p:ph idx="1"/>
          </p:nvPr>
        </p:nvSpPr>
        <p:spPr/>
        <p:txBody>
          <a:bodyPr/>
          <a:lstStyle/>
          <a:p>
            <a:endParaRPr lang="en-US" dirty="0"/>
          </a:p>
          <a:p>
            <a:endParaRPr lang="en-US" dirty="0"/>
          </a:p>
          <a:p>
            <a:r>
              <a:rPr lang="en-US" dirty="0"/>
              <a:t>When a process wants to enter a critical section, it builds a message containing the name of the critical section, its process number, and the current time. It then sends the message to all other processes, as well as to itself.</a:t>
            </a:r>
          </a:p>
          <a:p>
            <a:endParaRPr lang="en-US" dirty="0"/>
          </a:p>
          <a:p>
            <a:endParaRPr lang="en-US" dirty="0"/>
          </a:p>
        </p:txBody>
      </p:sp>
    </p:spTree>
    <p:extLst>
      <p:ext uri="{BB962C8B-B14F-4D97-AF65-F5344CB8AC3E}">
        <p14:creationId xmlns:p14="http://schemas.microsoft.com/office/powerpoint/2010/main" val="160942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p:txBody>
          <a:bodyPr/>
          <a:lstStyle/>
          <a:p>
            <a:r>
              <a:rPr lang="en-US" altLang="en-US"/>
              <a:t>A Distributed System</a:t>
            </a:r>
          </a:p>
        </p:txBody>
      </p:sp>
      <p:pic>
        <p:nvPicPr>
          <p:cNvPr id="75780" name="Picture 4"/>
          <p:cNvPicPr>
            <a:picLocks noChangeAspect="1" noChangeArrowheads="1"/>
          </p:cNvPicPr>
          <p:nvPr/>
        </p:nvPicPr>
        <p:blipFill>
          <a:blip r:embed="rId2">
            <a:extLst>
              <a:ext uri="{28A0092B-C50C-407E-A947-70E740481C1C}">
                <a14:useLocalDpi xmlns:a14="http://schemas.microsoft.com/office/drawing/2010/main" val="0"/>
              </a:ext>
            </a:extLst>
          </a:blip>
          <a:srcRect l="508" t="10120" r="476" b="10516"/>
          <a:stretch>
            <a:fillRect/>
          </a:stretch>
        </p:blipFill>
        <p:spPr bwMode="auto">
          <a:xfrm>
            <a:off x="2515514" y="1845675"/>
            <a:ext cx="7496175" cy="48069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tx1"/>
                  </a:outerShdw>
                </a:effectLst>
              </a14:hiddenEffects>
            </a:ext>
          </a:extLst>
        </p:spPr>
      </p:pic>
    </p:spTree>
    <p:extLst>
      <p:ext uri="{BB962C8B-B14F-4D97-AF65-F5344CB8AC3E}">
        <p14:creationId xmlns:p14="http://schemas.microsoft.com/office/powerpoint/2010/main" val="225666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When a process receives a request message, the action it takes depends on its state with respect to the critical section named in the message. There are three cases: If the receiver is not in the critical section and does not want to enter it, it sends an OK message to the sender.</a:t>
            </a:r>
          </a:p>
          <a:p>
            <a:r>
              <a:rPr lang="en-US" dirty="0"/>
              <a:t>If the receiver is in the critical section, it does not reply. It instead queues the request. </a:t>
            </a:r>
          </a:p>
          <a:p>
            <a:r>
              <a:rPr lang="en-US" dirty="0"/>
              <a:t>If the receiver also wants to enter the same critical section, it compares the time stamp in the incoming message with the time stamp in the message it has sent out. The lowest time stamp wins. If its own message has a lower time stamp, it does not reply and queues the request from the sending process.</a:t>
            </a:r>
          </a:p>
          <a:p>
            <a:endParaRPr lang="en-US" dirty="0"/>
          </a:p>
          <a:p>
            <a:r>
              <a:rPr lang="en-US" dirty="0"/>
              <a:t>When a process has received OK messages from all other processes, it enters the critical section. Upon exiting the critical section, it sends OK messages to all processes in its queue and deletes them all from the queue.</a:t>
            </a:r>
          </a:p>
          <a:p>
            <a:endParaRPr lang="en-US" dirty="0"/>
          </a:p>
        </p:txBody>
      </p:sp>
    </p:spTree>
    <p:extLst>
      <p:ext uri="{BB962C8B-B14F-4D97-AF65-F5344CB8AC3E}">
        <p14:creationId xmlns:p14="http://schemas.microsoft.com/office/powerpoint/2010/main" val="462975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 Based Algorithm</a:t>
            </a:r>
          </a:p>
        </p:txBody>
      </p:sp>
      <p:sp>
        <p:nvSpPr>
          <p:cNvPr id="3" name="Content Placeholder 2"/>
          <p:cNvSpPr>
            <a:spLocks noGrp="1"/>
          </p:cNvSpPr>
          <p:nvPr>
            <p:ph idx="1"/>
          </p:nvPr>
        </p:nvSpPr>
        <p:spPr/>
        <p:txBody>
          <a:bodyPr>
            <a:normAutofit/>
          </a:bodyPr>
          <a:lstStyle/>
          <a:p>
            <a:r>
              <a:rPr lang="en-US" dirty="0"/>
              <a:t>Another approach is to create a logical or physical ring. </a:t>
            </a:r>
          </a:p>
          <a:p>
            <a:r>
              <a:rPr lang="en-US" dirty="0"/>
              <a:t>Each process knows the identity of the process succeeding it. </a:t>
            </a:r>
          </a:p>
          <a:p>
            <a:r>
              <a:rPr lang="en-US" dirty="0"/>
              <a:t>When the ring is initialized, Process 0 is given a token. The token circulates around the ring in order, from Process k to Process k + 1.</a:t>
            </a:r>
          </a:p>
          <a:p>
            <a:r>
              <a:rPr lang="en-US" dirty="0"/>
              <a:t>When a process receives the token from its neighbor, it checks to see if it is attempting to enter a critical section. If so, the process enters the critical section and does its work, keeping the token the whole time.</a:t>
            </a:r>
          </a:p>
          <a:p>
            <a:endParaRPr lang="en-US" dirty="0"/>
          </a:p>
        </p:txBody>
      </p:sp>
    </p:spTree>
    <p:extLst>
      <p:ext uri="{BB962C8B-B14F-4D97-AF65-F5344CB8AC3E}">
        <p14:creationId xmlns:p14="http://schemas.microsoft.com/office/powerpoint/2010/main" val="597420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After the process exits the critical section, it passes the token to the next process in the ring. It is not permitted to enter a second critical section using the same token.</a:t>
            </a:r>
          </a:p>
          <a:p>
            <a:r>
              <a:rPr lang="en-US" dirty="0"/>
              <a:t>If a process is handed a token an is not interested in entering a critical section, it passes the token to the next process. </a:t>
            </a:r>
          </a:p>
          <a:p>
            <a:endParaRPr lang="en-US" dirty="0"/>
          </a:p>
        </p:txBody>
      </p:sp>
    </p:spTree>
    <p:extLst>
      <p:ext uri="{BB962C8B-B14F-4D97-AF65-F5344CB8AC3E}">
        <p14:creationId xmlns:p14="http://schemas.microsoft.com/office/powerpoint/2010/main" val="122467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72362" y="2650810"/>
            <a:ext cx="7447276" cy="2700967"/>
          </a:xfrm>
          <a:prstGeom prst="rect">
            <a:avLst/>
          </a:prstGeom>
        </p:spPr>
      </p:pic>
    </p:spTree>
    <p:extLst>
      <p:ext uri="{BB962C8B-B14F-4D97-AF65-F5344CB8AC3E}">
        <p14:creationId xmlns:p14="http://schemas.microsoft.com/office/powerpoint/2010/main" val="1790131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dirty="0"/>
              <a:t>Distributed File System</a:t>
            </a:r>
          </a:p>
        </p:txBody>
      </p:sp>
      <p:sp>
        <p:nvSpPr>
          <p:cNvPr id="3" name="Subtitle 2"/>
          <p:cNvSpPr>
            <a:spLocks noGrp="1"/>
          </p:cNvSpPr>
          <p:nvPr>
            <p:ph type="subTitle" idx="1"/>
          </p:nvPr>
        </p:nvSpPr>
        <p:spPr/>
        <p:txBody>
          <a:bodyPr rtlCol="0">
            <a:normAutofit/>
          </a:bodyPr>
          <a:lstStyle/>
          <a:p>
            <a:pPr>
              <a:defRPr/>
            </a:pPr>
            <a:endParaRPr lang="en-US"/>
          </a:p>
        </p:txBody>
      </p:sp>
    </p:spTree>
    <p:extLst>
      <p:ext uri="{BB962C8B-B14F-4D97-AF65-F5344CB8AC3E}">
        <p14:creationId xmlns:p14="http://schemas.microsoft.com/office/powerpoint/2010/main" val="3540897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rtlCol="0">
            <a:normAutofit/>
          </a:bodyPr>
          <a:lstStyle/>
          <a:p>
            <a:pPr>
              <a:defRPr/>
            </a:pPr>
            <a:r>
              <a:rPr lang="en-US" sz="3600" b="1" dirty="0"/>
              <a:t>DISTRIBUTED FILE SYSTEMS</a:t>
            </a:r>
          </a:p>
        </p:txBody>
      </p:sp>
      <p:sp>
        <p:nvSpPr>
          <p:cNvPr id="4099" name="Rectangle 3"/>
          <p:cNvSpPr>
            <a:spLocks noGrp="1" noChangeArrowheads="1"/>
          </p:cNvSpPr>
          <p:nvPr>
            <p:ph idx="1"/>
          </p:nvPr>
        </p:nvSpPr>
        <p:spPr/>
        <p:txBody>
          <a:bodyPr/>
          <a:lstStyle/>
          <a:p>
            <a:pPr marL="517525" indent="-517525" algn="just">
              <a:buNone/>
            </a:pPr>
            <a:endParaRPr lang="en-US" altLang="en-US" sz="1600" dirty="0">
              <a:cs typeface="Times New Roman" panose="02020603050405020304" pitchFamily="18" charset="0"/>
            </a:endParaRPr>
          </a:p>
          <a:p>
            <a:pPr marL="517525" indent="-517525" algn="just">
              <a:buNone/>
            </a:pPr>
            <a:r>
              <a:rPr lang="en-US" altLang="en-US" sz="1600" dirty="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Clients, servers, and storage are dispersed across machines. Configuration and implementation may vary –</a:t>
            </a:r>
          </a:p>
          <a:p>
            <a:pPr marL="1196975" lvl="1" indent="-457200" algn="just">
              <a:buFontTx/>
              <a:buAutoNum type="alphaLcParenR"/>
            </a:pPr>
            <a:r>
              <a:rPr lang="en-US" altLang="en-US" sz="2000" dirty="0">
                <a:latin typeface="Times New Roman" panose="02020603050405020304" pitchFamily="18" charset="0"/>
                <a:cs typeface="Times New Roman" panose="02020603050405020304" pitchFamily="18" charset="0"/>
              </a:rPr>
              <a:t>Servers may run on dedicated machines, OR</a:t>
            </a:r>
          </a:p>
          <a:p>
            <a:pPr marL="1196975" lvl="1" indent="-457200" algn="just">
              <a:buFontTx/>
              <a:buAutoNum type="alphaLcParenR"/>
            </a:pPr>
            <a:r>
              <a:rPr lang="en-US" altLang="en-US" sz="2000" dirty="0">
                <a:latin typeface="Times New Roman" panose="02020603050405020304" pitchFamily="18" charset="0"/>
                <a:cs typeface="Times New Roman" panose="02020603050405020304" pitchFamily="18" charset="0"/>
              </a:rPr>
              <a:t>Servers and clients can be on the same machines.</a:t>
            </a:r>
          </a:p>
          <a:p>
            <a:pPr marL="1196975" lvl="1" indent="-457200" algn="just">
              <a:buFontTx/>
              <a:buAutoNum type="alphaLcParenR"/>
            </a:pPr>
            <a:r>
              <a:rPr lang="en-US" altLang="en-US" sz="2000" dirty="0">
                <a:latin typeface="Times New Roman" panose="02020603050405020304" pitchFamily="18" charset="0"/>
                <a:cs typeface="Times New Roman" panose="02020603050405020304" pitchFamily="18" charset="0"/>
              </a:rPr>
              <a:t>The OS itself can be distributed (with the file system a part of that distribution).</a:t>
            </a:r>
          </a:p>
          <a:p>
            <a:pPr marL="1196975" lvl="1" indent="-457200" algn="just">
              <a:buFontTx/>
              <a:buAutoNum type="alphaLcParenR"/>
            </a:pPr>
            <a:r>
              <a:rPr lang="en-US" altLang="en-US" sz="2000" dirty="0">
                <a:latin typeface="Times New Roman" panose="02020603050405020304" pitchFamily="18" charset="0"/>
                <a:cs typeface="Times New Roman" panose="02020603050405020304" pitchFamily="18" charset="0"/>
              </a:rPr>
              <a:t>A distribution layer can be interposed between a conventional OS and the file system.</a:t>
            </a:r>
          </a:p>
          <a:p>
            <a:pPr marL="517525" indent="-517525" algn="just">
              <a:buNone/>
            </a:pPr>
            <a:r>
              <a:rPr lang="en-US" altLang="en-US" sz="2000" dirty="0">
                <a:latin typeface="Times New Roman" panose="02020603050405020304" pitchFamily="18" charset="0"/>
                <a:cs typeface="Times New Roman" panose="02020603050405020304" pitchFamily="18" charset="0"/>
              </a:rPr>
              <a:t>Clients should view a DFS the same way they would a centralized FS; the distribution is hidden at a lower level.</a:t>
            </a:r>
          </a:p>
          <a:p>
            <a:pPr marL="517525" indent="-517525" algn="just">
              <a:buNone/>
            </a:pPr>
            <a:r>
              <a:rPr lang="en-US" altLang="en-US" sz="2000" dirty="0">
                <a:latin typeface="Times New Roman" panose="02020603050405020304" pitchFamily="18" charset="0"/>
                <a:cs typeface="Times New Roman" panose="02020603050405020304" pitchFamily="18" charset="0"/>
              </a:rPr>
              <a:t>Performance is concerned with throughput and response time.</a:t>
            </a:r>
          </a:p>
        </p:txBody>
      </p:sp>
    </p:spTree>
    <p:extLst>
      <p:ext uri="{BB962C8B-B14F-4D97-AF65-F5344CB8AC3E}">
        <p14:creationId xmlns:p14="http://schemas.microsoft.com/office/powerpoint/2010/main" val="393992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Goals</a:t>
            </a:r>
          </a:p>
        </p:txBody>
      </p:sp>
      <p:sp>
        <p:nvSpPr>
          <p:cNvPr id="5123" name="Rectangle 3"/>
          <p:cNvSpPr>
            <a:spLocks noGrp="1" noChangeArrowheads="1"/>
          </p:cNvSpPr>
          <p:nvPr>
            <p:ph type="body" idx="1"/>
          </p:nvPr>
        </p:nvSpPr>
        <p:spPr/>
        <p:txBody>
          <a:bodyPr/>
          <a:lstStyle/>
          <a:p>
            <a:pPr eaLnBrk="1" hangingPunct="1">
              <a:buFontTx/>
              <a:buChar char="1"/>
            </a:pPr>
            <a:r>
              <a:rPr lang="en-US" altLang="en-US" sz="2000" b="1" dirty="0"/>
              <a:t>Network transparency</a:t>
            </a:r>
            <a:r>
              <a:rPr lang="en-US" altLang="en-US" sz="2000" dirty="0"/>
              <a:t>: users do not have to aware the location of files to access them</a:t>
            </a:r>
          </a:p>
          <a:p>
            <a:pPr lvl="1" eaLnBrk="1" hangingPunct="1"/>
            <a:r>
              <a:rPr lang="en-US" altLang="en-US" sz="1800" b="1" dirty="0"/>
              <a:t>location transparency</a:t>
            </a:r>
            <a:r>
              <a:rPr lang="en-US" altLang="en-US" sz="1800" dirty="0"/>
              <a:t>: the name of a file does not reveal any kind of the file's physical storage location.</a:t>
            </a:r>
          </a:p>
          <a:p>
            <a:pPr lvl="2" eaLnBrk="1" hangingPunct="1"/>
            <a:r>
              <a:rPr lang="en-US" altLang="en-US" sz="1800" dirty="0"/>
              <a:t>/server1/dir1/dir2/X</a:t>
            </a:r>
          </a:p>
          <a:p>
            <a:pPr lvl="2" eaLnBrk="1" hangingPunct="1"/>
            <a:r>
              <a:rPr lang="en-US" altLang="en-US" sz="1800" dirty="0"/>
              <a:t>server1 can be moved anywhere</a:t>
            </a:r>
          </a:p>
          <a:p>
            <a:pPr lvl="1" eaLnBrk="1" hangingPunct="1"/>
            <a:r>
              <a:rPr lang="en-US" altLang="en-US" sz="1800" b="1" dirty="0"/>
              <a:t>location independence</a:t>
            </a:r>
            <a:r>
              <a:rPr lang="en-US" altLang="en-US" sz="1800" dirty="0"/>
              <a:t>: the name of a file does not need to be changed when the file's physical storage location changes.</a:t>
            </a:r>
          </a:p>
          <a:p>
            <a:pPr lvl="2" eaLnBrk="1" hangingPunct="1"/>
            <a:r>
              <a:rPr lang="en-US" altLang="en-US" sz="1800" dirty="0"/>
              <a:t>The above file X cannot moved to server2 if server1 is full and server2 is no so full.</a:t>
            </a:r>
          </a:p>
          <a:p>
            <a:pPr eaLnBrk="1" hangingPunct="1">
              <a:buFontTx/>
              <a:buChar char="2"/>
            </a:pPr>
            <a:r>
              <a:rPr lang="en-US" altLang="en-US" sz="2000" b="1" dirty="0"/>
              <a:t>High availability</a:t>
            </a:r>
            <a:r>
              <a:rPr lang="en-US" altLang="en-US" sz="2000" dirty="0"/>
              <a:t>: system failures or scheduled activities such as backups, addition of nodes</a:t>
            </a:r>
          </a:p>
        </p:txBody>
      </p:sp>
    </p:spTree>
    <p:extLst>
      <p:ext uri="{BB962C8B-B14F-4D97-AF65-F5344CB8AC3E}">
        <p14:creationId xmlns:p14="http://schemas.microsoft.com/office/powerpoint/2010/main" val="4022674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Architecture</a:t>
            </a:r>
          </a:p>
        </p:txBody>
      </p:sp>
      <p:sp>
        <p:nvSpPr>
          <p:cNvPr id="6147" name="Rectangle 3"/>
          <p:cNvSpPr>
            <a:spLocks noGrp="1" noChangeArrowheads="1"/>
          </p:cNvSpPr>
          <p:nvPr>
            <p:ph type="body" idx="1"/>
          </p:nvPr>
        </p:nvSpPr>
        <p:spPr/>
        <p:txBody>
          <a:bodyPr/>
          <a:lstStyle/>
          <a:p>
            <a:pPr eaLnBrk="1" hangingPunct="1">
              <a:lnSpc>
                <a:spcPct val="90000"/>
              </a:lnSpc>
              <a:buFontTx/>
              <a:buChar char="•"/>
            </a:pPr>
            <a:r>
              <a:rPr lang="en-US" altLang="en-US" sz="2400" dirty="0">
                <a:latin typeface="Times New Roman" panose="02020603050405020304" pitchFamily="18" charset="0"/>
                <a:cs typeface="Times New Roman" panose="02020603050405020304" pitchFamily="18" charset="0"/>
              </a:rPr>
              <a:t>Computation model</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file servers -- machines dedicated to storing files and performing storage and retrieval operations (for high performance)</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clients -- machines used for computational activities may have a local disk for caching remote files</a:t>
            </a:r>
          </a:p>
          <a:p>
            <a:pPr eaLnBrk="1" hangingPunct="1">
              <a:lnSpc>
                <a:spcPct val="90000"/>
              </a:lnSpc>
              <a:buFontTx/>
              <a:buChar char="•"/>
            </a:pPr>
            <a:r>
              <a:rPr lang="en-US" altLang="en-US" sz="2400" dirty="0">
                <a:latin typeface="Times New Roman" panose="02020603050405020304" pitchFamily="18" charset="0"/>
                <a:cs typeface="Times New Roman" panose="02020603050405020304" pitchFamily="18" charset="0"/>
              </a:rPr>
              <a:t>Two most important services</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name server -- maps user specified names to stored objects, files and directories</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cache manager -- to reduce network delay, disk delay problem: inconsistency</a:t>
            </a:r>
          </a:p>
          <a:p>
            <a:pPr eaLnBrk="1" hangingPunct="1">
              <a:lnSpc>
                <a:spcPct val="90000"/>
              </a:lnSpc>
              <a:buFontTx/>
              <a:buChar char="•"/>
            </a:pPr>
            <a:r>
              <a:rPr lang="en-US" altLang="en-US" sz="2400" dirty="0">
                <a:latin typeface="Times New Roman" panose="02020603050405020304" pitchFamily="18" charset="0"/>
                <a:cs typeface="Times New Roman" panose="02020603050405020304" pitchFamily="18" charset="0"/>
              </a:rPr>
              <a:t>Typical data access actions </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open, close, read, write, etc.</a:t>
            </a:r>
          </a:p>
        </p:txBody>
      </p:sp>
    </p:spTree>
    <p:extLst>
      <p:ext uri="{BB962C8B-B14F-4D97-AF65-F5344CB8AC3E}">
        <p14:creationId xmlns:p14="http://schemas.microsoft.com/office/powerpoint/2010/main" val="4086285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Data access in a distributed system</a:t>
            </a:r>
            <a:endParaRPr lang="en-IN" altLang="en-US" dirty="0"/>
          </a:p>
        </p:txBody>
      </p:sp>
      <p:sp>
        <p:nvSpPr>
          <p:cNvPr id="7171" name="Content Placeholder 2"/>
          <p:cNvSpPr>
            <a:spLocks noGrp="1"/>
          </p:cNvSpPr>
          <p:nvPr>
            <p:ph idx="1"/>
          </p:nvPr>
        </p:nvSpPr>
        <p:spPr/>
        <p:txBody>
          <a:bodyPr/>
          <a:lstStyle/>
          <a:p>
            <a:pPr marL="514350" indent="-514350">
              <a:buNone/>
            </a:pPr>
            <a:r>
              <a:rPr lang="en-US" altLang="en-US" dirty="0"/>
              <a:t>Client side</a:t>
            </a:r>
          </a:p>
          <a:p>
            <a:pPr marL="514350" indent="-514350"/>
            <a:r>
              <a:rPr lang="en-US" altLang="en-US" dirty="0"/>
              <a:t>Client request to access data</a:t>
            </a:r>
          </a:p>
          <a:p>
            <a:pPr marL="514350" indent="-514350"/>
            <a:r>
              <a:rPr lang="en-US" altLang="en-US" dirty="0"/>
              <a:t>Check client cache</a:t>
            </a:r>
          </a:p>
          <a:p>
            <a:pPr marL="914400" lvl="1" indent="-514350"/>
            <a:r>
              <a:rPr lang="en-US" altLang="en-US" dirty="0"/>
              <a:t>Data present Return to client</a:t>
            </a:r>
          </a:p>
          <a:p>
            <a:pPr marL="914400" lvl="1" indent="-514350"/>
            <a:r>
              <a:rPr lang="en-US" altLang="en-US" dirty="0"/>
              <a:t>Else Check local disk </a:t>
            </a:r>
          </a:p>
          <a:p>
            <a:pPr marL="1314450" lvl="2" indent="-514350"/>
            <a:r>
              <a:rPr lang="en-US" altLang="en-US" dirty="0"/>
              <a:t>Data present Return to client</a:t>
            </a:r>
          </a:p>
          <a:p>
            <a:pPr marL="1314450" lvl="2" indent="-514350"/>
            <a:r>
              <a:rPr lang="en-US" altLang="en-US" dirty="0"/>
              <a:t>Else Send request to file server through n/w</a:t>
            </a:r>
          </a:p>
          <a:p>
            <a:pPr marL="514350" indent="-514350">
              <a:buNone/>
            </a:pPr>
            <a:r>
              <a:rPr lang="en-US" altLang="en-US" dirty="0"/>
              <a:t> </a:t>
            </a:r>
            <a:endParaRPr lang="en-IN" altLang="en-US" dirty="0"/>
          </a:p>
        </p:txBody>
      </p:sp>
    </p:spTree>
    <p:extLst>
      <p:ext uri="{BB962C8B-B14F-4D97-AF65-F5344CB8AC3E}">
        <p14:creationId xmlns:p14="http://schemas.microsoft.com/office/powerpoint/2010/main" val="1793040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a:p>
        </p:txBody>
      </p:sp>
      <p:sp>
        <p:nvSpPr>
          <p:cNvPr id="8195" name="Content Placeholder 2"/>
          <p:cNvSpPr>
            <a:spLocks noGrp="1"/>
          </p:cNvSpPr>
          <p:nvPr>
            <p:ph idx="1"/>
          </p:nvPr>
        </p:nvSpPr>
        <p:spPr/>
        <p:txBody>
          <a:bodyPr/>
          <a:lstStyle/>
          <a:p>
            <a:pPr>
              <a:buFont typeface="Arial" panose="020B0604020202020204" pitchFamily="34" charset="0"/>
              <a:buNone/>
            </a:pPr>
            <a:r>
              <a:rPr lang="en-US" altLang="en-US" dirty="0"/>
              <a:t>Server side</a:t>
            </a:r>
          </a:p>
          <a:p>
            <a:r>
              <a:rPr lang="en-US" altLang="en-US" dirty="0"/>
              <a:t>	Check server cache</a:t>
            </a:r>
          </a:p>
          <a:p>
            <a:pPr lvl="1"/>
            <a:r>
              <a:rPr lang="en-US" altLang="en-US" dirty="0"/>
              <a:t>Data present ; load data to client cache through n/w; return to client.</a:t>
            </a:r>
          </a:p>
          <a:p>
            <a:pPr lvl="1"/>
            <a:r>
              <a:rPr lang="en-US" altLang="en-US" dirty="0"/>
              <a:t>Else Issue disk read; Local server cache; load data to client cache through n/w; return to client.</a:t>
            </a:r>
            <a:endParaRPr lang="en-IN" altLang="en-US" dirty="0"/>
          </a:p>
        </p:txBody>
      </p:sp>
    </p:spTree>
    <p:extLst>
      <p:ext uri="{BB962C8B-B14F-4D97-AF65-F5344CB8AC3E}">
        <p14:creationId xmlns:p14="http://schemas.microsoft.com/office/powerpoint/2010/main" val="374219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Motivation</a:t>
            </a:r>
          </a:p>
        </p:txBody>
      </p:sp>
      <p:sp>
        <p:nvSpPr>
          <p:cNvPr id="49155" name="Rectangle 3"/>
          <p:cNvSpPr>
            <a:spLocks noGrp="1" noChangeArrowheads="1"/>
          </p:cNvSpPr>
          <p:nvPr>
            <p:ph type="body" idx="1"/>
          </p:nvPr>
        </p:nvSpPr>
        <p:spPr/>
        <p:txBody>
          <a:bodyPr/>
          <a:lstStyle/>
          <a:p>
            <a:r>
              <a:rPr lang="en-US" altLang="en-US"/>
              <a:t>Resource sharing</a:t>
            </a:r>
          </a:p>
          <a:p>
            <a:pPr lvl="1"/>
            <a:r>
              <a:rPr lang="en-US" altLang="en-US"/>
              <a:t>sharing and printing files at remote sites</a:t>
            </a:r>
          </a:p>
          <a:p>
            <a:pPr lvl="1"/>
            <a:r>
              <a:rPr lang="en-US" altLang="en-US"/>
              <a:t>processing information in a distributed database</a:t>
            </a:r>
          </a:p>
          <a:p>
            <a:pPr lvl="1"/>
            <a:r>
              <a:rPr lang="en-US" altLang="en-US"/>
              <a:t>using remote specialized hardware devices</a:t>
            </a:r>
          </a:p>
          <a:p>
            <a:r>
              <a:rPr lang="en-US" altLang="en-US"/>
              <a:t>Computation speedup – </a:t>
            </a:r>
            <a:r>
              <a:rPr lang="en-US" altLang="en-US" i="1"/>
              <a:t>load sharing</a:t>
            </a:r>
          </a:p>
          <a:p>
            <a:r>
              <a:rPr lang="en-US" altLang="en-US"/>
              <a:t>Reliability – detect and recover from site failure, function transfer, reintegrate failed site</a:t>
            </a:r>
          </a:p>
          <a:p>
            <a:r>
              <a:rPr lang="en-US" altLang="en-US"/>
              <a:t>Communication – message passing</a:t>
            </a:r>
          </a:p>
        </p:txBody>
      </p:sp>
    </p:spTree>
    <p:extLst>
      <p:ext uri="{BB962C8B-B14F-4D97-AF65-F5344CB8AC3E}">
        <p14:creationId xmlns:p14="http://schemas.microsoft.com/office/powerpoint/2010/main" val="31980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Distributed File system design</a:t>
            </a:r>
            <a:endParaRPr lang="en-IN" altLang="en-US" dirty="0"/>
          </a:p>
        </p:txBody>
      </p:sp>
      <p:sp>
        <p:nvSpPr>
          <p:cNvPr id="9219" name="Content Placeholder 2"/>
          <p:cNvSpPr>
            <a:spLocks noGrp="1"/>
          </p:cNvSpPr>
          <p:nvPr>
            <p:ph idx="1"/>
          </p:nvPr>
        </p:nvSpPr>
        <p:spPr/>
        <p:txBody>
          <a:bodyPr/>
          <a:lstStyle/>
          <a:p>
            <a:pPr eaLnBrk="1" hangingPunct="1">
              <a:lnSpc>
                <a:spcPct val="90000"/>
              </a:lnSpc>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File service vs. file server</a:t>
            </a:r>
          </a:p>
          <a:p>
            <a:pPr lvl="1" eaLnBrk="1" hangingPunct="1">
              <a:lnSpc>
                <a:spcPct val="90000"/>
              </a:lnSpc>
              <a:buFontTx/>
              <a:buChar char="–"/>
            </a:pPr>
            <a:r>
              <a:rPr lang="en-US" altLang="en-US" b="1" dirty="0">
                <a:latin typeface="Times New Roman" panose="02020603050405020304" pitchFamily="18" charset="0"/>
                <a:cs typeface="Times New Roman" panose="02020603050405020304" pitchFamily="18" charset="0"/>
              </a:rPr>
              <a:t>File service interface</a:t>
            </a:r>
            <a:r>
              <a:rPr lang="en-US" altLang="en-US" dirty="0">
                <a:latin typeface="Times New Roman" panose="02020603050405020304" pitchFamily="18" charset="0"/>
                <a:cs typeface="Times New Roman" panose="02020603050405020304" pitchFamily="18" charset="0"/>
              </a:rPr>
              <a:t>: the specification of what the file system offers to its clients.</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Implemented by a user/kernel process called file server</a:t>
            </a:r>
          </a:p>
          <a:p>
            <a:pPr lvl="1" eaLnBrk="1" hangingPunct="1">
              <a:lnSpc>
                <a:spcPct val="90000"/>
              </a:lnSpc>
              <a:buFontTx/>
              <a:buChar char="–"/>
            </a:pPr>
            <a:r>
              <a:rPr lang="en-US" altLang="en-US" b="1" dirty="0">
                <a:latin typeface="Times New Roman" panose="02020603050405020304" pitchFamily="18" charset="0"/>
                <a:cs typeface="Times New Roman" panose="02020603050405020304" pitchFamily="18" charset="0"/>
              </a:rPr>
              <a:t>File server</a:t>
            </a:r>
            <a:r>
              <a:rPr lang="en-US" altLang="en-US" dirty="0">
                <a:latin typeface="Times New Roman" panose="02020603050405020304" pitchFamily="18" charset="0"/>
                <a:cs typeface="Times New Roman" panose="02020603050405020304" pitchFamily="18" charset="0"/>
              </a:rPr>
              <a:t>: a process that runs on some machine and helps implement the file service.</a:t>
            </a:r>
          </a:p>
          <a:p>
            <a:pPr lvl="1" eaLnBrk="1" hangingPunct="1">
              <a:lnSpc>
                <a:spcPct val="90000"/>
              </a:lnSpc>
              <a:buFontTx/>
              <a:buChar char="–"/>
            </a:pPr>
            <a:r>
              <a:rPr lang="en-US" altLang="en-US" dirty="0">
                <a:latin typeface="Times New Roman" panose="02020603050405020304" pitchFamily="18" charset="0"/>
                <a:cs typeface="Times New Roman" panose="02020603050405020304" pitchFamily="18" charset="0"/>
              </a:rPr>
              <a:t>A system may have one or several file servers running at the same time</a:t>
            </a:r>
          </a:p>
          <a:p>
            <a:pPr>
              <a:buFont typeface="Arial" panose="020B0604020202020204" pitchFamily="34" charset="0"/>
              <a:buNone/>
            </a:pPr>
            <a:endParaRPr lang="en-IN" altLang="en-US" dirty="0"/>
          </a:p>
        </p:txBody>
      </p:sp>
    </p:spTree>
    <p:extLst>
      <p:ext uri="{BB962C8B-B14F-4D97-AF65-F5344CB8AC3E}">
        <p14:creationId xmlns:p14="http://schemas.microsoft.com/office/powerpoint/2010/main" val="211884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Remote Files</a:t>
            </a:r>
          </a:p>
        </p:txBody>
      </p:sp>
      <p:sp>
        <p:nvSpPr>
          <p:cNvPr id="14342" name="Rectangle 3"/>
          <p:cNvSpPr>
            <a:spLocks noGrp="1" noChangeArrowheads="1"/>
          </p:cNvSpPr>
          <p:nvPr>
            <p:ph type="body" idx="1"/>
          </p:nvPr>
        </p:nvSpPr>
        <p:spPr/>
        <p:txBody>
          <a:bodyPr rtlCol="0">
            <a:normAutofit fontScale="40000" lnSpcReduction="20000"/>
          </a:bodyPr>
          <a:lstStyle/>
          <a:p>
            <a:pPr>
              <a:defRPr/>
            </a:pPr>
            <a:r>
              <a:rPr lang="en-US" sz="3800" b="1" dirty="0">
                <a:latin typeface="Times New Roman" pitchFamily="18" charset="0"/>
                <a:cs typeface="Times New Roman" pitchFamily="18" charset="0"/>
              </a:rPr>
              <a:t>What is a file?</a:t>
            </a:r>
          </a:p>
          <a:p>
            <a:pPr lvl="1">
              <a:defRPr/>
            </a:pPr>
            <a:r>
              <a:rPr lang="en-US" sz="3800" dirty="0">
                <a:latin typeface="Times New Roman" pitchFamily="18" charset="0"/>
                <a:cs typeface="Times New Roman" pitchFamily="18" charset="0"/>
              </a:rPr>
              <a:t>	</a:t>
            </a:r>
            <a:r>
              <a:rPr lang="en-US" sz="3800" dirty="0" err="1">
                <a:latin typeface="Times New Roman" pitchFamily="18" charset="0"/>
                <a:cs typeface="Times New Roman" pitchFamily="18" charset="0"/>
              </a:rPr>
              <a:t>Uninterpreted</a:t>
            </a:r>
            <a:r>
              <a:rPr lang="en-US" sz="3800" dirty="0">
                <a:latin typeface="Times New Roman" pitchFamily="18" charset="0"/>
                <a:cs typeface="Times New Roman" pitchFamily="18" charset="0"/>
              </a:rPr>
              <a:t> sequence of bytes</a:t>
            </a:r>
          </a:p>
          <a:p>
            <a:pPr lvl="1">
              <a:defRPr/>
            </a:pPr>
            <a:r>
              <a:rPr lang="en-US" sz="3800" dirty="0">
                <a:latin typeface="Times New Roman" pitchFamily="18" charset="0"/>
                <a:cs typeface="Times New Roman" pitchFamily="18" charset="0"/>
              </a:rPr>
              <a:t>	Can be structured as a sequence of records</a:t>
            </a:r>
          </a:p>
          <a:p>
            <a:pPr>
              <a:buFontTx/>
              <a:buChar char="•"/>
              <a:defRPr/>
            </a:pPr>
            <a:r>
              <a:rPr lang="en-US" sz="3800" b="1" dirty="0">
                <a:latin typeface="Times New Roman" pitchFamily="18" charset="0"/>
                <a:cs typeface="Times New Roman" pitchFamily="18" charset="0"/>
              </a:rPr>
              <a:t>Files can have attributes</a:t>
            </a:r>
          </a:p>
          <a:p>
            <a:pPr lvl="1">
              <a:defRPr/>
            </a:pPr>
            <a:r>
              <a:rPr lang="en-US" sz="3800" dirty="0">
                <a:latin typeface="Times New Roman" pitchFamily="18" charset="0"/>
                <a:cs typeface="Times New Roman" pitchFamily="18" charset="0"/>
              </a:rPr>
              <a:t>Owner, size, creation date and access permissions</a:t>
            </a:r>
          </a:p>
          <a:p>
            <a:pPr>
              <a:defRPr/>
            </a:pPr>
            <a:r>
              <a:rPr lang="en-US" sz="3800" b="1" dirty="0">
                <a:latin typeface="Times New Roman" pitchFamily="18" charset="0"/>
                <a:cs typeface="Times New Roman" pitchFamily="18" charset="0"/>
              </a:rPr>
              <a:t>File model</a:t>
            </a:r>
          </a:p>
          <a:p>
            <a:pPr lvl="1">
              <a:defRPr/>
            </a:pPr>
            <a:r>
              <a:rPr lang="en-US" sz="3800" dirty="0">
                <a:latin typeface="Times New Roman" pitchFamily="18" charset="0"/>
                <a:cs typeface="Times New Roman" pitchFamily="18" charset="0"/>
              </a:rPr>
              <a:t>Files can be modified or</a:t>
            </a:r>
          </a:p>
          <a:p>
            <a:pPr lvl="1">
              <a:defRPr/>
            </a:pPr>
            <a:r>
              <a:rPr lang="en-US" sz="3800" dirty="0">
                <a:latin typeface="Times New Roman" pitchFamily="18" charset="0"/>
                <a:cs typeface="Times New Roman" pitchFamily="18" charset="0"/>
              </a:rPr>
              <a:t> Immutable files</a:t>
            </a:r>
          </a:p>
          <a:p>
            <a:pPr>
              <a:defRPr/>
            </a:pPr>
            <a:r>
              <a:rPr lang="en-US" sz="3800" b="1" dirty="0">
                <a:latin typeface="Times New Roman" pitchFamily="18" charset="0"/>
                <a:cs typeface="Times New Roman" pitchFamily="18" charset="0"/>
              </a:rPr>
              <a:t>File Protection</a:t>
            </a:r>
          </a:p>
          <a:p>
            <a:pPr lvl="1">
              <a:defRPr/>
            </a:pPr>
            <a:r>
              <a:rPr lang="en-US" sz="3800" dirty="0">
                <a:latin typeface="Times New Roman" pitchFamily="18" charset="0"/>
                <a:cs typeface="Times New Roman" pitchFamily="18" charset="0"/>
              </a:rPr>
              <a:t>Capability</a:t>
            </a:r>
          </a:p>
          <a:p>
            <a:pPr lvl="1">
              <a:defRPr/>
            </a:pPr>
            <a:r>
              <a:rPr lang="en-US" sz="3800" dirty="0">
                <a:latin typeface="Times New Roman" pitchFamily="18" charset="0"/>
                <a:cs typeface="Times New Roman" pitchFamily="18" charset="0"/>
              </a:rPr>
              <a:t>Access control list</a:t>
            </a:r>
          </a:p>
          <a:p>
            <a:pPr>
              <a:buFontTx/>
              <a:buChar char="•"/>
              <a:defRPr/>
            </a:pPr>
            <a:r>
              <a:rPr lang="en-US" sz="3800" b="1" dirty="0">
                <a:latin typeface="Times New Roman" pitchFamily="18" charset="0"/>
                <a:cs typeface="Times New Roman" pitchFamily="18" charset="0"/>
              </a:rPr>
              <a:t>File Service Model </a:t>
            </a:r>
          </a:p>
          <a:p>
            <a:pPr lvl="1">
              <a:buFontTx/>
              <a:buChar char="–"/>
              <a:defRPr/>
            </a:pPr>
            <a:r>
              <a:rPr lang="en-US" sz="3800" b="1" dirty="0">
                <a:latin typeface="Times New Roman" pitchFamily="18" charset="0"/>
                <a:cs typeface="Times New Roman" pitchFamily="18" charset="0"/>
              </a:rPr>
              <a:t>upload/download model</a:t>
            </a:r>
          </a:p>
          <a:p>
            <a:pPr lvl="1">
              <a:buFontTx/>
              <a:buChar char="–"/>
              <a:defRPr/>
            </a:pPr>
            <a:r>
              <a:rPr lang="en-US" sz="3800" dirty="0">
                <a:latin typeface="Times New Roman" pitchFamily="18" charset="0"/>
                <a:cs typeface="Times New Roman" pitchFamily="18" charset="0"/>
              </a:rPr>
              <a:t>files move between server and clients, few operations (read file &amp; write file), simple, requires storage at client, good if whole file is accessed</a:t>
            </a:r>
          </a:p>
          <a:p>
            <a:pPr lvl="1">
              <a:buFontTx/>
              <a:buChar char="–"/>
              <a:defRPr/>
            </a:pPr>
            <a:r>
              <a:rPr lang="en-US" sz="3800" b="1" dirty="0">
                <a:latin typeface="Times New Roman" pitchFamily="18" charset="0"/>
                <a:cs typeface="Times New Roman" pitchFamily="18" charset="0"/>
              </a:rPr>
              <a:t>remote access model</a:t>
            </a:r>
          </a:p>
          <a:p>
            <a:pPr lvl="1">
              <a:buFontTx/>
              <a:buChar char="–"/>
              <a:defRPr/>
            </a:pPr>
            <a:r>
              <a:rPr lang="en-US" sz="3800" dirty="0">
                <a:latin typeface="Times New Roman" pitchFamily="18" charset="0"/>
                <a:cs typeface="Times New Roman" pitchFamily="18" charset="0"/>
              </a:rPr>
              <a:t>files stay at server, reach interface for many operations, less space at client, efficient for small accesses</a:t>
            </a:r>
          </a:p>
          <a:p>
            <a:pPr lvl="1">
              <a:buFontTx/>
              <a:buChar char="–"/>
              <a:defRPr/>
            </a:pPr>
            <a:endParaRPr lang="en-US" sz="3800" dirty="0">
              <a:latin typeface="Times New Roman" pitchFamily="18" charset="0"/>
              <a:cs typeface="Times New Roman" pitchFamily="18" charset="0"/>
            </a:endParaRPr>
          </a:p>
          <a:p>
            <a:pPr lvl="1">
              <a:buFontTx/>
              <a:buChar char="–"/>
              <a:defRPr/>
            </a:pPr>
            <a:endParaRPr lang="en-US" sz="1800" dirty="0"/>
          </a:p>
        </p:txBody>
      </p:sp>
    </p:spTree>
    <p:extLst>
      <p:ext uri="{BB962C8B-B14F-4D97-AF65-F5344CB8AC3E}">
        <p14:creationId xmlns:p14="http://schemas.microsoft.com/office/powerpoint/2010/main" val="947343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title"/>
          </p:nvPr>
        </p:nvSpPr>
        <p:spPr/>
        <p:txBody>
          <a:bodyPr/>
          <a:lstStyle/>
          <a:p>
            <a:pPr eaLnBrk="1" hangingPunct="1"/>
            <a:r>
              <a:rPr lang="en-US" altLang="en-US" dirty="0"/>
              <a:t>Directory Service</a:t>
            </a:r>
          </a:p>
        </p:txBody>
      </p:sp>
      <p:sp>
        <p:nvSpPr>
          <p:cNvPr id="5125" name="Rectangle 10"/>
          <p:cNvSpPr>
            <a:spLocks noGrp="1" noChangeArrowheads="1"/>
          </p:cNvSpPr>
          <p:nvPr>
            <p:ph type="body" idx="1"/>
          </p:nvPr>
        </p:nvSpPr>
        <p:spPr/>
        <p:txBody>
          <a:bodyPr rtlCol="0">
            <a:normAutofit/>
          </a:bodyPr>
          <a:lstStyle/>
          <a:p>
            <a:pPr marL="0" indent="0">
              <a:buNone/>
              <a:defRPr/>
            </a:pPr>
            <a:endParaRPr lang="en-US" sz="2000" dirty="0">
              <a:latin typeface="Times New Roman" pitchFamily="18" charset="0"/>
              <a:cs typeface="Times New Roman" pitchFamily="18" charset="0"/>
            </a:endParaRPr>
          </a:p>
          <a:p>
            <a:pPr>
              <a:buNone/>
              <a:defRPr/>
            </a:pPr>
            <a:r>
              <a:rPr lang="en-US" sz="2000" dirty="0">
                <a:latin typeface="Times New Roman" pitchFamily="18" charset="0"/>
                <a:cs typeface="Times New Roman" pitchFamily="18" charset="0"/>
              </a:rPr>
              <a:t>The directory service</a:t>
            </a:r>
          </a:p>
          <a:p>
            <a:pPr lvl="1">
              <a:buFontTx/>
              <a:buChar char="–"/>
              <a:defRPr/>
            </a:pPr>
            <a:r>
              <a:rPr lang="en-US" sz="2000" dirty="0">
                <a:latin typeface="Times New Roman" pitchFamily="18" charset="0"/>
                <a:cs typeface="Times New Roman" pitchFamily="18" charset="0"/>
              </a:rPr>
              <a:t>creating and deleting directories</a:t>
            </a:r>
          </a:p>
          <a:p>
            <a:pPr lvl="1">
              <a:buFontTx/>
              <a:buChar char="–"/>
              <a:defRPr/>
            </a:pPr>
            <a:r>
              <a:rPr lang="en-US" sz="2000" dirty="0">
                <a:latin typeface="Times New Roman" pitchFamily="18" charset="0"/>
                <a:cs typeface="Times New Roman" pitchFamily="18" charset="0"/>
              </a:rPr>
              <a:t>naming and renaming files</a:t>
            </a:r>
          </a:p>
          <a:p>
            <a:pPr lvl="1">
              <a:buFontTx/>
              <a:buChar char="–"/>
              <a:defRPr/>
            </a:pPr>
            <a:r>
              <a:rPr lang="en-US" sz="2000" dirty="0">
                <a:latin typeface="Times New Roman" pitchFamily="18" charset="0"/>
                <a:cs typeface="Times New Roman" pitchFamily="18" charset="0"/>
              </a:rPr>
              <a:t>moving files</a:t>
            </a:r>
          </a:p>
          <a:p>
            <a:pPr marL="0" indent="0">
              <a:buNone/>
              <a:defRPr/>
            </a:pPr>
            <a:r>
              <a:rPr lang="en-US" sz="2000" dirty="0">
                <a:latin typeface="Times New Roman" pitchFamily="18" charset="0"/>
                <a:cs typeface="Times New Roman" pitchFamily="18" charset="0"/>
              </a:rPr>
              <a:t>Clients can have the same view (global root directory) </a:t>
            </a:r>
          </a:p>
          <a:p>
            <a:pPr marL="0" indent="0">
              <a:buNone/>
              <a:defRPr/>
            </a:pPr>
            <a:r>
              <a:rPr lang="en-US" sz="2000" dirty="0">
                <a:latin typeface="Times New Roman" pitchFamily="18" charset="0"/>
                <a:cs typeface="Times New Roman" pitchFamily="18" charset="0"/>
              </a:rPr>
              <a:t>    or different views of the file system (remote mounting)</a:t>
            </a:r>
          </a:p>
          <a:p>
            <a:pPr marL="0" indent="0">
              <a:defRPr/>
            </a:pPr>
            <a:endParaRPr lang="en-US" sz="2000" dirty="0">
              <a:latin typeface="Times New Roman" pitchFamily="18" charset="0"/>
              <a:cs typeface="Times New Roman" pitchFamily="18" charset="0"/>
            </a:endParaRPr>
          </a:p>
          <a:p>
            <a:pPr marL="0" indent="0">
              <a:defRPr/>
            </a:pPr>
            <a:endParaRPr lang="en-US" sz="2000" dirty="0">
              <a:latin typeface="Times New Roman" pitchFamily="18" charset="0"/>
              <a:cs typeface="Times New Roman" pitchFamily="18" charset="0"/>
            </a:endParaRPr>
          </a:p>
        </p:txBody>
      </p:sp>
      <p:sp>
        <p:nvSpPr>
          <p:cNvPr id="11268" name="Rectangle 4"/>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1269" name="Rectangle 5"/>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30715289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IN" altLang="en-US"/>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62600" y="1905000"/>
            <a:ext cx="3657600" cy="3314700"/>
          </a:xfrm>
          <a:noFill/>
        </p:spPr>
      </p:pic>
      <p:sp>
        <p:nvSpPr>
          <p:cNvPr id="12292" name="Rectangle 4"/>
          <p:cNvSpPr>
            <a:spLocks noChangeArrowheads="1"/>
          </p:cNvSpPr>
          <p:nvPr/>
        </p:nvSpPr>
        <p:spPr bwMode="auto">
          <a:xfrm>
            <a:off x="2667000" y="2179740"/>
            <a:ext cx="342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Hierarchical file system</a:t>
            </a:r>
          </a:p>
          <a:p>
            <a:pPr lvl="1" eaLnBrk="1" hangingPunct="1">
              <a:lnSpc>
                <a:spcPct val="90000"/>
              </a:lnSpc>
              <a:spcBef>
                <a:spcPct val="0"/>
              </a:spcBef>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Directory Tree </a:t>
            </a:r>
          </a:p>
          <a:p>
            <a:pPr lvl="1" eaLnBrk="1" hangingPunct="1">
              <a:lnSpc>
                <a:spcPct val="90000"/>
              </a:lnSpc>
              <a:spcBef>
                <a:spcPct val="0"/>
              </a:spcBef>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530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IN" altLang="en-US"/>
          </a:p>
        </p:txBody>
      </p:sp>
      <p:pic>
        <p:nvPicPr>
          <p:cNvPr id="133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0" y="1676400"/>
            <a:ext cx="6483350" cy="4129088"/>
          </a:xfrm>
          <a:noFill/>
        </p:spPr>
      </p:pic>
      <p:sp>
        <p:nvSpPr>
          <p:cNvPr id="13316" name="Rectangle 4"/>
          <p:cNvSpPr>
            <a:spLocks noChangeArrowheads="1"/>
          </p:cNvSpPr>
          <p:nvPr/>
        </p:nvSpPr>
        <p:spPr bwMode="auto">
          <a:xfrm>
            <a:off x="2133600" y="1828800"/>
            <a:ext cx="227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90000"/>
              </a:lnSpc>
              <a:spcBef>
                <a:spcPct val="0"/>
              </a:spcBef>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Directory Graph</a:t>
            </a:r>
          </a:p>
        </p:txBody>
      </p:sp>
    </p:spTree>
    <p:extLst>
      <p:ext uri="{BB962C8B-B14F-4D97-AF65-F5344CB8AC3E}">
        <p14:creationId xmlns:p14="http://schemas.microsoft.com/office/powerpoint/2010/main" val="4002413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Naming and Name Resolution</a:t>
            </a:r>
          </a:p>
        </p:txBody>
      </p:sp>
      <p:sp>
        <p:nvSpPr>
          <p:cNvPr id="14339" name="Rectangle 3"/>
          <p:cNvSpPr>
            <a:spLocks noGrp="1" noChangeArrowheads="1"/>
          </p:cNvSpPr>
          <p:nvPr>
            <p:ph idx="1"/>
          </p:nvPr>
        </p:nvSpPr>
        <p:spPr/>
        <p:txBody>
          <a:bodyPr/>
          <a:lstStyle/>
          <a:p>
            <a:pPr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a name space -- collection of names</a:t>
            </a:r>
          </a:p>
          <a:p>
            <a:pPr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name resolution -- mapping a name to an object</a:t>
            </a:r>
          </a:p>
          <a:p>
            <a:pPr lvl="1"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same or different view of a directory hierarchy</a:t>
            </a:r>
          </a:p>
          <a:p>
            <a:pPr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3 traditional ways to name files in a distributed environment</a:t>
            </a:r>
          </a:p>
          <a:p>
            <a:pPr lvl="1"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concatenate the host name to the names of files stored on that host: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system-wide uniqueness guaranteed, simple to located a file; however, not network transparent, not location independent, e.g., /machine/</a:t>
            </a:r>
            <a:r>
              <a:rPr lang="en-US" altLang="en-US" sz="2000" dirty="0" err="1">
                <a:latin typeface="Times New Roman" panose="02020603050405020304" pitchFamily="18" charset="0"/>
                <a:cs typeface="Times New Roman" panose="02020603050405020304" pitchFamily="18" charset="0"/>
              </a:rPr>
              <a:t>usr</a:t>
            </a:r>
            <a:r>
              <a:rPr lang="en-US" altLang="en-US" sz="2000" dirty="0">
                <a:latin typeface="Times New Roman" panose="02020603050405020304" pitchFamily="18" charset="0"/>
                <a:cs typeface="Times New Roman" panose="02020603050405020304" pitchFamily="18" charset="0"/>
              </a:rPr>
              <a:t>/foo</a:t>
            </a:r>
          </a:p>
          <a:p>
            <a:pPr lvl="1"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mount remote directories onto local directories:</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once mounted, files can be referenced in a location-transparent manner</a:t>
            </a:r>
          </a:p>
          <a:p>
            <a:pPr lvl="1" eaLnBrk="1" hangingPunct="1">
              <a:lnSpc>
                <a:spcPct val="90000"/>
              </a:lnSpc>
              <a:buFontTx/>
              <a:buChar char="–"/>
            </a:pPr>
            <a:r>
              <a:rPr lang="en-US" altLang="en-US" sz="2000" dirty="0">
                <a:latin typeface="Times New Roman" panose="02020603050405020304" pitchFamily="18" charset="0"/>
                <a:cs typeface="Times New Roman" panose="02020603050405020304" pitchFamily="18" charset="0"/>
              </a:rPr>
              <a:t>provide a single global directory:</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requires a unique file name for every file, location independent,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cannot encompass heterogeneous environments and wide geographical areas</a:t>
            </a:r>
          </a:p>
        </p:txBody>
      </p:sp>
    </p:spTree>
    <p:extLst>
      <p:ext uri="{BB962C8B-B14F-4D97-AF65-F5344CB8AC3E}">
        <p14:creationId xmlns:p14="http://schemas.microsoft.com/office/powerpoint/2010/main" val="3771774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3"/>
          <p:cNvSpPr>
            <a:spLocks noGrp="1" noChangeArrowheads="1"/>
          </p:cNvSpPr>
          <p:nvPr>
            <p:ph type="title"/>
          </p:nvPr>
        </p:nvSpPr>
        <p:spPr/>
        <p:txBody>
          <a:bodyPr/>
          <a:lstStyle/>
          <a:p>
            <a:pPr eaLnBrk="1" hangingPunct="1"/>
            <a:r>
              <a:rPr lang="en-US" altLang="en-US" dirty="0"/>
              <a:t>Two-Level Naming</a:t>
            </a:r>
          </a:p>
        </p:txBody>
      </p:sp>
      <p:sp>
        <p:nvSpPr>
          <p:cNvPr id="15363" name="Rectangle 1034"/>
          <p:cNvSpPr>
            <a:spLocks noGrp="1" noChangeArrowheads="1"/>
          </p:cNvSpPr>
          <p:nvPr>
            <p:ph type="body" idx="1"/>
          </p:nvPr>
        </p:nvSpPr>
        <p:spPr/>
        <p:txBody>
          <a:bodyPr/>
          <a:lstStyle/>
          <a:p>
            <a:pPr marL="0" indent="0"/>
            <a:r>
              <a:rPr lang="en-US" altLang="en-US" sz="2000" dirty="0">
                <a:latin typeface="Times New Roman" panose="02020603050405020304" pitchFamily="18" charset="0"/>
                <a:cs typeface="Times New Roman" panose="02020603050405020304" pitchFamily="18" charset="0"/>
              </a:rPr>
              <a:t>Symbolic name (external), e.g. </a:t>
            </a:r>
            <a:r>
              <a:rPr lang="en-US" altLang="en-US" sz="2000" dirty="0" err="1">
                <a:latin typeface="Times New Roman" panose="02020603050405020304" pitchFamily="18" charset="0"/>
                <a:cs typeface="Times New Roman" panose="02020603050405020304" pitchFamily="18" charset="0"/>
              </a:rPr>
              <a:t>prog.c</a:t>
            </a:r>
            <a:r>
              <a:rPr lang="en-US" altLang="en-US" sz="2000" dirty="0">
                <a:latin typeface="Times New Roman" panose="02020603050405020304" pitchFamily="18" charset="0"/>
                <a:cs typeface="Times New Roman" panose="02020603050405020304" pitchFamily="18" charset="0"/>
              </a:rPr>
              <a:t>; binary name (internal), e.g. local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-node number as in Unix</a:t>
            </a:r>
          </a:p>
          <a:p>
            <a:pPr marL="0" indent="0"/>
            <a:r>
              <a:rPr lang="en-US" altLang="en-US" sz="2000" dirty="0">
                <a:latin typeface="Times New Roman" panose="02020603050405020304" pitchFamily="18" charset="0"/>
                <a:cs typeface="Times New Roman" panose="02020603050405020304" pitchFamily="18" charset="0"/>
              </a:rPr>
              <a:t>Directories provide the translation from symbolic to binary names</a:t>
            </a:r>
          </a:p>
          <a:p>
            <a:pPr marL="0" indent="0"/>
            <a:r>
              <a:rPr lang="en-US" altLang="en-US" sz="2000" dirty="0">
                <a:latin typeface="Times New Roman" panose="02020603050405020304" pitchFamily="18" charset="0"/>
                <a:cs typeface="Times New Roman" panose="02020603050405020304" pitchFamily="18" charset="0"/>
              </a:rPr>
              <a:t>Binary name format</a:t>
            </a:r>
          </a:p>
          <a:p>
            <a:pPr lvl="1" eaLnBrk="1" hangingPunct="1">
              <a:lnSpc>
                <a:spcPct val="90000"/>
              </a:lnSpc>
            </a:pP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-node: no cross references among servers</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(server,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-node): a directory in one server can refer to a file on a different server</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Capability specifying address of server, number of file, access permissions, </a:t>
            </a:r>
            <a:r>
              <a:rPr lang="en-US" altLang="en-US" sz="2000" dirty="0" err="1">
                <a:latin typeface="Times New Roman" panose="02020603050405020304" pitchFamily="18" charset="0"/>
                <a:cs typeface="Times New Roman" panose="02020603050405020304" pitchFamily="18" charset="0"/>
              </a:rPr>
              <a:t>etc</a:t>
            </a:r>
            <a:endParaRPr lang="en-US" alt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binary_name</a:t>
            </a:r>
            <a:r>
              <a:rPr lang="en-US" altLang="en-US" sz="2000" dirty="0">
                <a:latin typeface="Times New Roman" panose="02020603050405020304" pitchFamily="18" charset="0"/>
                <a:cs typeface="Times New Roman" panose="02020603050405020304" pitchFamily="18" charset="0"/>
              </a:rPr>
              <a:t>+}: binary names refer to the original file and all of its backups</a:t>
            </a:r>
          </a:p>
        </p:txBody>
      </p:sp>
      <p:sp>
        <p:nvSpPr>
          <p:cNvPr id="15364" name="Rectangle 1027"/>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365" name="Rectangle 1028"/>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5366" name="Rectangle 1029"/>
          <p:cNvSpPr>
            <a:spLocks noChangeArrowheads="1"/>
          </p:cNvSpPr>
          <p:nvPr/>
        </p:nvSpPr>
        <p:spPr bwMode="auto">
          <a:xfrm>
            <a:off x="2740025" y="3497263"/>
            <a:ext cx="6807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8563667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5"/>
          <p:cNvSpPr>
            <a:spLocks noGrp="1" noChangeArrowheads="1"/>
          </p:cNvSpPr>
          <p:nvPr>
            <p:ph type="title"/>
          </p:nvPr>
        </p:nvSpPr>
        <p:spPr/>
        <p:txBody>
          <a:bodyPr/>
          <a:lstStyle/>
          <a:p>
            <a:pPr eaLnBrk="1" hangingPunct="1"/>
            <a:r>
              <a:rPr lang="en-US" altLang="en-US" dirty="0"/>
              <a:t>File Sharing Semantics</a:t>
            </a:r>
          </a:p>
        </p:txBody>
      </p:sp>
      <p:sp>
        <p:nvSpPr>
          <p:cNvPr id="7173" name="Rectangle 1036"/>
          <p:cNvSpPr>
            <a:spLocks noGrp="1" noChangeArrowheads="1"/>
          </p:cNvSpPr>
          <p:nvPr>
            <p:ph type="body" idx="1"/>
          </p:nvPr>
        </p:nvSpPr>
        <p:spPr/>
        <p:txBody>
          <a:bodyPr rtlCol="0">
            <a:normAutofit/>
          </a:bodyPr>
          <a:lstStyle/>
          <a:p>
            <a:pPr marL="0" indent="0">
              <a:buNone/>
              <a:defRPr/>
            </a:pPr>
            <a:r>
              <a:rPr lang="en-US" sz="3800" dirty="0">
                <a:latin typeface="Times New Roman" pitchFamily="18" charset="0"/>
                <a:cs typeface="Times New Roman" pitchFamily="18" charset="0"/>
              </a:rPr>
              <a:t>UNIX semantics: </a:t>
            </a:r>
          </a:p>
          <a:p>
            <a:pPr marL="514350" indent="-514350">
              <a:buFont typeface="Arial" charset="0"/>
              <a:buChar char="•"/>
              <a:defRPr/>
            </a:pPr>
            <a:r>
              <a:rPr lang="en-US" dirty="0"/>
              <a:t>Total ordering of R/W events </a:t>
            </a:r>
          </a:p>
          <a:p>
            <a:pPr marL="514350" indent="-514350">
              <a:buFont typeface="Arial" charset="0"/>
              <a:buChar char="•"/>
              <a:defRPr/>
            </a:pPr>
            <a:r>
              <a:rPr lang="en-US" dirty="0"/>
              <a:t>Value read is the value stored by last write</a:t>
            </a:r>
          </a:p>
          <a:p>
            <a:pPr marL="514350" indent="-514350">
              <a:buFont typeface="Arial" charset="0"/>
              <a:buChar char="•"/>
              <a:defRPr/>
            </a:pPr>
            <a:r>
              <a:rPr lang="en-US" dirty="0"/>
              <a:t>Writes to an open file are visible immediately to others that have  this file opened at the same time.  </a:t>
            </a:r>
          </a:p>
          <a:p>
            <a:pPr marL="514350" indent="-514350">
              <a:buFont typeface="Arial" charset="0"/>
              <a:buChar char="•"/>
              <a:defRPr/>
            </a:pPr>
            <a:r>
              <a:rPr lang="en-US" dirty="0"/>
              <a:t>Easy to achieve in a non-distributed system ; In a distributed system with one server and multiple clients with no caching at client.</a:t>
            </a:r>
          </a:p>
          <a:p>
            <a:pPr marL="514350" indent="-514350">
              <a:buNone/>
              <a:defRPr/>
            </a:pPr>
            <a:r>
              <a:rPr lang="en-US" dirty="0"/>
              <a:t> </a:t>
            </a:r>
          </a:p>
        </p:txBody>
      </p:sp>
      <p:sp>
        <p:nvSpPr>
          <p:cNvPr id="16388" name="Rectangle 1027"/>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389" name="Rectangle 1028"/>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6390" name="Rectangle 1029"/>
          <p:cNvSpPr>
            <a:spLocks noChangeArrowheads="1"/>
          </p:cNvSpPr>
          <p:nvPr/>
        </p:nvSpPr>
        <p:spPr bwMode="auto">
          <a:xfrm>
            <a:off x="2740025" y="3497263"/>
            <a:ext cx="6807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318033690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altLang="en-US"/>
          </a:p>
        </p:txBody>
      </p:sp>
      <p:sp>
        <p:nvSpPr>
          <p:cNvPr id="3" name="Content Placeholder 2"/>
          <p:cNvSpPr>
            <a:spLocks noGrp="1"/>
          </p:cNvSpPr>
          <p:nvPr>
            <p:ph idx="1"/>
          </p:nvPr>
        </p:nvSpPr>
        <p:spPr/>
        <p:txBody>
          <a:bodyPr/>
          <a:lstStyle/>
          <a:p>
            <a:pPr marL="0" lvl="1" indent="0">
              <a:buNone/>
              <a:defRPr/>
            </a:pPr>
            <a:r>
              <a:rPr lang="en-US" sz="3600" dirty="0">
                <a:latin typeface="Times New Roman" pitchFamily="18" charset="0"/>
                <a:cs typeface="Times New Roman" pitchFamily="18" charset="0"/>
              </a:rPr>
              <a:t>Session semantics: </a:t>
            </a:r>
          </a:p>
          <a:p>
            <a:pPr marL="0" lvl="1" indent="0">
              <a:defRPr/>
            </a:pPr>
            <a:r>
              <a:rPr lang="en-US" dirty="0">
                <a:latin typeface="Times New Roman" pitchFamily="18" charset="0"/>
                <a:cs typeface="Times New Roman" pitchFamily="18" charset="0"/>
              </a:rPr>
              <a:t>Writes to an open file by a user is not visible immediately by other users that have files opened already. Once a file is closed, the changes made by it are visible by sessions started later.</a:t>
            </a:r>
          </a:p>
          <a:p>
            <a:pPr marL="0" indent="0">
              <a:buFont typeface="Arial" charset="0"/>
              <a:buChar char="•"/>
              <a:defRPr/>
            </a:pPr>
            <a:r>
              <a:rPr lang="en-US" sz="2400" dirty="0">
                <a:latin typeface="Times New Roman" pitchFamily="18" charset="0"/>
                <a:cs typeface="Times New Roman" pitchFamily="18" charset="0"/>
              </a:rPr>
              <a:t>Writes are guaranteed to become visible only when the file is close</a:t>
            </a:r>
          </a:p>
          <a:p>
            <a:pPr marL="0" indent="0">
              <a:buFont typeface="Arial" charset="0"/>
              <a:buChar char="•"/>
              <a:defRPr/>
            </a:pPr>
            <a:r>
              <a:rPr lang="en-US" sz="2400" dirty="0">
                <a:latin typeface="Times New Roman" pitchFamily="18" charset="0"/>
                <a:cs typeface="Times New Roman" pitchFamily="18" charset="0"/>
              </a:rPr>
              <a:t>Allow caching at client with lazy updating -&gt; better performance</a:t>
            </a:r>
          </a:p>
          <a:p>
            <a:pPr marL="0" indent="0">
              <a:buFont typeface="Arial" charset="0"/>
              <a:buChar char="•"/>
              <a:defRPr/>
            </a:pPr>
            <a:r>
              <a:rPr lang="en-US" sz="2400" dirty="0">
                <a:latin typeface="Times New Roman" pitchFamily="18" charset="0"/>
                <a:cs typeface="Times New Roman" pitchFamily="18" charset="0"/>
              </a:rPr>
              <a:t>If two or more clients simultaneously write: one file (last one or non-deterministically) replaces the other</a:t>
            </a:r>
          </a:p>
          <a:p>
            <a:pPr eaLnBrk="1" hangingPunct="1">
              <a:buFont typeface="Arial" charset="0"/>
              <a:buNone/>
              <a:defRP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26773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Grp="1" noChangeArrowheads="1"/>
          </p:cNvSpPr>
          <p:nvPr>
            <p:ph type="title"/>
          </p:nvPr>
        </p:nvSpPr>
        <p:spPr/>
        <p:txBody>
          <a:bodyPr/>
          <a:lstStyle/>
          <a:p>
            <a:pPr eaLnBrk="1" hangingPunct="1"/>
            <a:endParaRPr lang="en-US" altLang="en-US"/>
          </a:p>
        </p:txBody>
      </p:sp>
      <p:sp>
        <p:nvSpPr>
          <p:cNvPr id="8197" name="Rectangle 13"/>
          <p:cNvSpPr>
            <a:spLocks noGrp="1" noChangeArrowheads="1"/>
          </p:cNvSpPr>
          <p:nvPr>
            <p:ph type="body" idx="1"/>
          </p:nvPr>
        </p:nvSpPr>
        <p:spPr/>
        <p:txBody>
          <a:bodyPr rtlCol="0">
            <a:normAutofit fontScale="92500" lnSpcReduction="10000"/>
          </a:bodyPr>
          <a:lstStyle/>
          <a:p>
            <a:pPr marL="0" indent="0">
              <a:defRPr/>
            </a:pPr>
            <a:r>
              <a:rPr lang="en-US" sz="4600" dirty="0">
                <a:latin typeface="Times New Roman" pitchFamily="18" charset="0"/>
                <a:cs typeface="Times New Roman" pitchFamily="18" charset="0"/>
              </a:rPr>
              <a:t>Immutable files: </a:t>
            </a:r>
          </a:p>
          <a:p>
            <a:pPr marL="0" indent="0">
              <a:buNone/>
              <a:defRPr/>
            </a:pPr>
            <a:r>
              <a:rPr lang="en-US" sz="3400" dirty="0">
                <a:latin typeface="Times New Roman" pitchFamily="18" charset="0"/>
                <a:cs typeface="Times New Roman" pitchFamily="18" charset="0"/>
              </a:rPr>
              <a:t>create and read file operations (no write)  - i.e. a sharable file cannot be modified.</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File names cannot be reused and its contents may not be altered.</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Simple to implement.</a:t>
            </a:r>
          </a:p>
          <a:p>
            <a:pPr marL="0" indent="0">
              <a:buNone/>
              <a:defRPr/>
            </a:pPr>
            <a:r>
              <a:rPr lang="en-US" sz="3400" dirty="0">
                <a:latin typeface="Times New Roman" pitchFamily="18" charset="0"/>
                <a:cs typeface="Times New Roman" pitchFamily="18" charset="0"/>
              </a:rPr>
              <a:t>Writing a file means to create a new one and enter it into the directory replacing the previous one with the same name: atomic operations</a:t>
            </a:r>
          </a:p>
          <a:p>
            <a:pPr marL="0" indent="0">
              <a:buNone/>
              <a:defRPr/>
            </a:pPr>
            <a:r>
              <a:rPr lang="en-US" sz="3400" dirty="0">
                <a:latin typeface="Times New Roman" pitchFamily="18" charset="0"/>
                <a:cs typeface="Times New Roman" pitchFamily="18" charset="0"/>
              </a:rPr>
              <a:t>Collision in writing: last copy or </a:t>
            </a:r>
            <a:r>
              <a:rPr lang="en-US" sz="3400" dirty="0" err="1">
                <a:latin typeface="Times New Roman" pitchFamily="18" charset="0"/>
                <a:cs typeface="Times New Roman" pitchFamily="18" charset="0"/>
              </a:rPr>
              <a:t>nondeterministically</a:t>
            </a:r>
            <a:endParaRPr lang="en-US" sz="3400" dirty="0">
              <a:latin typeface="Times New Roman" pitchFamily="18" charset="0"/>
              <a:cs typeface="Times New Roman" pitchFamily="18" charset="0"/>
            </a:endParaRPr>
          </a:p>
          <a:p>
            <a:pPr marL="0" indent="0">
              <a:defRPr/>
            </a:pPr>
            <a:endParaRPr lang="en-US" dirty="0"/>
          </a:p>
        </p:txBody>
      </p:sp>
      <p:sp>
        <p:nvSpPr>
          <p:cNvPr id="18436" name="Rectangle 3"/>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8437" name="Rectangle 4"/>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8438" name="Rectangle 5"/>
          <p:cNvSpPr>
            <a:spLocks noChangeArrowheads="1"/>
          </p:cNvSpPr>
          <p:nvPr/>
        </p:nvSpPr>
        <p:spPr bwMode="auto">
          <a:xfrm>
            <a:off x="2740025" y="3497263"/>
            <a:ext cx="6807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4637997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2954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User process</a:t>
            </a:r>
          </a:p>
        </p:txBody>
      </p:sp>
      <p:sp>
        <p:nvSpPr>
          <p:cNvPr id="6" name="Rectangle 5"/>
          <p:cNvSpPr/>
          <p:nvPr/>
        </p:nvSpPr>
        <p:spPr>
          <a:xfrm>
            <a:off x="3429000" y="18288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Local OS</a:t>
            </a:r>
          </a:p>
        </p:txBody>
      </p:sp>
      <p:sp>
        <p:nvSpPr>
          <p:cNvPr id="7" name="Rectangle 6"/>
          <p:cNvSpPr/>
          <p:nvPr/>
        </p:nvSpPr>
        <p:spPr>
          <a:xfrm>
            <a:off x="6705600" y="18288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Local OS</a:t>
            </a:r>
          </a:p>
        </p:txBody>
      </p:sp>
      <p:sp>
        <p:nvSpPr>
          <p:cNvPr id="8" name="Rectangle 7"/>
          <p:cNvSpPr/>
          <p:nvPr/>
        </p:nvSpPr>
        <p:spPr>
          <a:xfrm>
            <a:off x="6705600" y="12954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3429000" y="28956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Commn module</a:t>
            </a:r>
          </a:p>
        </p:txBody>
      </p:sp>
      <p:sp>
        <p:nvSpPr>
          <p:cNvPr id="10" name="Rectangle 9"/>
          <p:cNvSpPr/>
          <p:nvPr/>
        </p:nvSpPr>
        <p:spPr>
          <a:xfrm>
            <a:off x="6705600" y="28956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Commn module</a:t>
            </a:r>
          </a:p>
        </p:txBody>
      </p:sp>
      <p:sp>
        <p:nvSpPr>
          <p:cNvPr id="11" name="Rectangle 10"/>
          <p:cNvSpPr/>
          <p:nvPr/>
        </p:nvSpPr>
        <p:spPr>
          <a:xfrm>
            <a:off x="3429000" y="23622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NOS</a:t>
            </a:r>
          </a:p>
        </p:txBody>
      </p:sp>
      <p:sp>
        <p:nvSpPr>
          <p:cNvPr id="12" name="Rectangle 11"/>
          <p:cNvSpPr/>
          <p:nvPr/>
        </p:nvSpPr>
        <p:spPr>
          <a:xfrm>
            <a:off x="6705600" y="2362200"/>
            <a:ext cx="1676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NOS</a:t>
            </a:r>
          </a:p>
        </p:txBody>
      </p:sp>
      <p:cxnSp>
        <p:nvCxnSpPr>
          <p:cNvPr id="14" name="Straight Connector 13"/>
          <p:cNvCxnSpPr/>
          <p:nvPr/>
        </p:nvCxnSpPr>
        <p:spPr>
          <a:xfrm>
            <a:off x="2514600" y="4953000"/>
            <a:ext cx="7239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2"/>
          </p:cNvCxnSpPr>
          <p:nvPr/>
        </p:nvCxnSpPr>
        <p:spPr>
          <a:xfrm rot="5400000">
            <a:off x="3505201" y="4191001"/>
            <a:ext cx="1524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2"/>
          </p:cNvCxnSpPr>
          <p:nvPr/>
        </p:nvCxnSpPr>
        <p:spPr>
          <a:xfrm rot="5400000">
            <a:off x="6781801" y="4191001"/>
            <a:ext cx="1524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21517" name="Rectangle 22"/>
          <p:cNvSpPr>
            <a:spLocks noChangeArrowheads="1"/>
          </p:cNvSpPr>
          <p:nvPr/>
        </p:nvSpPr>
        <p:spPr bwMode="auto">
          <a:xfrm>
            <a:off x="6781800" y="1371600"/>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a:latin typeface="Arial" panose="020B0604020202020204" pitchFamily="34" charset="0"/>
              </a:rPr>
              <a:t>User process</a:t>
            </a:r>
          </a:p>
        </p:txBody>
      </p:sp>
      <p:sp>
        <p:nvSpPr>
          <p:cNvPr id="21518" name="TextBox 23"/>
          <p:cNvSpPr txBox="1">
            <a:spLocks noChangeArrowheads="1"/>
          </p:cNvSpPr>
          <p:nvPr/>
        </p:nvSpPr>
        <p:spPr bwMode="auto">
          <a:xfrm>
            <a:off x="8153400" y="4343401"/>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Computer N/W</a:t>
            </a:r>
          </a:p>
        </p:txBody>
      </p:sp>
      <p:sp>
        <p:nvSpPr>
          <p:cNvPr id="2" name="Title 1"/>
          <p:cNvSpPr>
            <a:spLocks noGrp="1"/>
          </p:cNvSpPr>
          <p:nvPr>
            <p:ph type="title"/>
          </p:nvPr>
        </p:nvSpPr>
        <p:spPr/>
        <p:txBody>
          <a:bodyPr/>
          <a:lstStyle/>
          <a:p>
            <a:r>
              <a:rPr lang="en-IN" dirty="0"/>
              <a:t>Network OS</a:t>
            </a:r>
          </a:p>
        </p:txBody>
      </p:sp>
    </p:spTree>
    <p:extLst>
      <p:ext uri="{BB962C8B-B14F-4D97-AF65-F5344CB8AC3E}">
        <p14:creationId xmlns:p14="http://schemas.microsoft.com/office/powerpoint/2010/main" val="4232324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altLang="en-US"/>
          </a:p>
        </p:txBody>
      </p:sp>
      <p:sp>
        <p:nvSpPr>
          <p:cNvPr id="19459" name="Content Placeholder 2"/>
          <p:cNvSpPr>
            <a:spLocks noGrp="1"/>
          </p:cNvSpPr>
          <p:nvPr>
            <p:ph idx="1"/>
          </p:nvPr>
        </p:nvSpPr>
        <p:spPr/>
        <p:txBody>
          <a:bodyPr/>
          <a:lstStyle/>
          <a:p>
            <a:pPr marL="342900" lvl="1" indent="-342900"/>
            <a:endParaRPr lang="en-US" altLang="en-US" sz="1800" dirty="0"/>
          </a:p>
          <a:p>
            <a:pPr marL="342900" lvl="1" indent="-342900">
              <a:buNone/>
            </a:pPr>
            <a:r>
              <a:rPr lang="en-US" altLang="en-US" sz="3200" dirty="0">
                <a:latin typeface="Times New Roman" panose="02020603050405020304" pitchFamily="18" charset="0"/>
                <a:cs typeface="Times New Roman" panose="02020603050405020304" pitchFamily="18" charset="0"/>
              </a:rPr>
              <a:t>Transaction semantics: </a:t>
            </a:r>
          </a:p>
          <a:p>
            <a:pPr marL="342900" lvl="1" indent="-342900"/>
            <a:r>
              <a:rPr lang="en-US" altLang="en-US" dirty="0">
                <a:latin typeface="Times New Roman" panose="02020603050405020304" pitchFamily="18" charset="0"/>
                <a:cs typeface="Times New Roman" panose="02020603050405020304" pitchFamily="18" charset="0"/>
              </a:rPr>
              <a:t>mutual exclusion on file accesses; either all file operations are completed or none  is.  Good for banking systems</a:t>
            </a:r>
          </a:p>
          <a:p>
            <a:pPr marL="342900" lvl="1" indent="-342900"/>
            <a:endParaRPr lang="en-US" altLang="en-US" dirty="0">
              <a:latin typeface="Times New Roman" panose="02020603050405020304" pitchFamily="18" charset="0"/>
              <a:cs typeface="Times New Roman" panose="02020603050405020304" pitchFamily="18" charset="0"/>
            </a:endParaRPr>
          </a:p>
          <a:p>
            <a:pPr marL="342900" lvl="1" indent="-342900"/>
            <a:r>
              <a:rPr lang="en-US" altLang="en-US" dirty="0">
                <a:latin typeface="Times New Roman" panose="02020603050405020304" pitchFamily="18" charset="0"/>
                <a:cs typeface="Times New Roman" panose="02020603050405020304" pitchFamily="18" charset="0"/>
              </a:rPr>
              <a:t>All changes have all-or-nothing property.  W1,R1,R2,W2 not allowed where P1 = W1;W2 and P2 = R1;R2</a:t>
            </a:r>
          </a:p>
          <a:p>
            <a:pPr eaLnBrk="1" hangingPunct="1"/>
            <a:endParaRPr lang="en-US" altLang="en-US" dirty="0"/>
          </a:p>
        </p:txBody>
      </p:sp>
    </p:spTree>
    <p:extLst>
      <p:ext uri="{BB962C8B-B14F-4D97-AF65-F5344CB8AC3E}">
        <p14:creationId xmlns:p14="http://schemas.microsoft.com/office/powerpoint/2010/main" val="3809153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Distributed File system Implementation</a:t>
            </a:r>
          </a:p>
        </p:txBody>
      </p:sp>
      <p:sp>
        <p:nvSpPr>
          <p:cNvPr id="20483" name="Content Placeholder 2"/>
          <p:cNvSpPr>
            <a:spLocks noGrp="1"/>
          </p:cNvSpPr>
          <p:nvPr>
            <p:ph idx="1"/>
          </p:nvPr>
        </p:nvSpPr>
        <p:spPr/>
        <p:txBody>
          <a:bodyPr/>
          <a:lstStyle/>
          <a:p>
            <a:r>
              <a:rPr lang="en-US" altLang="en-US" dirty="0"/>
              <a:t>System Structure</a:t>
            </a:r>
          </a:p>
          <a:p>
            <a:pPr lvl="1"/>
            <a:r>
              <a:rPr lang="en-US" altLang="en-US" dirty="0"/>
              <a:t>Clients and servers on different machines?</a:t>
            </a:r>
          </a:p>
          <a:p>
            <a:pPr lvl="2"/>
            <a:r>
              <a:rPr lang="en-US" altLang="en-US" dirty="0"/>
              <a:t> Combine File and directory services</a:t>
            </a:r>
          </a:p>
          <a:p>
            <a:pPr lvl="2"/>
            <a:r>
              <a:rPr lang="en-US" altLang="en-US" dirty="0"/>
              <a:t>Keep them separate</a:t>
            </a:r>
          </a:p>
          <a:p>
            <a:pPr lvl="1"/>
            <a:r>
              <a:rPr lang="en-US" altLang="en-US" dirty="0"/>
              <a:t>Lookups</a:t>
            </a:r>
          </a:p>
          <a:p>
            <a:pPr lvl="2"/>
            <a:r>
              <a:rPr lang="en-US" altLang="en-US" dirty="0"/>
              <a:t>Iterative lookup</a:t>
            </a:r>
          </a:p>
          <a:p>
            <a:pPr lvl="2"/>
            <a:r>
              <a:rPr lang="en-US" altLang="en-US" dirty="0"/>
              <a:t>Automatic lookup</a:t>
            </a:r>
          </a:p>
          <a:p>
            <a:pPr lvl="1">
              <a:buFont typeface="Arial" panose="020B0604020202020204" pitchFamily="34" charset="0"/>
              <a:buNone/>
            </a:pPr>
            <a:endParaRPr lang="en-US" altLang="en-US" dirty="0"/>
          </a:p>
        </p:txBody>
      </p:sp>
    </p:spTree>
    <p:extLst>
      <p:ext uri="{BB962C8B-B14F-4D97-AF65-F5344CB8AC3E}">
        <p14:creationId xmlns:p14="http://schemas.microsoft.com/office/powerpoint/2010/main" val="144945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US" altLang="en-US" dirty="0"/>
              <a:t>Stateless vs. Stateful</a:t>
            </a:r>
          </a:p>
        </p:txBody>
      </p:sp>
      <p:sp>
        <p:nvSpPr>
          <p:cNvPr id="21507" name="Rectangle 7"/>
          <p:cNvSpPr>
            <a:spLocks noChangeArrowheads="1"/>
          </p:cNvSpPr>
          <p:nvPr/>
        </p:nvSpPr>
        <p:spPr bwMode="auto">
          <a:xfrm>
            <a:off x="2179639" y="1935163"/>
            <a:ext cx="83534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21508" name="Group 11"/>
          <p:cNvGrpSpPr>
            <a:grpSpLocks/>
          </p:cNvGrpSpPr>
          <p:nvPr/>
        </p:nvGrpSpPr>
        <p:grpSpPr bwMode="auto">
          <a:xfrm>
            <a:off x="1981200" y="2109788"/>
            <a:ext cx="8382000" cy="2690812"/>
            <a:chOff x="417" y="1329"/>
            <a:chExt cx="5775" cy="1695"/>
          </a:xfrm>
        </p:grpSpPr>
        <p:sp>
          <p:nvSpPr>
            <p:cNvPr id="21509" name="Rectangle 3"/>
            <p:cNvSpPr>
              <a:spLocks noChangeArrowheads="1"/>
            </p:cNvSpPr>
            <p:nvPr/>
          </p:nvSpPr>
          <p:spPr bwMode="auto">
            <a:xfrm>
              <a:off x="819" y="2565"/>
              <a:ext cx="4747"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510" name="Rectangle 4"/>
            <p:cNvSpPr>
              <a:spLocks noChangeArrowheads="1"/>
            </p:cNvSpPr>
            <p:nvPr/>
          </p:nvSpPr>
          <p:spPr bwMode="auto">
            <a:xfrm>
              <a:off x="942" y="2581"/>
              <a:ext cx="4747"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511" name="Rectangle 5"/>
            <p:cNvSpPr>
              <a:spLocks noChangeArrowheads="1"/>
            </p:cNvSpPr>
            <p:nvPr/>
          </p:nvSpPr>
          <p:spPr bwMode="auto">
            <a:xfrm>
              <a:off x="944" y="2493"/>
              <a:ext cx="4288"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512" name="Rectangle 6"/>
            <p:cNvSpPr>
              <a:spLocks noChangeArrowheads="1"/>
            </p:cNvSpPr>
            <p:nvPr/>
          </p:nvSpPr>
          <p:spPr bwMode="auto">
            <a:xfrm>
              <a:off x="417" y="1746"/>
              <a:ext cx="281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SzPct val="50000"/>
                <a:buFont typeface="Monotype Sorts"/>
                <a:buChar char=""/>
              </a:pPr>
              <a:r>
                <a:rPr lang="en-US" altLang="en-US" sz="2000" dirty="0">
                  <a:latin typeface="Helvetica" panose="020B0604020202020204" pitchFamily="34" charset="0"/>
                </a:rPr>
                <a:t>requests are self-contained</a:t>
              </a:r>
            </a:p>
            <a:p>
              <a:pPr eaLnBrk="1" hangingPunct="1">
                <a:buClr>
                  <a:schemeClr val="tx1"/>
                </a:buClr>
                <a:buSzPct val="50000"/>
                <a:buFont typeface="Monotype Sorts"/>
                <a:buChar char=""/>
              </a:pPr>
              <a:r>
                <a:rPr lang="en-US" altLang="en-US" sz="2000" dirty="0">
                  <a:latin typeface="Helvetica" panose="020B0604020202020204" pitchFamily="34" charset="0"/>
                </a:rPr>
                <a:t>better fault tolerance</a:t>
              </a:r>
            </a:p>
            <a:p>
              <a:pPr eaLnBrk="1" hangingPunct="1">
                <a:buClr>
                  <a:schemeClr val="tx1"/>
                </a:buClr>
                <a:buSzPct val="50000"/>
                <a:buFont typeface="Monotype Sorts"/>
                <a:buChar char=""/>
              </a:pPr>
              <a:r>
                <a:rPr lang="en-US" altLang="en-US" sz="2000" dirty="0">
                  <a:latin typeface="Helvetica" panose="020B0604020202020204" pitchFamily="34" charset="0"/>
                </a:rPr>
                <a:t>open/close at client (fewer </a:t>
              </a:r>
              <a:r>
                <a:rPr lang="en-US" altLang="en-US" sz="2000" dirty="0" err="1">
                  <a:latin typeface="Helvetica" panose="020B0604020202020204" pitchFamily="34" charset="0"/>
                </a:rPr>
                <a:t>msgs</a:t>
              </a:r>
              <a:r>
                <a:rPr lang="en-US" altLang="en-US" sz="2000" dirty="0">
                  <a:latin typeface="Helvetica" panose="020B0604020202020204" pitchFamily="34" charset="0"/>
                </a:rPr>
                <a:t>)</a:t>
              </a:r>
            </a:p>
            <a:p>
              <a:pPr eaLnBrk="1" hangingPunct="1">
                <a:buClr>
                  <a:schemeClr val="tx1"/>
                </a:buClr>
                <a:buSzPct val="50000"/>
                <a:buFont typeface="Monotype Sorts"/>
                <a:buChar char=""/>
              </a:pPr>
              <a:r>
                <a:rPr lang="en-US" altLang="en-US" sz="2000" dirty="0">
                  <a:latin typeface="Helvetica" panose="020B0604020202020204" pitchFamily="34" charset="0"/>
                </a:rPr>
                <a:t>no space reserved for tables</a:t>
              </a:r>
            </a:p>
            <a:p>
              <a:pPr eaLnBrk="1" hangingPunct="1">
                <a:buClr>
                  <a:schemeClr val="tx1"/>
                </a:buClr>
                <a:buSzPct val="50000"/>
                <a:buFont typeface="Monotype Sorts"/>
                <a:buChar char=""/>
              </a:pPr>
              <a:r>
                <a:rPr lang="en-US" altLang="en-US" sz="2000" dirty="0">
                  <a:latin typeface="Helvetica" panose="020B0604020202020204" pitchFamily="34" charset="0"/>
                </a:rPr>
                <a:t>thus, no limit of open files</a:t>
              </a:r>
            </a:p>
            <a:p>
              <a:pPr eaLnBrk="1" hangingPunct="1">
                <a:buClr>
                  <a:schemeClr val="tx1"/>
                </a:buClr>
                <a:buSzPct val="50000"/>
                <a:buFont typeface="Monotype Sorts"/>
                <a:buChar char=""/>
              </a:pPr>
              <a:r>
                <a:rPr lang="en-US" altLang="en-US" sz="2000" dirty="0">
                  <a:latin typeface="Helvetica" panose="020B0604020202020204" pitchFamily="34" charset="0"/>
                </a:rPr>
                <a:t>no problem if client crashes</a:t>
              </a:r>
            </a:p>
          </p:txBody>
        </p:sp>
        <p:sp>
          <p:nvSpPr>
            <p:cNvPr id="21513" name="Rectangle 8"/>
            <p:cNvSpPr>
              <a:spLocks noChangeArrowheads="1"/>
            </p:cNvSpPr>
            <p:nvPr/>
          </p:nvSpPr>
          <p:spPr bwMode="auto">
            <a:xfrm>
              <a:off x="3372" y="1739"/>
              <a:ext cx="28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SzPct val="50000"/>
                <a:buFont typeface="Monotype Sorts"/>
                <a:buChar char=""/>
              </a:pPr>
              <a:r>
                <a:rPr lang="en-US" altLang="en-US" sz="2000" dirty="0">
                  <a:latin typeface="Helvetica" panose="020B0604020202020204" pitchFamily="34" charset="0"/>
                </a:rPr>
                <a:t>shorter messages</a:t>
              </a:r>
            </a:p>
            <a:p>
              <a:pPr eaLnBrk="1" hangingPunct="1">
                <a:buClr>
                  <a:schemeClr val="tx1"/>
                </a:buClr>
                <a:buSzPct val="50000"/>
                <a:buFont typeface="Monotype Sorts"/>
                <a:buChar char=""/>
              </a:pPr>
              <a:r>
                <a:rPr lang="en-US" altLang="en-US" sz="2000" dirty="0">
                  <a:latin typeface="Helvetica" panose="020B0604020202020204" pitchFamily="34" charset="0"/>
                </a:rPr>
                <a:t>better performance (info in memory until close)</a:t>
              </a:r>
            </a:p>
            <a:p>
              <a:pPr eaLnBrk="1" hangingPunct="1">
                <a:buClr>
                  <a:schemeClr val="tx1"/>
                </a:buClr>
                <a:buSzPct val="50000"/>
                <a:buFont typeface="Monotype Sorts"/>
                <a:buChar char=""/>
              </a:pPr>
              <a:r>
                <a:rPr lang="en-US" altLang="en-US" sz="2000" dirty="0">
                  <a:latin typeface="Helvetica" panose="020B0604020202020204" pitchFamily="34" charset="0"/>
                </a:rPr>
                <a:t>open/close at server</a:t>
              </a:r>
            </a:p>
            <a:p>
              <a:pPr eaLnBrk="1" hangingPunct="1">
                <a:buClr>
                  <a:schemeClr val="tx1"/>
                </a:buClr>
                <a:buSzPct val="50000"/>
                <a:buFont typeface="Monotype Sorts"/>
                <a:buChar char=""/>
              </a:pPr>
              <a:r>
                <a:rPr lang="en-US" altLang="en-US" sz="2000" dirty="0">
                  <a:latin typeface="Helvetica" panose="020B0604020202020204" pitchFamily="34" charset="0"/>
                </a:rPr>
                <a:t>file locking possible</a:t>
              </a:r>
            </a:p>
            <a:p>
              <a:pPr eaLnBrk="1" hangingPunct="1">
                <a:buClr>
                  <a:schemeClr val="tx1"/>
                </a:buClr>
                <a:buSzPct val="50000"/>
                <a:buFont typeface="Monotype Sorts"/>
                <a:buChar char=""/>
              </a:pPr>
              <a:r>
                <a:rPr lang="en-US" altLang="en-US" sz="2000" dirty="0">
                  <a:latin typeface="Helvetica" panose="020B0604020202020204" pitchFamily="34" charset="0"/>
                </a:rPr>
                <a:t>read ahead possible</a:t>
              </a:r>
            </a:p>
          </p:txBody>
        </p:sp>
        <p:sp>
          <p:nvSpPr>
            <p:cNvPr id="21514" name="Rectangle 9"/>
            <p:cNvSpPr>
              <a:spLocks noChangeArrowheads="1"/>
            </p:cNvSpPr>
            <p:nvPr/>
          </p:nvSpPr>
          <p:spPr bwMode="auto">
            <a:xfrm>
              <a:off x="759" y="1330"/>
              <a:ext cx="1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Helvetica" panose="020B0604020202020204" pitchFamily="34" charset="0"/>
                </a:rPr>
                <a:t>Stateless Server</a:t>
              </a:r>
            </a:p>
          </p:txBody>
        </p:sp>
        <p:sp>
          <p:nvSpPr>
            <p:cNvPr id="21515" name="Rectangle 10"/>
            <p:cNvSpPr>
              <a:spLocks noChangeArrowheads="1"/>
            </p:cNvSpPr>
            <p:nvPr/>
          </p:nvSpPr>
          <p:spPr bwMode="auto">
            <a:xfrm>
              <a:off x="3716" y="1329"/>
              <a:ext cx="1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Helvetica" panose="020B0604020202020204" pitchFamily="34" charset="0"/>
                </a:rPr>
                <a:t>Stateful Servers</a:t>
              </a:r>
            </a:p>
          </p:txBody>
        </p:sp>
      </p:grpSp>
    </p:spTree>
    <p:extLst>
      <p:ext uri="{BB962C8B-B14F-4D97-AF65-F5344CB8AC3E}">
        <p14:creationId xmlns:p14="http://schemas.microsoft.com/office/powerpoint/2010/main" val="817889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Caching</a:t>
            </a:r>
          </a:p>
        </p:txBody>
      </p:sp>
      <p:sp>
        <p:nvSpPr>
          <p:cNvPr id="22531" name="Rectangle 3"/>
          <p:cNvSpPr>
            <a:spLocks noGrp="1" noChangeArrowheads="1"/>
          </p:cNvSpPr>
          <p:nvPr>
            <p:ph idx="1"/>
          </p:nvPr>
        </p:nvSpPr>
        <p:spPr/>
        <p:txBody>
          <a:bodyPr/>
          <a:lstStyle/>
          <a:p>
            <a:pPr eaLnBrk="1" hangingPunct="1">
              <a:lnSpc>
                <a:spcPct val="80000"/>
              </a:lnSpc>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Four places to store files</a:t>
            </a:r>
          </a:p>
          <a:p>
            <a:pPr lvl="1" eaLnBrk="1" hangingPunct="1">
              <a:lnSpc>
                <a:spcPct val="80000"/>
              </a:lnSpc>
            </a:pPr>
            <a:r>
              <a:rPr lang="en-US" altLang="en-US" dirty="0">
                <a:latin typeface="Times New Roman" panose="02020603050405020304" pitchFamily="18" charset="0"/>
                <a:cs typeface="Times New Roman" panose="02020603050405020304" pitchFamily="18" charset="0"/>
              </a:rPr>
              <a:t>server’s disk: slow performance</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eliminates coherence problem</a:t>
            </a:r>
          </a:p>
          <a:p>
            <a:pPr lvl="1" eaLnBrk="1" hangingPunct="1">
              <a:lnSpc>
                <a:spcPct val="80000"/>
              </a:lnSpc>
            </a:pPr>
            <a:r>
              <a:rPr lang="en-US" altLang="en-US" dirty="0">
                <a:latin typeface="Times New Roman" panose="02020603050405020304" pitchFamily="18" charset="0"/>
                <a:cs typeface="Times New Roman" panose="02020603050405020304" pitchFamily="18" charset="0"/>
              </a:rPr>
              <a:t>server caching: in main memory</a:t>
            </a:r>
          </a:p>
          <a:p>
            <a:pPr lvl="2" eaLnBrk="1" hangingPunct="1">
              <a:lnSpc>
                <a:spcPct val="80000"/>
              </a:lnSpc>
            </a:pPr>
            <a:r>
              <a:rPr lang="en-US" altLang="en-US" sz="2800" dirty="0">
                <a:latin typeface="Times New Roman" panose="02020603050405020304" pitchFamily="18" charset="0"/>
                <a:cs typeface="Times New Roman" panose="02020603050405020304" pitchFamily="18" charset="0"/>
              </a:rPr>
              <a:t>cache management issue, how much to cache, replacement strategy</a:t>
            </a:r>
          </a:p>
          <a:p>
            <a:pPr lvl="2" eaLnBrk="1" hangingPunct="1">
              <a:lnSpc>
                <a:spcPct val="80000"/>
              </a:lnSpc>
            </a:pPr>
            <a:r>
              <a:rPr lang="en-US" altLang="en-US" sz="2800" dirty="0">
                <a:latin typeface="Times New Roman" panose="02020603050405020304" pitchFamily="18" charset="0"/>
                <a:cs typeface="Times New Roman" panose="02020603050405020304" pitchFamily="18" charset="0"/>
              </a:rPr>
              <a:t>still slow due to network delay</a:t>
            </a:r>
          </a:p>
          <a:p>
            <a:pPr lvl="2" eaLnBrk="1" hangingPunct="1">
              <a:lnSpc>
                <a:spcPct val="80000"/>
              </a:lnSpc>
            </a:pPr>
            <a:r>
              <a:rPr lang="en-US" altLang="en-US" sz="2800" dirty="0">
                <a:latin typeface="Times New Roman" panose="02020603050405020304" pitchFamily="18" charset="0"/>
                <a:cs typeface="Times New Roman" panose="02020603050405020304" pitchFamily="18" charset="0"/>
              </a:rPr>
              <a:t>Used in high-performance web-search engine servers</a:t>
            </a:r>
          </a:p>
          <a:p>
            <a:pPr eaLnBrk="1" hangingPunct="1"/>
            <a:endParaRPr lang="en-US" altLang="en-US" dirty="0"/>
          </a:p>
        </p:txBody>
      </p:sp>
    </p:spTree>
    <p:extLst>
      <p:ext uri="{BB962C8B-B14F-4D97-AF65-F5344CB8AC3E}">
        <p14:creationId xmlns:p14="http://schemas.microsoft.com/office/powerpoint/2010/main" val="1600104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US" altLang="en-US"/>
          </a:p>
        </p:txBody>
      </p:sp>
      <p:sp>
        <p:nvSpPr>
          <p:cNvPr id="23555" name="Content Placeholder 2"/>
          <p:cNvSpPr>
            <a:spLocks noGrp="1"/>
          </p:cNvSpPr>
          <p:nvPr>
            <p:ph idx="1"/>
          </p:nvPr>
        </p:nvSpPr>
        <p:spPr/>
        <p:txBody>
          <a:bodyPr/>
          <a:lstStyle/>
          <a:p>
            <a:pPr lvl="1" eaLnBrk="1" hangingPunct="1">
              <a:lnSpc>
                <a:spcPct val="80000"/>
              </a:lnSpc>
            </a:pPr>
            <a:r>
              <a:rPr lang="en-US" altLang="en-US" sz="3200" dirty="0">
                <a:latin typeface="Times New Roman" panose="02020603050405020304" pitchFamily="18" charset="0"/>
                <a:cs typeface="Times New Roman" panose="02020603050405020304" pitchFamily="18" charset="0"/>
              </a:rPr>
              <a:t>Client caching in main memory</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can be used by diskless workstation</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faster to access from main memory than disk</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 compete with the virtual memory system for physical memory space </a:t>
            </a:r>
          </a:p>
          <a:p>
            <a:pPr lvl="2" eaLnBrk="1" hangingPunct="1">
              <a:lnSpc>
                <a:spcPct val="80000"/>
              </a:lnSpc>
            </a:pPr>
            <a:r>
              <a:rPr lang="en-US" altLang="en-US" dirty="0">
                <a:latin typeface="Times New Roman" panose="02020603050405020304" pitchFamily="18" charset="0"/>
                <a:cs typeface="Times New Roman" panose="02020603050405020304" pitchFamily="18" charset="0"/>
              </a:rPr>
              <a:t> avoids disk access but still network access </a:t>
            </a:r>
          </a:p>
          <a:p>
            <a:pPr lvl="1" eaLnBrk="1" hangingPunct="1">
              <a:lnSpc>
                <a:spcPct val="80000"/>
              </a:lnSpc>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Three Options</a:t>
            </a:r>
          </a:p>
          <a:p>
            <a:pPr lvl="1" eaLnBrk="1" hangingPunct="1">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inside each process address space: no sharing at client</a:t>
            </a:r>
          </a:p>
          <a:p>
            <a:pPr lvl="1" eaLnBrk="1" hangingPunct="1">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the kernel: kernel involvement on hits</a:t>
            </a:r>
          </a:p>
          <a:p>
            <a:pPr lvl="1" eaLnBrk="1" hangingPunct="1">
              <a:lnSpc>
                <a:spcPct val="9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a separate user-level cache manager: flexible and efficient if paging can be controlled from user-level</a:t>
            </a:r>
          </a:p>
          <a:p>
            <a:pPr lvl="1" eaLnBrk="1" hangingPunct="1">
              <a:lnSpc>
                <a:spcPct val="80000"/>
              </a:lnSpc>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30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endParaRPr lang="en-US" altLang="en-US"/>
          </a:p>
        </p:txBody>
      </p:sp>
      <p:sp>
        <p:nvSpPr>
          <p:cNvPr id="24579" name="Content Placeholder 2"/>
          <p:cNvSpPr>
            <a:spLocks noGrp="1"/>
          </p:cNvSpPr>
          <p:nvPr>
            <p:ph idx="1"/>
          </p:nvPr>
        </p:nvSpPr>
        <p:spPr/>
        <p:txBody>
          <a:bodyPr/>
          <a:lstStyle/>
          <a:p>
            <a:pPr lvl="1" eaLnBrk="1" hangingPunct="1">
              <a:lnSpc>
                <a:spcPct val="80000"/>
              </a:lnSpc>
            </a:pPr>
            <a:r>
              <a:rPr lang="en-US" altLang="en-US" sz="3200" dirty="0">
                <a:latin typeface="Times New Roman" panose="02020603050405020304" pitchFamily="18" charset="0"/>
                <a:cs typeface="Times New Roman" panose="02020603050405020304" pitchFamily="18" charset="0"/>
              </a:rPr>
              <a:t>client-cache on a local disk</a:t>
            </a:r>
          </a:p>
          <a:p>
            <a:pPr lvl="2" eaLnBrk="1" hangingPunct="1">
              <a:lnSpc>
                <a:spcPct val="80000"/>
              </a:lnSpc>
            </a:pPr>
            <a:r>
              <a:rPr lang="en-US" altLang="en-US" sz="2800" dirty="0">
                <a:latin typeface="Times New Roman" panose="02020603050405020304" pitchFamily="18" charset="0"/>
                <a:cs typeface="Times New Roman" panose="02020603050405020304" pitchFamily="18" charset="0"/>
              </a:rPr>
              <a:t>large files can be cached</a:t>
            </a:r>
          </a:p>
          <a:p>
            <a:pPr lvl="2" eaLnBrk="1" hangingPunct="1">
              <a:lnSpc>
                <a:spcPct val="80000"/>
              </a:lnSpc>
            </a:pPr>
            <a:r>
              <a:rPr lang="en-US" altLang="en-US" sz="2800" dirty="0">
                <a:latin typeface="Times New Roman" panose="02020603050405020304" pitchFamily="18" charset="0"/>
                <a:cs typeface="Times New Roman" panose="02020603050405020304" pitchFamily="18" charset="0"/>
              </a:rPr>
              <a:t>the virtual memory management is simpler</a:t>
            </a:r>
          </a:p>
          <a:p>
            <a:pPr lvl="2" eaLnBrk="1" hangingPunct="1">
              <a:lnSpc>
                <a:spcPct val="80000"/>
              </a:lnSpc>
            </a:pPr>
            <a:r>
              <a:rPr lang="en-US" altLang="en-US" sz="2800" dirty="0">
                <a:latin typeface="Times New Roman" panose="02020603050405020304" pitchFamily="18" charset="0"/>
                <a:cs typeface="Times New Roman" panose="02020603050405020304" pitchFamily="18" charset="0"/>
              </a:rPr>
              <a:t>a workstation can function even when it is disconnected from the network </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p>
        </p:txBody>
      </p:sp>
    </p:spTree>
    <p:extLst>
      <p:ext uri="{BB962C8B-B14F-4D97-AF65-F5344CB8AC3E}">
        <p14:creationId xmlns:p14="http://schemas.microsoft.com/office/powerpoint/2010/main" val="1388351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3200" dirty="0"/>
              <a:t>Update algorithms for client caching</a:t>
            </a:r>
          </a:p>
        </p:txBody>
      </p:sp>
      <p:sp>
        <p:nvSpPr>
          <p:cNvPr id="25603" name="Rectangle 3"/>
          <p:cNvSpPr>
            <a:spLocks noGrp="1" noChangeArrowheads="1"/>
          </p:cNvSpPr>
          <p:nvPr>
            <p:ph type="body" idx="1"/>
          </p:nvPr>
        </p:nvSpPr>
        <p:spPr/>
        <p:txBody>
          <a:bodyPr>
            <a:normAutofit lnSpcReduction="10000"/>
          </a:bodyPr>
          <a:lstStyle/>
          <a:p>
            <a:pPr eaLnBrk="1" hangingPunct="1">
              <a:lnSpc>
                <a:spcPct val="90000"/>
              </a:lnSpc>
              <a:buFontTx/>
              <a:buChar char="•"/>
            </a:pPr>
            <a:r>
              <a:rPr lang="en-US" altLang="en-US" sz="2400" dirty="0">
                <a:latin typeface="Times New Roman" panose="02020603050405020304" pitchFamily="18" charset="0"/>
                <a:cs typeface="Times New Roman" panose="02020603050405020304" pitchFamily="18" charset="0"/>
              </a:rPr>
              <a:t>write-through: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all writes are carried out immediately</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writes sent to the server as soon as they are performed at the client -&gt; high traffic, requires cache managers to check (modification time) with server before can provide cached content to any client</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Reliable: little information is lost in the event of a client crash</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Slow: cache not that useful</a:t>
            </a:r>
          </a:p>
          <a:p>
            <a:pPr eaLnBrk="1" hangingPunct="1">
              <a:lnSpc>
                <a:spcPct val="90000"/>
              </a:lnSpc>
              <a:buFontTx/>
              <a:buChar char="•"/>
            </a:pPr>
            <a:r>
              <a:rPr lang="en-US" altLang="en-US" sz="2400" dirty="0">
                <a:latin typeface="Times New Roman" panose="02020603050405020304" pitchFamily="18" charset="0"/>
                <a:cs typeface="Times New Roman" panose="02020603050405020304" pitchFamily="18" charset="0"/>
              </a:rPr>
              <a:t>delayed-write: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delays writing at the server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coalesces multiple writes; better performance but ambiguous semantics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possible to perform many writes to a block in the cache before it is written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if data is written and then deleted immediately, data need not be written at all (20-30 % of new data is deleted with 30 secs)</a:t>
            </a:r>
          </a:p>
          <a:p>
            <a:pPr eaLnBrk="1" hangingPunct="1">
              <a:lnSpc>
                <a:spcPct val="90000"/>
              </a:lnSpc>
            </a:pPr>
            <a:endParaRPr lang="en-US" altLang="en-US" sz="2000" dirty="0"/>
          </a:p>
        </p:txBody>
      </p:sp>
    </p:spTree>
    <p:extLst>
      <p:ext uri="{BB962C8B-B14F-4D97-AF65-F5344CB8AC3E}">
        <p14:creationId xmlns:p14="http://schemas.microsoft.com/office/powerpoint/2010/main" val="3604061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endParaRPr lang="en-US" altLang="en-US"/>
          </a:p>
        </p:txBody>
      </p:sp>
      <p:sp>
        <p:nvSpPr>
          <p:cNvPr id="26627" name="Content Placeholder 2"/>
          <p:cNvSpPr>
            <a:spLocks noGrp="1"/>
          </p:cNvSpPr>
          <p:nvPr>
            <p:ph idx="1"/>
          </p:nvPr>
        </p:nvSpPr>
        <p:spPr/>
        <p:txBody>
          <a:bodyPr/>
          <a:lstStyle/>
          <a:p>
            <a:pPr eaLnBrk="1" hangingPunct="1">
              <a:lnSpc>
                <a:spcPct val="90000"/>
              </a:lnSpc>
            </a:pPr>
            <a:r>
              <a:rPr lang="en-US" altLang="en-US" sz="2400" dirty="0">
                <a:latin typeface="Times New Roman" panose="02020603050405020304" pitchFamily="18" charset="0"/>
                <a:cs typeface="Times New Roman" panose="02020603050405020304" pitchFamily="18" charset="0"/>
              </a:rPr>
              <a:t>write-on-close: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delay writing until the file is closed at the client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Implements session semantics</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if file is open for short duration, works fine</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if file is open for long, susceptible to losing data in the event of client crash</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Central control: </a:t>
            </a:r>
          </a:p>
          <a:p>
            <a:pPr lvl="1" eaLnBrk="1" hangingPunct="1">
              <a:lnSpc>
                <a:spcPct val="90000"/>
              </a:lnSpc>
            </a:pPr>
            <a:r>
              <a:rPr lang="en-US" altLang="en-US" sz="2000" dirty="0">
                <a:latin typeface="Times New Roman" panose="02020603050405020304" pitchFamily="18" charset="0"/>
                <a:cs typeface="Times New Roman" panose="02020603050405020304" pitchFamily="18" charset="0"/>
              </a:rPr>
              <a:t>file server keeps a directory of open/cached files at clients -&gt; Unix semantics, but problems with robustness and scalability; problem also with invalidation messages because clients did not solicit them </a:t>
            </a:r>
          </a:p>
          <a:p>
            <a:pPr eaLnBrk="1" hangingPunct="1">
              <a:lnSpc>
                <a:spcPct val="90000"/>
              </a:lnSpc>
              <a:buFontTx/>
              <a:buChar char="–"/>
            </a:pPr>
            <a:endParaRPr lang="en-US" altLang="en-US" sz="2200" dirty="0"/>
          </a:p>
          <a:p>
            <a:pPr eaLnBrk="1" hangingPunct="1">
              <a:buFont typeface="Arial" panose="020B0604020202020204" pitchFamily="34" charset="0"/>
              <a:buNone/>
            </a:pPr>
            <a:endParaRPr lang="en-US" altLang="en-US" dirty="0"/>
          </a:p>
        </p:txBody>
      </p:sp>
    </p:spTree>
    <p:extLst>
      <p:ext uri="{BB962C8B-B14F-4D97-AF65-F5344CB8AC3E}">
        <p14:creationId xmlns:p14="http://schemas.microsoft.com/office/powerpoint/2010/main" val="1649396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a:t>Cache Coherence</a:t>
            </a:r>
          </a:p>
        </p:txBody>
      </p:sp>
      <p:sp>
        <p:nvSpPr>
          <p:cNvPr id="27651" name="Rectangle 3"/>
          <p:cNvSpPr>
            <a:spLocks noGrp="1" noChangeArrowheads="1"/>
          </p:cNvSpPr>
          <p:nvPr>
            <p:ph type="body" idx="1"/>
          </p:nvPr>
        </p:nvSpPr>
        <p:spPr/>
        <p:txBody>
          <a:bodyPr/>
          <a:lstStyle/>
          <a:p>
            <a:pPr eaLnBrk="1" hangingPunct="1">
              <a:buFontTx/>
              <a:buChar char="•"/>
            </a:pPr>
            <a:r>
              <a:rPr lang="en-US" altLang="en-US" sz="2400" dirty="0">
                <a:latin typeface="Times New Roman" panose="02020603050405020304" pitchFamily="18" charset="0"/>
                <a:cs typeface="Times New Roman" panose="02020603050405020304" pitchFamily="18" charset="0"/>
              </a:rPr>
              <a:t>How to maintain consistency between locally cached data with the master data when the data has been modified by another client?</a:t>
            </a:r>
          </a:p>
          <a:p>
            <a:pPr lvl="1" eaLnBrk="1" hangingPunct="1">
              <a:buFontTx/>
              <a:buChar char="1"/>
            </a:pPr>
            <a:r>
              <a:rPr lang="en-US" altLang="en-US" dirty="0">
                <a:latin typeface="Times New Roman" panose="02020603050405020304" pitchFamily="18" charset="0"/>
                <a:cs typeface="Times New Roman" panose="02020603050405020304" pitchFamily="18" charset="0"/>
              </a:rPr>
              <a:t>Client-initiated approach -- check validity on every access: too much overhead  first access to a file (e.g., file open)</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every fixed time interval</a:t>
            </a:r>
          </a:p>
          <a:p>
            <a:pPr lvl="1" eaLnBrk="1" hangingPunct="1">
              <a:buFontTx/>
              <a:buChar char="2"/>
            </a:pPr>
            <a:r>
              <a:rPr lang="en-US" altLang="en-US" dirty="0">
                <a:latin typeface="Times New Roman" panose="02020603050405020304" pitchFamily="18" charset="0"/>
                <a:cs typeface="Times New Roman" panose="02020603050405020304" pitchFamily="18" charset="0"/>
              </a:rPr>
              <a:t>Server-initiated approach -- server records, for each client, the (parts of) files it caches. After the server detects a potential inconsistency, it reacts.</a:t>
            </a:r>
          </a:p>
          <a:p>
            <a:pPr lvl="1" eaLnBrk="1" hangingPunct="1">
              <a:buFontTx/>
              <a:buChar char="3"/>
            </a:pPr>
            <a:r>
              <a:rPr lang="en-US" altLang="en-US" dirty="0">
                <a:latin typeface="Times New Roman" panose="02020603050405020304" pitchFamily="18" charset="0"/>
                <a:cs typeface="Times New Roman" panose="02020603050405020304" pitchFamily="18" charset="0"/>
              </a:rPr>
              <a:t>Not allow caching when concurrent-write sharing occurs.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Allow many readers.  If a client opens for writing, inform all the clients to purge their cached data.</a:t>
            </a:r>
          </a:p>
        </p:txBody>
      </p:sp>
    </p:spTree>
    <p:extLst>
      <p:ext uri="{BB962C8B-B14F-4D97-AF65-F5344CB8AC3E}">
        <p14:creationId xmlns:p14="http://schemas.microsoft.com/office/powerpoint/2010/main" val="89456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altLang="en-US"/>
          </a:p>
        </p:txBody>
      </p:sp>
      <p:sp>
        <p:nvSpPr>
          <p:cNvPr id="28675" name="Rectangle 3"/>
          <p:cNvSpPr>
            <a:spLocks noGrp="1" noChangeArrowheads="1"/>
          </p:cNvSpPr>
          <p:nvPr>
            <p:ph type="body" idx="1"/>
          </p:nvPr>
        </p:nvSpPr>
        <p:spPr/>
        <p:txBody>
          <a:bodyPr/>
          <a:lstStyle/>
          <a:p>
            <a:pPr eaLnBrk="1" hangingPunct="1">
              <a:buFontTx/>
              <a:buChar char="•"/>
            </a:pPr>
            <a:r>
              <a:rPr lang="en-US" altLang="en-US" dirty="0"/>
              <a:t>Potential inconsistency:</a:t>
            </a:r>
          </a:p>
          <a:p>
            <a:pPr lvl="1" eaLnBrk="1" hangingPunct="1">
              <a:buFontTx/>
              <a:buChar char="–"/>
            </a:pPr>
            <a:r>
              <a:rPr lang="en-US" altLang="en-US" dirty="0"/>
              <a:t>In session semantics, a client closes a modified file.</a:t>
            </a:r>
          </a:p>
          <a:p>
            <a:pPr lvl="1" eaLnBrk="1" hangingPunct="1">
              <a:buFontTx/>
              <a:buChar char="–"/>
            </a:pPr>
            <a:r>
              <a:rPr lang="en-US" altLang="en-US" dirty="0"/>
              <a:t>In UNIX semantics, the server must be notified whenever a file is opened and the intended mode (read or write mode) must be indicated for every open.  </a:t>
            </a:r>
          </a:p>
          <a:p>
            <a:pPr lvl="1" eaLnBrk="1" hangingPunct="1">
              <a:buFontTx/>
              <a:buChar char="–"/>
            </a:pPr>
            <a:r>
              <a:rPr lang="en-US" altLang="en-US" dirty="0"/>
              <a:t>Disable cache when a file is opened in conflicting modes.</a:t>
            </a:r>
          </a:p>
          <a:p>
            <a:pPr lvl="1" eaLnBrk="1" hangingPunct="1">
              <a:buFontTx/>
              <a:buChar char="–"/>
            </a:pPr>
            <a:endParaRPr lang="en-US" altLang="en-US" dirty="0"/>
          </a:p>
        </p:txBody>
      </p:sp>
    </p:spTree>
    <p:extLst>
      <p:ext uri="{BB962C8B-B14F-4D97-AF65-F5344CB8AC3E}">
        <p14:creationId xmlns:p14="http://schemas.microsoft.com/office/powerpoint/2010/main" val="191258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Network OS</a:t>
            </a:r>
          </a:p>
        </p:txBody>
      </p:sp>
      <p:sp>
        <p:nvSpPr>
          <p:cNvPr id="20483" name="Content Placeholder 2"/>
          <p:cNvSpPr>
            <a:spLocks noGrp="1"/>
          </p:cNvSpPr>
          <p:nvPr>
            <p:ph idx="1"/>
          </p:nvPr>
        </p:nvSpPr>
        <p:spPr/>
        <p:txBody>
          <a:bodyPr>
            <a:normAutofit lnSpcReduction="10000"/>
          </a:bodyPr>
          <a:lstStyle/>
          <a:p>
            <a:r>
              <a:rPr lang="en-US" altLang="en-US" dirty="0"/>
              <a:t>Users are aware of multiplicity of machines.  Access to resources of various machines is done explicitly by:</a:t>
            </a:r>
          </a:p>
          <a:p>
            <a:pPr lvl="1"/>
            <a:r>
              <a:rPr lang="en-US" altLang="en-US" dirty="0"/>
              <a:t>Remote logging into the appropriate remote machine.</a:t>
            </a:r>
          </a:p>
          <a:p>
            <a:pPr lvl="1"/>
            <a:r>
              <a:rPr lang="en-US" altLang="en-US" dirty="0"/>
              <a:t>Transferring data from remote machines to local machines, via the File Transfer Protocol (FTP) mechanism.</a:t>
            </a:r>
          </a:p>
          <a:p>
            <a:pPr marL="0" indent="0" eaLnBrk="1" hangingPunct="1">
              <a:buNone/>
            </a:pPr>
            <a:r>
              <a:rPr lang="en-US" altLang="en-US" dirty="0"/>
              <a:t>Characteristics</a:t>
            </a:r>
          </a:p>
          <a:p>
            <a:pPr eaLnBrk="1" hangingPunct="1"/>
            <a:r>
              <a:rPr lang="en-US" altLang="en-US" dirty="0"/>
              <a:t> Local OS</a:t>
            </a:r>
          </a:p>
          <a:p>
            <a:pPr eaLnBrk="1" hangingPunct="1"/>
            <a:r>
              <a:rPr lang="en-US" altLang="en-US" dirty="0"/>
              <a:t> Own computer or designated computer or remote login</a:t>
            </a:r>
          </a:p>
          <a:p>
            <a:pPr eaLnBrk="1" hangingPunct="1"/>
            <a:r>
              <a:rPr lang="en-US" altLang="en-US" dirty="0"/>
              <a:t>Explicit file transfer commands</a:t>
            </a:r>
          </a:p>
          <a:p>
            <a:pPr eaLnBrk="1" hangingPunct="1"/>
            <a:r>
              <a:rPr lang="en-US" altLang="en-US" dirty="0"/>
              <a:t>Little or no fault tolerance</a:t>
            </a:r>
          </a:p>
          <a:p>
            <a:pPr eaLnBrk="1" hangingPunct="1">
              <a:buFont typeface="Arial" panose="020B0604020202020204" pitchFamily="34" charset="0"/>
              <a:buNone/>
            </a:pPr>
            <a:endParaRPr lang="en-US" altLang="en-US" dirty="0"/>
          </a:p>
          <a:p>
            <a:pPr eaLnBrk="1" hangingPunct="1"/>
            <a:endParaRPr lang="en-US" altLang="en-US" dirty="0"/>
          </a:p>
        </p:txBody>
      </p:sp>
    </p:spTree>
    <p:extLst>
      <p:ext uri="{BB962C8B-B14F-4D97-AF65-F5344CB8AC3E}">
        <p14:creationId xmlns:p14="http://schemas.microsoft.com/office/powerpoint/2010/main" val="2840692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r>
              <a:rPr lang="en-US" altLang="en-US" dirty="0"/>
              <a:t>Replication</a:t>
            </a:r>
          </a:p>
        </p:txBody>
      </p:sp>
      <p:sp>
        <p:nvSpPr>
          <p:cNvPr id="3" name="Subtitle 2"/>
          <p:cNvSpPr>
            <a:spLocks noGrp="1"/>
          </p:cNvSpPr>
          <p:nvPr>
            <p:ph type="subTitle" idx="1"/>
          </p:nvPr>
        </p:nvSpPr>
        <p:spPr/>
        <p:txBody>
          <a:bodyPr rtlCol="0">
            <a:normAutofit/>
          </a:bodyPr>
          <a:lstStyle/>
          <a:p>
            <a:pPr>
              <a:defRPr/>
            </a:pPr>
            <a:endParaRPr lang="en-US"/>
          </a:p>
        </p:txBody>
      </p:sp>
    </p:spTree>
    <p:extLst>
      <p:ext uri="{BB962C8B-B14F-4D97-AF65-F5344CB8AC3E}">
        <p14:creationId xmlns:p14="http://schemas.microsoft.com/office/powerpoint/2010/main" val="2884108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title"/>
          </p:nvPr>
        </p:nvSpPr>
        <p:spPr/>
        <p:txBody>
          <a:bodyPr/>
          <a:lstStyle/>
          <a:p>
            <a:r>
              <a:rPr lang="en-US" altLang="en-US" dirty="0"/>
              <a:t>File Replication</a:t>
            </a:r>
          </a:p>
        </p:txBody>
      </p:sp>
      <p:sp>
        <p:nvSpPr>
          <p:cNvPr id="14341" name="Rectangle 12"/>
          <p:cNvSpPr>
            <a:spLocks noGrp="1" noChangeArrowheads="1"/>
          </p:cNvSpPr>
          <p:nvPr>
            <p:ph type="body" idx="1"/>
          </p:nvPr>
        </p:nvSpPr>
        <p:spPr/>
        <p:txBody>
          <a:bodyPr rtlCol="0">
            <a:normAutofit/>
          </a:bodyPr>
          <a:lstStyle/>
          <a:p>
            <a:pPr marL="0" indent="0">
              <a:defRPr/>
            </a:pPr>
            <a:r>
              <a:rPr lang="en-US" dirty="0"/>
              <a:t>Multiple copies are maintained, each copy on a separate file server </a:t>
            </a:r>
          </a:p>
          <a:p>
            <a:pPr marL="0" indent="0">
              <a:defRPr/>
            </a:pPr>
            <a:r>
              <a:rPr lang="en-US" dirty="0"/>
              <a:t> Reasons:</a:t>
            </a:r>
          </a:p>
          <a:p>
            <a:pPr lvl="1">
              <a:buNone/>
              <a:defRPr/>
            </a:pPr>
            <a:r>
              <a:rPr lang="en-US" dirty="0"/>
              <a:t>To improve reliability; availability and performance.</a:t>
            </a:r>
          </a:p>
          <a:p>
            <a:pPr lvl="1">
              <a:buNone/>
              <a:defRPr/>
            </a:pPr>
            <a:endParaRPr lang="en-US" dirty="0"/>
          </a:p>
          <a:p>
            <a:pPr marL="0" indent="0">
              <a:defRPr/>
            </a:pPr>
            <a:r>
              <a:rPr lang="en-US" dirty="0"/>
              <a:t>Replication transparency</a:t>
            </a:r>
          </a:p>
          <a:p>
            <a:pPr lvl="1">
              <a:defRPr/>
            </a:pPr>
            <a:r>
              <a:rPr lang="en-US" dirty="0"/>
              <a:t>explicit file replication: programmer controls replication</a:t>
            </a:r>
          </a:p>
          <a:p>
            <a:pPr lvl="1">
              <a:defRPr/>
            </a:pPr>
            <a:r>
              <a:rPr lang="en-US" dirty="0"/>
              <a:t>lazy file replication: copies made by the server in background</a:t>
            </a:r>
          </a:p>
          <a:p>
            <a:pPr lvl="1">
              <a:defRPr/>
            </a:pPr>
            <a:r>
              <a:rPr lang="en-US" dirty="0"/>
              <a:t>use group communication: all copies made at the same time in the foreground</a:t>
            </a:r>
          </a:p>
          <a:p>
            <a:pPr marL="0" indent="0">
              <a:buNone/>
              <a:defRPr/>
            </a:pPr>
            <a:endParaRPr lang="en-US" dirty="0"/>
          </a:p>
        </p:txBody>
      </p:sp>
      <p:sp>
        <p:nvSpPr>
          <p:cNvPr id="30724" name="Rectangle 3"/>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25" name="Rectangle 4"/>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26" name="Rectangle 5"/>
          <p:cNvSpPr>
            <a:spLocks noChangeArrowheads="1"/>
          </p:cNvSpPr>
          <p:nvPr/>
        </p:nvSpPr>
        <p:spPr bwMode="auto">
          <a:xfrm>
            <a:off x="2740025" y="3497263"/>
            <a:ext cx="6807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27" name="Rectangle 7"/>
          <p:cNvSpPr>
            <a:spLocks noChangeArrowheads="1"/>
          </p:cNvSpPr>
          <p:nvPr/>
        </p:nvSpPr>
        <p:spPr bwMode="auto">
          <a:xfrm>
            <a:off x="1897064" y="1474788"/>
            <a:ext cx="83534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0728" name="Rectangle 8"/>
          <p:cNvSpPr>
            <a:spLocks noChangeArrowheads="1"/>
          </p:cNvSpPr>
          <p:nvPr/>
        </p:nvSpPr>
        <p:spPr bwMode="auto">
          <a:xfrm>
            <a:off x="3127375" y="4375151"/>
            <a:ext cx="68913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42687889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Explicit File Replication</a:t>
            </a:r>
          </a:p>
        </p:txBody>
      </p:sp>
      <p:sp>
        <p:nvSpPr>
          <p:cNvPr id="31747" name="Content Placeholder 2"/>
          <p:cNvSpPr>
            <a:spLocks noGrp="1"/>
          </p:cNvSpPr>
          <p:nvPr>
            <p:ph idx="1"/>
          </p:nvPr>
        </p:nvSpPr>
        <p:spPr/>
        <p:txBody>
          <a:bodyPr/>
          <a:lstStyle/>
          <a:p>
            <a:endParaRPr lang="en-US" altLang="en-US"/>
          </a:p>
        </p:txBody>
      </p:sp>
      <p:sp>
        <p:nvSpPr>
          <p:cNvPr id="4" name="Oval 3"/>
          <p:cNvSpPr/>
          <p:nvPr/>
        </p:nvSpPr>
        <p:spPr>
          <a:xfrm>
            <a:off x="3657600" y="3733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t>
            </a:r>
          </a:p>
        </p:txBody>
      </p:sp>
      <p:sp>
        <p:nvSpPr>
          <p:cNvPr id="5" name="Oval 4"/>
          <p:cNvSpPr/>
          <p:nvPr/>
        </p:nvSpPr>
        <p:spPr>
          <a:xfrm>
            <a:off x="5715000" y="5257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S3</a:t>
            </a:r>
          </a:p>
        </p:txBody>
      </p:sp>
      <p:sp>
        <p:nvSpPr>
          <p:cNvPr id="6" name="Oval 5"/>
          <p:cNvSpPr/>
          <p:nvPr/>
        </p:nvSpPr>
        <p:spPr>
          <a:xfrm>
            <a:off x="5715000" y="3962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S2</a:t>
            </a:r>
          </a:p>
        </p:txBody>
      </p:sp>
      <p:sp>
        <p:nvSpPr>
          <p:cNvPr id="7" name="Oval 6"/>
          <p:cNvSpPr/>
          <p:nvPr/>
        </p:nvSpPr>
        <p:spPr>
          <a:xfrm>
            <a:off x="5715000" y="2667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S1</a:t>
            </a:r>
          </a:p>
        </p:txBody>
      </p:sp>
      <p:cxnSp>
        <p:nvCxnSpPr>
          <p:cNvPr id="9" name="Straight Arrow Connector 8"/>
          <p:cNvCxnSpPr>
            <a:stCxn id="4" idx="7"/>
          </p:cNvCxnSpPr>
          <p:nvPr/>
        </p:nvCxnSpPr>
        <p:spPr>
          <a:xfrm rot="5400000" flipH="1" flipV="1">
            <a:off x="4781550" y="2933700"/>
            <a:ext cx="590550" cy="127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591050" y="4019550"/>
            <a:ext cx="1123950" cy="247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2"/>
          </p:cNvCxnSpPr>
          <p:nvPr/>
        </p:nvCxnSpPr>
        <p:spPr>
          <a:xfrm rot="16200000" flipH="1">
            <a:off x="4305300" y="4305300"/>
            <a:ext cx="1695450" cy="11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5" name="TextBox 14"/>
          <p:cNvSpPr txBox="1">
            <a:spLocks noChangeArrowheads="1"/>
          </p:cNvSpPr>
          <p:nvPr/>
        </p:nvSpPr>
        <p:spPr bwMode="auto">
          <a:xfrm>
            <a:off x="7391401" y="2743200"/>
            <a:ext cx="267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File   :  1.14 : 2.16 : 3.19</a:t>
            </a:r>
          </a:p>
        </p:txBody>
      </p:sp>
      <p:sp>
        <p:nvSpPr>
          <p:cNvPr id="31756" name="TextBox 15"/>
          <p:cNvSpPr txBox="1">
            <a:spLocks noChangeArrowheads="1"/>
          </p:cNvSpPr>
          <p:nvPr/>
        </p:nvSpPr>
        <p:spPr bwMode="auto">
          <a:xfrm>
            <a:off x="7620001" y="3200400"/>
            <a:ext cx="250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Pl  :  1.2.1 : 2.43 : 3.41</a:t>
            </a:r>
          </a:p>
        </p:txBody>
      </p:sp>
    </p:spTree>
    <p:extLst>
      <p:ext uri="{BB962C8B-B14F-4D97-AF65-F5344CB8AC3E}">
        <p14:creationId xmlns:p14="http://schemas.microsoft.com/office/powerpoint/2010/main" val="2584787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Lazy replication</a:t>
            </a:r>
          </a:p>
        </p:txBody>
      </p:sp>
      <p:sp>
        <p:nvSpPr>
          <p:cNvPr id="32771" name="Content Placeholder 2"/>
          <p:cNvSpPr>
            <a:spLocks noGrp="1"/>
          </p:cNvSpPr>
          <p:nvPr>
            <p:ph idx="1"/>
          </p:nvPr>
        </p:nvSpPr>
        <p:spPr/>
        <p:txBody>
          <a:bodyPr/>
          <a:lstStyle/>
          <a:p>
            <a:pPr>
              <a:buFont typeface="Arial" panose="020B0604020202020204" pitchFamily="34" charset="0"/>
              <a:buNone/>
            </a:pPr>
            <a:endParaRPr lang="en-US" altLang="en-US"/>
          </a:p>
        </p:txBody>
      </p:sp>
      <p:sp>
        <p:nvSpPr>
          <p:cNvPr id="4" name="Oval 3"/>
          <p:cNvSpPr/>
          <p:nvPr/>
        </p:nvSpPr>
        <p:spPr>
          <a:xfrm>
            <a:off x="3733800" y="3657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t>
            </a:r>
          </a:p>
        </p:txBody>
      </p:sp>
      <p:sp>
        <p:nvSpPr>
          <p:cNvPr id="7" name="Oval 6"/>
          <p:cNvSpPr/>
          <p:nvPr/>
        </p:nvSpPr>
        <p:spPr>
          <a:xfrm>
            <a:off x="6248400" y="3505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S2</a:t>
            </a:r>
          </a:p>
        </p:txBody>
      </p:sp>
      <p:sp>
        <p:nvSpPr>
          <p:cNvPr id="8" name="Oval 7"/>
          <p:cNvSpPr/>
          <p:nvPr/>
        </p:nvSpPr>
        <p:spPr>
          <a:xfrm>
            <a:off x="6248400" y="5105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S3</a:t>
            </a:r>
          </a:p>
        </p:txBody>
      </p:sp>
      <p:sp>
        <p:nvSpPr>
          <p:cNvPr id="9" name="Oval 8"/>
          <p:cNvSpPr/>
          <p:nvPr/>
        </p:nvSpPr>
        <p:spPr>
          <a:xfrm>
            <a:off x="6248400" y="1905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S1</a:t>
            </a:r>
          </a:p>
        </p:txBody>
      </p:sp>
      <p:cxnSp>
        <p:nvCxnSpPr>
          <p:cNvPr id="11" name="Straight Arrow Connector 10"/>
          <p:cNvCxnSpPr>
            <a:stCxn id="4" idx="6"/>
          </p:cNvCxnSpPr>
          <p:nvPr/>
        </p:nvCxnSpPr>
        <p:spPr>
          <a:xfrm>
            <a:off x="4648200" y="41148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a:endCxn id="9" idx="4"/>
          </p:cNvCxnSpPr>
          <p:nvPr/>
        </p:nvCxnSpPr>
        <p:spPr>
          <a:xfrm rot="5400000" flipH="1" flipV="1">
            <a:off x="6362701" y="3162301"/>
            <a:ext cx="685800" cy="31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rot="5400000">
            <a:off x="6362701" y="4762501"/>
            <a:ext cx="685800" cy="31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100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File replication using Group</a:t>
            </a:r>
          </a:p>
        </p:txBody>
      </p:sp>
      <p:sp>
        <p:nvSpPr>
          <p:cNvPr id="33795" name="Content Placeholder 2"/>
          <p:cNvSpPr>
            <a:spLocks noGrp="1"/>
          </p:cNvSpPr>
          <p:nvPr>
            <p:ph idx="1"/>
          </p:nvPr>
        </p:nvSpPr>
        <p:spPr/>
        <p:txBody>
          <a:bodyPr/>
          <a:lstStyle/>
          <a:p>
            <a:pPr>
              <a:buFont typeface="Arial" panose="020B0604020202020204" pitchFamily="34" charset="0"/>
              <a:buNone/>
            </a:pPr>
            <a:endParaRPr lang="en-US" altLang="en-US"/>
          </a:p>
        </p:txBody>
      </p:sp>
      <p:sp>
        <p:nvSpPr>
          <p:cNvPr id="4" name="Oval 3"/>
          <p:cNvSpPr/>
          <p:nvPr/>
        </p:nvSpPr>
        <p:spPr>
          <a:xfrm>
            <a:off x="4191000" y="38100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t>
            </a:r>
          </a:p>
        </p:txBody>
      </p:sp>
      <p:sp>
        <p:nvSpPr>
          <p:cNvPr id="8" name="Oval 7"/>
          <p:cNvSpPr/>
          <p:nvPr/>
        </p:nvSpPr>
        <p:spPr>
          <a:xfrm>
            <a:off x="7239000" y="4648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S3</a:t>
            </a:r>
          </a:p>
        </p:txBody>
      </p:sp>
      <p:sp>
        <p:nvSpPr>
          <p:cNvPr id="9" name="Oval 8"/>
          <p:cNvSpPr/>
          <p:nvPr/>
        </p:nvSpPr>
        <p:spPr>
          <a:xfrm>
            <a:off x="7239000" y="3657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S2</a:t>
            </a:r>
          </a:p>
        </p:txBody>
      </p:sp>
      <p:sp>
        <p:nvSpPr>
          <p:cNvPr id="10" name="Oval 9"/>
          <p:cNvSpPr/>
          <p:nvPr/>
        </p:nvSpPr>
        <p:spPr>
          <a:xfrm>
            <a:off x="7239000" y="25146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S1</a:t>
            </a:r>
          </a:p>
        </p:txBody>
      </p:sp>
      <p:sp>
        <p:nvSpPr>
          <p:cNvPr id="12" name="Oval 11"/>
          <p:cNvSpPr/>
          <p:nvPr/>
        </p:nvSpPr>
        <p:spPr>
          <a:xfrm>
            <a:off x="6629400" y="2209800"/>
            <a:ext cx="2133600" cy="3352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cxnSp>
        <p:nvCxnSpPr>
          <p:cNvPr id="14" name="Straight Arrow Connector 13"/>
          <p:cNvCxnSpPr>
            <a:stCxn id="4" idx="7"/>
            <a:endCxn id="10" idx="2"/>
          </p:cNvCxnSpPr>
          <p:nvPr/>
        </p:nvCxnSpPr>
        <p:spPr>
          <a:xfrm rot="5400000" flipH="1" flipV="1">
            <a:off x="5619750" y="2324100"/>
            <a:ext cx="971550" cy="2266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6"/>
            <a:endCxn id="9" idx="2"/>
          </p:cNvCxnSpPr>
          <p:nvPr/>
        </p:nvCxnSpPr>
        <p:spPr>
          <a:xfrm flipV="1">
            <a:off x="5105400" y="4114800"/>
            <a:ext cx="2133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 idx="5"/>
            <a:endCxn id="8" idx="2"/>
          </p:cNvCxnSpPr>
          <p:nvPr/>
        </p:nvCxnSpPr>
        <p:spPr>
          <a:xfrm rot="16200000" flipH="1">
            <a:off x="5848350" y="3714750"/>
            <a:ext cx="514350" cy="2266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25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Update protocols</a:t>
            </a:r>
          </a:p>
        </p:txBody>
      </p:sp>
      <p:sp>
        <p:nvSpPr>
          <p:cNvPr id="34819" name="Content Placeholder 2"/>
          <p:cNvSpPr>
            <a:spLocks noGrp="1"/>
          </p:cNvSpPr>
          <p:nvPr>
            <p:ph idx="1"/>
          </p:nvPr>
        </p:nvSpPr>
        <p:spPr/>
        <p:txBody>
          <a:bodyPr/>
          <a:lstStyle/>
          <a:p>
            <a:r>
              <a:rPr lang="en-US" altLang="en-US" dirty="0"/>
              <a:t>Primary Copy Replication</a:t>
            </a:r>
          </a:p>
          <a:p>
            <a:endParaRPr lang="en-US" altLang="en-US" dirty="0"/>
          </a:p>
          <a:p>
            <a:r>
              <a:rPr lang="en-US" altLang="en-US" dirty="0"/>
              <a:t>Voting</a:t>
            </a:r>
          </a:p>
          <a:p>
            <a:endParaRPr lang="en-US" altLang="en-US" dirty="0"/>
          </a:p>
          <a:p>
            <a:r>
              <a:rPr lang="en-US" altLang="en-US" dirty="0"/>
              <a:t>Voting with ghosts</a:t>
            </a:r>
          </a:p>
        </p:txBody>
      </p:sp>
    </p:spTree>
    <p:extLst>
      <p:ext uri="{BB962C8B-B14F-4D97-AF65-F5344CB8AC3E}">
        <p14:creationId xmlns:p14="http://schemas.microsoft.com/office/powerpoint/2010/main" val="34195342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6"/>
          <p:cNvSpPr>
            <a:spLocks noGrp="1" noChangeArrowheads="1"/>
          </p:cNvSpPr>
          <p:nvPr>
            <p:ph type="title"/>
          </p:nvPr>
        </p:nvSpPr>
        <p:spPr/>
        <p:txBody>
          <a:bodyPr/>
          <a:lstStyle/>
          <a:p>
            <a:r>
              <a:rPr lang="en-US" altLang="en-US" dirty="0"/>
              <a:t>Modifying Replicas: Voting Protocol</a:t>
            </a:r>
          </a:p>
        </p:txBody>
      </p:sp>
      <p:sp>
        <p:nvSpPr>
          <p:cNvPr id="35843" name="Rectangle 1037"/>
          <p:cNvSpPr>
            <a:spLocks noGrp="1" noChangeArrowheads="1"/>
          </p:cNvSpPr>
          <p:nvPr>
            <p:ph type="body" idx="1"/>
          </p:nvPr>
        </p:nvSpPr>
        <p:spPr/>
        <p:txBody>
          <a:bodyPr/>
          <a:lstStyle/>
          <a:p>
            <a:pPr marL="0" indent="0"/>
            <a:r>
              <a:rPr lang="en-US" altLang="en-US" sz="2000" dirty="0">
                <a:latin typeface="Times New Roman" panose="02020603050405020304" pitchFamily="18" charset="0"/>
                <a:cs typeface="Times New Roman" panose="02020603050405020304" pitchFamily="18" charset="0"/>
              </a:rPr>
              <a:t>Updating all replicas using a coordinator works but is not robust (if coordinator is down, no updates can be performed) =&gt; Voting: updates (and reads) can be performed if some specified # of servers agree.</a:t>
            </a:r>
          </a:p>
          <a:p>
            <a:pPr marL="0" indent="0"/>
            <a:r>
              <a:rPr lang="en-US" altLang="en-US" sz="2000" dirty="0">
                <a:latin typeface="Times New Roman" panose="02020603050405020304" pitchFamily="18" charset="0"/>
                <a:cs typeface="Times New Roman" panose="02020603050405020304" pitchFamily="18" charset="0"/>
              </a:rPr>
              <a:t>Voting Protocol:</a:t>
            </a:r>
          </a:p>
          <a:p>
            <a:pPr lvl="1">
              <a:lnSpc>
                <a:spcPct val="90000"/>
              </a:lnSpc>
            </a:pPr>
            <a:r>
              <a:rPr lang="en-US" altLang="en-US" sz="2000" dirty="0">
                <a:latin typeface="Times New Roman" panose="02020603050405020304" pitchFamily="18" charset="0"/>
                <a:cs typeface="Times New Roman" panose="02020603050405020304" pitchFamily="18" charset="0"/>
              </a:rPr>
              <a:t>A version # (incremented at write) is associated with each file</a:t>
            </a:r>
          </a:p>
          <a:p>
            <a:pPr lvl="1">
              <a:lnSpc>
                <a:spcPct val="90000"/>
              </a:lnSpc>
            </a:pPr>
            <a:r>
              <a:rPr lang="en-US" altLang="en-US" sz="2000" dirty="0">
                <a:latin typeface="Times New Roman" panose="02020603050405020304" pitchFamily="18" charset="0"/>
                <a:cs typeface="Times New Roman" panose="02020603050405020304" pitchFamily="18" charset="0"/>
              </a:rPr>
              <a:t>To perform a read, a client has to assemble a read quorum of Nr servers; similarly, a write quorum of </a:t>
            </a:r>
            <a:r>
              <a:rPr lang="en-US" altLang="en-US" sz="2000" dirty="0" err="1">
                <a:latin typeface="Times New Roman" panose="02020603050405020304" pitchFamily="18" charset="0"/>
                <a:cs typeface="Times New Roman" panose="02020603050405020304" pitchFamily="18" charset="0"/>
              </a:rPr>
              <a:t>Nw</a:t>
            </a:r>
            <a:r>
              <a:rPr lang="en-US" altLang="en-US" sz="2000" dirty="0">
                <a:latin typeface="Times New Roman" panose="02020603050405020304" pitchFamily="18" charset="0"/>
                <a:cs typeface="Times New Roman" panose="02020603050405020304" pitchFamily="18" charset="0"/>
              </a:rPr>
              <a:t> servers for a write</a:t>
            </a:r>
          </a:p>
          <a:p>
            <a:pPr lvl="1">
              <a:lnSpc>
                <a:spcPct val="90000"/>
              </a:lnSpc>
            </a:pPr>
            <a:r>
              <a:rPr lang="en-US" altLang="en-US" sz="2000" dirty="0">
                <a:latin typeface="Times New Roman" panose="02020603050405020304" pitchFamily="18" charset="0"/>
                <a:cs typeface="Times New Roman" panose="02020603050405020304" pitchFamily="18" charset="0"/>
              </a:rPr>
              <a:t>If Nr + </a:t>
            </a:r>
            <a:r>
              <a:rPr lang="en-US" altLang="en-US" sz="2000" dirty="0" err="1">
                <a:latin typeface="Times New Roman" panose="02020603050405020304" pitchFamily="18" charset="0"/>
                <a:cs typeface="Times New Roman" panose="02020603050405020304" pitchFamily="18" charset="0"/>
              </a:rPr>
              <a:t>Nw</a:t>
            </a:r>
            <a:r>
              <a:rPr lang="en-US" altLang="en-US" sz="2000" dirty="0">
                <a:latin typeface="Times New Roman" panose="02020603050405020304" pitchFamily="18" charset="0"/>
                <a:cs typeface="Times New Roman" panose="02020603050405020304" pitchFamily="18" charset="0"/>
              </a:rPr>
              <a:t> &gt; N, then any read quorum will contain at least one most recently updated file version</a:t>
            </a:r>
          </a:p>
          <a:p>
            <a:pPr lvl="1">
              <a:lnSpc>
                <a:spcPct val="90000"/>
              </a:lnSpc>
            </a:pPr>
            <a:r>
              <a:rPr lang="en-US" altLang="en-US" sz="2000" dirty="0">
                <a:latin typeface="Times New Roman" panose="02020603050405020304" pitchFamily="18" charset="0"/>
                <a:cs typeface="Times New Roman" panose="02020603050405020304" pitchFamily="18" charset="0"/>
              </a:rPr>
              <a:t>For reading, client contacts Nr active servers and chooses the file with largest version #</a:t>
            </a:r>
          </a:p>
          <a:p>
            <a:pPr lvl="1">
              <a:lnSpc>
                <a:spcPct val="90000"/>
              </a:lnSpc>
            </a:pPr>
            <a:r>
              <a:rPr lang="en-US" altLang="en-US" sz="2000" dirty="0">
                <a:latin typeface="Times New Roman" panose="02020603050405020304" pitchFamily="18" charset="0"/>
                <a:cs typeface="Times New Roman" panose="02020603050405020304" pitchFamily="18" charset="0"/>
              </a:rPr>
              <a:t>For writing, client contacts </a:t>
            </a:r>
            <a:r>
              <a:rPr lang="en-US" altLang="en-US" sz="2000" dirty="0" err="1">
                <a:latin typeface="Times New Roman" panose="02020603050405020304" pitchFamily="18" charset="0"/>
                <a:cs typeface="Times New Roman" panose="02020603050405020304" pitchFamily="18" charset="0"/>
              </a:rPr>
              <a:t>Nw</a:t>
            </a:r>
            <a:r>
              <a:rPr lang="en-US" altLang="en-US" sz="2000" dirty="0">
                <a:latin typeface="Times New Roman" panose="02020603050405020304" pitchFamily="18" charset="0"/>
                <a:cs typeface="Times New Roman" panose="02020603050405020304" pitchFamily="18" charset="0"/>
              </a:rPr>
              <a:t> active servers asking them to write.  Succeeds if they all say yes.</a:t>
            </a:r>
          </a:p>
        </p:txBody>
      </p:sp>
      <p:sp>
        <p:nvSpPr>
          <p:cNvPr id="35844" name="Rectangle 1027"/>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5845" name="Rectangle 1028"/>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5846" name="Rectangle 1029"/>
          <p:cNvSpPr>
            <a:spLocks noChangeArrowheads="1"/>
          </p:cNvSpPr>
          <p:nvPr/>
        </p:nvSpPr>
        <p:spPr bwMode="auto">
          <a:xfrm>
            <a:off x="2740025" y="3497263"/>
            <a:ext cx="6807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5847" name="Rectangle 1031"/>
          <p:cNvSpPr>
            <a:spLocks noChangeArrowheads="1"/>
          </p:cNvSpPr>
          <p:nvPr/>
        </p:nvSpPr>
        <p:spPr bwMode="auto">
          <a:xfrm>
            <a:off x="3127375" y="4375151"/>
            <a:ext cx="68913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5848" name="Rectangle 1032"/>
          <p:cNvSpPr>
            <a:spLocks noChangeArrowheads="1"/>
          </p:cNvSpPr>
          <p:nvPr/>
        </p:nvSpPr>
        <p:spPr bwMode="auto">
          <a:xfrm>
            <a:off x="2100264" y="1420813"/>
            <a:ext cx="84169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SzPct val="50000"/>
              <a:buFont typeface="Monotype Sorts"/>
              <a:buChar char=""/>
            </a:pPr>
            <a:endParaRPr lang="en-US" altLang="en-US" sz="1800">
              <a:latin typeface="Helvetica" panose="020B0604020202020204" pitchFamily="34" charset="0"/>
            </a:endParaRPr>
          </a:p>
        </p:txBody>
      </p:sp>
    </p:spTree>
    <p:extLst>
      <p:ext uri="{BB962C8B-B14F-4D97-AF65-F5344CB8AC3E}">
        <p14:creationId xmlns:p14="http://schemas.microsoft.com/office/powerpoint/2010/main" val="212921674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Voting Protocol with Ghosts</a:t>
            </a:r>
          </a:p>
        </p:txBody>
      </p:sp>
      <p:sp>
        <p:nvSpPr>
          <p:cNvPr id="16389" name="Rectangle 3"/>
          <p:cNvSpPr>
            <a:spLocks noGrp="1" noChangeArrowheads="1"/>
          </p:cNvSpPr>
          <p:nvPr>
            <p:ph type="body" idx="1"/>
          </p:nvPr>
        </p:nvSpPr>
        <p:spPr/>
        <p:txBody>
          <a:bodyPr rtlCol="0">
            <a:normAutofit/>
          </a:bodyPr>
          <a:lstStyle/>
          <a:p>
            <a:pPr marL="0" indent="0">
              <a:defRPr/>
            </a:pPr>
            <a:r>
              <a:rPr lang="en-US" dirty="0"/>
              <a:t>Nr is usually small (reads are frequent), but </a:t>
            </a:r>
            <a:r>
              <a:rPr lang="en-US" dirty="0" err="1"/>
              <a:t>Nw</a:t>
            </a:r>
            <a:r>
              <a:rPr lang="en-US" dirty="0"/>
              <a:t> is usually close to N (want to make sure all replicas are updated).  Problem with achieving a write quorum in the presence of server failures</a:t>
            </a:r>
          </a:p>
          <a:p>
            <a:pPr marL="0" indent="0">
              <a:defRPr/>
            </a:pPr>
            <a:r>
              <a:rPr lang="en-US" dirty="0"/>
              <a:t>Voting with ghosts: allows to establish a write quorum when several servers are down by temporarily creating dummy (ghost) servers (at least one must be real)</a:t>
            </a:r>
          </a:p>
          <a:p>
            <a:pPr marL="0" indent="0">
              <a:defRPr/>
            </a:pPr>
            <a:r>
              <a:rPr lang="en-US" dirty="0"/>
              <a:t>Ghost servers are not permitted in a read quorum (they don’t have any files)</a:t>
            </a:r>
          </a:p>
          <a:p>
            <a:pPr marL="0" indent="0">
              <a:defRPr/>
            </a:pPr>
            <a:r>
              <a:rPr lang="en-US" dirty="0"/>
              <a:t>When server comes back it must restore its copy first by obtaining a read quorum</a:t>
            </a:r>
          </a:p>
        </p:txBody>
      </p:sp>
      <p:sp>
        <p:nvSpPr>
          <p:cNvPr id="36868" name="Rectangle 4"/>
          <p:cNvSpPr>
            <a:spLocks noChangeArrowheads="1"/>
          </p:cNvSpPr>
          <p:nvPr/>
        </p:nvSpPr>
        <p:spPr bwMode="auto">
          <a:xfrm>
            <a:off x="2541588" y="3611563"/>
            <a:ext cx="75358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6869" name="Rectangle 5"/>
          <p:cNvSpPr>
            <a:spLocks noChangeArrowheads="1"/>
          </p:cNvSpPr>
          <p:nvPr/>
        </p:nvSpPr>
        <p:spPr bwMode="auto">
          <a:xfrm>
            <a:off x="2736851" y="3636963"/>
            <a:ext cx="7535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6870" name="Rectangle 6"/>
          <p:cNvSpPr>
            <a:spLocks noChangeArrowheads="1"/>
          </p:cNvSpPr>
          <p:nvPr/>
        </p:nvSpPr>
        <p:spPr bwMode="auto">
          <a:xfrm>
            <a:off x="2740025" y="3497263"/>
            <a:ext cx="6807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6871" name="Rectangle 7"/>
          <p:cNvSpPr>
            <a:spLocks noChangeArrowheads="1"/>
          </p:cNvSpPr>
          <p:nvPr/>
        </p:nvSpPr>
        <p:spPr bwMode="auto">
          <a:xfrm>
            <a:off x="3127375" y="4375151"/>
            <a:ext cx="68913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36872" name="Rectangle 8"/>
          <p:cNvSpPr>
            <a:spLocks noChangeArrowheads="1"/>
          </p:cNvSpPr>
          <p:nvPr/>
        </p:nvSpPr>
        <p:spPr bwMode="auto">
          <a:xfrm>
            <a:off x="2100264" y="1420813"/>
            <a:ext cx="84169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Clr>
                <a:schemeClr val="tx1"/>
              </a:buClr>
              <a:buSzPct val="50000"/>
              <a:buFont typeface="Monotype Sorts"/>
              <a:buChar char=""/>
            </a:pPr>
            <a:endParaRPr lang="en-US" altLang="en-US" sz="1800">
              <a:latin typeface="Helvetica" panose="020B0604020202020204" pitchFamily="34" charset="0"/>
            </a:endParaRPr>
          </a:p>
        </p:txBody>
      </p:sp>
    </p:spTree>
    <p:extLst>
      <p:ext uri="{BB962C8B-B14F-4D97-AF65-F5344CB8AC3E}">
        <p14:creationId xmlns:p14="http://schemas.microsoft.com/office/powerpoint/2010/main" val="1965587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altLang="en-US"/>
          </a:p>
        </p:txBody>
      </p:sp>
      <p:sp>
        <p:nvSpPr>
          <p:cNvPr id="22531" name="Content Placeholder 2"/>
          <p:cNvSpPr>
            <a:spLocks noGrp="1"/>
          </p:cNvSpPr>
          <p:nvPr>
            <p:ph idx="1"/>
          </p:nvPr>
        </p:nvSpPr>
        <p:spPr/>
        <p:txBody>
          <a:bodyPr/>
          <a:lstStyle/>
          <a:p>
            <a:pPr eaLnBrk="1" hangingPunct="1">
              <a:buFont typeface="Arial" panose="020B0604020202020204" pitchFamily="34" charset="0"/>
              <a:buNone/>
            </a:pPr>
            <a:r>
              <a:rPr lang="en-US" altLang="en-US"/>
              <a:t>Communication and information sharing</a:t>
            </a:r>
          </a:p>
          <a:p>
            <a:pPr eaLnBrk="1" hangingPunct="1">
              <a:buFont typeface="Arial" panose="020B0604020202020204" pitchFamily="34" charset="0"/>
              <a:buNone/>
            </a:pPr>
            <a:r>
              <a:rPr lang="en-US" altLang="en-US"/>
              <a:t>   Shared Global File system</a:t>
            </a:r>
          </a:p>
          <a:p>
            <a:pPr eaLnBrk="1" hangingPunct="1">
              <a:buFont typeface="Arial" panose="020B0604020202020204" pitchFamily="34" charset="0"/>
              <a:buNone/>
            </a:pPr>
            <a:r>
              <a:rPr lang="en-US" altLang="en-US"/>
              <a:t>   Use of file servers</a:t>
            </a:r>
          </a:p>
          <a:p>
            <a:pPr eaLnBrk="1" hangingPunct="1">
              <a:buFont typeface="Arial" panose="020B0604020202020204" pitchFamily="34" charset="0"/>
              <a:buNone/>
            </a:pPr>
            <a:r>
              <a:rPr lang="en-US" altLang="en-US"/>
              <a:t>   Hierarchical file system  </a:t>
            </a:r>
          </a:p>
        </p:txBody>
      </p:sp>
    </p:spTree>
    <p:extLst>
      <p:ext uri="{BB962C8B-B14F-4D97-AF65-F5344CB8AC3E}">
        <p14:creationId xmlns:p14="http://schemas.microsoft.com/office/powerpoint/2010/main" val="328833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OS</a:t>
            </a:r>
            <a:endParaRPr lang="en-IN" dirty="0"/>
          </a:p>
        </p:txBody>
      </p:sp>
      <p:sp>
        <p:nvSpPr>
          <p:cNvPr id="3" name="Content Placeholder 2"/>
          <p:cNvSpPr>
            <a:spLocks noGrp="1"/>
          </p:cNvSpPr>
          <p:nvPr>
            <p:ph idx="1"/>
          </p:nvPr>
        </p:nvSpPr>
        <p:spPr/>
        <p:txBody>
          <a:bodyPr/>
          <a:lstStyle/>
          <a:p>
            <a:pPr marL="0" indent="0">
              <a:buNone/>
            </a:pPr>
            <a:r>
              <a:rPr lang="en-US" altLang="en-US" dirty="0"/>
              <a:t>Users not aware of multiplicity of machines.  Access to remote resources similar to access to local resources.</a:t>
            </a:r>
          </a:p>
          <a:p>
            <a:r>
              <a:rPr lang="en-US" altLang="en-US" dirty="0"/>
              <a:t>Data Migration – transfer data by transferring entire file, or transferring only those portions of the file necessary for the immediate task.</a:t>
            </a:r>
          </a:p>
          <a:p>
            <a:r>
              <a:rPr lang="en-US" altLang="en-US" dirty="0"/>
              <a:t>Computation Migration – transfer the computation, rather than the data, across the system.</a:t>
            </a:r>
          </a:p>
          <a:p>
            <a:endParaRPr lang="en-IN" dirty="0"/>
          </a:p>
        </p:txBody>
      </p:sp>
    </p:spTree>
    <p:extLst>
      <p:ext uri="{BB962C8B-B14F-4D97-AF65-F5344CB8AC3E}">
        <p14:creationId xmlns:p14="http://schemas.microsoft.com/office/powerpoint/2010/main" val="279702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Process Migration – execute an entire process, or parts of it, at different sites.</a:t>
            </a:r>
          </a:p>
          <a:p>
            <a:pPr lvl="1"/>
            <a:r>
              <a:rPr lang="en-US" altLang="en-US" dirty="0"/>
              <a:t>Load balancing – distribute processes across network to even the workload.</a:t>
            </a:r>
          </a:p>
          <a:p>
            <a:pPr lvl="1"/>
            <a:r>
              <a:rPr lang="en-US" altLang="en-US" dirty="0"/>
              <a:t>Computation speedup – </a:t>
            </a:r>
            <a:r>
              <a:rPr lang="en-US" altLang="en-US" dirty="0" err="1"/>
              <a:t>subprocesses</a:t>
            </a:r>
            <a:r>
              <a:rPr lang="en-US" altLang="en-US" dirty="0"/>
              <a:t> can run concurrently on different sites.</a:t>
            </a:r>
          </a:p>
          <a:p>
            <a:pPr lvl="1"/>
            <a:r>
              <a:rPr lang="en-US" altLang="en-US" dirty="0"/>
              <a:t>Hardware preference – process execution may require specialized processor.</a:t>
            </a:r>
          </a:p>
          <a:p>
            <a:pPr lvl="1"/>
            <a:r>
              <a:rPr lang="en-US" altLang="en-US" dirty="0"/>
              <a:t>Software preference – required software may be available at only a particular site.</a:t>
            </a:r>
          </a:p>
          <a:p>
            <a:pPr lvl="1"/>
            <a:r>
              <a:rPr lang="en-US" altLang="en-US" dirty="0"/>
              <a:t>Data access – run process remotely, rather than transfer all data locally.</a:t>
            </a:r>
          </a:p>
          <a:p>
            <a:endParaRPr lang="en-IN" dirty="0"/>
          </a:p>
        </p:txBody>
      </p:sp>
    </p:spTree>
    <p:extLst>
      <p:ext uri="{BB962C8B-B14F-4D97-AF65-F5344CB8AC3E}">
        <p14:creationId xmlns:p14="http://schemas.microsoft.com/office/powerpoint/2010/main" val="181380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9C2F8F-37E5-46DD-BBC4-7DDC182C18C1}"/>
</file>

<file path=customXml/itemProps2.xml><?xml version="1.0" encoding="utf-8"?>
<ds:datastoreItem xmlns:ds="http://schemas.openxmlformats.org/officeDocument/2006/customXml" ds:itemID="{76E76296-34D6-43D8-835B-34DD9C691EBA}"/>
</file>

<file path=customXml/itemProps3.xml><?xml version="1.0" encoding="utf-8"?>
<ds:datastoreItem xmlns:ds="http://schemas.openxmlformats.org/officeDocument/2006/customXml" ds:itemID="{4224870C-FEC8-4A12-BD25-C213A3919566}"/>
</file>

<file path=docProps/app.xml><?xml version="1.0" encoding="utf-8"?>
<Properties xmlns="http://schemas.openxmlformats.org/officeDocument/2006/extended-properties" xmlns:vt="http://schemas.openxmlformats.org/officeDocument/2006/docPropsVTypes">
  <TotalTime>44</TotalTime>
  <Words>3591</Words>
  <Application>Microsoft Office PowerPoint</Application>
  <PresentationFormat>Widescreen</PresentationFormat>
  <Paragraphs>404</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Light</vt:lpstr>
      <vt:lpstr>Helvetica</vt:lpstr>
      <vt:lpstr>Monotype Sorts</vt:lpstr>
      <vt:lpstr>Times New Roman</vt:lpstr>
      <vt:lpstr>Office Theme</vt:lpstr>
      <vt:lpstr>Distributed Systems</vt:lpstr>
      <vt:lpstr>Definition of a Distributed System</vt:lpstr>
      <vt:lpstr>A Distributed System</vt:lpstr>
      <vt:lpstr>Motivation</vt:lpstr>
      <vt:lpstr>Network OS</vt:lpstr>
      <vt:lpstr>Network OS</vt:lpstr>
      <vt:lpstr>PowerPoint Presentation</vt:lpstr>
      <vt:lpstr>Distributed OS</vt:lpstr>
      <vt:lpstr>PowerPoint Presentation</vt:lpstr>
      <vt:lpstr>PowerPoint Presentation</vt:lpstr>
      <vt:lpstr>PowerPoint Presentation</vt:lpstr>
      <vt:lpstr>Characteristics</vt:lpstr>
      <vt:lpstr>Middleware based Distributed Systems</vt:lpstr>
      <vt:lpstr>PowerPoint Presentation</vt:lpstr>
      <vt:lpstr>Goals </vt:lpstr>
      <vt:lpstr>Design Issues</vt:lpstr>
      <vt:lpstr>Distributed Synchronization</vt:lpstr>
      <vt:lpstr>Distributed Systems</vt:lpstr>
      <vt:lpstr> The Importance of Synchronization</vt:lpstr>
      <vt:lpstr>Clock Synchronization </vt:lpstr>
      <vt:lpstr>Physical Clocks &amp; Synchronization </vt:lpstr>
      <vt:lpstr>Implementation of Physical Time Service</vt:lpstr>
      <vt:lpstr>Centralized Physical service</vt:lpstr>
      <vt:lpstr>Distributed Physical service</vt:lpstr>
      <vt:lpstr>Process Synchronization</vt:lpstr>
      <vt:lpstr>Mutual Exclusion</vt:lpstr>
      <vt:lpstr>Centralized Algorithm</vt:lpstr>
      <vt:lpstr>PowerPoint Presentation</vt:lpstr>
      <vt:lpstr>Distributed Algorithm – Permission based</vt:lpstr>
      <vt:lpstr>PowerPoint Presentation</vt:lpstr>
      <vt:lpstr>Token Based Algorithm</vt:lpstr>
      <vt:lpstr>PowerPoint Presentation</vt:lpstr>
      <vt:lpstr>PowerPoint Presentation</vt:lpstr>
      <vt:lpstr>Distributed File System</vt:lpstr>
      <vt:lpstr>DISTRIBUTED FILE SYSTEMS</vt:lpstr>
      <vt:lpstr>Goals</vt:lpstr>
      <vt:lpstr>Architecture</vt:lpstr>
      <vt:lpstr>Data access in a distributed system</vt:lpstr>
      <vt:lpstr>PowerPoint Presentation</vt:lpstr>
      <vt:lpstr>Distributed File system design</vt:lpstr>
      <vt:lpstr>Remote Files</vt:lpstr>
      <vt:lpstr>Directory Service</vt:lpstr>
      <vt:lpstr>PowerPoint Presentation</vt:lpstr>
      <vt:lpstr>PowerPoint Presentation</vt:lpstr>
      <vt:lpstr>Naming and Name Resolution</vt:lpstr>
      <vt:lpstr>Two-Level Naming</vt:lpstr>
      <vt:lpstr>File Sharing Semantics</vt:lpstr>
      <vt:lpstr>PowerPoint Presentation</vt:lpstr>
      <vt:lpstr>PowerPoint Presentation</vt:lpstr>
      <vt:lpstr>PowerPoint Presentation</vt:lpstr>
      <vt:lpstr>Distributed File system Implementation</vt:lpstr>
      <vt:lpstr>Stateless vs. Stateful</vt:lpstr>
      <vt:lpstr>Caching</vt:lpstr>
      <vt:lpstr>PowerPoint Presentation</vt:lpstr>
      <vt:lpstr>PowerPoint Presentation</vt:lpstr>
      <vt:lpstr>Update algorithms for client caching</vt:lpstr>
      <vt:lpstr>PowerPoint Presentation</vt:lpstr>
      <vt:lpstr>Cache Coherence</vt:lpstr>
      <vt:lpstr>PowerPoint Presentation</vt:lpstr>
      <vt:lpstr>Replication</vt:lpstr>
      <vt:lpstr>File Replication</vt:lpstr>
      <vt:lpstr>Explicit File Replication</vt:lpstr>
      <vt:lpstr>Lazy replication</vt:lpstr>
      <vt:lpstr>File replication using Group</vt:lpstr>
      <vt:lpstr>Update protocols</vt:lpstr>
      <vt:lpstr>Modifying Replicas: Voting Protocol</vt:lpstr>
      <vt:lpstr>Voting Protocol with Ghosts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Mary</dc:creator>
  <cp:lastModifiedBy>S Mary  Saira Bhanu</cp:lastModifiedBy>
  <cp:revision>14</cp:revision>
  <dcterms:created xsi:type="dcterms:W3CDTF">2019-04-10T14:32:25Z</dcterms:created>
  <dcterms:modified xsi:type="dcterms:W3CDTF">2022-04-08T11:04:52Z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