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9.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0.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1.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2.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 id="2147483651" r:id="rId2"/>
    <p:sldMasterId id="2147483652" r:id="rId3"/>
    <p:sldMasterId id="2147483653" r:id="rId4"/>
    <p:sldMasterId id="2147483654" r:id="rId5"/>
    <p:sldMasterId id="2147483655" r:id="rId6"/>
    <p:sldMasterId id="2147483656" r:id="rId7"/>
    <p:sldMasterId id="2147483657" r:id="rId8"/>
    <p:sldMasterId id="2147483658" r:id="rId9"/>
    <p:sldMasterId id="2147483659" r:id="rId10"/>
    <p:sldMasterId id="2147483660" r:id="rId11"/>
    <p:sldMasterId id="2147483661" r:id="rId12"/>
    <p:sldMasterId id="2147483662" r:id="rId13"/>
  </p:sldMasterIdLst>
  <p:notesMasterIdLst>
    <p:notesMasterId r:id="rId54"/>
  </p:notesMasterIdLst>
  <p:sldIdLst>
    <p:sldId id="640" r:id="rId14"/>
    <p:sldId id="564" r:id="rId15"/>
    <p:sldId id="565" r:id="rId16"/>
    <p:sldId id="566" r:id="rId17"/>
    <p:sldId id="567" r:id="rId18"/>
    <p:sldId id="568" r:id="rId19"/>
    <p:sldId id="569" r:id="rId20"/>
    <p:sldId id="570" r:id="rId21"/>
    <p:sldId id="580" r:id="rId22"/>
    <p:sldId id="633" r:id="rId23"/>
    <p:sldId id="632" r:id="rId24"/>
    <p:sldId id="634" r:id="rId25"/>
    <p:sldId id="582" r:id="rId26"/>
    <p:sldId id="584" r:id="rId27"/>
    <p:sldId id="585" r:id="rId28"/>
    <p:sldId id="586" r:id="rId29"/>
    <p:sldId id="588" r:id="rId30"/>
    <p:sldId id="589" r:id="rId31"/>
    <p:sldId id="628" r:id="rId32"/>
    <p:sldId id="630" r:id="rId33"/>
    <p:sldId id="593" r:id="rId34"/>
    <p:sldId id="595" r:id="rId35"/>
    <p:sldId id="596" r:id="rId36"/>
    <p:sldId id="598" r:id="rId37"/>
    <p:sldId id="641" r:id="rId38"/>
    <p:sldId id="599" r:id="rId39"/>
    <p:sldId id="601" r:id="rId40"/>
    <p:sldId id="604" r:id="rId41"/>
    <p:sldId id="605" r:id="rId42"/>
    <p:sldId id="606" r:id="rId43"/>
    <p:sldId id="622" r:id="rId44"/>
    <p:sldId id="623" r:id="rId45"/>
    <p:sldId id="609" r:id="rId46"/>
    <p:sldId id="610" r:id="rId47"/>
    <p:sldId id="624" r:id="rId48"/>
    <p:sldId id="638" r:id="rId49"/>
    <p:sldId id="635" r:id="rId50"/>
    <p:sldId id="636" r:id="rId51"/>
    <p:sldId id="637" r:id="rId52"/>
    <p:sldId id="639" r:id="rId53"/>
  </p:sldIdLst>
  <p:sldSz cx="9144000" cy="6858000" type="screen4x3"/>
  <p:notesSz cx="6858000" cy="9144000"/>
  <p:custDataLst>
    <p:tags r:id="rId55"/>
  </p:custDataLst>
  <p:defaultTextStyle>
    <a:defPPr>
      <a:defRPr lang="en-US"/>
    </a:defPPr>
    <a:lvl1pPr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u="sng"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u="sng"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u="sng"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u="sng"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9" autoAdjust="0"/>
    <p:restoredTop sz="86418" autoAdjust="0"/>
  </p:normalViewPr>
  <p:slideViewPr>
    <p:cSldViewPr snapToGrid="0">
      <p:cViewPr varScale="1">
        <p:scale>
          <a:sx n="141" d="100"/>
          <a:sy n="141" d="100"/>
        </p:scale>
        <p:origin x="2862" y="126"/>
      </p:cViewPr>
      <p:guideLst>
        <p:guide orient="horz" pos="2160"/>
        <p:guide pos="2880"/>
      </p:guideLst>
    </p:cSldViewPr>
  </p:slideViewPr>
  <p:outlineViewPr>
    <p:cViewPr>
      <p:scale>
        <a:sx n="33" d="100"/>
        <a:sy n="33" d="100"/>
      </p:scale>
      <p:origin x="0" y="0"/>
    </p:cViewPr>
  </p:outlineViewPr>
  <p:notesTextViewPr>
    <p:cViewPr>
      <p:scale>
        <a:sx n="120" d="100"/>
        <a:sy n="120" d="100"/>
      </p:scale>
      <p:origin x="0" y="0"/>
    </p:cViewPr>
  </p:notesTextViewPr>
  <p:sorterViewPr>
    <p:cViewPr>
      <p:scale>
        <a:sx n="100" d="100"/>
        <a:sy n="100" d="100"/>
      </p:scale>
      <p:origin x="0" y="3960"/>
    </p:cViewPr>
  </p:sorterViewPr>
  <p:notesViewPr>
    <p:cSldViewPr snapToGrid="0">
      <p:cViewPr>
        <p:scale>
          <a:sx n="100" d="100"/>
          <a:sy n="100" d="100"/>
        </p:scale>
        <p:origin x="-1770" y="72"/>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tags" Target="tags/tag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tableStyles" Target="tableStyles.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F37061B-1566-2941-9B43-022BE8F2325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u="none"/>
            </a:lvl1pPr>
          </a:lstStyle>
          <a:p>
            <a:pPr>
              <a:defRPr/>
            </a:pPr>
            <a:endParaRPr lang="en-US" altLang="en-US"/>
          </a:p>
        </p:txBody>
      </p:sp>
      <p:sp>
        <p:nvSpPr>
          <p:cNvPr id="6147" name="Rectangle 3">
            <a:extLst>
              <a:ext uri="{FF2B5EF4-FFF2-40B4-BE49-F238E27FC236}">
                <a16:creationId xmlns:a16="http://schemas.microsoft.com/office/drawing/2014/main" id="{89944FF4-2F8C-624D-B287-404A60B397B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u="none"/>
            </a:lvl1pPr>
          </a:lstStyle>
          <a:p>
            <a:pPr>
              <a:defRPr/>
            </a:pPr>
            <a:endParaRPr lang="en-US" altLang="en-US"/>
          </a:p>
        </p:txBody>
      </p:sp>
      <p:sp>
        <p:nvSpPr>
          <p:cNvPr id="29700" name="Rectangle 4"/>
          <p:cNvSpPr>
            <a:spLocks noRot="1" noChangeArrowheads="1" noTextEdit="1"/>
          </p:cNvSpPr>
          <p:nvPr>
            <p:ph type="sldImg" idx="2"/>
          </p:nvPr>
        </p:nvSpPr>
        <p:spPr bwMode="auto">
          <a:xfrm>
            <a:off x="1143000" y="55245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F832D640-D8D1-5643-90A9-FE64D8D886D8}"/>
              </a:ext>
            </a:extLst>
          </p:cNvPr>
          <p:cNvSpPr>
            <a:spLocks noGrp="1" noChangeArrowheads="1"/>
          </p:cNvSpPr>
          <p:nvPr>
            <p:ph type="body" sz="quarter" idx="3"/>
          </p:nvPr>
        </p:nvSpPr>
        <p:spPr bwMode="auto">
          <a:xfrm>
            <a:off x="685800" y="4213225"/>
            <a:ext cx="5486400" cy="42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8FADAC15-87A4-0F4A-B958-5DE15872514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u="none"/>
            </a:lvl1pPr>
          </a:lstStyle>
          <a:p>
            <a:pPr>
              <a:defRPr/>
            </a:pPr>
            <a:endParaRPr lang="en-US" altLang="en-US"/>
          </a:p>
        </p:txBody>
      </p:sp>
      <p:sp>
        <p:nvSpPr>
          <p:cNvPr id="6151" name="Rectangle 7">
            <a:extLst>
              <a:ext uri="{FF2B5EF4-FFF2-40B4-BE49-F238E27FC236}">
                <a16:creationId xmlns:a16="http://schemas.microsoft.com/office/drawing/2014/main" id="{385BB625-DFC7-7D48-BAC8-04F3E1909F8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u="none"/>
            </a:lvl1pPr>
          </a:lstStyle>
          <a:p>
            <a:pPr>
              <a:defRPr/>
            </a:pPr>
            <a:fld id="{56645959-A636-4985-BE8F-63F3F6B722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noChangeArrowheads="1"/>
          </p:cNvSpPr>
          <p:nvPr>
            <p:ph type="body" idx="1"/>
          </p:nvPr>
        </p:nvSpPr>
        <p:spPr>
          <a:noFill/>
        </p:spPr>
        <p:txBody>
          <a:bodyPr/>
          <a:lstStyle/>
          <a:p>
            <a:pPr eaLnBrk="1" hangingPunct="1"/>
            <a:endParaRPr lang="en-US" altLang="en-US" smtClean="0"/>
          </a:p>
        </p:txBody>
      </p:sp>
      <p:sp>
        <p:nvSpPr>
          <p:cNvPr id="53252" name="Slide Number Placeholder 3"/>
          <p:cNvSpPr>
            <a:spLocks noGrp="1"/>
          </p:cNvSpPr>
          <p:nvPr>
            <p:ph type="sldNum" sz="quarter" idx="5"/>
          </p:nvPr>
        </p:nvSpPr>
        <p:spPr>
          <a:noFill/>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515B8505-611D-4307-B484-5DD61B68A835}" type="slidenum">
              <a:rPr lang="en-US" altLang="en-US" u="none" smtClean="0"/>
              <a:pPr/>
              <a:t>3</a:t>
            </a:fld>
            <a:endParaRPr lang="en-US" altLang="en-US" u="non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endParaRPr lang="en-IN" altLang="en-US" smtClean="0"/>
          </a:p>
        </p:txBody>
      </p:sp>
      <p:sp>
        <p:nvSpPr>
          <p:cNvPr id="66564" name="Slide Number Placeholder 3"/>
          <p:cNvSpPr>
            <a:spLocks noGrp="1"/>
          </p:cNvSpPr>
          <p:nvPr>
            <p:ph type="sldNum" sz="quarter" idx="5"/>
          </p:nvPr>
        </p:nvSpPr>
        <p:spPr>
          <a:noFill/>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48CAD846-B397-4D48-917F-FA9531C7984B}" type="slidenum">
              <a:rPr lang="en-US" altLang="en-US" u="none" smtClean="0"/>
              <a:pPr/>
              <a:t>15</a:t>
            </a:fld>
            <a:endParaRPr lang="en-US" altLang="en-US" u="non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BDC0B542-DC34-4F53-97D9-67769608D708}" type="slidenum">
              <a:rPr lang="hu-HU" altLang="en-US" u="none" smtClean="0">
                <a:solidFill>
                  <a:srgbClr val="000000"/>
                </a:solidFill>
              </a:rPr>
              <a:pPr/>
              <a:t>31</a:t>
            </a:fld>
            <a:endParaRPr lang="hu-HU" altLang="en-US" u="none" smtClean="0">
              <a:solidFill>
                <a:srgbClr val="000000"/>
              </a:solidFill>
            </a:endParaRPr>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5E522674-20F1-43CB-9DEE-2832E7F54847}" type="slidenum">
              <a:rPr lang="hu-HU" altLang="en-US" u="none" smtClean="0">
                <a:solidFill>
                  <a:srgbClr val="000000"/>
                </a:solidFill>
              </a:rPr>
              <a:pPr/>
              <a:t>34</a:t>
            </a:fld>
            <a:endParaRPr lang="hu-HU" altLang="en-US" u="none" smtClean="0">
              <a:solidFill>
                <a:srgbClr val="000000"/>
              </a:solidFill>
            </a:endParaRPr>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6645959-A636-4985-BE8F-63F3F6B722B4}" type="slidenum">
              <a:rPr lang="en-US" altLang="en-US" smtClean="0"/>
              <a:pPr>
                <a:defRPr/>
              </a:pPr>
              <a:t>39</a:t>
            </a:fld>
            <a:endParaRPr lang="en-US" altLang="en-US"/>
          </a:p>
        </p:txBody>
      </p:sp>
    </p:spTree>
    <p:extLst>
      <p:ext uri="{BB962C8B-B14F-4D97-AF65-F5344CB8AC3E}">
        <p14:creationId xmlns:p14="http://schemas.microsoft.com/office/powerpoint/2010/main" val="286158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A3723F2-57EB-2A45-82AF-EEF4E7AAB0B9}"/>
              </a:ext>
            </a:extLst>
          </p:cNvPr>
          <p:cNvSpPr>
            <a:spLocks noChangeArrowheads="1"/>
          </p:cNvSpPr>
          <p:nvPr userDrawn="1"/>
        </p:nvSpPr>
        <p:spPr bwMode="auto">
          <a:xfrm>
            <a:off x="0" y="0"/>
            <a:ext cx="1095375"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 name="Oval 7">
            <a:extLst>
              <a:ext uri="{FF2B5EF4-FFF2-40B4-BE49-F238E27FC236}">
                <a16:creationId xmlns:a16="http://schemas.microsoft.com/office/drawing/2014/main" id="{C488E64F-97BF-7046-A949-44EC86106BFA}"/>
              </a:ext>
            </a:extLst>
          </p:cNvPr>
          <p:cNvSpPr>
            <a:spLocks noChangeArrowheads="1"/>
          </p:cNvSpPr>
          <p:nvPr userDrawn="1"/>
        </p:nvSpPr>
        <p:spPr bwMode="auto">
          <a:xfrm>
            <a:off x="409575" y="352425"/>
            <a:ext cx="1428750"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4" name="Text Box 9">
            <a:extLst>
              <a:ext uri="{FF2B5EF4-FFF2-40B4-BE49-F238E27FC236}">
                <a16:creationId xmlns:a16="http://schemas.microsoft.com/office/drawing/2014/main" id="{123B3120-1AE5-6042-BD63-C41616E3DDD5}"/>
              </a:ext>
            </a:extLst>
          </p:cNvPr>
          <p:cNvSpPr txBox="1">
            <a:spLocks noChangeArrowheads="1"/>
          </p:cNvSpPr>
          <p:nvPr userDrawn="1"/>
        </p:nvSpPr>
        <p:spPr bwMode="auto">
          <a:xfrm>
            <a:off x="1187450" y="2222500"/>
            <a:ext cx="78422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2100" b="1" u="none">
                <a:solidFill>
                  <a:srgbClr val="FF5357"/>
                </a:solidFill>
              </a:rPr>
              <a:t>P</a:t>
            </a:r>
            <a:r>
              <a:rPr lang="en-US" altLang="en-US" sz="1700" b="1" u="none">
                <a:solidFill>
                  <a:srgbClr val="FF5357"/>
                </a:solidFill>
              </a:rPr>
              <a:t> </a:t>
            </a:r>
            <a:r>
              <a:rPr lang="en-US" altLang="en-US" sz="2100" b="1" u="none">
                <a:solidFill>
                  <a:srgbClr val="FF5357"/>
                </a:solidFill>
              </a:rPr>
              <a:t>R</a:t>
            </a:r>
            <a:r>
              <a:rPr lang="en-US" altLang="en-US" sz="1600" b="1" u="none">
                <a:solidFill>
                  <a:srgbClr val="FF5357"/>
                </a:solidFill>
              </a:rPr>
              <a:t> </a:t>
            </a:r>
            <a:r>
              <a:rPr lang="en-US" altLang="en-US" sz="2100" b="1" u="none">
                <a:solidFill>
                  <a:srgbClr val="FF5357"/>
                </a:solidFill>
              </a:rPr>
              <a:t>I</a:t>
            </a:r>
            <a:r>
              <a:rPr lang="en-US" altLang="en-US" sz="1600" b="1" u="none">
                <a:solidFill>
                  <a:srgbClr val="FF5357"/>
                </a:solidFill>
              </a:rPr>
              <a:t> </a:t>
            </a:r>
            <a:r>
              <a:rPr lang="en-US" altLang="en-US" sz="2100" b="1" u="none">
                <a:solidFill>
                  <a:srgbClr val="FF5357"/>
                </a:solidFill>
              </a:rPr>
              <a:t>N</a:t>
            </a:r>
            <a:r>
              <a:rPr lang="en-US" altLang="en-US" sz="1600" b="1" u="none">
                <a:solidFill>
                  <a:srgbClr val="FF5357"/>
                </a:solidFill>
              </a:rPr>
              <a:t> </a:t>
            </a:r>
            <a:r>
              <a:rPr lang="en-US" altLang="en-US" sz="2100" b="1" u="none">
                <a:solidFill>
                  <a:srgbClr val="FF5357"/>
                </a:solidFill>
              </a:rPr>
              <a:t>C</a:t>
            </a:r>
            <a:r>
              <a:rPr lang="en-US" altLang="en-US" sz="1600" b="1" u="none">
                <a:solidFill>
                  <a:srgbClr val="FF5357"/>
                </a:solidFill>
              </a:rPr>
              <a:t> </a:t>
            </a:r>
            <a:r>
              <a:rPr lang="en-US" altLang="en-US" sz="2100" b="1" u="none">
                <a:solidFill>
                  <a:srgbClr val="FF5357"/>
                </a:solidFill>
              </a:rPr>
              <a:t>I</a:t>
            </a:r>
            <a:r>
              <a:rPr lang="en-US" altLang="en-US" sz="1600" b="1" u="none">
                <a:solidFill>
                  <a:srgbClr val="FF5357"/>
                </a:solidFill>
              </a:rPr>
              <a:t> </a:t>
            </a:r>
            <a:r>
              <a:rPr lang="en-US" altLang="en-US" sz="2100" b="1" u="none">
                <a:solidFill>
                  <a:srgbClr val="FF5357"/>
                </a:solidFill>
              </a:rPr>
              <a:t>P</a:t>
            </a:r>
            <a:r>
              <a:rPr lang="en-US" altLang="en-US" sz="1600" b="1" u="none">
                <a:solidFill>
                  <a:srgbClr val="FF5357"/>
                </a:solidFill>
              </a:rPr>
              <a:t> </a:t>
            </a:r>
            <a:r>
              <a:rPr lang="en-US" altLang="en-US" sz="2100" b="1" u="none">
                <a:solidFill>
                  <a:srgbClr val="FF5357"/>
                </a:solidFill>
              </a:rPr>
              <a:t>L</a:t>
            </a:r>
            <a:r>
              <a:rPr lang="en-US" altLang="en-US" sz="1600" b="1" u="none">
                <a:solidFill>
                  <a:srgbClr val="FF5357"/>
                </a:solidFill>
              </a:rPr>
              <a:t> </a:t>
            </a:r>
            <a:r>
              <a:rPr lang="en-US" altLang="en-US" sz="2100" b="1" u="none">
                <a:solidFill>
                  <a:srgbClr val="FF5357"/>
                </a:solidFill>
              </a:rPr>
              <a:t>E</a:t>
            </a:r>
            <a:r>
              <a:rPr lang="en-US" altLang="en-US" sz="1600" b="1" u="none">
                <a:solidFill>
                  <a:srgbClr val="FF5357"/>
                </a:solidFill>
              </a:rPr>
              <a:t> </a:t>
            </a:r>
            <a:r>
              <a:rPr lang="en-US" altLang="en-US" sz="2100" b="1" u="none">
                <a:solidFill>
                  <a:srgbClr val="FF5357"/>
                </a:solidFill>
              </a:rPr>
              <a:t>S  O</a:t>
            </a:r>
            <a:r>
              <a:rPr lang="en-US" altLang="en-US" sz="1600" b="1" u="none">
                <a:solidFill>
                  <a:srgbClr val="FF5357"/>
                </a:solidFill>
              </a:rPr>
              <a:t> </a:t>
            </a:r>
            <a:r>
              <a:rPr lang="en-US" altLang="en-US" sz="2100" b="1" u="none">
                <a:solidFill>
                  <a:srgbClr val="FF5357"/>
                </a:solidFill>
              </a:rPr>
              <a:t>F</a:t>
            </a:r>
          </a:p>
        </p:txBody>
      </p:sp>
      <p:sp>
        <p:nvSpPr>
          <p:cNvPr id="5" name="Text Box 10">
            <a:extLst>
              <a:ext uri="{FF2B5EF4-FFF2-40B4-BE49-F238E27FC236}">
                <a16:creationId xmlns:a16="http://schemas.microsoft.com/office/drawing/2014/main" id="{CFA25E37-3C0F-5D4D-A16F-8027A5E74707}"/>
              </a:ext>
            </a:extLst>
          </p:cNvPr>
          <p:cNvSpPr txBox="1">
            <a:spLocks noChangeArrowheads="1"/>
          </p:cNvSpPr>
          <p:nvPr userDrawn="1"/>
        </p:nvSpPr>
        <p:spPr bwMode="auto">
          <a:xfrm>
            <a:off x="1193800" y="2624138"/>
            <a:ext cx="78359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4500" u="none">
                <a:latin typeface="Times New Roman" panose="02020603050405020304" pitchFamily="18" charset="0"/>
              </a:rPr>
              <a:t>E</a:t>
            </a:r>
            <a:r>
              <a:rPr lang="en-US" altLang="en-US" sz="2800" u="none">
                <a:latin typeface="Times New Roman" panose="02020603050405020304" pitchFamily="18" charset="0"/>
              </a:rPr>
              <a:t> </a:t>
            </a:r>
            <a:r>
              <a:rPr lang="en-US" altLang="en-US" sz="4500" u="none">
                <a:latin typeface="Times New Roman" panose="02020603050405020304" pitchFamily="18" charset="0"/>
              </a:rPr>
              <a:t>C</a:t>
            </a:r>
            <a:r>
              <a:rPr lang="en-US" altLang="en-US" sz="2800" u="none">
                <a:latin typeface="Times New Roman" panose="02020603050405020304" pitchFamily="18" charset="0"/>
              </a:rPr>
              <a:t> </a:t>
            </a:r>
            <a:r>
              <a:rPr lang="en-US" altLang="en-US" sz="4500" u="none">
                <a:latin typeface="Times New Roman" panose="02020603050405020304" pitchFamily="18" charset="0"/>
              </a:rPr>
              <a:t>O</a:t>
            </a:r>
            <a:r>
              <a:rPr lang="en-US" altLang="en-US" sz="2800" u="none">
                <a:latin typeface="Times New Roman" panose="02020603050405020304" pitchFamily="18" charset="0"/>
              </a:rPr>
              <a:t> </a:t>
            </a:r>
            <a:r>
              <a:rPr lang="en-US" altLang="en-US" sz="4500" u="none">
                <a:latin typeface="Times New Roman" panose="02020603050405020304" pitchFamily="18" charset="0"/>
              </a:rPr>
              <a:t>N</a:t>
            </a:r>
            <a:r>
              <a:rPr lang="en-US" altLang="en-US" sz="2800" u="none">
                <a:latin typeface="Times New Roman" panose="02020603050405020304" pitchFamily="18" charset="0"/>
              </a:rPr>
              <a:t> </a:t>
            </a:r>
            <a:r>
              <a:rPr lang="en-US" altLang="en-US" sz="4500" u="none">
                <a:latin typeface="Times New Roman" panose="02020603050405020304" pitchFamily="18" charset="0"/>
              </a:rPr>
              <a:t>O</a:t>
            </a:r>
            <a:r>
              <a:rPr lang="en-US" altLang="en-US" sz="2800" u="none">
                <a:latin typeface="Times New Roman" panose="02020603050405020304" pitchFamily="18" charset="0"/>
              </a:rPr>
              <a:t> </a:t>
            </a:r>
            <a:r>
              <a:rPr lang="en-US" altLang="en-US" sz="4500" u="none">
                <a:latin typeface="Times New Roman" panose="02020603050405020304" pitchFamily="18" charset="0"/>
              </a:rPr>
              <a:t>M</a:t>
            </a:r>
            <a:r>
              <a:rPr lang="en-US" altLang="en-US" sz="2800" u="none">
                <a:latin typeface="Times New Roman" panose="02020603050405020304" pitchFamily="18" charset="0"/>
              </a:rPr>
              <a:t> </a:t>
            </a:r>
            <a:r>
              <a:rPr lang="en-US" altLang="en-US" sz="4500" u="none">
                <a:latin typeface="Times New Roman" panose="02020603050405020304" pitchFamily="18" charset="0"/>
              </a:rPr>
              <a:t>I</a:t>
            </a:r>
            <a:r>
              <a:rPr lang="en-US" altLang="en-US" sz="2800" u="none">
                <a:latin typeface="Times New Roman" panose="02020603050405020304" pitchFamily="18" charset="0"/>
              </a:rPr>
              <a:t> </a:t>
            </a:r>
            <a:r>
              <a:rPr lang="en-US" altLang="en-US" sz="4500" u="none">
                <a:latin typeface="Times New Roman" panose="02020603050405020304" pitchFamily="18" charset="0"/>
              </a:rPr>
              <a:t>C</a:t>
            </a:r>
            <a:r>
              <a:rPr lang="en-US" altLang="en-US" sz="2800" u="none">
                <a:latin typeface="Times New Roman" panose="02020603050405020304" pitchFamily="18" charset="0"/>
              </a:rPr>
              <a:t> </a:t>
            </a:r>
            <a:r>
              <a:rPr lang="en-US" altLang="en-US" sz="4500" u="none">
                <a:latin typeface="Times New Roman" panose="02020603050405020304" pitchFamily="18" charset="0"/>
              </a:rPr>
              <a:t>S</a:t>
            </a:r>
            <a:endParaRPr lang="en-US" altLang="en-US" sz="1900" b="1" u="none"/>
          </a:p>
        </p:txBody>
      </p:sp>
      <p:sp>
        <p:nvSpPr>
          <p:cNvPr id="6" name="Text Box 11">
            <a:extLst>
              <a:ext uri="{FF2B5EF4-FFF2-40B4-BE49-F238E27FC236}">
                <a16:creationId xmlns:a16="http://schemas.microsoft.com/office/drawing/2014/main" id="{C3905A15-81A2-7E41-A1F0-3702F55E8F0C}"/>
              </a:ext>
            </a:extLst>
          </p:cNvPr>
          <p:cNvSpPr txBox="1">
            <a:spLocks noChangeArrowheads="1"/>
          </p:cNvSpPr>
          <p:nvPr userDrawn="1"/>
        </p:nvSpPr>
        <p:spPr bwMode="auto">
          <a:xfrm>
            <a:off x="1189038" y="3419475"/>
            <a:ext cx="78406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2100" b="1" u="none">
                <a:solidFill>
                  <a:srgbClr val="FF5357"/>
                </a:solidFill>
              </a:rPr>
              <a:t>F</a:t>
            </a:r>
            <a:r>
              <a:rPr lang="en-US" altLang="en-US" sz="1600" b="1" u="none">
                <a:solidFill>
                  <a:srgbClr val="FF5357"/>
                </a:solidFill>
              </a:rPr>
              <a:t> </a:t>
            </a:r>
            <a:r>
              <a:rPr lang="en-US" altLang="en-US" sz="2100" b="1" u="none">
                <a:solidFill>
                  <a:srgbClr val="FF5357"/>
                </a:solidFill>
              </a:rPr>
              <a:t>O</a:t>
            </a:r>
            <a:r>
              <a:rPr lang="en-US" altLang="en-US" sz="1600" b="1" u="none">
                <a:solidFill>
                  <a:srgbClr val="FF5357"/>
                </a:solidFill>
              </a:rPr>
              <a:t> </a:t>
            </a:r>
            <a:r>
              <a:rPr lang="en-US" altLang="en-US" sz="2100" b="1" u="none">
                <a:solidFill>
                  <a:srgbClr val="FF5357"/>
                </a:solidFill>
              </a:rPr>
              <a:t>U</a:t>
            </a:r>
            <a:r>
              <a:rPr lang="en-US" altLang="en-US" sz="1600" b="1" u="none">
                <a:solidFill>
                  <a:srgbClr val="FF5357"/>
                </a:solidFill>
              </a:rPr>
              <a:t> </a:t>
            </a:r>
            <a:r>
              <a:rPr lang="en-US" altLang="en-US" sz="2100" b="1" u="none">
                <a:solidFill>
                  <a:srgbClr val="FF5357"/>
                </a:solidFill>
              </a:rPr>
              <a:t>R</a:t>
            </a:r>
            <a:r>
              <a:rPr lang="en-US" altLang="en-US" sz="1600" b="1" u="none">
                <a:solidFill>
                  <a:srgbClr val="FF5357"/>
                </a:solidFill>
              </a:rPr>
              <a:t> </a:t>
            </a:r>
            <a:r>
              <a:rPr lang="en-US" altLang="en-US" sz="2100" b="1" u="none">
                <a:solidFill>
                  <a:srgbClr val="FF5357"/>
                </a:solidFill>
              </a:rPr>
              <a:t>T</a:t>
            </a:r>
            <a:r>
              <a:rPr lang="en-US" altLang="en-US" sz="1600" b="1" u="none">
                <a:solidFill>
                  <a:srgbClr val="FF5357"/>
                </a:solidFill>
              </a:rPr>
              <a:t> </a:t>
            </a:r>
            <a:r>
              <a:rPr lang="en-US" altLang="en-US" sz="2100" b="1" u="none">
                <a:solidFill>
                  <a:srgbClr val="FF5357"/>
                </a:solidFill>
              </a:rPr>
              <a:t>H   E</a:t>
            </a:r>
            <a:r>
              <a:rPr lang="en-US" altLang="en-US" sz="1600" b="1" u="none">
                <a:solidFill>
                  <a:srgbClr val="FF5357"/>
                </a:solidFill>
              </a:rPr>
              <a:t> </a:t>
            </a:r>
            <a:r>
              <a:rPr lang="en-US" altLang="en-US" sz="2100" b="1" u="none">
                <a:solidFill>
                  <a:srgbClr val="FF5357"/>
                </a:solidFill>
              </a:rPr>
              <a:t>D</a:t>
            </a:r>
            <a:r>
              <a:rPr lang="en-US" altLang="en-US" sz="1600" b="1" u="none">
                <a:solidFill>
                  <a:srgbClr val="FF5357"/>
                </a:solidFill>
              </a:rPr>
              <a:t> </a:t>
            </a:r>
            <a:r>
              <a:rPr lang="en-US" altLang="en-US" sz="2100" b="1" u="none">
                <a:solidFill>
                  <a:srgbClr val="FF5357"/>
                </a:solidFill>
              </a:rPr>
              <a:t>I</a:t>
            </a:r>
            <a:r>
              <a:rPr lang="en-US" altLang="en-US" sz="1600" b="1" u="none">
                <a:solidFill>
                  <a:srgbClr val="FF5357"/>
                </a:solidFill>
              </a:rPr>
              <a:t> </a:t>
            </a:r>
            <a:r>
              <a:rPr lang="en-US" altLang="en-US" sz="2100" b="1" u="none">
                <a:solidFill>
                  <a:srgbClr val="FF5357"/>
                </a:solidFill>
              </a:rPr>
              <a:t>T</a:t>
            </a:r>
            <a:r>
              <a:rPr lang="en-US" altLang="en-US" sz="1600" b="1" u="none">
                <a:solidFill>
                  <a:srgbClr val="FF5357"/>
                </a:solidFill>
              </a:rPr>
              <a:t> </a:t>
            </a:r>
            <a:r>
              <a:rPr lang="en-US" altLang="en-US" sz="2100" b="1" u="none">
                <a:solidFill>
                  <a:srgbClr val="FF5357"/>
                </a:solidFill>
              </a:rPr>
              <a:t>I</a:t>
            </a:r>
            <a:r>
              <a:rPr lang="en-US" altLang="en-US" sz="1600" b="1" u="none">
                <a:solidFill>
                  <a:srgbClr val="FF5357"/>
                </a:solidFill>
              </a:rPr>
              <a:t> </a:t>
            </a:r>
            <a:r>
              <a:rPr lang="en-US" altLang="en-US" sz="2100" b="1" u="none">
                <a:solidFill>
                  <a:srgbClr val="FF5357"/>
                </a:solidFill>
              </a:rPr>
              <a:t>O</a:t>
            </a:r>
            <a:r>
              <a:rPr lang="en-US" altLang="en-US" sz="1600" b="1" u="none">
                <a:solidFill>
                  <a:srgbClr val="FF5357"/>
                </a:solidFill>
              </a:rPr>
              <a:t> </a:t>
            </a:r>
            <a:r>
              <a:rPr lang="en-US" altLang="en-US" sz="2100" b="1" u="none">
                <a:solidFill>
                  <a:srgbClr val="FF5357"/>
                </a:solidFill>
              </a:rPr>
              <a:t>N</a:t>
            </a:r>
          </a:p>
        </p:txBody>
      </p:sp>
      <p:sp>
        <p:nvSpPr>
          <p:cNvPr id="7" name="Line 12"/>
          <p:cNvSpPr>
            <a:spLocks noChangeShapeType="1"/>
          </p:cNvSpPr>
          <p:nvPr userDrawn="1"/>
        </p:nvSpPr>
        <p:spPr bwMode="auto">
          <a:xfrm>
            <a:off x="3781425" y="2638425"/>
            <a:ext cx="26336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13"/>
          <p:cNvSpPr>
            <a:spLocks noChangeShapeType="1"/>
          </p:cNvSpPr>
          <p:nvPr userDrawn="1"/>
        </p:nvSpPr>
        <p:spPr bwMode="auto">
          <a:xfrm>
            <a:off x="3619500" y="3386138"/>
            <a:ext cx="2995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Text Box 14">
            <a:extLst>
              <a:ext uri="{FF2B5EF4-FFF2-40B4-BE49-F238E27FC236}">
                <a16:creationId xmlns:a16="http://schemas.microsoft.com/office/drawing/2014/main" id="{86BFD58A-1054-9C4A-A5B8-D25E87763767}"/>
              </a:ext>
            </a:extLst>
          </p:cNvPr>
          <p:cNvSpPr txBox="1">
            <a:spLocks noChangeArrowheads="1"/>
          </p:cNvSpPr>
          <p:nvPr userDrawn="1"/>
        </p:nvSpPr>
        <p:spPr bwMode="auto">
          <a:xfrm>
            <a:off x="1209675" y="6457950"/>
            <a:ext cx="780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1600" i="1" u="none">
                <a:solidFill>
                  <a:srgbClr val="969696"/>
                </a:solidFill>
                <a:latin typeface="Times New Roman" panose="02020603050405020304" pitchFamily="18" charset="0"/>
              </a:rPr>
              <a:t>© 2006 Thomson South-Western, all rights reserved</a:t>
            </a:r>
          </a:p>
        </p:txBody>
      </p:sp>
      <p:sp>
        <p:nvSpPr>
          <p:cNvPr id="10" name="Text Box 15">
            <a:extLst>
              <a:ext uri="{FF2B5EF4-FFF2-40B4-BE49-F238E27FC236}">
                <a16:creationId xmlns:a16="http://schemas.microsoft.com/office/drawing/2014/main" id="{29B39498-C613-1947-9334-1BBEF1CF8F42}"/>
              </a:ext>
            </a:extLst>
          </p:cNvPr>
          <p:cNvSpPr txBox="1">
            <a:spLocks noChangeArrowheads="1"/>
          </p:cNvSpPr>
          <p:nvPr userDrawn="1"/>
        </p:nvSpPr>
        <p:spPr bwMode="auto">
          <a:xfrm>
            <a:off x="1189038" y="4257675"/>
            <a:ext cx="78406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2500" b="1" u="none">
                <a:solidFill>
                  <a:srgbClr val="0066CC"/>
                </a:solidFill>
              </a:rPr>
              <a:t>N.  G</a:t>
            </a:r>
            <a:r>
              <a:rPr lang="en-US" altLang="en-US" u="none"/>
              <a:t> </a:t>
            </a:r>
            <a:r>
              <a:rPr lang="en-US" altLang="en-US" sz="2500" b="1" u="none">
                <a:solidFill>
                  <a:srgbClr val="0066CC"/>
                </a:solidFill>
              </a:rPr>
              <a:t>R</a:t>
            </a:r>
            <a:r>
              <a:rPr lang="en-US" altLang="en-US" u="none"/>
              <a:t> </a:t>
            </a:r>
            <a:r>
              <a:rPr lang="en-US" altLang="en-US" sz="2500" b="1" u="none">
                <a:solidFill>
                  <a:srgbClr val="0066CC"/>
                </a:solidFill>
              </a:rPr>
              <a:t>E</a:t>
            </a:r>
            <a:r>
              <a:rPr lang="en-US" altLang="en-US" u="none"/>
              <a:t> </a:t>
            </a:r>
            <a:r>
              <a:rPr lang="en-US" altLang="en-US" sz="2500" b="1" u="none">
                <a:solidFill>
                  <a:srgbClr val="0066CC"/>
                </a:solidFill>
              </a:rPr>
              <a:t>G</a:t>
            </a:r>
            <a:r>
              <a:rPr lang="en-US" altLang="en-US" u="none"/>
              <a:t> </a:t>
            </a:r>
            <a:r>
              <a:rPr lang="en-US" altLang="en-US" sz="2500" b="1" u="none">
                <a:solidFill>
                  <a:srgbClr val="0066CC"/>
                </a:solidFill>
              </a:rPr>
              <a:t>O</a:t>
            </a:r>
            <a:r>
              <a:rPr lang="en-US" altLang="en-US" u="none"/>
              <a:t> </a:t>
            </a:r>
            <a:r>
              <a:rPr lang="en-US" altLang="en-US" sz="2500" b="1" u="none">
                <a:solidFill>
                  <a:srgbClr val="0066CC"/>
                </a:solidFill>
              </a:rPr>
              <a:t>R</a:t>
            </a:r>
            <a:r>
              <a:rPr lang="en-US" altLang="en-US" u="none"/>
              <a:t> </a:t>
            </a:r>
            <a:r>
              <a:rPr lang="en-US" altLang="en-US" sz="2500" b="1" u="none">
                <a:solidFill>
                  <a:srgbClr val="0066CC"/>
                </a:solidFill>
              </a:rPr>
              <a:t>Y  M</a:t>
            </a:r>
            <a:r>
              <a:rPr lang="en-US" altLang="en-US" u="none"/>
              <a:t> </a:t>
            </a:r>
            <a:r>
              <a:rPr lang="en-US" altLang="en-US" sz="2500" b="1" u="none">
                <a:solidFill>
                  <a:srgbClr val="0066CC"/>
                </a:solidFill>
              </a:rPr>
              <a:t>A</a:t>
            </a:r>
            <a:r>
              <a:rPr lang="en-US" altLang="en-US" u="none"/>
              <a:t> </a:t>
            </a:r>
            <a:r>
              <a:rPr lang="en-US" altLang="en-US" sz="2500" b="1" u="none">
                <a:solidFill>
                  <a:srgbClr val="0066CC"/>
                </a:solidFill>
              </a:rPr>
              <a:t>N</a:t>
            </a:r>
            <a:r>
              <a:rPr lang="en-US" altLang="en-US" u="none"/>
              <a:t> </a:t>
            </a:r>
            <a:r>
              <a:rPr lang="en-US" altLang="en-US" sz="2500" b="1" u="none">
                <a:solidFill>
                  <a:srgbClr val="0066CC"/>
                </a:solidFill>
              </a:rPr>
              <a:t>K</a:t>
            </a:r>
            <a:r>
              <a:rPr lang="en-US" altLang="en-US" u="none"/>
              <a:t> </a:t>
            </a:r>
            <a:r>
              <a:rPr lang="en-US" altLang="en-US" sz="2500" b="1" u="none">
                <a:solidFill>
                  <a:srgbClr val="0066CC"/>
                </a:solidFill>
              </a:rPr>
              <a:t>I</a:t>
            </a:r>
            <a:r>
              <a:rPr lang="en-US" altLang="en-US" u="none"/>
              <a:t> </a:t>
            </a:r>
            <a:r>
              <a:rPr lang="en-US" altLang="en-US" sz="2500" b="1" u="none">
                <a:solidFill>
                  <a:srgbClr val="0066CC"/>
                </a:solidFill>
              </a:rPr>
              <a:t>W</a:t>
            </a:r>
          </a:p>
        </p:txBody>
      </p:sp>
      <p:sp>
        <p:nvSpPr>
          <p:cNvPr id="11" name="Text Box 16">
            <a:extLst>
              <a:ext uri="{FF2B5EF4-FFF2-40B4-BE49-F238E27FC236}">
                <a16:creationId xmlns:a16="http://schemas.microsoft.com/office/drawing/2014/main" id="{3DEB778B-C95F-AF4F-90CD-4AEC3EA4691D}"/>
              </a:ext>
            </a:extLst>
          </p:cNvPr>
          <p:cNvSpPr txBox="1">
            <a:spLocks noChangeArrowheads="1"/>
          </p:cNvSpPr>
          <p:nvPr userDrawn="1"/>
        </p:nvSpPr>
        <p:spPr bwMode="auto">
          <a:xfrm>
            <a:off x="1189038" y="5238750"/>
            <a:ext cx="784066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2300" b="1" u="none">
                <a:solidFill>
                  <a:srgbClr val="008080"/>
                </a:solidFill>
              </a:rPr>
              <a:t>PowerPoint</a:t>
            </a:r>
            <a:r>
              <a:rPr lang="en-US" altLang="en-US" sz="2300" b="1" u="none" baseline="30000">
                <a:solidFill>
                  <a:srgbClr val="008080"/>
                </a:solidFill>
              </a:rPr>
              <a:t>®</a:t>
            </a:r>
            <a:r>
              <a:rPr lang="en-US" altLang="en-US" sz="2300" b="1" u="none">
                <a:solidFill>
                  <a:srgbClr val="008080"/>
                </a:solidFill>
              </a:rPr>
              <a:t> Slides</a:t>
            </a:r>
          </a:p>
          <a:p>
            <a:pPr algn="ctr" eaLnBrk="1" hangingPunct="1">
              <a:defRPr/>
            </a:pPr>
            <a:r>
              <a:rPr lang="en-US" altLang="en-US" sz="2300" b="1" u="none">
                <a:solidFill>
                  <a:srgbClr val="008080"/>
                </a:solidFill>
              </a:rPr>
              <a:t>by Kathryn Nantz and Laurence Miners </a:t>
            </a:r>
          </a:p>
        </p:txBody>
      </p:sp>
    </p:spTree>
    <p:extLst>
      <p:ext uri="{BB962C8B-B14F-4D97-AF65-F5344CB8AC3E}">
        <p14:creationId xmlns:p14="http://schemas.microsoft.com/office/powerpoint/2010/main" val="1474671073"/>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2848310947"/>
      </p:ext>
    </p:extLst>
  </p:cSld>
  <p:clrMapOvr>
    <a:masterClrMapping/>
  </p:clrMapOvr>
  <p:transition>
    <p:wipe dir="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BD939F76-C74A-7E4A-9872-DF9A2189B3C7}"/>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04242942-232B-4887-ACEC-3D4993541AF8}" type="slidenum">
              <a:rPr lang="en-US" altLang="en-US"/>
              <a:pPr>
                <a:defRPr/>
              </a:pPr>
              <a:t>‹#›</a:t>
            </a:fld>
            <a:endParaRPr lang="en-US" altLang="en-US"/>
          </a:p>
        </p:txBody>
      </p:sp>
    </p:spTree>
    <p:extLst>
      <p:ext uri="{BB962C8B-B14F-4D97-AF65-F5344CB8AC3E}">
        <p14:creationId xmlns:p14="http://schemas.microsoft.com/office/powerpoint/2010/main" val="3265611659"/>
      </p:ext>
    </p:extLst>
  </p:cSld>
  <p:clrMapOvr>
    <a:masterClrMapping/>
  </p:clrMapOvr>
  <p:hf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6B2F5936-3AF7-0D41-B2AF-08D8C9710152}"/>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FA118C72-3518-4D47-91B2-7927A8921226}" type="slidenum">
              <a:rPr lang="en-US" altLang="en-US"/>
              <a:pPr>
                <a:defRPr/>
              </a:pPr>
              <a:t>‹#›</a:t>
            </a:fld>
            <a:endParaRPr lang="en-US" altLang="en-US"/>
          </a:p>
        </p:txBody>
      </p:sp>
    </p:spTree>
    <p:extLst>
      <p:ext uri="{BB962C8B-B14F-4D97-AF65-F5344CB8AC3E}">
        <p14:creationId xmlns:p14="http://schemas.microsoft.com/office/powerpoint/2010/main" val="2745591373"/>
      </p:ext>
    </p:extLst>
  </p:cSld>
  <p:clrMapOvr>
    <a:masterClrMapping/>
  </p:clrMapOvr>
  <p:hf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6674580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0232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803073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96096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91391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49615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24999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9418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2413"/>
            <a:ext cx="2057400" cy="5873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52413"/>
            <a:ext cx="6019800" cy="5873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2228176199"/>
      </p:ext>
    </p:extLst>
  </p:cSld>
  <p:clrMapOvr>
    <a:masterClrMapping/>
  </p:clrMapOvr>
  <p:transition>
    <p:wipe dir="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9867304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23821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609600"/>
            <a:ext cx="207645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609600"/>
            <a:ext cx="607695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67706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2750106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31402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26221525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971810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3676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05650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433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18795D4B-CD4B-0D43-A068-FB6C9790B85A}"/>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DDD6ECE0-9D17-4E68-9B6B-EAD50CDC9B72}" type="slidenum">
              <a:rPr lang="en-US" altLang="en-US"/>
              <a:pPr>
                <a:defRPr/>
              </a:pPr>
              <a:t>‹#›</a:t>
            </a:fld>
            <a:endParaRPr lang="en-US" altLang="en-US"/>
          </a:p>
        </p:txBody>
      </p:sp>
    </p:spTree>
    <p:extLst>
      <p:ext uri="{BB962C8B-B14F-4D97-AF65-F5344CB8AC3E}">
        <p14:creationId xmlns:p14="http://schemas.microsoft.com/office/powerpoint/2010/main" val="3559696266"/>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8460351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344096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157271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643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643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93225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6274096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29679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9896772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00336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3532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018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FA7AC43E-C495-CB48-871A-C27C04873E2E}"/>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AD854DE5-C7B9-4955-96A1-CEE3EEDD5F95}" type="slidenum">
              <a:rPr lang="en-US" altLang="en-US"/>
              <a:pPr>
                <a:defRPr/>
              </a:pPr>
              <a:t>‹#›</a:t>
            </a:fld>
            <a:endParaRPr lang="en-US" altLang="en-US"/>
          </a:p>
        </p:txBody>
      </p:sp>
    </p:spTree>
    <p:extLst>
      <p:ext uri="{BB962C8B-B14F-4D97-AF65-F5344CB8AC3E}">
        <p14:creationId xmlns:p14="http://schemas.microsoft.com/office/powerpoint/2010/main" val="3692450019"/>
      </p:ext>
    </p:extLst>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69928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132488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563524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8980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5456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4399895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78194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12213227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922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532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a:t>Mintacím szerkesztése</a:t>
            </a:r>
          </a:p>
        </p:txBody>
      </p:sp>
      <p:sp>
        <p:nvSpPr>
          <p:cNvPr id="3" name="Szöveg helye 2"/>
          <p:cNvSpPr>
            <a:spLocks noGrp="1"/>
          </p:cNvSpPr>
          <p:nvPr>
            <p:ph type="body" sz="half" idx="1"/>
          </p:nvPr>
        </p:nvSpPr>
        <p:spPr>
          <a:xfrm>
            <a:off x="457200" y="1600200"/>
            <a:ext cx="4038600" cy="45259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Rectangle 4">
            <a:extLst>
              <a:ext uri="{FF2B5EF4-FFF2-40B4-BE49-F238E27FC236}">
                <a16:creationId xmlns:a16="http://schemas.microsoft.com/office/drawing/2014/main" id="{258C7AAA-4FFD-384D-B6B6-1EDDCB587E8D}"/>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solidFill>
                  <a:srgbClr val="000000"/>
                </a:solidFill>
              </a:defRPr>
            </a:lvl1pPr>
          </a:lstStyle>
          <a:p>
            <a:pPr>
              <a:defRPr/>
            </a:pPr>
            <a:fld id="{1788B208-E7A7-4708-A9F6-2F4E7882AADB}" type="datetime1">
              <a:rPr lang="hu-HU"/>
              <a:pPr>
                <a:defRPr/>
              </a:pPr>
              <a:t>2020. 09. 28.</a:t>
            </a:fld>
            <a:endParaRPr lang="hu-HU"/>
          </a:p>
        </p:txBody>
      </p:sp>
      <p:sp>
        <p:nvSpPr>
          <p:cNvPr id="7" name="Rectangle 5">
            <a:extLst>
              <a:ext uri="{FF2B5EF4-FFF2-40B4-BE49-F238E27FC236}">
                <a16:creationId xmlns:a16="http://schemas.microsoft.com/office/drawing/2014/main" id="{CF622CB4-7F40-724E-AB12-A4391B0F4CFA}"/>
              </a:ext>
            </a:extLst>
          </p:cNvPr>
          <p:cNvSpPr>
            <a:spLocks noGrp="1" noChangeArrowheads="1"/>
          </p:cNvSpPr>
          <p:nvPr>
            <p:ph type="ftr" sz="quarter" idx="11"/>
          </p:nvPr>
        </p:nvSpPr>
        <p:spPr>
          <a:xfrm>
            <a:off x="3124200" y="6245225"/>
            <a:ext cx="2895600" cy="476250"/>
          </a:xfrm>
        </p:spPr>
        <p:txBody>
          <a:bodyPr/>
          <a:lstStyle>
            <a:lvl1pPr>
              <a:defRPr>
                <a:solidFill>
                  <a:srgbClr val="000000"/>
                </a:solidFill>
              </a:defRPr>
            </a:lvl1pPr>
          </a:lstStyle>
          <a:p>
            <a:pPr>
              <a:defRPr/>
            </a:pPr>
            <a:endParaRPr lang="hu-HU"/>
          </a:p>
        </p:txBody>
      </p:sp>
      <p:sp>
        <p:nvSpPr>
          <p:cNvPr id="8" name="Rectangle 6">
            <a:extLst>
              <a:ext uri="{FF2B5EF4-FFF2-40B4-BE49-F238E27FC236}">
                <a16:creationId xmlns:a16="http://schemas.microsoft.com/office/drawing/2014/main" id="{C7231E98-3B46-5F4E-B30A-4D5209B670F9}"/>
              </a:ext>
            </a:extLst>
          </p:cNvPr>
          <p:cNvSpPr>
            <a:spLocks noGrp="1" noChangeArrowheads="1"/>
          </p:cNvSpPr>
          <p:nvPr>
            <p:ph type="sldNum" sz="quarter" idx="12"/>
          </p:nvPr>
        </p:nvSpPr>
        <p:spPr>
          <a:xfrm>
            <a:off x="6553200" y="6245225"/>
            <a:ext cx="2133600" cy="476250"/>
          </a:xfrm>
          <a:prstGeom prst="rect">
            <a:avLst/>
          </a:prstGeom>
        </p:spPr>
        <p:txBody>
          <a:bodyPr/>
          <a:lstStyle>
            <a:lvl1pPr eaLnBrk="1" hangingPunct="1">
              <a:defRPr>
                <a:solidFill>
                  <a:srgbClr val="000000"/>
                </a:solidFill>
              </a:defRPr>
            </a:lvl1pPr>
          </a:lstStyle>
          <a:p>
            <a:pPr>
              <a:defRPr/>
            </a:pPr>
            <a:fld id="{180E9C25-41C3-4AAD-B782-AF590B3FE562}" type="slidenum">
              <a:rPr lang="hu-HU" altLang="en-US"/>
              <a:pPr>
                <a:defRPr/>
              </a:pPr>
              <a:t>‹#›</a:t>
            </a:fld>
            <a:endParaRPr lang="hu-HU" altLang="en-US"/>
          </a:p>
        </p:txBody>
      </p:sp>
    </p:spTree>
    <p:extLst>
      <p:ext uri="{BB962C8B-B14F-4D97-AF65-F5344CB8AC3E}">
        <p14:creationId xmlns:p14="http://schemas.microsoft.com/office/powerpoint/2010/main" val="346645247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7923016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20774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7321580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7522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404811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65125"/>
            <a:ext cx="2057400" cy="57610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65125"/>
            <a:ext cx="60198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37078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6668642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66612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8889453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5196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Cím és táblázat">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a:t>Mintacím szerkesztése</a:t>
            </a:r>
          </a:p>
        </p:txBody>
      </p:sp>
      <p:sp>
        <p:nvSpPr>
          <p:cNvPr id="3" name="Táblázat helye 2"/>
          <p:cNvSpPr>
            <a:spLocks noGrp="1"/>
          </p:cNvSpPr>
          <p:nvPr>
            <p:ph type="tbl" idx="1"/>
          </p:nvPr>
        </p:nvSpPr>
        <p:spPr>
          <a:xfrm>
            <a:off x="457200" y="1600200"/>
            <a:ext cx="8229600" cy="4525963"/>
          </a:xfrm>
        </p:spPr>
        <p:txBody>
          <a:bodyPr/>
          <a:lstStyle/>
          <a:p>
            <a:pPr lvl="0"/>
            <a:endParaRPr lang="hu-HU" noProof="0"/>
          </a:p>
        </p:txBody>
      </p:sp>
      <p:sp>
        <p:nvSpPr>
          <p:cNvPr id="4" name="Rectangle 4">
            <a:extLst>
              <a:ext uri="{FF2B5EF4-FFF2-40B4-BE49-F238E27FC236}">
                <a16:creationId xmlns:a16="http://schemas.microsoft.com/office/drawing/2014/main" id="{FE0F41A9-3140-F441-ABBB-29EF6932B3F0}"/>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hu-HU"/>
          </a:p>
        </p:txBody>
      </p:sp>
      <p:sp>
        <p:nvSpPr>
          <p:cNvPr id="5" name="Rectangle 5">
            <a:extLst>
              <a:ext uri="{FF2B5EF4-FFF2-40B4-BE49-F238E27FC236}">
                <a16:creationId xmlns:a16="http://schemas.microsoft.com/office/drawing/2014/main" id="{B41E6455-1359-ED46-BB68-997E7738A3CA}"/>
              </a:ext>
            </a:extLst>
          </p:cNvPr>
          <p:cNvSpPr>
            <a:spLocks noGrp="1" noChangeArrowheads="1"/>
          </p:cNvSpPr>
          <p:nvPr>
            <p:ph type="ftr" sz="quarter" idx="11"/>
          </p:nvPr>
        </p:nvSpPr>
        <p:spPr/>
        <p:txBody>
          <a:bodyPr/>
          <a:lstStyle>
            <a:lvl1pPr>
              <a:defRPr/>
            </a:lvl1pPr>
          </a:lstStyle>
          <a:p>
            <a:pPr>
              <a:defRPr/>
            </a:pPr>
            <a:endParaRPr lang="hu-HU"/>
          </a:p>
        </p:txBody>
      </p:sp>
      <p:sp>
        <p:nvSpPr>
          <p:cNvPr id="6" name="Rectangle 6">
            <a:extLst>
              <a:ext uri="{FF2B5EF4-FFF2-40B4-BE49-F238E27FC236}">
                <a16:creationId xmlns:a16="http://schemas.microsoft.com/office/drawing/2014/main" id="{5C9DFA40-69CB-904E-95BA-CADD2DE1FED5}"/>
              </a:ext>
            </a:extLst>
          </p:cNvPr>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4C5404E0-524B-4497-9321-0E542B785128}" type="slidenum">
              <a:rPr lang="hu-HU" altLang="en-US"/>
              <a:pPr>
                <a:defRPr/>
              </a:pPr>
              <a:t>‹#›</a:t>
            </a:fld>
            <a:endParaRPr lang="hu-HU" altLang="en-US"/>
          </a:p>
        </p:txBody>
      </p:sp>
    </p:spTree>
    <p:extLst>
      <p:ext uri="{BB962C8B-B14F-4D97-AF65-F5344CB8AC3E}">
        <p14:creationId xmlns:p14="http://schemas.microsoft.com/office/powerpoint/2010/main" val="375687933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71902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777496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78279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4297327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4796969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513981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3094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01965907"/>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1783190"/>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020876168"/>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867793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140162908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4699754"/>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608585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9303067"/>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6014008"/>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07996662"/>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709495"/>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912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8858634"/>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EF419B7C-2695-E043-95D4-529838DD24D1}"/>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B99883AF-1EDB-4581-811A-B73BA50D3AD6}" type="slidenum">
              <a:rPr lang="en-US" altLang="en-US"/>
              <a:pPr>
                <a:defRPr/>
              </a:pPr>
              <a:t>‹#›</a:t>
            </a:fld>
            <a:endParaRPr lang="en-US" altLang="en-US"/>
          </a:p>
        </p:txBody>
      </p:sp>
    </p:spTree>
    <p:extLst>
      <p:ext uri="{BB962C8B-B14F-4D97-AF65-F5344CB8AC3E}">
        <p14:creationId xmlns:p14="http://schemas.microsoft.com/office/powerpoint/2010/main" val="1762532620"/>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ADCEC280-B94E-6E48-8B68-E89C03D0DD7A}"/>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8EA10DFB-B5B1-4CBD-8939-A3B719F7D3EE}" type="slidenum">
              <a:rPr lang="en-US" altLang="en-US"/>
              <a:pPr>
                <a:defRPr/>
              </a:pPr>
              <a:t>‹#›</a:t>
            </a:fld>
            <a:endParaRPr lang="en-US" altLang="en-US"/>
          </a:p>
        </p:txBody>
      </p:sp>
    </p:spTree>
    <p:extLst>
      <p:ext uri="{BB962C8B-B14F-4D97-AF65-F5344CB8AC3E}">
        <p14:creationId xmlns:p14="http://schemas.microsoft.com/office/powerpoint/2010/main" val="1928678450"/>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a:t>Mintacím szerkesztése</a:t>
            </a:r>
          </a:p>
        </p:txBody>
      </p:sp>
      <p:sp>
        <p:nvSpPr>
          <p:cNvPr id="3" name="Szöveg helye 2"/>
          <p:cNvSpPr>
            <a:spLocks noGrp="1"/>
          </p:cNvSpPr>
          <p:nvPr>
            <p:ph type="body" sz="half" idx="1"/>
          </p:nvPr>
        </p:nvSpPr>
        <p:spPr>
          <a:xfrm>
            <a:off x="457200" y="1600200"/>
            <a:ext cx="4038600" cy="45259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Date Placeholder 5">
            <a:extLst>
              <a:ext uri="{FF2B5EF4-FFF2-40B4-BE49-F238E27FC236}">
                <a16:creationId xmlns:a16="http://schemas.microsoft.com/office/drawing/2014/main" id="{FC60049F-BFC7-D240-B500-8C80DD4FE022}"/>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solidFill>
                  <a:srgbClr val="000000"/>
                </a:solidFill>
              </a:defRPr>
            </a:lvl1pPr>
          </a:lstStyle>
          <a:p>
            <a:pPr>
              <a:defRPr/>
            </a:pPr>
            <a:fld id="{AC124A2A-237B-4CEF-A2CE-C044719D2015}" type="datetime1">
              <a:rPr lang="hu-HU"/>
              <a:pPr>
                <a:defRPr/>
              </a:pPr>
              <a:t>2020. 09. 28.</a:t>
            </a:fld>
            <a:endParaRPr lang="hu-HU"/>
          </a:p>
        </p:txBody>
      </p:sp>
      <p:sp>
        <p:nvSpPr>
          <p:cNvPr id="7" name="Footer Placeholder 6">
            <a:extLst>
              <a:ext uri="{FF2B5EF4-FFF2-40B4-BE49-F238E27FC236}">
                <a16:creationId xmlns:a16="http://schemas.microsoft.com/office/drawing/2014/main" id="{D9296462-C615-5645-BA00-663D89FADAB8}"/>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solidFill>
                  <a:srgbClr val="000000"/>
                </a:solidFill>
              </a:defRPr>
            </a:lvl1pPr>
          </a:lstStyle>
          <a:p>
            <a:pPr>
              <a:defRPr/>
            </a:pPr>
            <a:endParaRPr lang="hu-HU"/>
          </a:p>
        </p:txBody>
      </p:sp>
      <p:sp>
        <p:nvSpPr>
          <p:cNvPr id="8" name="Slide Number Placeholder 7">
            <a:extLst>
              <a:ext uri="{FF2B5EF4-FFF2-40B4-BE49-F238E27FC236}">
                <a16:creationId xmlns:a16="http://schemas.microsoft.com/office/drawing/2014/main" id="{5733AFD8-AC25-EF44-8A42-2081A57C3CD0}"/>
              </a:ext>
            </a:extLst>
          </p:cNvPr>
          <p:cNvSpPr>
            <a:spLocks noGrp="1" noChangeArrowheads="1"/>
          </p:cNvSpPr>
          <p:nvPr>
            <p:ph type="sldNum" sz="quarter" idx="12"/>
          </p:nvPr>
        </p:nvSpPr>
        <p:spPr>
          <a:xfrm>
            <a:off x="6553200" y="6245225"/>
            <a:ext cx="2133600" cy="476250"/>
          </a:xfrm>
          <a:prstGeom prst="rect">
            <a:avLst/>
          </a:prstGeom>
        </p:spPr>
        <p:txBody>
          <a:bodyPr/>
          <a:lstStyle>
            <a:lvl1pPr eaLnBrk="1" hangingPunct="1">
              <a:defRPr>
                <a:solidFill>
                  <a:srgbClr val="000000"/>
                </a:solidFill>
              </a:defRPr>
            </a:lvl1pPr>
          </a:lstStyle>
          <a:p>
            <a:pPr>
              <a:defRPr/>
            </a:pPr>
            <a:fld id="{DED47054-A6FC-4882-A9B5-9D697247BB10}" type="slidenum">
              <a:rPr lang="hu-HU" altLang="en-US"/>
              <a:pPr>
                <a:defRPr/>
              </a:pPr>
              <a:t>‹#›</a:t>
            </a:fld>
            <a:endParaRPr lang="hu-HU" altLang="en-US"/>
          </a:p>
        </p:txBody>
      </p:sp>
    </p:spTree>
    <p:extLst>
      <p:ext uri="{BB962C8B-B14F-4D97-AF65-F5344CB8AC3E}">
        <p14:creationId xmlns:p14="http://schemas.microsoft.com/office/powerpoint/2010/main" val="119636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4113081097"/>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614621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097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58578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9575" y="2146300"/>
            <a:ext cx="4038600" cy="3951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2146300"/>
            <a:ext cx="4038600" cy="3951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740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8510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1341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863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27420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366410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81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01713"/>
            <a:ext cx="4038600"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01713"/>
            <a:ext cx="4038600"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4250745353"/>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5425" y="771525"/>
            <a:ext cx="2063750" cy="5326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771525"/>
            <a:ext cx="6042025" cy="5326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5416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4053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730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62105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5608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6404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06088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6406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430923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905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4258563261"/>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5586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80165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270370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41930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50302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9622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15607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811620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4306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9844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3002456233"/>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55610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31249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95028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661750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2242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4210834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72091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7726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616851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261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1590999747"/>
      </p:ext>
    </p:extLst>
  </p:cSld>
  <p:clrMapOvr>
    <a:masterClrMapping/>
  </p:clrMapOvr>
  <p:transition>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700376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527294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532332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65125"/>
            <a:ext cx="2057400" cy="57610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65125"/>
            <a:ext cx="60198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79200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2D71FBB7-9619-6849-81FB-3C376E09F19D}"/>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0069EB98-24C6-4788-815B-D244943DF99E}" type="slidenum">
              <a:rPr lang="en-US" altLang="en-US"/>
              <a:pPr>
                <a:defRPr/>
              </a:pPr>
              <a:t>‹#›</a:t>
            </a:fld>
            <a:endParaRPr lang="en-US" altLang="en-US"/>
          </a:p>
        </p:txBody>
      </p:sp>
    </p:spTree>
    <p:extLst>
      <p:ext uri="{BB962C8B-B14F-4D97-AF65-F5344CB8AC3E}">
        <p14:creationId xmlns:p14="http://schemas.microsoft.com/office/powerpoint/2010/main" val="3911338346"/>
      </p:ext>
    </p:extLst>
  </p:cSld>
  <p:clrMapOvr>
    <a:masterClrMapping/>
  </p:clrMapOvr>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4F4FE98F-0B34-8144-86B2-E5D9F5FD515B}"/>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A000D160-7210-495F-8D54-6F3D15DC22AD}" type="slidenum">
              <a:rPr lang="en-US" altLang="en-US"/>
              <a:pPr>
                <a:defRPr/>
              </a:pPr>
              <a:t>‹#›</a:t>
            </a:fld>
            <a:endParaRPr lang="en-US" altLang="en-US"/>
          </a:p>
        </p:txBody>
      </p:sp>
    </p:spTree>
    <p:extLst>
      <p:ext uri="{BB962C8B-B14F-4D97-AF65-F5344CB8AC3E}">
        <p14:creationId xmlns:p14="http://schemas.microsoft.com/office/powerpoint/2010/main" val="3212178426"/>
      </p:ext>
    </p:extLst>
  </p:cSld>
  <p:clrMapOvr>
    <a:masterClrMapping/>
  </p:clrMapOvr>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xAndTwoObj">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a:prstGeom prst="rect">
            <a:avLst/>
          </a:prstGeom>
        </p:spPr>
        <p:txBody>
          <a:bodyPr/>
          <a:lstStyle/>
          <a:p>
            <a:r>
              <a:rPr lang="hu-HU"/>
              <a:t>Mintacím szerkesztése</a:t>
            </a:r>
          </a:p>
        </p:txBody>
      </p:sp>
      <p:sp>
        <p:nvSpPr>
          <p:cNvPr id="3" name="Szöveg helye 2"/>
          <p:cNvSpPr>
            <a:spLocks noGrp="1"/>
          </p:cNvSpPr>
          <p:nvPr>
            <p:ph type="body" sz="half" idx="1"/>
          </p:nvPr>
        </p:nvSpPr>
        <p:spPr>
          <a:xfrm>
            <a:off x="457200" y="1600200"/>
            <a:ext cx="4038600" cy="45259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Rectangle 4">
            <a:extLst>
              <a:ext uri="{FF2B5EF4-FFF2-40B4-BE49-F238E27FC236}">
                <a16:creationId xmlns:a16="http://schemas.microsoft.com/office/drawing/2014/main" id="{5998A7AE-183D-B14D-AB65-0C33840169AB}"/>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solidFill>
                  <a:srgbClr val="000000"/>
                </a:solidFill>
              </a:defRPr>
            </a:lvl1pPr>
          </a:lstStyle>
          <a:p>
            <a:pPr>
              <a:defRPr/>
            </a:pPr>
            <a:fld id="{07256DD2-6AAB-41C0-B54E-0A190957F729}" type="datetime1">
              <a:rPr lang="hu-HU"/>
              <a:pPr>
                <a:defRPr/>
              </a:pPr>
              <a:t>2020. 09. 28.</a:t>
            </a:fld>
            <a:endParaRPr lang="hu-HU"/>
          </a:p>
        </p:txBody>
      </p:sp>
      <p:sp>
        <p:nvSpPr>
          <p:cNvPr id="7" name="Rectangle 5">
            <a:extLst>
              <a:ext uri="{FF2B5EF4-FFF2-40B4-BE49-F238E27FC236}">
                <a16:creationId xmlns:a16="http://schemas.microsoft.com/office/drawing/2014/main" id="{05D48511-C665-0544-9A86-6730C1C4ABDB}"/>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solidFill>
                  <a:srgbClr val="000000"/>
                </a:solidFill>
              </a:defRPr>
            </a:lvl1pPr>
          </a:lstStyle>
          <a:p>
            <a:pPr>
              <a:defRPr/>
            </a:pPr>
            <a:endParaRPr lang="hu-HU"/>
          </a:p>
        </p:txBody>
      </p:sp>
      <p:sp>
        <p:nvSpPr>
          <p:cNvPr id="8" name="Rectangle 6">
            <a:extLst>
              <a:ext uri="{FF2B5EF4-FFF2-40B4-BE49-F238E27FC236}">
                <a16:creationId xmlns:a16="http://schemas.microsoft.com/office/drawing/2014/main" id="{85434793-EE6B-2140-8814-9B0B7D7A0634}"/>
              </a:ext>
            </a:extLst>
          </p:cNvPr>
          <p:cNvSpPr>
            <a:spLocks noGrp="1" noChangeArrowheads="1"/>
          </p:cNvSpPr>
          <p:nvPr>
            <p:ph type="sldNum" sz="quarter" idx="12"/>
          </p:nvPr>
        </p:nvSpPr>
        <p:spPr>
          <a:xfrm>
            <a:off x="6553200" y="6245225"/>
            <a:ext cx="2133600" cy="476250"/>
          </a:xfrm>
          <a:prstGeom prst="rect">
            <a:avLst/>
          </a:prstGeom>
        </p:spPr>
        <p:txBody>
          <a:bodyPr/>
          <a:lstStyle>
            <a:lvl1pPr eaLnBrk="1" hangingPunct="1">
              <a:defRPr>
                <a:solidFill>
                  <a:srgbClr val="000000"/>
                </a:solidFill>
              </a:defRPr>
            </a:lvl1pPr>
          </a:lstStyle>
          <a:p>
            <a:pPr>
              <a:defRPr/>
            </a:pPr>
            <a:fld id="{2213DA22-9C8B-4055-B3A2-B70DA139A0F2}" type="slidenum">
              <a:rPr lang="hu-HU" altLang="en-US"/>
              <a:pPr>
                <a:defRPr/>
              </a:pPr>
              <a:t>‹#›</a:t>
            </a:fld>
            <a:endParaRPr lang="hu-HU" altLang="en-US"/>
          </a:p>
        </p:txBody>
      </p:sp>
    </p:spTree>
    <p:extLst>
      <p:ext uri="{BB962C8B-B14F-4D97-AF65-F5344CB8AC3E}">
        <p14:creationId xmlns:p14="http://schemas.microsoft.com/office/powerpoint/2010/main" val="15071035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736579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3588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71210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356882354"/>
      </p:ext>
    </p:extLst>
  </p:cSld>
  <p:clrMapOvr>
    <a:masterClrMapping/>
  </p:clrMapOvr>
  <p:transition>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2090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4853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88885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0626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088814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2391806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13629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029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60266809"/>
      </p:ext>
    </p:extLst>
  </p:cSld>
  <p:clrMapOvr>
    <a:masterClrMapping/>
  </p:clrMapOvr>
  <p:transition>
    <p:wipe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409844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1423657153"/>
      </p:ext>
    </p:extLst>
  </p:cSld>
  <p:clrMapOvr>
    <a:masterClrMapping/>
  </p:clrMapOvr>
  <p:transition>
    <p:wipe dir="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871383839"/>
      </p:ext>
    </p:extLst>
  </p:cSld>
  <p:clrMapOvr>
    <a:masterClrMapping/>
  </p:clrMapOvr>
  <p:transition>
    <p:wipe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280537"/>
      </p:ext>
    </p:extLst>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6296190"/>
      </p:ext>
    </p:extLst>
  </p:cSld>
  <p:clrMapOvr>
    <a:masterClrMapping/>
  </p:clrMapOvr>
  <p:transition>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501262"/>
      </p:ext>
    </p:extLst>
  </p:cSld>
  <p:clrMapOvr>
    <a:masterClrMapping/>
  </p:clrMapOvr>
  <p:transition>
    <p:wipe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145957"/>
      </p:ext>
    </p:extLst>
  </p:cSld>
  <p:clrMapOvr>
    <a:masterClrMapping/>
  </p:clrMapOvr>
  <p:transition>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77562947"/>
      </p:ext>
    </p:extLst>
  </p:cSld>
  <p:clrMapOvr>
    <a:masterClrMapping/>
  </p:clrMapOvr>
  <p:transition>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46512960"/>
      </p:ext>
    </p:extLst>
  </p:cSld>
  <p:clrMapOvr>
    <a:masterClrMapping/>
  </p:clrMapOvr>
  <p:transition>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0371378"/>
      </p:ext>
    </p:extLst>
  </p:cSld>
  <p:clrMapOvr>
    <a:masterClrMapping/>
  </p:clrMapOvr>
  <p:transition>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912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4759772"/>
      </p:ext>
    </p:extLst>
  </p:cSld>
  <p:clrMapOvr>
    <a:masterClrMapping/>
  </p:clrMapOvr>
  <p:transition>
    <p:wipe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xAndTwoObj">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a:t>Mintacím szerkesztése</a:t>
            </a:r>
          </a:p>
        </p:txBody>
      </p:sp>
      <p:sp>
        <p:nvSpPr>
          <p:cNvPr id="3" name="Szöveg helye 2"/>
          <p:cNvSpPr>
            <a:spLocks noGrp="1"/>
          </p:cNvSpPr>
          <p:nvPr>
            <p:ph type="body" sz="half" idx="1"/>
          </p:nvPr>
        </p:nvSpPr>
        <p:spPr>
          <a:xfrm>
            <a:off x="457200" y="1600200"/>
            <a:ext cx="4038600" cy="45259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Date Placeholder 5">
            <a:extLst>
              <a:ext uri="{FF2B5EF4-FFF2-40B4-BE49-F238E27FC236}">
                <a16:creationId xmlns:a16="http://schemas.microsoft.com/office/drawing/2014/main" id="{202CC9D7-C95F-654A-A106-6CC0A9741D3C}"/>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solidFill>
                  <a:srgbClr val="000000"/>
                </a:solidFill>
              </a:defRPr>
            </a:lvl1pPr>
          </a:lstStyle>
          <a:p>
            <a:pPr>
              <a:defRPr/>
            </a:pPr>
            <a:fld id="{C07227D4-E810-4829-B539-FDEBB61EEE4A}" type="datetime1">
              <a:rPr lang="hu-HU"/>
              <a:pPr>
                <a:defRPr/>
              </a:pPr>
              <a:t>2020. 09. 28.</a:t>
            </a:fld>
            <a:endParaRPr lang="hu-HU"/>
          </a:p>
        </p:txBody>
      </p:sp>
      <p:sp>
        <p:nvSpPr>
          <p:cNvPr id="7" name="Footer Placeholder 6">
            <a:extLst>
              <a:ext uri="{FF2B5EF4-FFF2-40B4-BE49-F238E27FC236}">
                <a16:creationId xmlns:a16="http://schemas.microsoft.com/office/drawing/2014/main" id="{857B2C08-1645-1646-B4E9-D7A33BF87E3E}"/>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solidFill>
                  <a:srgbClr val="000000"/>
                </a:solidFill>
              </a:defRPr>
            </a:lvl1pPr>
          </a:lstStyle>
          <a:p>
            <a:pPr>
              <a:defRPr/>
            </a:pPr>
            <a:endParaRPr lang="hu-HU"/>
          </a:p>
        </p:txBody>
      </p:sp>
      <p:sp>
        <p:nvSpPr>
          <p:cNvPr id="8" name="Slide Number Placeholder 7">
            <a:extLst>
              <a:ext uri="{FF2B5EF4-FFF2-40B4-BE49-F238E27FC236}">
                <a16:creationId xmlns:a16="http://schemas.microsoft.com/office/drawing/2014/main" id="{B78CD0DB-29A9-5E43-B24D-10E410365712}"/>
              </a:ext>
            </a:extLst>
          </p:cNvPr>
          <p:cNvSpPr>
            <a:spLocks noGrp="1" noChangeArrowheads="1"/>
          </p:cNvSpPr>
          <p:nvPr>
            <p:ph type="sldNum" sz="quarter" idx="12"/>
          </p:nvPr>
        </p:nvSpPr>
        <p:spPr>
          <a:xfrm>
            <a:off x="6553200" y="6245225"/>
            <a:ext cx="2133600" cy="476250"/>
          </a:xfrm>
          <a:prstGeom prst="rect">
            <a:avLst/>
          </a:prstGeom>
        </p:spPr>
        <p:txBody>
          <a:bodyPr/>
          <a:lstStyle>
            <a:lvl1pPr eaLnBrk="1" hangingPunct="1">
              <a:defRPr>
                <a:solidFill>
                  <a:srgbClr val="000000"/>
                </a:solidFill>
              </a:defRPr>
            </a:lvl1pPr>
          </a:lstStyle>
          <a:p>
            <a:pPr>
              <a:defRPr/>
            </a:pPr>
            <a:fld id="{365854A2-8137-4656-8357-7A176383DF99}" type="slidenum">
              <a:rPr lang="hu-HU" altLang="en-US"/>
              <a:pPr>
                <a:defRPr/>
              </a:pPr>
              <a:t>‹#›</a:t>
            </a:fld>
            <a:endParaRPr lang="hu-HU" altLang="en-US"/>
          </a:p>
        </p:txBody>
      </p:sp>
    </p:spTree>
    <p:extLst>
      <p:ext uri="{BB962C8B-B14F-4D97-AF65-F5344CB8AC3E}">
        <p14:creationId xmlns:p14="http://schemas.microsoft.com/office/powerpoint/2010/main" val="216138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2.jpe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0.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3.jpe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1.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2.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3.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13.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wmf"/><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2.jpe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3.jpe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6.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7.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theme" Target="../theme/theme8.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1.wmf"/><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9.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52413"/>
            <a:ext cx="82296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75" name="Rectangle 3"/>
          <p:cNvSpPr>
            <a:spLocks noGrp="1" noChangeArrowheads="1"/>
          </p:cNvSpPr>
          <p:nvPr>
            <p:ph type="body" idx="1"/>
          </p:nvPr>
        </p:nvSpPr>
        <p:spPr bwMode="auto">
          <a:xfrm>
            <a:off x="457200" y="1001713"/>
            <a:ext cx="82296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6" name="Rectangle 4">
            <a:extLst>
              <a:ext uri="{FF2B5EF4-FFF2-40B4-BE49-F238E27FC236}">
                <a16:creationId xmlns:a16="http://schemas.microsoft.com/office/drawing/2014/main" id="{4C1FF35A-BA0C-C348-837D-D7B5F0FED5C5}"/>
              </a:ext>
            </a:extLst>
          </p:cNvPr>
          <p:cNvSpPr>
            <a:spLocks noGrp="1" noChangeArrowheads="1"/>
          </p:cNvSpPr>
          <p:nvPr>
            <p:ph type="ftr" sz="quarter" idx="3"/>
          </p:nvPr>
        </p:nvSpPr>
        <p:spPr bwMode="auto">
          <a:xfrm>
            <a:off x="434975" y="6361113"/>
            <a:ext cx="785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700" b="1" u="none">
                <a:solidFill>
                  <a:srgbClr val="777777"/>
                </a:solidFill>
              </a:defRPr>
            </a:lvl1pPr>
          </a:lstStyle>
          <a:p>
            <a:pPr>
              <a:defRPr/>
            </a:pPr>
            <a:r>
              <a:rPr lang="en-US" altLang="en-US"/>
              <a:t>CHAPTER 13</a:t>
            </a:r>
            <a:r>
              <a:rPr lang="en-US" altLang="en-US" b="0"/>
              <a:t>  THE COSTS OF PRODUCTION</a:t>
            </a:r>
          </a:p>
        </p:txBody>
      </p:sp>
      <p:sp>
        <p:nvSpPr>
          <p:cNvPr id="1029" name="Rectangle 6">
            <a:extLst>
              <a:ext uri="{FF2B5EF4-FFF2-40B4-BE49-F238E27FC236}">
                <a16:creationId xmlns:a16="http://schemas.microsoft.com/office/drawing/2014/main" id="{A04AAFB4-0854-624F-A77C-F416FEBC0BD8}"/>
              </a:ext>
            </a:extLst>
          </p:cNvPr>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fld id="{1CA057C3-F8A5-40A1-A91D-5B83EF5CFAF7}" type="slidenum">
              <a:rPr lang="en-US" altLang="en-US" sz="1700" u="none" smtClean="0">
                <a:solidFill>
                  <a:srgbClr val="777777"/>
                </a:solidFill>
              </a:rPr>
              <a:pPr eaLnBrk="1" hangingPunct="1">
                <a:defRPr/>
              </a:pPr>
              <a:t>‹#›</a:t>
            </a:fld>
            <a:endParaRPr lang="en-US" altLang="en-US" sz="1700" u="none">
              <a:solidFill>
                <a:srgbClr val="777777"/>
              </a:solidFill>
            </a:endParaRPr>
          </a:p>
        </p:txBody>
      </p:sp>
    </p:spTree>
  </p:cSld>
  <p:clrMap bg1="lt1" tx1="dk1" bg2="lt2" tx2="dk2" accent1="accent1" accent2="accent2" accent3="accent3" accent4="accent4" accent5="accent5" accent6="accent6" hlink="hlink" folHlink="folHlink"/>
  <p:sldLayoutIdLst>
    <p:sldLayoutId id="2147485367" r:id="rId1"/>
    <p:sldLayoutId id="2147485225" r:id="rId2"/>
    <p:sldLayoutId id="2147485226" r:id="rId3"/>
    <p:sldLayoutId id="2147485227" r:id="rId4"/>
    <p:sldLayoutId id="2147485228" r:id="rId5"/>
    <p:sldLayoutId id="2147485229" r:id="rId6"/>
    <p:sldLayoutId id="2147485230" r:id="rId7"/>
    <p:sldLayoutId id="2147485231" r:id="rId8"/>
    <p:sldLayoutId id="2147485232" r:id="rId9"/>
    <p:sldLayoutId id="2147485233" r:id="rId10"/>
    <p:sldLayoutId id="2147485234" r:id="rId11"/>
    <p:sldLayoutId id="2147485369" r:id="rId12"/>
    <p:sldLayoutId id="2147485370" r:id="rId13"/>
    <p:sldLayoutId id="2147485371" r:id="rId14"/>
    <p:sldLayoutId id="2147485372" r:id="rId15"/>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left)">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wipe(left)">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wipe(left)">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wipe(left)">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wipe(left)">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bldLvl="5">
        <p:tmplLst>
          <p:tmpl lvl="1">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Lst>
      </p:bldP>
    </p:bldLst>
  </p:timing>
  <p:hf sldNum="0" hdr="0" dt="0"/>
  <p:txStyles>
    <p:titleStyle>
      <a:lvl1pPr algn="ctr" rtl="0" eaLnBrk="0" fontAlgn="base" hangingPunct="0">
        <a:spcBef>
          <a:spcPct val="0"/>
        </a:spcBef>
        <a:spcAft>
          <a:spcPct val="0"/>
        </a:spcAft>
        <a:defRPr sz="3400" b="1" kern="1200">
          <a:solidFill>
            <a:srgbClr val="333399"/>
          </a:solidFill>
          <a:latin typeface="+mj-lt"/>
          <a:ea typeface="+mj-ea"/>
          <a:cs typeface="+mj-cs"/>
        </a:defRPr>
      </a:lvl1pPr>
      <a:lvl2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2pPr>
      <a:lvl3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3pPr>
      <a:lvl4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4pPr>
      <a:lvl5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5pPr>
      <a:lvl6pPr marL="4572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6pPr>
      <a:lvl7pPr marL="9144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7pPr>
      <a:lvl8pPr marL="13716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8pPr>
      <a:lvl9pPr marL="18288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9pPr>
    </p:titleStyle>
    <p:bodyStyle>
      <a:lvl1pPr marL="342900" indent="-342900" algn="l" rtl="0" eaLnBrk="0" fontAlgn="base" hangingPunct="0">
        <a:lnSpc>
          <a:spcPct val="105000"/>
        </a:lnSpc>
        <a:spcBef>
          <a:spcPct val="45000"/>
        </a:spcBef>
        <a:spcAft>
          <a:spcPct val="0"/>
        </a:spcAft>
        <a:buClr>
          <a:srgbClr val="00B85C"/>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CC"/>
        </a:buClr>
        <a:buSzPct val="130000"/>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80"/>
        </a:buClr>
        <a:buSzPct val="110000"/>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2" descr="Figure Background Art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95288"/>
            <a:ext cx="9144000" cy="606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3">
            <a:extLst>
              <a:ext uri="{FF2B5EF4-FFF2-40B4-BE49-F238E27FC236}">
                <a16:creationId xmlns:a16="http://schemas.microsoft.com/office/drawing/2014/main" id="{4FDB06BA-D9D7-B341-A415-569048FCEEE1}"/>
              </a:ext>
            </a:extLst>
          </p:cNvPr>
          <p:cNvSpPr txBox="1">
            <a:spLocks noChangeArrowheads="1"/>
          </p:cNvSpPr>
          <p:nvPr/>
        </p:nvSpPr>
        <p:spPr bwMode="auto">
          <a:xfrm>
            <a:off x="69342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
        <p:nvSpPr>
          <p:cNvPr id="10244" name="Rectangle 4"/>
          <p:cNvSpPr>
            <a:spLocks noGrp="1" noChangeArrowheads="1"/>
          </p:cNvSpPr>
          <p:nvPr>
            <p:ph type="title"/>
          </p:nvPr>
        </p:nvSpPr>
        <p:spPr bwMode="auto">
          <a:xfrm>
            <a:off x="4572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5323" r:id="rId1"/>
    <p:sldLayoutId id="2147485324" r:id="rId2"/>
    <p:sldLayoutId id="2147485325" r:id="rId3"/>
    <p:sldLayoutId id="2147485326" r:id="rId4"/>
    <p:sldLayoutId id="2147485327" r:id="rId5"/>
    <p:sldLayoutId id="2147485328" r:id="rId6"/>
    <p:sldLayoutId id="2147485329" r:id="rId7"/>
    <p:sldLayoutId id="2147485330" r:id="rId8"/>
    <p:sldLayoutId id="2147485331" r:id="rId9"/>
    <p:sldLayoutId id="2147485332" r:id="rId10"/>
    <p:sldLayoutId id="2147485333" r:id="rId11"/>
  </p:sldLayoutIdLst>
  <p:txStyles>
    <p:titleStyle>
      <a:lvl1pPr algn="l" rtl="0" eaLnBrk="0" fontAlgn="base" hangingPunct="0">
        <a:spcBef>
          <a:spcPct val="0"/>
        </a:spcBef>
        <a:spcAft>
          <a:spcPct val="0"/>
        </a:spcAft>
        <a:defRPr sz="2400" b="1" kern="1200">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Times New Roman" panose="02020603050405020304" pitchFamily="18" charset="0"/>
        </a:defRPr>
      </a:lvl2pPr>
      <a:lvl3pPr algn="l" rtl="0" eaLnBrk="0" fontAlgn="base" hangingPunct="0">
        <a:spcBef>
          <a:spcPct val="0"/>
        </a:spcBef>
        <a:spcAft>
          <a:spcPct val="0"/>
        </a:spcAft>
        <a:defRPr sz="2400" b="1">
          <a:solidFill>
            <a:schemeClr val="tx2"/>
          </a:solidFill>
          <a:latin typeface="Times New Roman" panose="02020603050405020304" pitchFamily="18" charset="0"/>
        </a:defRPr>
      </a:lvl3pPr>
      <a:lvl4pPr algn="l" rtl="0" eaLnBrk="0" fontAlgn="base" hangingPunct="0">
        <a:spcBef>
          <a:spcPct val="0"/>
        </a:spcBef>
        <a:spcAft>
          <a:spcPct val="0"/>
        </a:spcAft>
        <a:defRPr sz="2400" b="1">
          <a:solidFill>
            <a:schemeClr val="tx2"/>
          </a:solidFill>
          <a:latin typeface="Times New Roman" panose="02020603050405020304" pitchFamily="18" charset="0"/>
        </a:defRPr>
      </a:lvl4pPr>
      <a:lvl5pPr algn="l" rtl="0" eaLnBrk="0" fontAlgn="base" hangingPunct="0">
        <a:spcBef>
          <a:spcPct val="0"/>
        </a:spcBef>
        <a:spcAft>
          <a:spcPct val="0"/>
        </a:spcAft>
        <a:defRPr sz="2400" b="1">
          <a:solidFill>
            <a:schemeClr val="tx2"/>
          </a:solidFill>
          <a:latin typeface="Times New Roman" panose="02020603050405020304" pitchFamily="18" charset="0"/>
        </a:defRPr>
      </a:lvl5pPr>
      <a:lvl6pPr marL="457200" algn="l" rtl="0" fontAlgn="base">
        <a:spcBef>
          <a:spcPct val="0"/>
        </a:spcBef>
        <a:spcAft>
          <a:spcPct val="0"/>
        </a:spcAft>
        <a:defRPr sz="2400" b="1">
          <a:solidFill>
            <a:schemeClr val="tx2"/>
          </a:solidFill>
          <a:latin typeface="Times New Roman" panose="02020603050405020304" pitchFamily="18" charset="0"/>
        </a:defRPr>
      </a:lvl6pPr>
      <a:lvl7pPr marL="914400" algn="l" rtl="0" fontAlgn="base">
        <a:spcBef>
          <a:spcPct val="0"/>
        </a:spcBef>
        <a:spcAft>
          <a:spcPct val="0"/>
        </a:spcAft>
        <a:defRPr sz="2400" b="1">
          <a:solidFill>
            <a:schemeClr val="tx2"/>
          </a:solidFill>
          <a:latin typeface="Times New Roman" panose="02020603050405020304" pitchFamily="18" charset="0"/>
        </a:defRPr>
      </a:lvl7pPr>
      <a:lvl8pPr marL="1371600" algn="l" rtl="0" fontAlgn="base">
        <a:spcBef>
          <a:spcPct val="0"/>
        </a:spcBef>
        <a:spcAft>
          <a:spcPct val="0"/>
        </a:spcAft>
        <a:defRPr sz="2400" b="1">
          <a:solidFill>
            <a:schemeClr val="tx2"/>
          </a:solidFill>
          <a:latin typeface="Times New Roman" panose="02020603050405020304" pitchFamily="18" charset="0"/>
        </a:defRPr>
      </a:lvl8pPr>
      <a:lvl9pPr marL="1828800" algn="l" rtl="0" fontAlgn="base">
        <a:spcBef>
          <a:spcPct val="0"/>
        </a:spcBef>
        <a:spcAft>
          <a:spcPct val="0"/>
        </a:spcAft>
        <a:defRPr sz="24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2" descr="Figure Background Art"/>
          <p:cNvPicPr>
            <a:picLocks noChangeAspect="1" noChangeArrowheads="1"/>
          </p:cNvPicPr>
          <p:nvPr/>
        </p:nvPicPr>
        <p:blipFill>
          <a:blip r:embed="rId13">
            <a:extLst>
              <a:ext uri="{28A0092B-C50C-407E-A947-70E740481C1C}">
                <a14:useLocalDpi xmlns:a14="http://schemas.microsoft.com/office/drawing/2010/main" val="0"/>
              </a:ext>
            </a:extLst>
          </a:blip>
          <a:srcRect t="2173" r="1666" b="2251"/>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a:extLst>
              <a:ext uri="{FF2B5EF4-FFF2-40B4-BE49-F238E27FC236}">
                <a16:creationId xmlns:a16="http://schemas.microsoft.com/office/drawing/2014/main" id="{B7306B51-2853-8544-961A-2A1018A2B736}"/>
              </a:ext>
            </a:extLst>
          </p:cNvPr>
          <p:cNvSpPr txBox="1">
            <a:spLocks noChangeArrowheads="1"/>
          </p:cNvSpPr>
          <p:nvPr/>
        </p:nvSpPr>
        <p:spPr bwMode="auto">
          <a:xfrm>
            <a:off x="7239000" y="65690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
        <p:nvSpPr>
          <p:cNvPr id="11268" name="Rectangle 4"/>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5334" r:id="rId1"/>
    <p:sldLayoutId id="2147485335" r:id="rId2"/>
    <p:sldLayoutId id="2147485336" r:id="rId3"/>
    <p:sldLayoutId id="2147485337" r:id="rId4"/>
    <p:sldLayoutId id="2147485338" r:id="rId5"/>
    <p:sldLayoutId id="2147485339" r:id="rId6"/>
    <p:sldLayoutId id="2147485340" r:id="rId7"/>
    <p:sldLayoutId id="2147485341" r:id="rId8"/>
    <p:sldLayoutId id="2147485342" r:id="rId9"/>
    <p:sldLayoutId id="2147485343" r:id="rId10"/>
    <p:sldLayoutId id="2147485344" r:id="rId11"/>
  </p:sldLayoutIdLst>
  <p:txStyles>
    <p:titleStyle>
      <a:lvl1pPr algn="l" rtl="0" eaLnBrk="0" fontAlgn="base" hangingPunct="0">
        <a:spcBef>
          <a:spcPct val="0"/>
        </a:spcBef>
        <a:spcAft>
          <a:spcPct val="0"/>
        </a:spcAft>
        <a:defRPr sz="2400" b="1" kern="1200">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Times New Roman" panose="02020603050405020304" pitchFamily="18" charset="0"/>
        </a:defRPr>
      </a:lvl2pPr>
      <a:lvl3pPr algn="l" rtl="0" eaLnBrk="0" fontAlgn="base" hangingPunct="0">
        <a:spcBef>
          <a:spcPct val="0"/>
        </a:spcBef>
        <a:spcAft>
          <a:spcPct val="0"/>
        </a:spcAft>
        <a:defRPr sz="2400" b="1">
          <a:solidFill>
            <a:schemeClr val="tx2"/>
          </a:solidFill>
          <a:latin typeface="Times New Roman" panose="02020603050405020304" pitchFamily="18" charset="0"/>
        </a:defRPr>
      </a:lvl3pPr>
      <a:lvl4pPr algn="l" rtl="0" eaLnBrk="0" fontAlgn="base" hangingPunct="0">
        <a:spcBef>
          <a:spcPct val="0"/>
        </a:spcBef>
        <a:spcAft>
          <a:spcPct val="0"/>
        </a:spcAft>
        <a:defRPr sz="2400" b="1">
          <a:solidFill>
            <a:schemeClr val="tx2"/>
          </a:solidFill>
          <a:latin typeface="Times New Roman" panose="02020603050405020304" pitchFamily="18" charset="0"/>
        </a:defRPr>
      </a:lvl4pPr>
      <a:lvl5pPr algn="l" rtl="0" eaLnBrk="0" fontAlgn="base" hangingPunct="0">
        <a:spcBef>
          <a:spcPct val="0"/>
        </a:spcBef>
        <a:spcAft>
          <a:spcPct val="0"/>
        </a:spcAft>
        <a:defRPr sz="2400" b="1">
          <a:solidFill>
            <a:schemeClr val="tx2"/>
          </a:solidFill>
          <a:latin typeface="Times New Roman" panose="02020603050405020304" pitchFamily="18" charset="0"/>
        </a:defRPr>
      </a:lvl5pPr>
      <a:lvl6pPr marL="457200" algn="l" rtl="0" fontAlgn="base">
        <a:spcBef>
          <a:spcPct val="0"/>
        </a:spcBef>
        <a:spcAft>
          <a:spcPct val="0"/>
        </a:spcAft>
        <a:defRPr sz="2400" b="1">
          <a:solidFill>
            <a:schemeClr val="tx2"/>
          </a:solidFill>
          <a:latin typeface="Times New Roman" panose="02020603050405020304" pitchFamily="18" charset="0"/>
        </a:defRPr>
      </a:lvl6pPr>
      <a:lvl7pPr marL="914400" algn="l" rtl="0" fontAlgn="base">
        <a:spcBef>
          <a:spcPct val="0"/>
        </a:spcBef>
        <a:spcAft>
          <a:spcPct val="0"/>
        </a:spcAft>
        <a:defRPr sz="2400" b="1">
          <a:solidFill>
            <a:schemeClr val="tx2"/>
          </a:solidFill>
          <a:latin typeface="Times New Roman" panose="02020603050405020304" pitchFamily="18" charset="0"/>
        </a:defRPr>
      </a:lvl7pPr>
      <a:lvl8pPr marL="1371600" algn="l" rtl="0" fontAlgn="base">
        <a:spcBef>
          <a:spcPct val="0"/>
        </a:spcBef>
        <a:spcAft>
          <a:spcPct val="0"/>
        </a:spcAft>
        <a:defRPr sz="2400" b="1">
          <a:solidFill>
            <a:schemeClr val="tx2"/>
          </a:solidFill>
          <a:latin typeface="Times New Roman" panose="02020603050405020304" pitchFamily="18" charset="0"/>
        </a:defRPr>
      </a:lvl8pPr>
      <a:lvl9pPr marL="1828800" algn="l" rtl="0" fontAlgn="base">
        <a:spcBef>
          <a:spcPct val="0"/>
        </a:spcBef>
        <a:spcAft>
          <a:spcPct val="0"/>
        </a:spcAft>
        <a:defRPr sz="24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6A9AC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457200" y="1600200"/>
            <a:ext cx="8229600" cy="4525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48867" name="Rectangle 3">
            <a:extLst>
              <a:ext uri="{FF2B5EF4-FFF2-40B4-BE49-F238E27FC236}">
                <a16:creationId xmlns:a16="http://schemas.microsoft.com/office/drawing/2014/main" id="{5C3D7E7B-E32F-4744-A0FE-B5BAA709FAEA}"/>
              </a:ext>
            </a:extLst>
          </p:cNvPr>
          <p:cNvSpPr>
            <a:spLocks noChangeArrowheads="1"/>
          </p:cNvSpPr>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bg1"/>
                </a:solidFill>
                <a:latin typeface="Times New Roman" panose="02020603050405020304" pitchFamily="18" charset="0"/>
              </a:defRPr>
            </a:lvl1pPr>
            <a:lvl2pPr algn="ctr">
              <a:defRPr sz="4000" b="1">
                <a:solidFill>
                  <a:schemeClr val="bg1"/>
                </a:solidFill>
                <a:latin typeface="Times New Roman" panose="02020603050405020304" pitchFamily="18" charset="0"/>
              </a:defRPr>
            </a:lvl2pPr>
            <a:lvl3pPr algn="ctr">
              <a:defRPr sz="4000" b="1">
                <a:solidFill>
                  <a:schemeClr val="bg1"/>
                </a:solidFill>
                <a:latin typeface="Times New Roman" panose="02020603050405020304" pitchFamily="18" charset="0"/>
              </a:defRPr>
            </a:lvl3pPr>
            <a:lvl4pPr algn="ctr">
              <a:defRPr sz="4000" b="1">
                <a:solidFill>
                  <a:schemeClr val="bg1"/>
                </a:solidFill>
                <a:latin typeface="Times New Roman" panose="02020603050405020304" pitchFamily="18" charset="0"/>
              </a:defRPr>
            </a:lvl4pPr>
            <a:lvl5pPr algn="ctr">
              <a:defRPr sz="4000" b="1">
                <a:solidFill>
                  <a:schemeClr val="bg1"/>
                </a:solidFill>
                <a:latin typeface="Times New Roman" panose="02020603050405020304" pitchFamily="18" charset="0"/>
              </a:defRPr>
            </a:lvl5pPr>
            <a:lvl6pPr marL="457200" algn="ctr" fontAlgn="base">
              <a:spcBef>
                <a:spcPct val="0"/>
              </a:spcBef>
              <a:spcAft>
                <a:spcPct val="0"/>
              </a:spcAft>
              <a:defRPr sz="4000" b="1">
                <a:solidFill>
                  <a:schemeClr val="bg1"/>
                </a:solidFill>
                <a:latin typeface="Times New Roman" panose="02020603050405020304" pitchFamily="18" charset="0"/>
              </a:defRPr>
            </a:lvl6pPr>
            <a:lvl7pPr marL="914400" algn="ctr" fontAlgn="base">
              <a:spcBef>
                <a:spcPct val="0"/>
              </a:spcBef>
              <a:spcAft>
                <a:spcPct val="0"/>
              </a:spcAft>
              <a:defRPr sz="4000" b="1">
                <a:solidFill>
                  <a:schemeClr val="bg1"/>
                </a:solidFill>
                <a:latin typeface="Times New Roman" panose="02020603050405020304" pitchFamily="18" charset="0"/>
              </a:defRPr>
            </a:lvl7pPr>
            <a:lvl8pPr marL="1371600" algn="ctr" fontAlgn="base">
              <a:spcBef>
                <a:spcPct val="0"/>
              </a:spcBef>
              <a:spcAft>
                <a:spcPct val="0"/>
              </a:spcAft>
              <a:defRPr sz="4000" b="1">
                <a:solidFill>
                  <a:schemeClr val="bg1"/>
                </a:solidFill>
                <a:latin typeface="Times New Roman" panose="02020603050405020304" pitchFamily="18" charset="0"/>
              </a:defRPr>
            </a:lvl8pPr>
            <a:lvl9pPr marL="1828800" algn="ctr" fontAlgn="base">
              <a:spcBef>
                <a:spcPct val="0"/>
              </a:spcBef>
              <a:spcAft>
                <a:spcPct val="0"/>
              </a:spcAft>
              <a:defRPr sz="4000" b="1">
                <a:solidFill>
                  <a:schemeClr val="bg1"/>
                </a:solidFill>
                <a:latin typeface="Times New Roman" panose="02020603050405020304" pitchFamily="18" charset="0"/>
              </a:defRPr>
            </a:lvl9pPr>
          </a:lstStyle>
          <a:p>
            <a:pPr eaLnBrk="1" hangingPunct="1">
              <a:defRPr/>
            </a:pPr>
            <a:r>
              <a:rPr lang="en-US" altLang="en-US" u="none"/>
              <a:t>Summary</a:t>
            </a:r>
          </a:p>
        </p:txBody>
      </p:sp>
      <p:sp>
        <p:nvSpPr>
          <p:cNvPr id="12292" name="Line 4"/>
          <p:cNvSpPr>
            <a:spLocks noChangeShapeType="1"/>
          </p:cNvSpPr>
          <p:nvPr/>
        </p:nvSpPr>
        <p:spPr bwMode="auto">
          <a:xfrm>
            <a:off x="473075" y="1108075"/>
            <a:ext cx="8293100" cy="0"/>
          </a:xfrm>
          <a:prstGeom prst="line">
            <a:avLst/>
          </a:prstGeom>
          <a:noFill/>
          <a:ln w="127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3" name="Text Box 5">
            <a:extLst>
              <a:ext uri="{FF2B5EF4-FFF2-40B4-BE49-F238E27FC236}">
                <a16:creationId xmlns:a16="http://schemas.microsoft.com/office/drawing/2014/main" id="{5AF2ADAC-2F01-1747-986E-8A3B450D8E20}"/>
              </a:ext>
            </a:extLst>
          </p:cNvPr>
          <p:cNvSpPr txBox="1">
            <a:spLocks noChangeArrowheads="1"/>
          </p:cNvSpPr>
          <p:nvPr/>
        </p:nvSpPr>
        <p:spPr bwMode="auto">
          <a:xfrm>
            <a:off x="69342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345" r:id="rId1"/>
    <p:sldLayoutId id="2147485346" r:id="rId2"/>
    <p:sldLayoutId id="2147485347" r:id="rId3"/>
    <p:sldLayoutId id="2147485348" r:id="rId4"/>
    <p:sldLayoutId id="2147485349" r:id="rId5"/>
    <p:sldLayoutId id="2147485350" r:id="rId6"/>
    <p:sldLayoutId id="2147485351" r:id="rId7"/>
    <p:sldLayoutId id="2147485352" r:id="rId8"/>
    <p:sldLayoutId id="2147485353" r:id="rId9"/>
    <p:sldLayoutId id="2147485354" r:id="rId10"/>
    <p:sldLayoutId id="2147485355" r:id="rId11"/>
  </p:sldLayoutIdLst>
  <p:txStyles>
    <p:titleStyle>
      <a:lvl1pPr algn="ctr" rtl="0" eaLnBrk="0" fontAlgn="base" hangingPunct="0">
        <a:spcBef>
          <a:spcPct val="0"/>
        </a:spcBef>
        <a:spcAft>
          <a:spcPct val="0"/>
        </a:spcAft>
        <a:defRPr sz="4000" b="1" kern="1200">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Times New Roman" panose="02020603050405020304" pitchFamily="18" charset="0"/>
        </a:defRPr>
      </a:lvl5pPr>
      <a:lvl6pPr marL="457200" algn="ctr" rtl="0" fontAlgn="base">
        <a:spcBef>
          <a:spcPct val="0"/>
        </a:spcBef>
        <a:spcAft>
          <a:spcPct val="0"/>
        </a:spcAft>
        <a:defRPr sz="4000" b="1">
          <a:solidFill>
            <a:schemeClr val="bg1"/>
          </a:solidFill>
          <a:latin typeface="Times New Roman" panose="02020603050405020304" pitchFamily="18" charset="0"/>
        </a:defRPr>
      </a:lvl6pPr>
      <a:lvl7pPr marL="914400" algn="ctr" rtl="0" fontAlgn="base">
        <a:spcBef>
          <a:spcPct val="0"/>
        </a:spcBef>
        <a:spcAft>
          <a:spcPct val="0"/>
        </a:spcAft>
        <a:defRPr sz="4000" b="1">
          <a:solidFill>
            <a:schemeClr val="bg1"/>
          </a:solidFill>
          <a:latin typeface="Times New Roman" panose="02020603050405020304" pitchFamily="18" charset="0"/>
        </a:defRPr>
      </a:lvl7pPr>
      <a:lvl8pPr marL="1371600" algn="ctr" rtl="0" fontAlgn="base">
        <a:spcBef>
          <a:spcPct val="0"/>
        </a:spcBef>
        <a:spcAft>
          <a:spcPct val="0"/>
        </a:spcAft>
        <a:defRPr sz="4000" b="1">
          <a:solidFill>
            <a:schemeClr val="bg1"/>
          </a:solidFill>
          <a:latin typeface="Times New Roman" panose="02020603050405020304" pitchFamily="18" charset="0"/>
        </a:defRPr>
      </a:lvl8pPr>
      <a:lvl9pPr marL="1828800" algn="ctr" rtl="0" fontAlgn="base">
        <a:spcBef>
          <a:spcPct val="0"/>
        </a:spcBef>
        <a:spcAft>
          <a:spcPct val="0"/>
        </a:spcAft>
        <a:defRPr sz="4000" b="1">
          <a:solidFill>
            <a:schemeClr val="bg1"/>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3315" name="Text Box 3">
            <a:extLst>
              <a:ext uri="{FF2B5EF4-FFF2-40B4-BE49-F238E27FC236}">
                <a16:creationId xmlns:a16="http://schemas.microsoft.com/office/drawing/2014/main" id="{6B1F7400-E813-A443-BC39-E485F848B7D4}"/>
              </a:ext>
            </a:extLst>
          </p:cNvPr>
          <p:cNvSpPr txBox="1">
            <a:spLocks noChangeArrowheads="1"/>
          </p:cNvSpPr>
          <p:nvPr/>
        </p:nvSpPr>
        <p:spPr bwMode="auto">
          <a:xfrm>
            <a:off x="7624763" y="6721475"/>
            <a:ext cx="1519237"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356" r:id="rId1"/>
    <p:sldLayoutId id="2147485357" r:id="rId2"/>
    <p:sldLayoutId id="2147485358" r:id="rId3"/>
    <p:sldLayoutId id="2147485359" r:id="rId4"/>
    <p:sldLayoutId id="2147485360" r:id="rId5"/>
    <p:sldLayoutId id="2147485361" r:id="rId6"/>
    <p:sldLayoutId id="2147485362" r:id="rId7"/>
    <p:sldLayoutId id="2147485363" r:id="rId8"/>
    <p:sldLayoutId id="2147485364" r:id="rId9"/>
    <p:sldLayoutId id="2147485365" r:id="rId10"/>
    <p:sldLayoutId id="2147485366"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6A9AC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26339" name="Rectangle 3"/>
          <p:cNvSpPr>
            <a:spLocks noGrp="1" noChangeArrowheads="1"/>
          </p:cNvSpPr>
          <p:nvPr>
            <p:ph type="body" idx="1"/>
          </p:nvPr>
        </p:nvSpPr>
        <p:spPr bwMode="auto">
          <a:xfrm>
            <a:off x="381000" y="1447800"/>
            <a:ext cx="8382000" cy="4876800"/>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Text Box 4">
            <a:extLst>
              <a:ext uri="{FF2B5EF4-FFF2-40B4-BE49-F238E27FC236}">
                <a16:creationId xmlns:a16="http://schemas.microsoft.com/office/drawing/2014/main" id="{F9036116-1532-3446-857A-343BD1DF75F9}"/>
              </a:ext>
            </a:extLst>
          </p:cNvPr>
          <p:cNvSpPr txBox="1">
            <a:spLocks noChangeArrowheads="1"/>
          </p:cNvSpPr>
          <p:nvPr/>
        </p:nvSpPr>
        <p:spPr bwMode="auto">
          <a:xfrm>
            <a:off x="72390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35" r:id="rId1"/>
    <p:sldLayoutId id="2147485236" r:id="rId2"/>
    <p:sldLayoutId id="2147485237" r:id="rId3"/>
    <p:sldLayoutId id="2147485238" r:id="rId4"/>
    <p:sldLayoutId id="2147485239" r:id="rId5"/>
    <p:sldLayoutId id="2147485240" r:id="rId6"/>
    <p:sldLayoutId id="2147485241" r:id="rId7"/>
    <p:sldLayoutId id="2147485242" r:id="rId8"/>
    <p:sldLayoutId id="2147485243" r:id="rId9"/>
    <p:sldLayoutId id="2147485244" r:id="rId10"/>
    <p:sldLayoutId id="2147485245" r:id="rId11"/>
    <p:sldLayoutId id="2147485373" r:id="rId12"/>
    <p:sldLayoutId id="2147485374" r:id="rId13"/>
    <p:sldLayoutId id="2147485375" r:id="rId14"/>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Effect transition="in" filter="wipe(left)">
                                      <p:cBhvr>
                                        <p:cTn id="7" dur="500"/>
                                        <p:tgtEl>
                                          <p:spTgt spid="526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6339">
                                            <p:txEl>
                                              <p:pRg st="1" end="1"/>
                                            </p:txEl>
                                          </p:spTgt>
                                        </p:tgtEl>
                                        <p:attrNameLst>
                                          <p:attrName>style.visibility</p:attrName>
                                        </p:attrNameLst>
                                      </p:cBhvr>
                                      <p:to>
                                        <p:strVal val="visible"/>
                                      </p:to>
                                    </p:set>
                                    <p:animEffect transition="in" filter="wipe(left)">
                                      <p:cBhvr>
                                        <p:cTn id="12" dur="500"/>
                                        <p:tgtEl>
                                          <p:spTgt spid="52633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animEffect transition="in" filter="wipe(left)">
                                      <p:cBhvr>
                                        <p:cTn id="15" dur="500"/>
                                        <p:tgtEl>
                                          <p:spTgt spid="52633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26339">
                                            <p:txEl>
                                              <p:pRg st="3" end="3"/>
                                            </p:txEl>
                                          </p:spTgt>
                                        </p:tgtEl>
                                        <p:attrNameLst>
                                          <p:attrName>style.visibility</p:attrName>
                                        </p:attrNameLst>
                                      </p:cBhvr>
                                      <p:to>
                                        <p:strVal val="visible"/>
                                      </p:to>
                                    </p:set>
                                    <p:animEffect transition="in" filter="wipe(left)">
                                      <p:cBhvr>
                                        <p:cTn id="18" dur="500"/>
                                        <p:tgtEl>
                                          <p:spTgt spid="52633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26339">
                                            <p:txEl>
                                              <p:pRg st="4" end="4"/>
                                            </p:txEl>
                                          </p:spTgt>
                                        </p:tgtEl>
                                        <p:attrNameLst>
                                          <p:attrName>style.visibility</p:attrName>
                                        </p:attrNameLst>
                                      </p:cBhvr>
                                      <p:to>
                                        <p:strVal val="visible"/>
                                      </p:to>
                                    </p:set>
                                    <p:animEffect transition="in" filter="wipe(left)">
                                      <p:cBhvr>
                                        <p:cTn id="21" dur="500"/>
                                        <p:tgtEl>
                                          <p:spTgt spid="526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bldLvl="5">
        <p:tmplLst>
          <p:tmpl lvl="1">
            <p:tnLst>
              <p:par>
                <p:cTn presetID="22" presetClass="entr" presetSubtype="8" fill="hold" nodeType="click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Lst>
      </p:bldP>
    </p:bldLst>
  </p:timing>
  <p:txStyles>
    <p:titleStyle>
      <a:lvl1pPr algn="l" rtl="0" eaLnBrk="0" fontAlgn="base" hangingPunct="0">
        <a:lnSpc>
          <a:spcPct val="90000"/>
        </a:lnSpc>
        <a:spcBef>
          <a:spcPct val="0"/>
        </a:spcBef>
        <a:spcAft>
          <a:spcPct val="0"/>
        </a:spcAft>
        <a:defRPr sz="32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2pPr>
      <a:lvl3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3pPr>
      <a:lvl4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4pPr>
      <a:lvl5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5pPr>
      <a:lvl6pPr marL="4572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6pPr>
      <a:lvl7pPr marL="9144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7pPr>
      <a:lvl8pPr marL="13716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8pPr>
      <a:lvl9pPr marL="18288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EF6ADD3-2D1C-C64F-A742-686C1AF25047}"/>
              </a:ext>
            </a:extLst>
          </p:cNvPr>
          <p:cNvSpPr>
            <a:spLocks noChangeArrowheads="1"/>
          </p:cNvSpPr>
          <p:nvPr/>
        </p:nvSpPr>
        <p:spPr bwMode="auto">
          <a:xfrm>
            <a:off x="0" y="6705600"/>
            <a:ext cx="9144000" cy="152400"/>
          </a:xfrm>
          <a:prstGeom prst="rect">
            <a:avLst/>
          </a:prstGeom>
          <a:solidFill>
            <a:srgbClr val="C2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5" name="Rectangle 3">
            <a:extLst>
              <a:ext uri="{FF2B5EF4-FFF2-40B4-BE49-F238E27FC236}">
                <a16:creationId xmlns:a16="http://schemas.microsoft.com/office/drawing/2014/main" id="{676EF3F9-0237-094F-B3A2-E08C9DD4472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pic>
        <p:nvPicPr>
          <p:cNvPr id="3076" name="Picture 4"/>
          <p:cNvPicPr>
            <a:picLocks noChangeAspect="1" noChangeArrowheads="1"/>
          </p:cNvPicPr>
          <p:nvPr/>
        </p:nvPicPr>
        <p:blipFill>
          <a:blip r:embed="rId13">
            <a:lum bright="12000"/>
            <a:extLst>
              <a:ext uri="{28A0092B-C50C-407E-A947-70E740481C1C}">
                <a14:useLocalDpi xmlns:a14="http://schemas.microsoft.com/office/drawing/2010/main" val="0"/>
              </a:ext>
            </a:extLst>
          </a:blip>
          <a:srcRect/>
          <a:stretch>
            <a:fillRect/>
          </a:stretch>
        </p:blipFill>
        <p:spPr bwMode="auto">
          <a:xfrm>
            <a:off x="0" y="-4763"/>
            <a:ext cx="91440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 name="Rectangle 5">
            <a:extLst>
              <a:ext uri="{FF2B5EF4-FFF2-40B4-BE49-F238E27FC236}">
                <a16:creationId xmlns:a16="http://schemas.microsoft.com/office/drawing/2014/main" id="{F85384EC-5838-C148-AC90-DA04377BBF68}"/>
              </a:ext>
            </a:extLst>
          </p:cNvPr>
          <p:cNvSpPr>
            <a:spLocks noChangeArrowheads="1"/>
          </p:cNvSpPr>
          <p:nvPr/>
        </p:nvSpPr>
        <p:spPr bwMode="auto">
          <a:xfrm>
            <a:off x="0" y="533400"/>
            <a:ext cx="9144000" cy="152400"/>
          </a:xfrm>
          <a:prstGeom prst="rect">
            <a:avLst/>
          </a:prstGeom>
          <a:solidFill>
            <a:srgbClr val="C2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8" name="Oval 6">
            <a:extLst>
              <a:ext uri="{FF2B5EF4-FFF2-40B4-BE49-F238E27FC236}">
                <a16:creationId xmlns:a16="http://schemas.microsoft.com/office/drawing/2014/main" id="{0468104F-F884-9140-A693-8A3756A60D7F}"/>
              </a:ext>
            </a:extLst>
          </p:cNvPr>
          <p:cNvSpPr>
            <a:spLocks noChangeArrowheads="1"/>
          </p:cNvSpPr>
          <p:nvPr/>
        </p:nvSpPr>
        <p:spPr bwMode="auto">
          <a:xfrm>
            <a:off x="533400" y="533400"/>
            <a:ext cx="1524000" cy="15240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9" name="Text Box 7">
            <a:extLst>
              <a:ext uri="{FF2B5EF4-FFF2-40B4-BE49-F238E27FC236}">
                <a16:creationId xmlns:a16="http://schemas.microsoft.com/office/drawing/2014/main" id="{61A6843B-3946-9640-81DB-88CD15FC9229}"/>
              </a:ext>
            </a:extLst>
          </p:cNvPr>
          <p:cNvSpPr txBox="1">
            <a:spLocks noChangeArrowheads="1"/>
          </p:cNvSpPr>
          <p:nvPr/>
        </p:nvSpPr>
        <p:spPr bwMode="auto">
          <a:xfrm>
            <a:off x="6934200" y="6721475"/>
            <a:ext cx="1905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
        <p:nvSpPr>
          <p:cNvPr id="3080" name="Rectangle 8"/>
          <p:cNvSpPr>
            <a:spLocks noGrp="1" noChangeArrowheads="1"/>
          </p:cNvSpPr>
          <p:nvPr>
            <p:ph type="body" idx="1"/>
          </p:nvPr>
        </p:nvSpPr>
        <p:spPr bwMode="auto">
          <a:xfrm>
            <a:off x="409575" y="2146300"/>
            <a:ext cx="8229600" cy="395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1" name="Rectangle 9"/>
          <p:cNvSpPr>
            <a:spLocks noGrp="1" noChangeArrowheads="1"/>
          </p:cNvSpPr>
          <p:nvPr>
            <p:ph type="title"/>
          </p:nvPr>
        </p:nvSpPr>
        <p:spPr bwMode="auto">
          <a:xfrm>
            <a:off x="381000" y="77152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5246" r:id="rId1"/>
    <p:sldLayoutId id="2147485247" r:id="rId2"/>
    <p:sldLayoutId id="2147485248" r:id="rId3"/>
    <p:sldLayoutId id="2147485249" r:id="rId4"/>
    <p:sldLayoutId id="2147485250" r:id="rId5"/>
    <p:sldLayoutId id="2147485251" r:id="rId6"/>
    <p:sldLayoutId id="2147485252" r:id="rId7"/>
    <p:sldLayoutId id="2147485253" r:id="rId8"/>
    <p:sldLayoutId id="2147485254" r:id="rId9"/>
    <p:sldLayoutId id="2147485255" r:id="rId10"/>
    <p:sldLayoutId id="2147485256"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anose="02020603050405020304" pitchFamily="18" charset="0"/>
        </a:defRPr>
      </a:lvl2pPr>
      <a:lvl3pPr algn="l" rtl="0" eaLnBrk="0" fontAlgn="base" hangingPunct="0">
        <a:spcBef>
          <a:spcPct val="0"/>
        </a:spcBef>
        <a:spcAft>
          <a:spcPct val="0"/>
        </a:spcAft>
        <a:defRPr sz="4000">
          <a:solidFill>
            <a:schemeClr val="tx2"/>
          </a:solidFill>
          <a:latin typeface="Times New Roman" panose="02020603050405020304" pitchFamily="18" charset="0"/>
        </a:defRPr>
      </a:lvl3pPr>
      <a:lvl4pPr algn="l" rtl="0" eaLnBrk="0" fontAlgn="base" hangingPunct="0">
        <a:spcBef>
          <a:spcPct val="0"/>
        </a:spcBef>
        <a:spcAft>
          <a:spcPct val="0"/>
        </a:spcAft>
        <a:defRPr sz="4000">
          <a:solidFill>
            <a:schemeClr val="tx2"/>
          </a:solidFill>
          <a:latin typeface="Times New Roman" panose="02020603050405020304" pitchFamily="18" charset="0"/>
        </a:defRPr>
      </a:lvl4pPr>
      <a:lvl5pPr algn="l" rtl="0" eaLnBrk="0" fontAlgn="base" hangingPunct="0">
        <a:spcBef>
          <a:spcPct val="0"/>
        </a:spcBef>
        <a:spcAft>
          <a:spcPct val="0"/>
        </a:spcAft>
        <a:defRPr sz="4000">
          <a:solidFill>
            <a:schemeClr val="tx2"/>
          </a:solidFill>
          <a:latin typeface="Times New Roman" panose="02020603050405020304" pitchFamily="18" charset="0"/>
        </a:defRPr>
      </a:lvl5pPr>
      <a:lvl6pPr marL="457200" algn="l" rtl="0" fontAlgn="base">
        <a:spcBef>
          <a:spcPct val="0"/>
        </a:spcBef>
        <a:spcAft>
          <a:spcPct val="0"/>
        </a:spcAft>
        <a:defRPr sz="4000">
          <a:solidFill>
            <a:schemeClr val="tx2"/>
          </a:solidFill>
          <a:latin typeface="Times New Roman" panose="02020603050405020304" pitchFamily="18" charset="0"/>
        </a:defRPr>
      </a:lvl6pPr>
      <a:lvl7pPr marL="914400" algn="l" rtl="0" fontAlgn="base">
        <a:spcBef>
          <a:spcPct val="0"/>
        </a:spcBef>
        <a:spcAft>
          <a:spcPct val="0"/>
        </a:spcAft>
        <a:defRPr sz="4000">
          <a:solidFill>
            <a:schemeClr val="tx2"/>
          </a:solidFill>
          <a:latin typeface="Times New Roman" panose="02020603050405020304" pitchFamily="18" charset="0"/>
        </a:defRPr>
      </a:lvl7pPr>
      <a:lvl8pPr marL="1371600" algn="l" rtl="0" fontAlgn="base">
        <a:spcBef>
          <a:spcPct val="0"/>
        </a:spcBef>
        <a:spcAft>
          <a:spcPct val="0"/>
        </a:spcAft>
        <a:defRPr sz="4000">
          <a:solidFill>
            <a:schemeClr val="tx2"/>
          </a:solidFill>
          <a:latin typeface="Times New Roman" panose="02020603050405020304" pitchFamily="18" charset="0"/>
        </a:defRPr>
      </a:lvl8pPr>
      <a:lvl9pPr marL="1828800" algn="l"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Figure Background Art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95288"/>
            <a:ext cx="9144000" cy="606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a:extLst>
              <a:ext uri="{FF2B5EF4-FFF2-40B4-BE49-F238E27FC236}">
                <a16:creationId xmlns:a16="http://schemas.microsoft.com/office/drawing/2014/main" id="{7DDBB7D5-7D5C-A840-87AA-F3730A7E10B9}"/>
              </a:ext>
            </a:extLst>
          </p:cNvPr>
          <p:cNvSpPr txBox="1">
            <a:spLocks noChangeArrowheads="1"/>
          </p:cNvSpPr>
          <p:nvPr/>
        </p:nvSpPr>
        <p:spPr bwMode="auto">
          <a:xfrm>
            <a:off x="69342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57" r:id="rId1"/>
    <p:sldLayoutId id="2147485258" r:id="rId2"/>
    <p:sldLayoutId id="2147485259" r:id="rId3"/>
    <p:sldLayoutId id="2147485260" r:id="rId4"/>
    <p:sldLayoutId id="2147485261" r:id="rId5"/>
    <p:sldLayoutId id="2147485262" r:id="rId6"/>
    <p:sldLayoutId id="2147485263" r:id="rId7"/>
    <p:sldLayoutId id="2147485264" r:id="rId8"/>
    <p:sldLayoutId id="2147485265" r:id="rId9"/>
    <p:sldLayoutId id="2147485266" r:id="rId10"/>
    <p:sldLayoutId id="2147485267"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Figure Background Art"/>
          <p:cNvPicPr>
            <a:picLocks noChangeAspect="1" noChangeArrowheads="1"/>
          </p:cNvPicPr>
          <p:nvPr/>
        </p:nvPicPr>
        <p:blipFill>
          <a:blip r:embed="rId13">
            <a:extLst>
              <a:ext uri="{28A0092B-C50C-407E-A947-70E740481C1C}">
                <a14:useLocalDpi xmlns:a14="http://schemas.microsoft.com/office/drawing/2010/main" val="0"/>
              </a:ext>
            </a:extLst>
          </a:blip>
          <a:srcRect t="2173" r="1666" b="2251"/>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a:extLst>
              <a:ext uri="{FF2B5EF4-FFF2-40B4-BE49-F238E27FC236}">
                <a16:creationId xmlns:a16="http://schemas.microsoft.com/office/drawing/2014/main" id="{64CA83FD-89DE-0B44-ACB3-2E15011600E6}"/>
              </a:ext>
            </a:extLst>
          </p:cNvPr>
          <p:cNvSpPr txBox="1">
            <a:spLocks noChangeArrowheads="1"/>
          </p:cNvSpPr>
          <p:nvPr/>
        </p:nvSpPr>
        <p:spPr bwMode="auto">
          <a:xfrm>
            <a:off x="7239000" y="65690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68" r:id="rId1"/>
    <p:sldLayoutId id="2147485269" r:id="rId2"/>
    <p:sldLayoutId id="2147485270" r:id="rId3"/>
    <p:sldLayoutId id="2147485271" r:id="rId4"/>
    <p:sldLayoutId id="2147485272" r:id="rId5"/>
    <p:sldLayoutId id="2147485273" r:id="rId6"/>
    <p:sldLayoutId id="2147485274" r:id="rId7"/>
    <p:sldLayoutId id="2147485275" r:id="rId8"/>
    <p:sldLayoutId id="2147485276" r:id="rId9"/>
    <p:sldLayoutId id="2147485277" r:id="rId10"/>
    <p:sldLayoutId id="2147485278"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6A9AC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457200" y="1600200"/>
            <a:ext cx="8229600" cy="4525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30435" name="Rectangle 3">
            <a:extLst>
              <a:ext uri="{FF2B5EF4-FFF2-40B4-BE49-F238E27FC236}">
                <a16:creationId xmlns:a16="http://schemas.microsoft.com/office/drawing/2014/main" id="{77F811B0-8113-6244-81B5-7872C4680326}"/>
              </a:ext>
            </a:extLst>
          </p:cNvPr>
          <p:cNvSpPr>
            <a:spLocks noChangeArrowheads="1"/>
          </p:cNvSpPr>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bg1"/>
                </a:solidFill>
                <a:latin typeface="Times New Roman" panose="02020603050405020304" pitchFamily="18" charset="0"/>
              </a:defRPr>
            </a:lvl1pPr>
            <a:lvl2pPr algn="ctr">
              <a:defRPr sz="4000" b="1">
                <a:solidFill>
                  <a:schemeClr val="bg1"/>
                </a:solidFill>
                <a:latin typeface="Times New Roman" panose="02020603050405020304" pitchFamily="18" charset="0"/>
              </a:defRPr>
            </a:lvl2pPr>
            <a:lvl3pPr algn="ctr">
              <a:defRPr sz="4000" b="1">
                <a:solidFill>
                  <a:schemeClr val="bg1"/>
                </a:solidFill>
                <a:latin typeface="Times New Roman" panose="02020603050405020304" pitchFamily="18" charset="0"/>
              </a:defRPr>
            </a:lvl3pPr>
            <a:lvl4pPr algn="ctr">
              <a:defRPr sz="4000" b="1">
                <a:solidFill>
                  <a:schemeClr val="bg1"/>
                </a:solidFill>
                <a:latin typeface="Times New Roman" panose="02020603050405020304" pitchFamily="18" charset="0"/>
              </a:defRPr>
            </a:lvl4pPr>
            <a:lvl5pPr algn="ctr">
              <a:defRPr sz="4000" b="1">
                <a:solidFill>
                  <a:schemeClr val="bg1"/>
                </a:solidFill>
                <a:latin typeface="Times New Roman" panose="02020603050405020304" pitchFamily="18" charset="0"/>
              </a:defRPr>
            </a:lvl5pPr>
            <a:lvl6pPr marL="457200" algn="ctr" fontAlgn="base">
              <a:spcBef>
                <a:spcPct val="0"/>
              </a:spcBef>
              <a:spcAft>
                <a:spcPct val="0"/>
              </a:spcAft>
              <a:defRPr sz="4000" b="1">
                <a:solidFill>
                  <a:schemeClr val="bg1"/>
                </a:solidFill>
                <a:latin typeface="Times New Roman" panose="02020603050405020304" pitchFamily="18" charset="0"/>
              </a:defRPr>
            </a:lvl6pPr>
            <a:lvl7pPr marL="914400" algn="ctr" fontAlgn="base">
              <a:spcBef>
                <a:spcPct val="0"/>
              </a:spcBef>
              <a:spcAft>
                <a:spcPct val="0"/>
              </a:spcAft>
              <a:defRPr sz="4000" b="1">
                <a:solidFill>
                  <a:schemeClr val="bg1"/>
                </a:solidFill>
                <a:latin typeface="Times New Roman" panose="02020603050405020304" pitchFamily="18" charset="0"/>
              </a:defRPr>
            </a:lvl7pPr>
            <a:lvl8pPr marL="1371600" algn="ctr" fontAlgn="base">
              <a:spcBef>
                <a:spcPct val="0"/>
              </a:spcBef>
              <a:spcAft>
                <a:spcPct val="0"/>
              </a:spcAft>
              <a:defRPr sz="4000" b="1">
                <a:solidFill>
                  <a:schemeClr val="bg1"/>
                </a:solidFill>
                <a:latin typeface="Times New Roman" panose="02020603050405020304" pitchFamily="18" charset="0"/>
              </a:defRPr>
            </a:lvl8pPr>
            <a:lvl9pPr marL="1828800" algn="ctr" fontAlgn="base">
              <a:spcBef>
                <a:spcPct val="0"/>
              </a:spcBef>
              <a:spcAft>
                <a:spcPct val="0"/>
              </a:spcAft>
              <a:defRPr sz="4000" b="1">
                <a:solidFill>
                  <a:schemeClr val="bg1"/>
                </a:solidFill>
                <a:latin typeface="Times New Roman" panose="02020603050405020304" pitchFamily="18" charset="0"/>
              </a:defRPr>
            </a:lvl9pPr>
          </a:lstStyle>
          <a:p>
            <a:pPr eaLnBrk="1" hangingPunct="1">
              <a:defRPr/>
            </a:pPr>
            <a:r>
              <a:rPr lang="en-US" altLang="en-US" u="none"/>
              <a:t>Summary</a:t>
            </a:r>
          </a:p>
        </p:txBody>
      </p:sp>
      <p:sp>
        <p:nvSpPr>
          <p:cNvPr id="6148" name="Line 4"/>
          <p:cNvSpPr>
            <a:spLocks noChangeShapeType="1"/>
          </p:cNvSpPr>
          <p:nvPr/>
        </p:nvSpPr>
        <p:spPr bwMode="auto">
          <a:xfrm>
            <a:off x="473075" y="1108075"/>
            <a:ext cx="8293100" cy="0"/>
          </a:xfrm>
          <a:prstGeom prst="line">
            <a:avLst/>
          </a:prstGeom>
          <a:noFill/>
          <a:ln w="127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9" name="Text Box 5">
            <a:extLst>
              <a:ext uri="{FF2B5EF4-FFF2-40B4-BE49-F238E27FC236}">
                <a16:creationId xmlns:a16="http://schemas.microsoft.com/office/drawing/2014/main" id="{DC6633C3-F093-914E-95C9-7E6E179C724F}"/>
              </a:ext>
            </a:extLst>
          </p:cNvPr>
          <p:cNvSpPr txBox="1">
            <a:spLocks noChangeArrowheads="1"/>
          </p:cNvSpPr>
          <p:nvPr/>
        </p:nvSpPr>
        <p:spPr bwMode="auto">
          <a:xfrm>
            <a:off x="69342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79" r:id="rId1"/>
    <p:sldLayoutId id="2147485280" r:id="rId2"/>
    <p:sldLayoutId id="2147485281" r:id="rId3"/>
    <p:sldLayoutId id="2147485282" r:id="rId4"/>
    <p:sldLayoutId id="2147485283" r:id="rId5"/>
    <p:sldLayoutId id="2147485284" r:id="rId6"/>
    <p:sldLayoutId id="2147485285" r:id="rId7"/>
    <p:sldLayoutId id="2147485286" r:id="rId8"/>
    <p:sldLayoutId id="2147485287" r:id="rId9"/>
    <p:sldLayoutId id="2147485288" r:id="rId10"/>
    <p:sldLayoutId id="2147485289" r:id="rId11"/>
    <p:sldLayoutId id="2147485376" r:id="rId12"/>
    <p:sldLayoutId id="2147485377" r:id="rId13"/>
    <p:sldLayoutId id="2147485378" r:id="rId14"/>
  </p:sldLayoutIdLst>
  <p:txStyles>
    <p:titleStyle>
      <a:lvl1pPr algn="ctr" rtl="0" eaLnBrk="0" fontAlgn="base" hangingPunct="0">
        <a:spcBef>
          <a:spcPct val="0"/>
        </a:spcBef>
        <a:spcAft>
          <a:spcPct val="0"/>
        </a:spcAft>
        <a:defRPr sz="4000" b="1" kern="1200">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Times New Roman" panose="02020603050405020304" pitchFamily="18" charset="0"/>
        </a:defRPr>
      </a:lvl5pPr>
      <a:lvl6pPr marL="457200" algn="ctr" rtl="0" fontAlgn="base">
        <a:spcBef>
          <a:spcPct val="0"/>
        </a:spcBef>
        <a:spcAft>
          <a:spcPct val="0"/>
        </a:spcAft>
        <a:defRPr sz="4000" b="1">
          <a:solidFill>
            <a:schemeClr val="bg1"/>
          </a:solidFill>
          <a:latin typeface="Times New Roman" panose="02020603050405020304" pitchFamily="18" charset="0"/>
        </a:defRPr>
      </a:lvl6pPr>
      <a:lvl7pPr marL="914400" algn="ctr" rtl="0" fontAlgn="base">
        <a:spcBef>
          <a:spcPct val="0"/>
        </a:spcBef>
        <a:spcAft>
          <a:spcPct val="0"/>
        </a:spcAft>
        <a:defRPr sz="4000" b="1">
          <a:solidFill>
            <a:schemeClr val="bg1"/>
          </a:solidFill>
          <a:latin typeface="Times New Roman" panose="02020603050405020304" pitchFamily="18" charset="0"/>
        </a:defRPr>
      </a:lvl7pPr>
      <a:lvl8pPr marL="1371600" algn="ctr" rtl="0" fontAlgn="base">
        <a:spcBef>
          <a:spcPct val="0"/>
        </a:spcBef>
        <a:spcAft>
          <a:spcPct val="0"/>
        </a:spcAft>
        <a:defRPr sz="4000" b="1">
          <a:solidFill>
            <a:schemeClr val="bg1"/>
          </a:solidFill>
          <a:latin typeface="Times New Roman" panose="02020603050405020304" pitchFamily="18" charset="0"/>
        </a:defRPr>
      </a:lvl8pPr>
      <a:lvl9pPr marL="1828800" algn="ctr" rtl="0" fontAlgn="base">
        <a:spcBef>
          <a:spcPct val="0"/>
        </a:spcBef>
        <a:spcAft>
          <a:spcPct val="0"/>
        </a:spcAft>
        <a:defRPr sz="4000" b="1">
          <a:solidFill>
            <a:schemeClr val="bg1"/>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171" name="Text Box 3">
            <a:extLst>
              <a:ext uri="{FF2B5EF4-FFF2-40B4-BE49-F238E27FC236}">
                <a16:creationId xmlns:a16="http://schemas.microsoft.com/office/drawing/2014/main" id="{1A424064-5DE4-B343-B5E2-608BEB448D6E}"/>
              </a:ext>
            </a:extLst>
          </p:cNvPr>
          <p:cNvSpPr txBox="1">
            <a:spLocks noChangeArrowheads="1"/>
          </p:cNvSpPr>
          <p:nvPr/>
        </p:nvSpPr>
        <p:spPr bwMode="auto">
          <a:xfrm>
            <a:off x="7624763" y="6721475"/>
            <a:ext cx="1519237"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90" r:id="rId1"/>
    <p:sldLayoutId id="2147485291" r:id="rId2"/>
    <p:sldLayoutId id="2147485292" r:id="rId3"/>
    <p:sldLayoutId id="2147485293" r:id="rId4"/>
    <p:sldLayoutId id="2147485294" r:id="rId5"/>
    <p:sldLayoutId id="2147485295" r:id="rId6"/>
    <p:sldLayoutId id="2147485296" r:id="rId7"/>
    <p:sldLayoutId id="2147485297" r:id="rId8"/>
    <p:sldLayoutId id="2147485298" r:id="rId9"/>
    <p:sldLayoutId id="2147485299" r:id="rId10"/>
    <p:sldLayoutId id="2147485300"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6A9AC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44771" name="Rectangle 3"/>
          <p:cNvSpPr>
            <a:spLocks noGrp="1" noChangeArrowheads="1"/>
          </p:cNvSpPr>
          <p:nvPr>
            <p:ph type="body" idx="1"/>
          </p:nvPr>
        </p:nvSpPr>
        <p:spPr bwMode="auto">
          <a:xfrm>
            <a:off x="381000" y="1447800"/>
            <a:ext cx="8382000" cy="4876800"/>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Text Box 4">
            <a:extLst>
              <a:ext uri="{FF2B5EF4-FFF2-40B4-BE49-F238E27FC236}">
                <a16:creationId xmlns:a16="http://schemas.microsoft.com/office/drawing/2014/main" id="{E9C527CA-49B5-3246-B887-E4EA7B5B4343}"/>
              </a:ext>
            </a:extLst>
          </p:cNvPr>
          <p:cNvSpPr txBox="1">
            <a:spLocks noChangeArrowheads="1"/>
          </p:cNvSpPr>
          <p:nvPr/>
        </p:nvSpPr>
        <p:spPr bwMode="auto">
          <a:xfrm>
            <a:off x="72390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301" r:id="rId1"/>
    <p:sldLayoutId id="2147485302" r:id="rId2"/>
    <p:sldLayoutId id="2147485303" r:id="rId3"/>
    <p:sldLayoutId id="2147485304" r:id="rId4"/>
    <p:sldLayoutId id="2147485305" r:id="rId5"/>
    <p:sldLayoutId id="2147485306" r:id="rId6"/>
    <p:sldLayoutId id="2147485307" r:id="rId7"/>
    <p:sldLayoutId id="2147485308" r:id="rId8"/>
    <p:sldLayoutId id="2147485309" r:id="rId9"/>
    <p:sldLayoutId id="2147485310" r:id="rId10"/>
    <p:sldLayoutId id="2147485311" r:id="rId11"/>
    <p:sldLayoutId id="2147485379" r:id="rId12"/>
    <p:sldLayoutId id="2147485380" r:id="rId13"/>
    <p:sldLayoutId id="2147485381" r:id="rId14"/>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animEffect transition="in" filter="wipe(left)">
                                      <p:cBhvr>
                                        <p:cTn id="7" dur="500"/>
                                        <p:tgtEl>
                                          <p:spTgt spid="544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4771">
                                            <p:txEl>
                                              <p:pRg st="1" end="1"/>
                                            </p:txEl>
                                          </p:spTgt>
                                        </p:tgtEl>
                                        <p:attrNameLst>
                                          <p:attrName>style.visibility</p:attrName>
                                        </p:attrNameLst>
                                      </p:cBhvr>
                                      <p:to>
                                        <p:strVal val="visible"/>
                                      </p:to>
                                    </p:set>
                                    <p:animEffect transition="in" filter="wipe(left)">
                                      <p:cBhvr>
                                        <p:cTn id="12" dur="500"/>
                                        <p:tgtEl>
                                          <p:spTgt spid="5447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44771">
                                            <p:txEl>
                                              <p:pRg st="2" end="2"/>
                                            </p:txEl>
                                          </p:spTgt>
                                        </p:tgtEl>
                                        <p:attrNameLst>
                                          <p:attrName>style.visibility</p:attrName>
                                        </p:attrNameLst>
                                      </p:cBhvr>
                                      <p:to>
                                        <p:strVal val="visible"/>
                                      </p:to>
                                    </p:set>
                                    <p:animEffect transition="in" filter="wipe(left)">
                                      <p:cBhvr>
                                        <p:cTn id="15" dur="500"/>
                                        <p:tgtEl>
                                          <p:spTgt spid="5447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44771">
                                            <p:txEl>
                                              <p:pRg st="3" end="3"/>
                                            </p:txEl>
                                          </p:spTgt>
                                        </p:tgtEl>
                                        <p:attrNameLst>
                                          <p:attrName>style.visibility</p:attrName>
                                        </p:attrNameLst>
                                      </p:cBhvr>
                                      <p:to>
                                        <p:strVal val="visible"/>
                                      </p:to>
                                    </p:set>
                                    <p:animEffect transition="in" filter="wipe(left)">
                                      <p:cBhvr>
                                        <p:cTn id="18" dur="500"/>
                                        <p:tgtEl>
                                          <p:spTgt spid="54477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44771">
                                            <p:txEl>
                                              <p:pRg st="4" end="4"/>
                                            </p:txEl>
                                          </p:spTgt>
                                        </p:tgtEl>
                                        <p:attrNameLst>
                                          <p:attrName>style.visibility</p:attrName>
                                        </p:attrNameLst>
                                      </p:cBhvr>
                                      <p:to>
                                        <p:strVal val="visible"/>
                                      </p:to>
                                    </p:set>
                                    <p:animEffect transition="in" filter="wipe(left)">
                                      <p:cBhvr>
                                        <p:cTn id="21" dur="500"/>
                                        <p:tgtEl>
                                          <p:spTgt spid="544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bldLvl="5">
        <p:tmplLst>
          <p:tmpl lvl="1">
            <p:tnLst>
              <p:par>
                <p:cTn presetID="22" presetClass="entr" presetSubtype="8" fill="hold" nodeType="click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Lst>
      </p:bldP>
    </p:bldLst>
  </p:timing>
  <p:txStyles>
    <p:titleStyle>
      <a:lvl1pPr algn="l" rtl="0" eaLnBrk="0" fontAlgn="base" hangingPunct="0">
        <a:lnSpc>
          <a:spcPct val="90000"/>
        </a:lnSpc>
        <a:spcBef>
          <a:spcPct val="0"/>
        </a:spcBef>
        <a:spcAft>
          <a:spcPct val="0"/>
        </a:spcAft>
        <a:defRPr sz="32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2pPr>
      <a:lvl3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3pPr>
      <a:lvl4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4pPr>
      <a:lvl5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5pPr>
      <a:lvl6pPr marL="4572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6pPr>
      <a:lvl7pPr marL="9144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7pPr>
      <a:lvl8pPr marL="13716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8pPr>
      <a:lvl9pPr marL="18288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CA16FF9-348B-8E48-92D2-EF0D4E25A283}"/>
              </a:ext>
            </a:extLst>
          </p:cNvPr>
          <p:cNvSpPr>
            <a:spLocks noChangeArrowheads="1"/>
          </p:cNvSpPr>
          <p:nvPr/>
        </p:nvSpPr>
        <p:spPr bwMode="auto">
          <a:xfrm>
            <a:off x="0" y="6705600"/>
            <a:ext cx="9144000" cy="152400"/>
          </a:xfrm>
          <a:prstGeom prst="rect">
            <a:avLst/>
          </a:prstGeom>
          <a:solidFill>
            <a:srgbClr val="C2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219" name="Rectangle 3">
            <a:extLst>
              <a:ext uri="{FF2B5EF4-FFF2-40B4-BE49-F238E27FC236}">
                <a16:creationId xmlns:a16="http://schemas.microsoft.com/office/drawing/2014/main" id="{8F55AFC1-D791-A649-A630-CE9C4FC47DC5}"/>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pic>
        <p:nvPicPr>
          <p:cNvPr id="9220" name="Picture 4"/>
          <p:cNvPicPr>
            <a:picLocks noChangeAspect="1" noChangeArrowheads="1"/>
          </p:cNvPicPr>
          <p:nvPr/>
        </p:nvPicPr>
        <p:blipFill>
          <a:blip r:embed="rId13">
            <a:lum bright="12000"/>
            <a:extLst>
              <a:ext uri="{28A0092B-C50C-407E-A947-70E740481C1C}">
                <a14:useLocalDpi xmlns:a14="http://schemas.microsoft.com/office/drawing/2010/main" val="0"/>
              </a:ext>
            </a:extLst>
          </a:blip>
          <a:srcRect/>
          <a:stretch>
            <a:fillRect/>
          </a:stretch>
        </p:blipFill>
        <p:spPr bwMode="auto">
          <a:xfrm>
            <a:off x="0" y="-4763"/>
            <a:ext cx="91440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1" name="Rectangle 5">
            <a:extLst>
              <a:ext uri="{FF2B5EF4-FFF2-40B4-BE49-F238E27FC236}">
                <a16:creationId xmlns:a16="http://schemas.microsoft.com/office/drawing/2014/main" id="{2C272639-1041-8447-8AB0-7B745245DA7B}"/>
              </a:ext>
            </a:extLst>
          </p:cNvPr>
          <p:cNvSpPr>
            <a:spLocks noChangeArrowheads="1"/>
          </p:cNvSpPr>
          <p:nvPr/>
        </p:nvSpPr>
        <p:spPr bwMode="auto">
          <a:xfrm>
            <a:off x="0" y="533400"/>
            <a:ext cx="9144000" cy="152400"/>
          </a:xfrm>
          <a:prstGeom prst="rect">
            <a:avLst/>
          </a:prstGeom>
          <a:solidFill>
            <a:srgbClr val="C2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222" name="Oval 6">
            <a:extLst>
              <a:ext uri="{FF2B5EF4-FFF2-40B4-BE49-F238E27FC236}">
                <a16:creationId xmlns:a16="http://schemas.microsoft.com/office/drawing/2014/main" id="{BBFC11B1-C186-F743-A7DC-15ADE13D1E9E}"/>
              </a:ext>
            </a:extLst>
          </p:cNvPr>
          <p:cNvSpPr>
            <a:spLocks noChangeArrowheads="1"/>
          </p:cNvSpPr>
          <p:nvPr/>
        </p:nvSpPr>
        <p:spPr bwMode="auto">
          <a:xfrm>
            <a:off x="533400" y="533400"/>
            <a:ext cx="1524000" cy="15240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223" name="Text Box 7">
            <a:extLst>
              <a:ext uri="{FF2B5EF4-FFF2-40B4-BE49-F238E27FC236}">
                <a16:creationId xmlns:a16="http://schemas.microsoft.com/office/drawing/2014/main" id="{74E9673B-9453-C145-AC6C-2FB7ED11058A}"/>
              </a:ext>
            </a:extLst>
          </p:cNvPr>
          <p:cNvSpPr txBox="1">
            <a:spLocks noChangeArrowheads="1"/>
          </p:cNvSpPr>
          <p:nvPr/>
        </p:nvSpPr>
        <p:spPr bwMode="auto">
          <a:xfrm>
            <a:off x="6934200" y="6721475"/>
            <a:ext cx="1905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
        <p:nvSpPr>
          <p:cNvPr id="9224" name="Rectangle 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5" name="Rectangle 9"/>
          <p:cNvSpPr>
            <a:spLocks noGrp="1" noChangeArrowheads="1"/>
          </p:cNvSpPr>
          <p:nvPr>
            <p:ph type="title"/>
          </p:nvPr>
        </p:nvSpPr>
        <p:spPr bwMode="auto">
          <a:xfrm>
            <a:off x="381000" y="609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5312" r:id="rId1"/>
    <p:sldLayoutId id="2147485313" r:id="rId2"/>
    <p:sldLayoutId id="2147485314" r:id="rId3"/>
    <p:sldLayoutId id="2147485315" r:id="rId4"/>
    <p:sldLayoutId id="2147485316" r:id="rId5"/>
    <p:sldLayoutId id="2147485317" r:id="rId6"/>
    <p:sldLayoutId id="2147485318" r:id="rId7"/>
    <p:sldLayoutId id="2147485319" r:id="rId8"/>
    <p:sldLayoutId id="2147485320" r:id="rId9"/>
    <p:sldLayoutId id="2147485321" r:id="rId10"/>
    <p:sldLayoutId id="2147485322"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anose="02020603050405020304" pitchFamily="18" charset="0"/>
        </a:defRPr>
      </a:lvl2pPr>
      <a:lvl3pPr algn="l" rtl="0" eaLnBrk="0" fontAlgn="base" hangingPunct="0">
        <a:spcBef>
          <a:spcPct val="0"/>
        </a:spcBef>
        <a:spcAft>
          <a:spcPct val="0"/>
        </a:spcAft>
        <a:defRPr sz="4000">
          <a:solidFill>
            <a:schemeClr val="tx2"/>
          </a:solidFill>
          <a:latin typeface="Times New Roman" panose="02020603050405020304" pitchFamily="18" charset="0"/>
        </a:defRPr>
      </a:lvl3pPr>
      <a:lvl4pPr algn="l" rtl="0" eaLnBrk="0" fontAlgn="base" hangingPunct="0">
        <a:spcBef>
          <a:spcPct val="0"/>
        </a:spcBef>
        <a:spcAft>
          <a:spcPct val="0"/>
        </a:spcAft>
        <a:defRPr sz="4000">
          <a:solidFill>
            <a:schemeClr val="tx2"/>
          </a:solidFill>
          <a:latin typeface="Times New Roman" panose="02020603050405020304" pitchFamily="18" charset="0"/>
        </a:defRPr>
      </a:lvl4pPr>
      <a:lvl5pPr algn="l" rtl="0" eaLnBrk="0" fontAlgn="base" hangingPunct="0">
        <a:spcBef>
          <a:spcPct val="0"/>
        </a:spcBef>
        <a:spcAft>
          <a:spcPct val="0"/>
        </a:spcAft>
        <a:defRPr sz="4000">
          <a:solidFill>
            <a:schemeClr val="tx2"/>
          </a:solidFill>
          <a:latin typeface="Times New Roman" panose="02020603050405020304" pitchFamily="18" charset="0"/>
        </a:defRPr>
      </a:lvl5pPr>
      <a:lvl6pPr marL="457200" algn="l" rtl="0" fontAlgn="base">
        <a:spcBef>
          <a:spcPct val="0"/>
        </a:spcBef>
        <a:spcAft>
          <a:spcPct val="0"/>
        </a:spcAft>
        <a:defRPr sz="4000">
          <a:solidFill>
            <a:schemeClr val="tx2"/>
          </a:solidFill>
          <a:latin typeface="Times New Roman" panose="02020603050405020304" pitchFamily="18" charset="0"/>
        </a:defRPr>
      </a:lvl6pPr>
      <a:lvl7pPr marL="914400" algn="l" rtl="0" fontAlgn="base">
        <a:spcBef>
          <a:spcPct val="0"/>
        </a:spcBef>
        <a:spcAft>
          <a:spcPct val="0"/>
        </a:spcAft>
        <a:defRPr sz="4000">
          <a:solidFill>
            <a:schemeClr val="tx2"/>
          </a:solidFill>
          <a:latin typeface="Times New Roman" panose="02020603050405020304" pitchFamily="18" charset="0"/>
        </a:defRPr>
      </a:lvl7pPr>
      <a:lvl8pPr marL="1371600" algn="l" rtl="0" fontAlgn="base">
        <a:spcBef>
          <a:spcPct val="0"/>
        </a:spcBef>
        <a:spcAft>
          <a:spcPct val="0"/>
        </a:spcAft>
        <a:defRPr sz="4000">
          <a:solidFill>
            <a:schemeClr val="tx2"/>
          </a:solidFill>
          <a:latin typeface="Times New Roman" panose="02020603050405020304" pitchFamily="18" charset="0"/>
        </a:defRPr>
      </a:lvl8pPr>
      <a:lvl9pPr marL="1828800" algn="l"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noChangeArrowheads="1"/>
          </p:cNvSpPr>
          <p:nvPr>
            <p:ph idx="1"/>
          </p:nvPr>
        </p:nvSpPr>
        <p:spPr/>
        <p:txBody>
          <a:bodyPr/>
          <a:lstStyle/>
          <a:p>
            <a:pPr marL="0" indent="0">
              <a:buFont typeface="Wingdings" panose="05000000000000000000" pitchFamily="2" charset="2"/>
              <a:buNone/>
            </a:pPr>
            <a:endParaRPr lang="en-US" altLang="en-US" smtClean="0"/>
          </a:p>
          <a:p>
            <a:pPr marL="0" indent="0">
              <a:buFont typeface="Wingdings" panose="05000000000000000000" pitchFamily="2" charset="2"/>
              <a:buNone/>
            </a:pPr>
            <a:endParaRPr lang="en-US" altLang="en-US" smtClean="0"/>
          </a:p>
          <a:p>
            <a:pPr marL="0" indent="0">
              <a:buFont typeface="Wingdings" panose="05000000000000000000" pitchFamily="2" charset="2"/>
              <a:buNone/>
            </a:pPr>
            <a:endParaRPr lang="en-US" altLang="en-US" smtClean="0"/>
          </a:p>
          <a:p>
            <a:pPr marL="0" indent="0" algn="ctr">
              <a:buFont typeface="Wingdings" panose="05000000000000000000" pitchFamily="2" charset="2"/>
              <a:buNone/>
            </a:pPr>
            <a:r>
              <a:rPr lang="en-US" altLang="en-US" b="1" smtClean="0"/>
              <a:t>UNIT II (PART II)</a:t>
            </a:r>
          </a:p>
          <a:p>
            <a:pPr marL="0" indent="0" algn="ctr">
              <a:buFont typeface="Wingdings" panose="05000000000000000000" pitchFamily="2" charset="2"/>
              <a:buNone/>
            </a:pPr>
            <a:r>
              <a:rPr lang="en-US" altLang="en-US" b="1" smtClean="0"/>
              <a:t>COSTS OF PRODUCTION</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pPr eaLnBrk="1" hangingPunct="1"/>
            <a:r>
              <a:rPr lang="en-US" altLang="en-US" smtClean="0"/>
              <a:t>Internal vs External Costs</a:t>
            </a:r>
          </a:p>
        </p:txBody>
      </p:sp>
      <p:sp>
        <p:nvSpPr>
          <p:cNvPr id="3" name="Content Placeholder 2">
            <a:extLst>
              <a:ext uri="{FF2B5EF4-FFF2-40B4-BE49-F238E27FC236}">
                <a16:creationId xmlns:a16="http://schemas.microsoft.com/office/drawing/2014/main" id="{06A04721-D053-EE42-9813-A0C0D90195F3}"/>
              </a:ext>
            </a:extLst>
          </p:cNvPr>
          <p:cNvSpPr>
            <a:spLocks noGrp="1"/>
          </p:cNvSpPr>
          <p:nvPr>
            <p:ph idx="1"/>
          </p:nvPr>
        </p:nvSpPr>
        <p:spPr>
          <a:xfrm>
            <a:off x="381000" y="1447800"/>
            <a:ext cx="8382000" cy="5237163"/>
          </a:xfrm>
        </p:spPr>
        <p:txBody>
          <a:bodyPr/>
          <a:lstStyle/>
          <a:p>
            <a:pPr marL="0" indent="0" eaLnBrk="1" hangingPunct="1">
              <a:buFont typeface="Wingdings" panose="05000000000000000000" pitchFamily="2" charset="2"/>
              <a:buNone/>
              <a:defRPr/>
            </a:pPr>
            <a:r>
              <a:rPr lang="en-US" sz="2400" dirty="0"/>
              <a:t>Internal costs:</a:t>
            </a:r>
          </a:p>
          <a:p>
            <a:pPr eaLnBrk="1" hangingPunct="1">
              <a:defRPr/>
            </a:pPr>
            <a:r>
              <a:rPr lang="en-US" sz="2400" dirty="0"/>
              <a:t>Refer to the direct </a:t>
            </a:r>
            <a:r>
              <a:rPr lang="en-US" sz="2400" dirty="0" err="1"/>
              <a:t>monetised</a:t>
            </a:r>
            <a:r>
              <a:rPr lang="en-US" sz="2400" dirty="0"/>
              <a:t> costs (planning, construction, management, maintenance, disposal) for a person or </a:t>
            </a:r>
            <a:r>
              <a:rPr lang="en-US" sz="2400" dirty="0" err="1"/>
              <a:t>organisation</a:t>
            </a:r>
            <a:r>
              <a:rPr lang="en-US" sz="2400" dirty="0"/>
              <a:t> undertaking an activity. </a:t>
            </a:r>
          </a:p>
          <a:p>
            <a:pPr marL="0" indent="0" eaLnBrk="1" hangingPunct="1">
              <a:buFont typeface="Wingdings" panose="05000000000000000000" pitchFamily="2" charset="2"/>
              <a:buNone/>
              <a:defRPr/>
            </a:pPr>
            <a:r>
              <a:rPr lang="en-US" sz="2400" dirty="0"/>
              <a:t>External costs (also known as externalities) </a:t>
            </a:r>
          </a:p>
          <a:p>
            <a:pPr eaLnBrk="1" hangingPunct="1">
              <a:buFont typeface="Arial" panose="020B0604020202020204" pitchFamily="34" charset="0"/>
              <a:buChar char="•"/>
              <a:defRPr/>
            </a:pPr>
            <a:r>
              <a:rPr lang="en-US" sz="2400" dirty="0"/>
              <a:t>Refer to the economic concept of uncompensated social or environmental effects. </a:t>
            </a:r>
          </a:p>
          <a:p>
            <a:pPr eaLnBrk="1" hangingPunct="1">
              <a:buFont typeface="Arial" panose="020B0604020202020204" pitchFamily="34" charset="0"/>
              <a:buChar char="•"/>
              <a:defRPr/>
            </a:pPr>
            <a:r>
              <a:rPr lang="en-US" sz="2400" dirty="0"/>
              <a:t>For example, when people buy fuel for a car, they pay for the production of that fuel (an internal cost), but not for the costs of burning that fuel, such as air pollution. </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
          <p:cNvSpPr>
            <a:spLocks noGrp="1" noChangeArrowheads="1"/>
          </p:cNvSpPr>
          <p:nvPr>
            <p:ph type="title"/>
          </p:nvPr>
        </p:nvSpPr>
        <p:spPr/>
        <p:txBody>
          <a:bodyPr/>
          <a:lstStyle/>
          <a:p>
            <a:pPr eaLnBrk="1" hangingPunct="1"/>
            <a:r>
              <a:rPr lang="en-US" altLang="en-US" smtClean="0"/>
              <a:t>Private and Social Costs</a:t>
            </a:r>
          </a:p>
        </p:txBody>
      </p:sp>
      <p:sp>
        <p:nvSpPr>
          <p:cNvPr id="8" name="Content Placeholder 7">
            <a:extLst>
              <a:ext uri="{FF2B5EF4-FFF2-40B4-BE49-F238E27FC236}">
                <a16:creationId xmlns:a16="http://schemas.microsoft.com/office/drawing/2014/main" id="{E317C8F8-D40F-0F44-ACAA-1AC6BD7A02C0}"/>
              </a:ext>
            </a:extLst>
          </p:cNvPr>
          <p:cNvSpPr>
            <a:spLocks noGrp="1"/>
          </p:cNvSpPr>
          <p:nvPr>
            <p:ph idx="1"/>
          </p:nvPr>
        </p:nvSpPr>
        <p:spPr/>
        <p:txBody>
          <a:bodyPr/>
          <a:lstStyle/>
          <a:p>
            <a:pPr marL="0" indent="0" eaLnBrk="1" hangingPunct="1">
              <a:buFont typeface="Wingdings" panose="05000000000000000000" pitchFamily="2" charset="2"/>
              <a:buNone/>
              <a:defRPr/>
            </a:pPr>
            <a:r>
              <a:rPr lang="en-US" dirty="0"/>
              <a:t>Private Costs:</a:t>
            </a:r>
          </a:p>
          <a:p>
            <a:pPr eaLnBrk="1" hangingPunct="1">
              <a:defRPr/>
            </a:pPr>
            <a:r>
              <a:rPr lang="en-US" dirty="0"/>
              <a:t>Costs we have to actually pay for any activity</a:t>
            </a:r>
          </a:p>
          <a:p>
            <a:pPr eaLnBrk="1" hangingPunct="1">
              <a:defRPr/>
            </a:pPr>
            <a:r>
              <a:rPr lang="en-US" dirty="0" err="1"/>
              <a:t>Eg</a:t>
            </a:r>
            <a:r>
              <a:rPr lang="en-US" dirty="0"/>
              <a:t>: owning and driving a car</a:t>
            </a:r>
          </a:p>
          <a:p>
            <a:pPr eaLnBrk="1" hangingPunct="1">
              <a:defRPr/>
            </a:pPr>
            <a:r>
              <a:rPr lang="en-US" dirty="0"/>
              <a:t>It is private cost because it is specific to an individual.</a:t>
            </a:r>
          </a:p>
          <a:p>
            <a:pPr marL="0" indent="0" eaLnBrk="1" hangingPunct="1">
              <a:buFont typeface="Wingdings" panose="05000000000000000000" pitchFamily="2" charset="2"/>
              <a:buNone/>
              <a:defRPr/>
            </a:pPr>
            <a:r>
              <a:rPr lang="en-US" dirty="0"/>
              <a:t>Social Costs:</a:t>
            </a:r>
          </a:p>
          <a:p>
            <a:pPr eaLnBrk="1" hangingPunct="1">
              <a:defRPr/>
            </a:pPr>
            <a:r>
              <a:rPr lang="en-US" dirty="0"/>
              <a:t>Social costs= private cost plus externalities (external costs)</a:t>
            </a:r>
          </a:p>
          <a:p>
            <a:pPr eaLnBrk="1" hangingPunct="1">
              <a:defRPr/>
            </a:pPr>
            <a:endParaRPr lang="en-US" dirty="0"/>
          </a:p>
        </p:txBody>
      </p:sp>
      <p:sp>
        <p:nvSpPr>
          <p:cNvPr id="60420" name="Slide Number Placeholder 1"/>
          <p:cNvSpPr>
            <a:spLocks noGrp="1"/>
          </p:cNvSpPr>
          <p:nvPr>
            <p:ph type="sldNum" sz="quarter" idx="4294967295"/>
          </p:nvPr>
        </p:nvSpPr>
        <p:spPr bwMode="auto">
          <a:xfrm>
            <a:off x="8534400" y="6416675"/>
            <a:ext cx="609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800"/>
              <a:t>2-</a:t>
            </a:r>
            <a:fld id="{07ECA06C-06D9-4A08-B87A-4CACBA7600D1}" type="slidenum">
              <a:rPr lang="en-US" altLang="en-US" sz="1800"/>
              <a:pPr eaLnBrk="1" hangingPunct="1">
                <a:lnSpc>
                  <a:spcPct val="100000"/>
                </a:lnSpc>
                <a:spcBef>
                  <a:spcPct val="0"/>
                </a:spcBef>
                <a:buClrTx/>
                <a:buSzTx/>
                <a:buFontTx/>
                <a:buNone/>
              </a:pPr>
              <a:t>10</a:t>
            </a:fld>
            <a:endParaRPr lang="en-US" altLang="en-US" sz="180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p:txBody>
          <a:bodyPr/>
          <a:lstStyle/>
          <a:p>
            <a:pPr eaLnBrk="1" hangingPunct="1"/>
            <a:r>
              <a:rPr lang="en-US" altLang="en-US" smtClean="0"/>
              <a:t>Negative vs Positive Etxernality</a:t>
            </a:r>
          </a:p>
        </p:txBody>
      </p:sp>
      <p:sp>
        <p:nvSpPr>
          <p:cNvPr id="61443" name="Content Placeholder 2"/>
          <p:cNvSpPr>
            <a:spLocks noGrp="1" noChangeArrowheads="1"/>
          </p:cNvSpPr>
          <p:nvPr>
            <p:ph idx="1"/>
          </p:nvPr>
        </p:nvSpPr>
        <p:spPr/>
        <p:txBody>
          <a:bodyPr/>
          <a:lstStyle/>
          <a:p>
            <a:pPr eaLnBrk="1" hangingPunct="1"/>
            <a:r>
              <a:rPr lang="en-US" altLang="en-US" smtClean="0"/>
              <a:t>Negative Externality:</a:t>
            </a:r>
          </a:p>
          <a:p>
            <a:pPr eaLnBrk="1" hangingPunct="1"/>
            <a:r>
              <a:rPr lang="en-US" altLang="en-US" smtClean="0"/>
              <a:t>Eg: Air pollution from motor vehicle</a:t>
            </a:r>
          </a:p>
          <a:p>
            <a:pPr eaLnBrk="1" hangingPunct="1"/>
            <a:endParaRPr lang="en-US" altLang="en-US" smtClean="0"/>
          </a:p>
          <a:p>
            <a:pPr eaLnBrk="1" hangingPunct="1"/>
            <a:r>
              <a:rPr lang="en-US" altLang="en-US" smtClean="0"/>
              <a:t>Positive Externality:</a:t>
            </a:r>
          </a:p>
          <a:p>
            <a:pPr eaLnBrk="1" hangingPunct="1"/>
            <a:r>
              <a:rPr lang="en-US" altLang="en-US" smtClean="0"/>
              <a:t>Education, health, labour training in firms</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eaLnBrk="1" hangingPunct="1"/>
            <a:r>
              <a:rPr lang="en-US" altLang="en-US" smtClean="0"/>
              <a:t>Fixed and Variable Costs</a:t>
            </a:r>
          </a:p>
        </p:txBody>
      </p:sp>
      <p:sp>
        <p:nvSpPr>
          <p:cNvPr id="62467" name="Rectangle 5"/>
          <p:cNvSpPr>
            <a:spLocks noGrp="1" noChangeArrowheads="1"/>
          </p:cNvSpPr>
          <p:nvPr>
            <p:ph idx="1"/>
          </p:nvPr>
        </p:nvSpPr>
        <p:spPr/>
        <p:txBody>
          <a:bodyPr/>
          <a:lstStyle/>
          <a:p>
            <a:pPr eaLnBrk="1" hangingPunct="1"/>
            <a:r>
              <a:rPr lang="en-US" altLang="en-US" smtClean="0"/>
              <a:t>Total Costs</a:t>
            </a:r>
          </a:p>
          <a:p>
            <a:pPr lvl="1" eaLnBrk="1" hangingPunct="1"/>
            <a:r>
              <a:rPr lang="en-US" altLang="en-US" smtClean="0"/>
              <a:t>Total Fixed Costs (TFC)</a:t>
            </a:r>
          </a:p>
          <a:p>
            <a:pPr lvl="1" eaLnBrk="1" hangingPunct="1"/>
            <a:r>
              <a:rPr lang="en-US" altLang="en-US" smtClean="0"/>
              <a:t>Total Variable Costs (TVC)</a:t>
            </a:r>
          </a:p>
          <a:p>
            <a:pPr lvl="1" eaLnBrk="1" hangingPunct="1"/>
            <a:r>
              <a:rPr lang="en-US" altLang="en-US" smtClean="0"/>
              <a:t>Total Costs (TC) </a:t>
            </a:r>
          </a:p>
          <a:p>
            <a:pPr lvl="1" eaLnBrk="1" hangingPunct="1"/>
            <a:r>
              <a:rPr lang="en-US" altLang="en-US" i="1" smtClean="0"/>
              <a:t>TC</a:t>
            </a:r>
            <a:r>
              <a:rPr lang="en-US" altLang="en-US" smtClean="0"/>
              <a:t> = </a:t>
            </a:r>
            <a:r>
              <a:rPr lang="en-US" altLang="en-US" i="1" smtClean="0"/>
              <a:t>TFC</a:t>
            </a:r>
            <a:r>
              <a:rPr lang="en-US" altLang="en-US" smtClean="0"/>
              <a:t> + </a:t>
            </a:r>
            <a:r>
              <a:rPr lang="en-US" altLang="en-US" i="1" smtClean="0"/>
              <a:t>TVC</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altLang="en-US" smtClean="0"/>
              <a:t>Fixed and Variable Costs</a:t>
            </a:r>
          </a:p>
        </p:txBody>
      </p:sp>
      <p:sp>
        <p:nvSpPr>
          <p:cNvPr id="63491" name="Rectangle 5"/>
          <p:cNvSpPr>
            <a:spLocks noGrp="1" noChangeArrowheads="1"/>
          </p:cNvSpPr>
          <p:nvPr>
            <p:ph idx="1"/>
          </p:nvPr>
        </p:nvSpPr>
        <p:spPr/>
        <p:txBody>
          <a:bodyPr/>
          <a:lstStyle/>
          <a:p>
            <a:pPr eaLnBrk="1" hangingPunct="1"/>
            <a:r>
              <a:rPr lang="en-US" altLang="en-US" smtClean="0"/>
              <a:t>Average Costs</a:t>
            </a:r>
          </a:p>
          <a:p>
            <a:pPr lvl="1" eaLnBrk="1" hangingPunct="1"/>
            <a:r>
              <a:rPr lang="en-US" altLang="en-US" smtClean="0"/>
              <a:t>Average costs can be determined by dividing the firm’s costs by the quantity of output it produces. </a:t>
            </a:r>
          </a:p>
          <a:p>
            <a:pPr lvl="1" eaLnBrk="1" hangingPunct="1"/>
            <a:r>
              <a:rPr lang="en-US" altLang="en-US" smtClean="0"/>
              <a:t>The average cost is the cost of each typical unit of product. </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pPr eaLnBrk="1" hangingPunct="1"/>
            <a:r>
              <a:rPr lang="en-US" altLang="en-US" smtClean="0"/>
              <a:t>Fixed and Variable Costs</a:t>
            </a:r>
          </a:p>
        </p:txBody>
      </p:sp>
      <p:sp>
        <p:nvSpPr>
          <p:cNvPr id="64515" name="Rectangle 5"/>
          <p:cNvSpPr>
            <a:spLocks noGrp="1" noChangeArrowheads="1"/>
          </p:cNvSpPr>
          <p:nvPr>
            <p:ph idx="1"/>
          </p:nvPr>
        </p:nvSpPr>
        <p:spPr/>
        <p:txBody>
          <a:bodyPr/>
          <a:lstStyle/>
          <a:p>
            <a:pPr eaLnBrk="1" hangingPunct="1"/>
            <a:r>
              <a:rPr lang="en-US" altLang="en-US" smtClean="0"/>
              <a:t>Average Costs</a:t>
            </a:r>
          </a:p>
          <a:p>
            <a:pPr lvl="1" eaLnBrk="1" hangingPunct="1"/>
            <a:r>
              <a:rPr lang="en-US" altLang="en-US" i="1" smtClean="0">
                <a:solidFill>
                  <a:srgbClr val="00B85C"/>
                </a:solidFill>
              </a:rPr>
              <a:t>Average Fixed Costs</a:t>
            </a:r>
            <a:r>
              <a:rPr lang="en-US" altLang="en-US" smtClean="0"/>
              <a:t> (AFC)</a:t>
            </a:r>
          </a:p>
          <a:p>
            <a:pPr lvl="1" eaLnBrk="1" hangingPunct="1"/>
            <a:r>
              <a:rPr lang="en-US" altLang="en-US" i="1" smtClean="0">
                <a:solidFill>
                  <a:srgbClr val="00B85C"/>
                </a:solidFill>
              </a:rPr>
              <a:t>Average Variable Costs</a:t>
            </a:r>
            <a:r>
              <a:rPr lang="en-US" altLang="en-US" smtClean="0"/>
              <a:t> (AVC)</a:t>
            </a:r>
          </a:p>
          <a:p>
            <a:pPr lvl="1" eaLnBrk="1" hangingPunct="1"/>
            <a:r>
              <a:rPr lang="en-US" altLang="en-US" i="1" smtClean="0">
                <a:solidFill>
                  <a:srgbClr val="00B85C"/>
                </a:solidFill>
              </a:rPr>
              <a:t>Average Total Costs</a:t>
            </a:r>
            <a:r>
              <a:rPr lang="en-US" altLang="en-US" smtClean="0"/>
              <a:t> (ATC)</a:t>
            </a:r>
          </a:p>
          <a:p>
            <a:pPr lvl="1" eaLnBrk="1" hangingPunct="1"/>
            <a:r>
              <a:rPr lang="en-US" altLang="en-US" i="1" smtClean="0"/>
              <a:t>ATC</a:t>
            </a:r>
            <a:r>
              <a:rPr lang="en-US" altLang="en-US" smtClean="0"/>
              <a:t> = </a:t>
            </a:r>
            <a:r>
              <a:rPr lang="en-US" altLang="en-US" i="1" smtClean="0"/>
              <a:t>AFC</a:t>
            </a:r>
            <a:r>
              <a:rPr lang="en-US" altLang="en-US" smtClean="0"/>
              <a:t> + </a:t>
            </a:r>
            <a:r>
              <a:rPr lang="en-US" altLang="en-US" i="1" smtClean="0"/>
              <a:t>AVC</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p:nvPr>
        </p:nvSpPr>
        <p:spPr/>
        <p:txBody>
          <a:bodyPr/>
          <a:lstStyle/>
          <a:p>
            <a:pPr eaLnBrk="1" hangingPunct="1"/>
            <a:r>
              <a:rPr lang="en-US" altLang="en-US" smtClean="0"/>
              <a:t>Average and Marginal Costs</a:t>
            </a:r>
          </a:p>
        </p:txBody>
      </p:sp>
      <p:sp>
        <p:nvSpPr>
          <p:cNvPr id="65539" name="Rectangle 9"/>
          <p:cNvSpPr>
            <a:spLocks noGrp="1" noChangeArrowheads="1"/>
          </p:cNvSpPr>
          <p:nvPr>
            <p:ph idx="1"/>
          </p:nvPr>
        </p:nvSpPr>
        <p:spPr/>
        <p:txBody>
          <a:bodyPr/>
          <a:lstStyle/>
          <a:p>
            <a:pPr eaLnBrk="1" hangingPunct="1"/>
            <a:endParaRPr lang="en-US" altLang="en-US" smtClean="0"/>
          </a:p>
        </p:txBody>
      </p:sp>
      <p:graphicFrame>
        <p:nvGraphicFramePr>
          <p:cNvPr id="484356" name="Object 4"/>
          <p:cNvGraphicFramePr>
            <a:graphicFrameLocks noChangeAspect="1"/>
          </p:cNvGraphicFramePr>
          <p:nvPr/>
        </p:nvGraphicFramePr>
        <p:xfrm>
          <a:off x="3049588" y="1822450"/>
          <a:ext cx="3043237" cy="785813"/>
        </p:xfrm>
        <a:graphic>
          <a:graphicData uri="http://schemas.openxmlformats.org/presentationml/2006/ole">
            <mc:AlternateContent xmlns:mc="http://schemas.openxmlformats.org/markup-compatibility/2006">
              <mc:Choice xmlns:v="urn:schemas-microsoft-com:vml" Requires="v">
                <p:oleObj spid="_x0000_s65549" name="Equation" r:id="rId4" imgW="52663725" imgH="13601700" progId="Equation.DSMT4">
                  <p:embed/>
                </p:oleObj>
              </mc:Choice>
              <mc:Fallback>
                <p:oleObj name="Equation" r:id="rId4" imgW="52663725" imgH="136017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588" y="1822450"/>
                        <a:ext cx="3043237"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357" name="Object 5"/>
          <p:cNvGraphicFramePr>
            <a:graphicFrameLocks noChangeAspect="1"/>
          </p:cNvGraphicFramePr>
          <p:nvPr/>
        </p:nvGraphicFramePr>
        <p:xfrm>
          <a:off x="2854325" y="3189288"/>
          <a:ext cx="3363913" cy="785812"/>
        </p:xfrm>
        <a:graphic>
          <a:graphicData uri="http://schemas.openxmlformats.org/presentationml/2006/ole">
            <mc:AlternateContent xmlns:mc="http://schemas.openxmlformats.org/markup-compatibility/2006">
              <mc:Choice xmlns:v="urn:schemas-microsoft-com:vml" Requires="v">
                <p:oleObj spid="_x0000_s65550" name="Equation" r:id="rId6" imgW="58150125" imgH="13601700" progId="Equation.DSMT4">
                  <p:embed/>
                </p:oleObj>
              </mc:Choice>
              <mc:Fallback>
                <p:oleObj name="Equation" r:id="rId6" imgW="58150125" imgH="136017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4325" y="3189288"/>
                        <a:ext cx="3363913"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358" name="Object 6"/>
          <p:cNvGraphicFramePr>
            <a:graphicFrameLocks noChangeAspect="1"/>
          </p:cNvGraphicFramePr>
          <p:nvPr/>
        </p:nvGraphicFramePr>
        <p:xfrm>
          <a:off x="3049588" y="4545013"/>
          <a:ext cx="2943225" cy="785812"/>
        </p:xfrm>
        <a:graphic>
          <a:graphicData uri="http://schemas.openxmlformats.org/presentationml/2006/ole">
            <mc:AlternateContent xmlns:mc="http://schemas.openxmlformats.org/markup-compatibility/2006">
              <mc:Choice xmlns:v="urn:schemas-microsoft-com:vml" Requires="v">
                <p:oleObj spid="_x0000_s65551" name="Equation" r:id="rId8" imgW="50911125" imgH="13601700" progId="Equation.DSMT4">
                  <p:embed/>
                </p:oleObj>
              </mc:Choice>
              <mc:Fallback>
                <p:oleObj name="Equation" r:id="rId8" imgW="50911125" imgH="136017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9588" y="4545013"/>
                        <a:ext cx="294322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wipe(left)">
                                      <p:cBhvr>
                                        <p:cTn id="7" dur="500"/>
                                        <p:tgtEl>
                                          <p:spTgt spid="484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4357"/>
                                        </p:tgtEl>
                                        <p:attrNameLst>
                                          <p:attrName>style.visibility</p:attrName>
                                        </p:attrNameLst>
                                      </p:cBhvr>
                                      <p:to>
                                        <p:strVal val="visible"/>
                                      </p:to>
                                    </p:set>
                                    <p:animEffect transition="in" filter="wipe(left)">
                                      <p:cBhvr>
                                        <p:cTn id="12" dur="500"/>
                                        <p:tgtEl>
                                          <p:spTgt spid="484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wipe(left)">
                                      <p:cBhvr>
                                        <p:cTn id="17" dur="500"/>
                                        <p:tgtEl>
                                          <p:spTgt spid="48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altLang="en-US" smtClean="0"/>
              <a:t>Average and Marginal Costs</a:t>
            </a:r>
          </a:p>
        </p:txBody>
      </p:sp>
      <p:sp>
        <p:nvSpPr>
          <p:cNvPr id="67587" name="Rectangle 5"/>
          <p:cNvSpPr>
            <a:spLocks noGrp="1" noChangeArrowheads="1"/>
          </p:cNvSpPr>
          <p:nvPr>
            <p:ph idx="1"/>
          </p:nvPr>
        </p:nvSpPr>
        <p:spPr/>
        <p:txBody>
          <a:bodyPr/>
          <a:lstStyle/>
          <a:p>
            <a:pPr eaLnBrk="1" hangingPunct="1"/>
            <a:r>
              <a:rPr lang="en-US" altLang="en-US" smtClean="0"/>
              <a:t>Marginal Cost</a:t>
            </a:r>
          </a:p>
          <a:p>
            <a:pPr lvl="1" eaLnBrk="1" hangingPunct="1"/>
            <a:r>
              <a:rPr lang="en-US" altLang="en-US" i="1" smtClean="0">
                <a:solidFill>
                  <a:srgbClr val="00B85C"/>
                </a:solidFill>
              </a:rPr>
              <a:t>Marginal cost</a:t>
            </a:r>
            <a:r>
              <a:rPr lang="en-US" altLang="en-US" smtClean="0"/>
              <a:t> (MC) measures the increase in total cost that arises from an extra unit of production.</a:t>
            </a:r>
          </a:p>
          <a:p>
            <a:pPr lvl="1" eaLnBrk="1" hangingPunct="1"/>
            <a:r>
              <a:rPr lang="en-US" altLang="en-US" smtClean="0"/>
              <a:t>Marginal cost helps answer the following question:</a:t>
            </a:r>
          </a:p>
          <a:p>
            <a:pPr lvl="2" eaLnBrk="1" hangingPunct="1"/>
            <a:r>
              <a:rPr lang="en-US" altLang="en-US" smtClean="0"/>
              <a:t>How much does it cost to produce an additional unit of output?</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pPr eaLnBrk="1" hangingPunct="1"/>
            <a:r>
              <a:rPr lang="en-US" altLang="en-US" smtClean="0"/>
              <a:t>Average and Marginal Cost</a:t>
            </a:r>
          </a:p>
        </p:txBody>
      </p:sp>
      <p:sp>
        <p:nvSpPr>
          <p:cNvPr id="68611" name="Rectangle 5"/>
          <p:cNvSpPr>
            <a:spLocks noGrp="1" noChangeArrowheads="1"/>
          </p:cNvSpPr>
          <p:nvPr>
            <p:ph idx="1"/>
          </p:nvPr>
        </p:nvSpPr>
        <p:spPr/>
        <p:txBody>
          <a:bodyPr/>
          <a:lstStyle/>
          <a:p>
            <a:pPr eaLnBrk="1" hangingPunct="1"/>
            <a:endParaRPr lang="en-US" altLang="en-US" smtClean="0"/>
          </a:p>
        </p:txBody>
      </p:sp>
      <p:graphicFrame>
        <p:nvGraphicFramePr>
          <p:cNvPr id="487427" name="Object 3"/>
          <p:cNvGraphicFramePr>
            <a:graphicFrameLocks noChangeAspect="1"/>
          </p:cNvGraphicFramePr>
          <p:nvPr/>
        </p:nvGraphicFramePr>
        <p:xfrm>
          <a:off x="596900" y="2357438"/>
          <a:ext cx="7950200" cy="1431925"/>
        </p:xfrm>
        <a:graphic>
          <a:graphicData uri="http://schemas.openxmlformats.org/presentationml/2006/ole">
            <mc:AlternateContent xmlns:mc="http://schemas.openxmlformats.org/markup-compatibility/2006">
              <mc:Choice xmlns:v="urn:schemas-microsoft-com:vml" Requires="v">
                <p:oleObj spid="_x0000_s68615" name="Equation" r:id="rId3" imgW="75485625" imgH="13601700" progId="Equation.DSMT4">
                  <p:embed/>
                </p:oleObj>
              </mc:Choice>
              <mc:Fallback>
                <p:oleObj name="Equation" r:id="rId3" imgW="75485625" imgH="13601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2357438"/>
                        <a:ext cx="79502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87427"/>
                                        </p:tgtEl>
                                        <p:attrNameLst>
                                          <p:attrName>style.visibility</p:attrName>
                                        </p:attrNameLst>
                                      </p:cBhvr>
                                      <p:to>
                                        <p:strVal val="visible"/>
                                      </p:to>
                                    </p:set>
                                    <p:animEffect transition="in" filter="wipe(left)">
                                      <p:cBhvr>
                                        <p:cTn id="7" dur="500"/>
                                        <p:tgtEl>
                                          <p:spTgt spid="48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en-US" smtClean="0">
                <a:cs typeface="Arial" panose="020B0604020202020204" pitchFamily="34" charset="0"/>
              </a:rPr>
              <a:t>The various measures of cost: Conrad’s coffee shop</a:t>
            </a:r>
          </a:p>
        </p:txBody>
      </p:sp>
      <p:sp>
        <p:nvSpPr>
          <p:cNvPr id="69635" name="Slide Number Placeholder 3"/>
          <p:cNvSpPr>
            <a:spLocks noGrp="1"/>
          </p:cNvSpPr>
          <p:nvPr>
            <p:ph type="sldNum" sz="quarter" idx="14"/>
          </p:nvPr>
        </p:nvSpPr>
        <p:spPr bwMode="auto">
          <a:xfrm>
            <a:off x="9702800" y="6405563"/>
            <a:ext cx="609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fld id="{FD379316-E90D-4282-85F8-BEEDD228271B}" type="slidenum">
              <a:rPr lang="en-US" altLang="en-US" sz="1800" smtClean="0">
                <a:latin typeface="Calibri" panose="020F0502020204030204" pitchFamily="34" charset="0"/>
              </a:rPr>
              <a:pPr>
                <a:lnSpc>
                  <a:spcPct val="100000"/>
                </a:lnSpc>
                <a:spcBef>
                  <a:spcPct val="0"/>
                </a:spcBef>
                <a:buClrTx/>
                <a:buSzTx/>
                <a:buFontTx/>
                <a:buNone/>
              </a:pPr>
              <a:t>18</a:t>
            </a:fld>
            <a:endParaRPr lang="en-US" altLang="en-US" sz="1800" smtClean="0">
              <a:latin typeface="Calibri" panose="020F0502020204030204" pitchFamily="34" charset="0"/>
            </a:endParaRPr>
          </a:p>
        </p:txBody>
      </p:sp>
      <p:graphicFrame>
        <p:nvGraphicFramePr>
          <p:cNvPr id="5" name="Table 4">
            <a:extLst>
              <a:ext uri="{FF2B5EF4-FFF2-40B4-BE49-F238E27FC236}">
                <a16:creationId xmlns:a16="http://schemas.microsoft.com/office/drawing/2014/main" id="{407B2697-BD2A-C644-A722-A636691F8422}"/>
              </a:ext>
            </a:extLst>
          </p:cNvPr>
          <p:cNvGraphicFramePr>
            <a:graphicFrameLocks noGrp="1"/>
          </p:cNvGraphicFramePr>
          <p:nvPr/>
        </p:nvGraphicFramePr>
        <p:xfrm>
          <a:off x="225425" y="1325563"/>
          <a:ext cx="8191500" cy="4572000"/>
        </p:xfrm>
        <a:graphic>
          <a:graphicData uri="http://schemas.openxmlformats.org/drawingml/2006/table">
            <a:tbl>
              <a:tblPr>
                <a:tableStyleId>{5C22544A-7EE6-4342-B048-85BDC9FD1C3A}</a:tableStyleId>
              </a:tblPr>
              <a:tblGrid>
                <a:gridCol w="1661274">
                  <a:extLst>
                    <a:ext uri="{9D8B030D-6E8A-4147-A177-3AD203B41FA5}">
                      <a16:colId xmlns:a16="http://schemas.microsoft.com/office/drawing/2014/main" val="20000"/>
                    </a:ext>
                  </a:extLst>
                </a:gridCol>
                <a:gridCol w="761994">
                  <a:extLst>
                    <a:ext uri="{9D8B030D-6E8A-4147-A177-3AD203B41FA5}">
                      <a16:colId xmlns:a16="http://schemas.microsoft.com/office/drawing/2014/main" val="20001"/>
                    </a:ext>
                  </a:extLst>
                </a:gridCol>
                <a:gridCol w="761994">
                  <a:extLst>
                    <a:ext uri="{9D8B030D-6E8A-4147-A177-3AD203B41FA5}">
                      <a16:colId xmlns:a16="http://schemas.microsoft.com/office/drawing/2014/main" val="20002"/>
                    </a:ext>
                  </a:extLst>
                </a:gridCol>
                <a:gridCol w="990910">
                  <a:extLst>
                    <a:ext uri="{9D8B030D-6E8A-4147-A177-3AD203B41FA5}">
                      <a16:colId xmlns:a16="http://schemas.microsoft.com/office/drawing/2014/main" val="20003"/>
                    </a:ext>
                  </a:extLst>
                </a:gridCol>
                <a:gridCol w="982591">
                  <a:extLst>
                    <a:ext uri="{9D8B030D-6E8A-4147-A177-3AD203B41FA5}">
                      <a16:colId xmlns:a16="http://schemas.microsoft.com/office/drawing/2014/main" val="20004"/>
                    </a:ext>
                  </a:extLst>
                </a:gridCol>
                <a:gridCol w="990910">
                  <a:extLst>
                    <a:ext uri="{9D8B030D-6E8A-4147-A177-3AD203B41FA5}">
                      <a16:colId xmlns:a16="http://schemas.microsoft.com/office/drawing/2014/main" val="20005"/>
                    </a:ext>
                  </a:extLst>
                </a:gridCol>
                <a:gridCol w="982591">
                  <a:extLst>
                    <a:ext uri="{9D8B030D-6E8A-4147-A177-3AD203B41FA5}">
                      <a16:colId xmlns:a16="http://schemas.microsoft.com/office/drawing/2014/main" val="20006"/>
                    </a:ext>
                  </a:extLst>
                </a:gridCol>
                <a:gridCol w="1059236">
                  <a:extLst>
                    <a:ext uri="{9D8B030D-6E8A-4147-A177-3AD203B41FA5}">
                      <a16:colId xmlns:a16="http://schemas.microsoft.com/office/drawing/2014/main" val="20007"/>
                    </a:ext>
                  </a:extLst>
                </a:gridCol>
              </a:tblGrid>
              <a:tr h="1463008">
                <a:tc>
                  <a:txBody>
                    <a:bodyPr/>
                    <a:lstStyle/>
                    <a:p>
                      <a:pPr algn="ctr"/>
                      <a:r>
                        <a:rPr lang="en-US" sz="1800" dirty="0">
                          <a:solidFill>
                            <a:srgbClr val="000070"/>
                          </a:solidFill>
                        </a:rPr>
                        <a:t>Quantity</a:t>
                      </a:r>
                    </a:p>
                    <a:p>
                      <a:pPr algn="ctr"/>
                      <a:r>
                        <a:rPr lang="en-US" sz="1800" dirty="0">
                          <a:solidFill>
                            <a:srgbClr val="000070"/>
                          </a:solidFill>
                        </a:rPr>
                        <a:t>of coffee</a:t>
                      </a:r>
                    </a:p>
                    <a:p>
                      <a:pPr algn="ctr"/>
                      <a:r>
                        <a:rPr lang="en-US" sz="1800" dirty="0">
                          <a:solidFill>
                            <a:srgbClr val="000070"/>
                          </a:solidFill>
                        </a:rPr>
                        <a:t>(cups per hour)</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rgbClr val="000070"/>
                        </a:solidFill>
                      </a:endParaRPr>
                    </a:p>
                    <a:p>
                      <a:pPr algn="ctr"/>
                      <a:r>
                        <a:rPr lang="en-US" sz="1800" dirty="0">
                          <a:solidFill>
                            <a:srgbClr val="000070"/>
                          </a:solidFill>
                        </a:rPr>
                        <a:t>Total</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rgbClr val="000070"/>
                        </a:solidFill>
                      </a:endParaRPr>
                    </a:p>
                    <a:p>
                      <a:pPr algn="ctr"/>
                      <a:r>
                        <a:rPr lang="en-US" sz="1800" dirty="0">
                          <a:solidFill>
                            <a:srgbClr val="000070"/>
                          </a:solidFill>
                        </a:rPr>
                        <a:t>Fixed</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rgbClr val="000070"/>
                        </a:solidFill>
                      </a:endParaRPr>
                    </a:p>
                    <a:p>
                      <a:pPr algn="ctr"/>
                      <a:r>
                        <a:rPr lang="en-US" sz="1800" dirty="0">
                          <a:solidFill>
                            <a:srgbClr val="000070"/>
                          </a:solidFill>
                        </a:rPr>
                        <a:t>Variable</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0070"/>
                          </a:solidFill>
                        </a:rPr>
                        <a:t>Average</a:t>
                      </a:r>
                    </a:p>
                    <a:p>
                      <a:pPr algn="ctr"/>
                      <a:r>
                        <a:rPr lang="en-US" sz="1800" dirty="0">
                          <a:solidFill>
                            <a:srgbClr val="000070"/>
                          </a:solidFill>
                        </a:rPr>
                        <a:t>Fixed</a:t>
                      </a:r>
                    </a:p>
                    <a:p>
                      <a:pPr algn="ctr"/>
                      <a:r>
                        <a:rPr lang="en-US" sz="1800" dirty="0">
                          <a:solidFill>
                            <a:srgbClr val="000070"/>
                          </a:solidFill>
                        </a:rPr>
                        <a:t>Cost </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0070"/>
                          </a:solidFill>
                        </a:rPr>
                        <a:t>Average</a:t>
                      </a:r>
                    </a:p>
                    <a:p>
                      <a:pPr algn="ctr"/>
                      <a:r>
                        <a:rPr lang="en-US" sz="1800" dirty="0">
                          <a:solidFill>
                            <a:srgbClr val="000070"/>
                          </a:solidFill>
                        </a:rPr>
                        <a:t>Variable</a:t>
                      </a:r>
                    </a:p>
                    <a:p>
                      <a:pPr algn="ctr"/>
                      <a:r>
                        <a:rPr lang="en-US" sz="1800" dirty="0">
                          <a:solidFill>
                            <a:srgbClr val="000070"/>
                          </a:solidFill>
                        </a:rPr>
                        <a:t>Cost </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0070"/>
                          </a:solidFill>
                        </a:rPr>
                        <a:t>Average</a:t>
                      </a:r>
                    </a:p>
                    <a:p>
                      <a:pPr algn="ctr"/>
                      <a:r>
                        <a:rPr lang="en-US" sz="1800" dirty="0">
                          <a:solidFill>
                            <a:srgbClr val="000070"/>
                          </a:solidFill>
                        </a:rPr>
                        <a:t>Total</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0070"/>
                          </a:solidFill>
                        </a:rPr>
                        <a:t>Marginal</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08992">
                <a:tc>
                  <a:txBody>
                    <a:bodyPr/>
                    <a:lstStyle/>
                    <a:p>
                      <a:pPr algn="ctr"/>
                      <a:r>
                        <a:rPr lang="en-US" sz="1800" dirty="0"/>
                        <a:t>0</a:t>
                      </a:r>
                    </a:p>
                    <a:p>
                      <a:pPr algn="ctr"/>
                      <a:r>
                        <a:rPr lang="en-US" sz="1800" dirty="0"/>
                        <a:t>1</a:t>
                      </a:r>
                    </a:p>
                    <a:p>
                      <a:pPr algn="ctr"/>
                      <a:r>
                        <a:rPr lang="en-US" sz="1800" dirty="0"/>
                        <a:t>2</a:t>
                      </a:r>
                    </a:p>
                    <a:p>
                      <a:pPr algn="ctr"/>
                      <a:r>
                        <a:rPr lang="en-US" sz="1800" dirty="0"/>
                        <a:t>3</a:t>
                      </a:r>
                    </a:p>
                    <a:p>
                      <a:pPr algn="ctr"/>
                      <a:r>
                        <a:rPr lang="en-US" sz="1800" dirty="0"/>
                        <a:t>4</a:t>
                      </a:r>
                    </a:p>
                    <a:p>
                      <a:pPr algn="ctr"/>
                      <a:r>
                        <a:rPr lang="en-US" sz="1800" dirty="0"/>
                        <a:t>5</a:t>
                      </a:r>
                    </a:p>
                    <a:p>
                      <a:pPr algn="ctr"/>
                      <a:r>
                        <a:rPr lang="en-US" sz="1800" dirty="0"/>
                        <a:t>6</a:t>
                      </a:r>
                    </a:p>
                    <a:p>
                      <a:pPr algn="ctr"/>
                      <a:r>
                        <a:rPr lang="en-US" sz="1800" dirty="0"/>
                        <a:t>7</a:t>
                      </a:r>
                    </a:p>
                    <a:p>
                      <a:pPr algn="ctr"/>
                      <a:r>
                        <a:rPr lang="en-US" sz="1800" dirty="0"/>
                        <a:t>8</a:t>
                      </a:r>
                    </a:p>
                    <a:p>
                      <a:pPr algn="ctr"/>
                      <a:r>
                        <a:rPr lang="en-US" sz="1800" dirty="0"/>
                        <a:t>9</a:t>
                      </a:r>
                    </a:p>
                    <a:p>
                      <a:pPr algn="ctr"/>
                      <a:r>
                        <a:rPr lang="en-US" sz="1800" dirty="0"/>
                        <a:t>10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$3.00</a:t>
                      </a:r>
                    </a:p>
                    <a:p>
                      <a:pPr algn="ctr"/>
                      <a:r>
                        <a:rPr lang="en-US" sz="1800" dirty="0"/>
                        <a:t>3.30</a:t>
                      </a:r>
                    </a:p>
                    <a:p>
                      <a:pPr algn="ctr"/>
                      <a:r>
                        <a:rPr lang="en-US" sz="1800" dirty="0"/>
                        <a:t>3.80</a:t>
                      </a:r>
                    </a:p>
                    <a:p>
                      <a:pPr algn="ctr"/>
                      <a:r>
                        <a:rPr lang="en-US" sz="1800" dirty="0"/>
                        <a:t>4.50</a:t>
                      </a:r>
                    </a:p>
                    <a:p>
                      <a:pPr algn="ctr"/>
                      <a:r>
                        <a:rPr lang="en-US" sz="1800" dirty="0"/>
                        <a:t>5.40</a:t>
                      </a:r>
                    </a:p>
                    <a:p>
                      <a:pPr algn="ctr"/>
                      <a:r>
                        <a:rPr lang="en-US" sz="1800" dirty="0"/>
                        <a:t>6.50</a:t>
                      </a:r>
                    </a:p>
                    <a:p>
                      <a:pPr algn="ctr"/>
                      <a:r>
                        <a:rPr lang="en-US" sz="1800" dirty="0"/>
                        <a:t>7.80</a:t>
                      </a:r>
                    </a:p>
                    <a:p>
                      <a:pPr algn="ctr"/>
                      <a:r>
                        <a:rPr lang="en-US" sz="1800" dirty="0"/>
                        <a:t>9.30</a:t>
                      </a:r>
                    </a:p>
                    <a:p>
                      <a:pPr algn="ctr"/>
                      <a:r>
                        <a:rPr lang="en-US" sz="1800" dirty="0"/>
                        <a:t>11.00</a:t>
                      </a:r>
                    </a:p>
                    <a:p>
                      <a:pPr algn="ctr"/>
                      <a:r>
                        <a:rPr lang="en-US" sz="1800" dirty="0"/>
                        <a:t>12.90</a:t>
                      </a:r>
                    </a:p>
                    <a:p>
                      <a:pPr algn="ctr"/>
                      <a:r>
                        <a:rPr lang="en-US" sz="1800" dirty="0"/>
                        <a:t>15.00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$0.00</a:t>
                      </a:r>
                    </a:p>
                    <a:p>
                      <a:pPr algn="ctr"/>
                      <a:r>
                        <a:rPr lang="en-US" sz="1800" dirty="0"/>
                        <a:t>0.30</a:t>
                      </a:r>
                    </a:p>
                    <a:p>
                      <a:pPr algn="ctr"/>
                      <a:r>
                        <a:rPr lang="en-US" sz="1800" dirty="0"/>
                        <a:t>0.80</a:t>
                      </a:r>
                    </a:p>
                    <a:p>
                      <a:pPr algn="ctr"/>
                      <a:r>
                        <a:rPr lang="en-US" sz="1800" dirty="0"/>
                        <a:t>1.50</a:t>
                      </a:r>
                    </a:p>
                    <a:p>
                      <a:pPr algn="ctr"/>
                      <a:r>
                        <a:rPr lang="en-US" sz="1800" dirty="0"/>
                        <a:t>2.40</a:t>
                      </a:r>
                    </a:p>
                    <a:p>
                      <a:pPr algn="ctr"/>
                      <a:r>
                        <a:rPr lang="en-US" sz="1800" dirty="0"/>
                        <a:t>3.50</a:t>
                      </a:r>
                    </a:p>
                    <a:p>
                      <a:pPr algn="ctr"/>
                      <a:r>
                        <a:rPr lang="en-US" sz="1800" dirty="0"/>
                        <a:t>4.80</a:t>
                      </a:r>
                    </a:p>
                    <a:p>
                      <a:pPr algn="ctr"/>
                      <a:r>
                        <a:rPr lang="en-US" sz="1800" dirty="0"/>
                        <a:t>6.30</a:t>
                      </a:r>
                    </a:p>
                    <a:p>
                      <a:pPr algn="ctr"/>
                      <a:r>
                        <a:rPr lang="en-US" sz="1800" dirty="0"/>
                        <a:t>8.00</a:t>
                      </a:r>
                    </a:p>
                    <a:p>
                      <a:pPr algn="ctr"/>
                      <a:r>
                        <a:rPr lang="en-US" sz="1800" dirty="0"/>
                        <a:t>9.90</a:t>
                      </a:r>
                    </a:p>
                    <a:p>
                      <a:pPr algn="ctr"/>
                      <a:r>
                        <a:rPr lang="en-US" sz="1800" dirty="0"/>
                        <a:t>12.00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a:t>
                      </a:r>
                    </a:p>
                    <a:p>
                      <a:pPr algn="ctr"/>
                      <a:r>
                        <a:rPr lang="en-US" sz="1800" dirty="0"/>
                        <a:t>$3.00</a:t>
                      </a:r>
                    </a:p>
                    <a:p>
                      <a:pPr algn="ctr"/>
                      <a:r>
                        <a:rPr lang="en-US" sz="1800" dirty="0"/>
                        <a:t>1.50</a:t>
                      </a:r>
                    </a:p>
                    <a:p>
                      <a:pPr algn="ctr"/>
                      <a:r>
                        <a:rPr lang="en-US" sz="1800" dirty="0"/>
                        <a:t>1.00</a:t>
                      </a:r>
                    </a:p>
                    <a:p>
                      <a:pPr algn="ctr"/>
                      <a:r>
                        <a:rPr lang="en-US" sz="1800" dirty="0"/>
                        <a:t>0.75</a:t>
                      </a:r>
                    </a:p>
                    <a:p>
                      <a:pPr algn="ctr"/>
                      <a:r>
                        <a:rPr lang="en-US" sz="1800" dirty="0"/>
                        <a:t>0.60</a:t>
                      </a:r>
                    </a:p>
                    <a:p>
                      <a:pPr algn="ctr"/>
                      <a:r>
                        <a:rPr lang="en-US" sz="1800" dirty="0"/>
                        <a:t>0.50</a:t>
                      </a:r>
                    </a:p>
                    <a:p>
                      <a:pPr algn="ctr"/>
                      <a:r>
                        <a:rPr lang="en-US" sz="1800" dirty="0"/>
                        <a:t>0.43</a:t>
                      </a:r>
                    </a:p>
                    <a:p>
                      <a:pPr algn="ctr"/>
                      <a:r>
                        <a:rPr lang="en-US" sz="1800" dirty="0"/>
                        <a:t>0.38</a:t>
                      </a:r>
                    </a:p>
                    <a:p>
                      <a:pPr algn="ctr"/>
                      <a:r>
                        <a:rPr lang="en-US" sz="1800" dirty="0"/>
                        <a:t>0.33</a:t>
                      </a:r>
                    </a:p>
                    <a:p>
                      <a:pPr algn="ctr"/>
                      <a:r>
                        <a:rPr lang="en-US" sz="1800" dirty="0"/>
                        <a:t>0.30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a:t>
                      </a:r>
                    </a:p>
                    <a:p>
                      <a:pPr algn="ctr"/>
                      <a:r>
                        <a:rPr lang="en-US" sz="1800" dirty="0"/>
                        <a:t>$0.30</a:t>
                      </a:r>
                    </a:p>
                    <a:p>
                      <a:pPr algn="ctr"/>
                      <a:r>
                        <a:rPr lang="en-US" sz="1800" dirty="0"/>
                        <a:t>0.40</a:t>
                      </a:r>
                    </a:p>
                    <a:p>
                      <a:pPr algn="ctr"/>
                      <a:r>
                        <a:rPr lang="en-US" sz="1800" dirty="0"/>
                        <a:t>0.50</a:t>
                      </a:r>
                    </a:p>
                    <a:p>
                      <a:pPr algn="ctr"/>
                      <a:r>
                        <a:rPr lang="en-US" sz="1800" dirty="0"/>
                        <a:t>0.60</a:t>
                      </a:r>
                    </a:p>
                    <a:p>
                      <a:pPr algn="ctr"/>
                      <a:r>
                        <a:rPr lang="en-US" sz="1800" dirty="0"/>
                        <a:t>0.70</a:t>
                      </a:r>
                    </a:p>
                    <a:p>
                      <a:pPr algn="ctr"/>
                      <a:r>
                        <a:rPr lang="en-US" sz="1800" dirty="0"/>
                        <a:t>0.80</a:t>
                      </a:r>
                    </a:p>
                    <a:p>
                      <a:pPr algn="ctr"/>
                      <a:r>
                        <a:rPr lang="en-US" sz="1800" dirty="0"/>
                        <a:t>0.90</a:t>
                      </a:r>
                    </a:p>
                    <a:p>
                      <a:pPr algn="ctr"/>
                      <a:r>
                        <a:rPr lang="en-US" sz="1800" dirty="0"/>
                        <a:t>1.00</a:t>
                      </a:r>
                    </a:p>
                    <a:p>
                      <a:pPr algn="ctr"/>
                      <a:r>
                        <a:rPr lang="en-US" sz="1800" dirty="0"/>
                        <a:t>1.10</a:t>
                      </a:r>
                    </a:p>
                    <a:p>
                      <a:pPr algn="ctr"/>
                      <a:r>
                        <a:rPr lang="en-US" sz="1800" dirty="0"/>
                        <a:t>1.20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a:t>
                      </a:r>
                    </a:p>
                    <a:p>
                      <a:pPr algn="ctr"/>
                      <a:r>
                        <a:rPr lang="en-US" sz="1800" dirty="0"/>
                        <a:t>$3.30</a:t>
                      </a:r>
                    </a:p>
                    <a:p>
                      <a:pPr algn="ctr"/>
                      <a:r>
                        <a:rPr lang="en-US" sz="1800" dirty="0"/>
                        <a:t>1.90</a:t>
                      </a:r>
                    </a:p>
                    <a:p>
                      <a:pPr algn="ctr"/>
                      <a:r>
                        <a:rPr lang="en-US" sz="1800" dirty="0"/>
                        <a:t>1.50</a:t>
                      </a:r>
                    </a:p>
                    <a:p>
                      <a:pPr algn="ctr"/>
                      <a:r>
                        <a:rPr lang="en-US" sz="1800" dirty="0"/>
                        <a:t>1.35</a:t>
                      </a:r>
                    </a:p>
                    <a:p>
                      <a:pPr algn="ctr"/>
                      <a:r>
                        <a:rPr lang="en-US" sz="1800" dirty="0"/>
                        <a:t>1.30</a:t>
                      </a:r>
                    </a:p>
                    <a:p>
                      <a:pPr algn="ctr"/>
                      <a:r>
                        <a:rPr lang="en-US" sz="1800" dirty="0"/>
                        <a:t>1.30</a:t>
                      </a:r>
                    </a:p>
                    <a:p>
                      <a:pPr algn="ctr"/>
                      <a:r>
                        <a:rPr lang="en-US" sz="1800" dirty="0"/>
                        <a:t>1.33</a:t>
                      </a:r>
                    </a:p>
                    <a:p>
                      <a:pPr algn="ctr"/>
                      <a:r>
                        <a:rPr lang="en-US" sz="1800" dirty="0"/>
                        <a:t>1.38</a:t>
                      </a:r>
                    </a:p>
                    <a:p>
                      <a:pPr algn="ctr"/>
                      <a:r>
                        <a:rPr lang="en-US" sz="1800" dirty="0"/>
                        <a:t>1.43</a:t>
                      </a:r>
                    </a:p>
                    <a:p>
                      <a:pPr algn="ctr"/>
                      <a:r>
                        <a:rPr lang="en-US" sz="1800" dirty="0"/>
                        <a:t>1.50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C2E75A23-D778-C24E-BD9B-D23AC1D9A251}"/>
              </a:ext>
            </a:extLst>
          </p:cNvPr>
          <p:cNvGraphicFramePr>
            <a:graphicFrameLocks noGrp="1"/>
          </p:cNvGraphicFramePr>
          <p:nvPr/>
        </p:nvGraphicFramePr>
        <p:xfrm>
          <a:off x="7412038" y="3062288"/>
          <a:ext cx="1004887" cy="2835275"/>
        </p:xfrm>
        <a:graphic>
          <a:graphicData uri="http://schemas.openxmlformats.org/drawingml/2006/table">
            <a:tbl>
              <a:tblPr>
                <a:tableStyleId>{5C22544A-7EE6-4342-B048-85BDC9FD1C3A}</a:tableStyleId>
              </a:tblPr>
              <a:tblGrid>
                <a:gridCol w="1004887">
                  <a:extLst>
                    <a:ext uri="{9D8B030D-6E8A-4147-A177-3AD203B41FA5}">
                      <a16:colId xmlns:a16="http://schemas.microsoft.com/office/drawing/2014/main" val="20000"/>
                    </a:ext>
                  </a:extLst>
                </a:gridCol>
              </a:tblGrid>
              <a:tr h="2835275">
                <a:tc>
                  <a:txBody>
                    <a:bodyPr/>
                    <a:lstStyle/>
                    <a:p>
                      <a:pPr algn="ctr"/>
                      <a:r>
                        <a:rPr lang="en-US" sz="1800" dirty="0"/>
                        <a:t>$0.30</a:t>
                      </a:r>
                    </a:p>
                    <a:p>
                      <a:pPr algn="ctr"/>
                      <a:r>
                        <a:rPr lang="en-US" sz="1800" dirty="0"/>
                        <a:t>0.50</a:t>
                      </a:r>
                    </a:p>
                    <a:p>
                      <a:pPr algn="ctr"/>
                      <a:r>
                        <a:rPr lang="en-US" sz="1800" dirty="0"/>
                        <a:t>0.70</a:t>
                      </a:r>
                    </a:p>
                    <a:p>
                      <a:pPr algn="ctr"/>
                      <a:r>
                        <a:rPr lang="en-US" sz="1800" dirty="0"/>
                        <a:t>0.90</a:t>
                      </a:r>
                    </a:p>
                    <a:p>
                      <a:pPr algn="ctr"/>
                      <a:r>
                        <a:rPr lang="en-US" sz="1800" dirty="0"/>
                        <a:t>1.10</a:t>
                      </a:r>
                    </a:p>
                    <a:p>
                      <a:pPr algn="ctr"/>
                      <a:r>
                        <a:rPr lang="en-US" sz="1800" dirty="0"/>
                        <a:t>1.30</a:t>
                      </a:r>
                    </a:p>
                    <a:p>
                      <a:pPr algn="ctr"/>
                      <a:r>
                        <a:rPr lang="en-US" sz="1800" dirty="0"/>
                        <a:t>1.50</a:t>
                      </a:r>
                    </a:p>
                    <a:p>
                      <a:pPr algn="ctr"/>
                      <a:r>
                        <a:rPr lang="en-US" sz="1800" dirty="0"/>
                        <a:t>1.70</a:t>
                      </a:r>
                    </a:p>
                    <a:p>
                      <a:pPr algn="ctr"/>
                      <a:r>
                        <a:rPr lang="en-US" sz="1800" dirty="0"/>
                        <a:t>1.90</a:t>
                      </a:r>
                    </a:p>
                    <a:p>
                      <a:pPr algn="ctr"/>
                      <a:r>
                        <a:rPr lang="en-US" sz="1800" dirty="0"/>
                        <a:t>2.10</a:t>
                      </a:r>
                    </a:p>
                  </a:txBody>
                  <a:tcPr marL="91389" marR="91389" marT="45730" marB="45730">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WHAT ARE COSTS?</a:t>
            </a:r>
          </a:p>
        </p:txBody>
      </p:sp>
      <p:sp>
        <p:nvSpPr>
          <p:cNvPr id="50179" name="Rectangle 3"/>
          <p:cNvSpPr>
            <a:spLocks noGrp="1" noChangeArrowheads="1"/>
          </p:cNvSpPr>
          <p:nvPr>
            <p:ph idx="1"/>
          </p:nvPr>
        </p:nvSpPr>
        <p:spPr>
          <a:xfrm>
            <a:off x="409575" y="1244600"/>
            <a:ext cx="7415213" cy="4852988"/>
          </a:xfrm>
        </p:spPr>
        <p:txBody>
          <a:bodyPr/>
          <a:lstStyle/>
          <a:p>
            <a:pPr eaLnBrk="1" hangingPunct="1">
              <a:buFont typeface="Arial" panose="020B0604020202020204" pitchFamily="34" charset="0"/>
              <a:buChar char="•"/>
            </a:pPr>
            <a:r>
              <a:rPr lang="en-IN" altLang="en-US" smtClean="0"/>
              <a:t>Costs of production relate to the different expenses that a firm incur in producing a good or service.</a:t>
            </a:r>
            <a:endParaRPr lang="en-US" altLang="en-US" smtClean="0"/>
          </a:p>
          <a:p>
            <a:pPr lvl="1" eaLnBrk="1" hangingPunct="1"/>
            <a:endParaRPr lang="en-US" alt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4"/>
          <p:cNvGrpSpPr>
            <a:grpSpLocks/>
          </p:cNvGrpSpPr>
          <p:nvPr/>
        </p:nvGrpSpPr>
        <p:grpSpPr bwMode="auto">
          <a:xfrm>
            <a:off x="771525" y="1370013"/>
            <a:ext cx="5648325" cy="4005262"/>
            <a:chOff x="771255" y="1370336"/>
            <a:chExt cx="5648523" cy="4004958"/>
          </a:xfrm>
        </p:grpSpPr>
        <p:grpSp>
          <p:nvGrpSpPr>
            <p:cNvPr id="70722" name="Group 90"/>
            <p:cNvGrpSpPr>
              <a:grpSpLocks/>
            </p:cNvGrpSpPr>
            <p:nvPr/>
          </p:nvGrpSpPr>
          <p:grpSpPr bwMode="auto">
            <a:xfrm>
              <a:off x="771255" y="1370336"/>
              <a:ext cx="5648523" cy="4004958"/>
              <a:chOff x="-250122" y="756266"/>
              <a:chExt cx="5648523" cy="4004958"/>
            </a:xfrm>
          </p:grpSpPr>
          <p:sp>
            <p:nvSpPr>
              <p:cNvPr id="35" name="Rectangle 4">
                <a:extLst>
                  <a:ext uri="{FF2B5EF4-FFF2-40B4-BE49-F238E27FC236}">
                    <a16:creationId xmlns:a16="http://schemas.microsoft.com/office/drawing/2014/main" id="{35DE427C-891F-4448-94FD-1646C2526928}"/>
                  </a:ext>
                </a:extLst>
              </p:cNvPr>
              <p:cNvSpPr/>
              <p:nvPr/>
            </p:nvSpPr>
            <p:spPr>
              <a:xfrm>
                <a:off x="751626" y="822936"/>
                <a:ext cx="4646775" cy="3927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n-US" sz="1400" dirty="0"/>
              </a:p>
            </p:txBody>
          </p:sp>
          <p:grpSp>
            <p:nvGrpSpPr>
              <p:cNvPr id="70769" name="Group 5"/>
              <p:cNvGrpSpPr>
                <a:grpSpLocks/>
              </p:cNvGrpSpPr>
              <p:nvPr/>
            </p:nvGrpSpPr>
            <p:grpSpPr bwMode="auto">
              <a:xfrm>
                <a:off x="-250122" y="756266"/>
                <a:ext cx="1001895" cy="4004958"/>
                <a:chOff x="826982" y="567119"/>
                <a:chExt cx="1001895" cy="4004880"/>
              </a:xfrm>
            </p:grpSpPr>
            <p:cxnSp>
              <p:nvCxnSpPr>
                <p:cNvPr id="37" name="Straight Connector 6">
                  <a:extLst>
                    <a:ext uri="{FF2B5EF4-FFF2-40B4-BE49-F238E27FC236}">
                      <a16:creationId xmlns:a16="http://schemas.microsoft.com/office/drawing/2014/main" id="{78E2F875-1513-2941-89A5-AA00DE1C3076}"/>
                    </a:ext>
                  </a:extLst>
                </p:cNvPr>
                <p:cNvCxnSpPr/>
                <p:nvPr/>
              </p:nvCxnSpPr>
              <p:spPr>
                <a:xfrm rot="5400000">
                  <a:off x="-157837" y="2585432"/>
                  <a:ext cx="39731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771" name="TextBox 7"/>
                <p:cNvSpPr txBox="1">
                  <a:spLocks noChangeArrowheads="1"/>
                </p:cNvSpPr>
                <p:nvPr/>
              </p:nvSpPr>
              <p:spPr bwMode="auto">
                <a:xfrm>
                  <a:off x="826982" y="567119"/>
                  <a:ext cx="980718"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1400"/>
                    <a:t>Total Cost</a:t>
                  </a:r>
                </a:p>
              </p:txBody>
            </p:sp>
          </p:grpSp>
        </p:grpSp>
        <p:grpSp>
          <p:nvGrpSpPr>
            <p:cNvPr id="70723" name="Group 76"/>
            <p:cNvGrpSpPr>
              <a:grpSpLocks/>
            </p:cNvGrpSpPr>
            <p:nvPr/>
          </p:nvGrpSpPr>
          <p:grpSpPr bwMode="auto">
            <a:xfrm>
              <a:off x="1297162" y="4058384"/>
              <a:ext cx="583594" cy="307777"/>
              <a:chOff x="1363767" y="3038014"/>
              <a:chExt cx="583476" cy="308064"/>
            </a:xfrm>
          </p:grpSpPr>
          <p:cxnSp>
            <p:nvCxnSpPr>
              <p:cNvPr id="33" name="Straight Connector 32">
                <a:extLst>
                  <a:ext uri="{FF2B5EF4-FFF2-40B4-BE49-F238E27FC236}">
                    <a16:creationId xmlns:a16="http://schemas.microsoft.com/office/drawing/2014/main" id="{B2FC7FDD-CD87-D644-AA15-138F9A41E199}"/>
                  </a:ext>
                </a:extLst>
              </p:cNvPr>
              <p:cNvCxnSpPr/>
              <p:nvPr/>
            </p:nvCxnSpPr>
            <p:spPr>
              <a:xfrm flipV="1">
                <a:off x="1839511" y="3197874"/>
                <a:ext cx="107932"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67" name="TextBox 78"/>
              <p:cNvSpPr txBox="1">
                <a:spLocks noChangeArrowheads="1"/>
              </p:cNvSpPr>
              <p:nvPr/>
            </p:nvSpPr>
            <p:spPr bwMode="auto">
              <a:xfrm>
                <a:off x="1363767"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5.00</a:t>
                </a:r>
              </a:p>
            </p:txBody>
          </p:sp>
        </p:grpSp>
        <p:grpSp>
          <p:nvGrpSpPr>
            <p:cNvPr id="70724" name="Group 76"/>
            <p:cNvGrpSpPr>
              <a:grpSpLocks/>
            </p:cNvGrpSpPr>
            <p:nvPr/>
          </p:nvGrpSpPr>
          <p:grpSpPr bwMode="auto">
            <a:xfrm>
              <a:off x="1297149" y="4282034"/>
              <a:ext cx="583598" cy="307777"/>
              <a:chOff x="1363763" y="3038014"/>
              <a:chExt cx="583480" cy="308064"/>
            </a:xfrm>
          </p:grpSpPr>
          <p:cxnSp>
            <p:nvCxnSpPr>
              <p:cNvPr id="31" name="Straight Connector 30">
                <a:extLst>
                  <a:ext uri="{FF2B5EF4-FFF2-40B4-BE49-F238E27FC236}">
                    <a16:creationId xmlns:a16="http://schemas.microsoft.com/office/drawing/2014/main" id="{51DB7CA3-F73C-C349-BEBD-4371853EB7F8}"/>
                  </a:ext>
                </a:extLst>
              </p:cNvPr>
              <p:cNvCxnSpPr/>
              <p:nvPr/>
            </p:nvCxnSpPr>
            <p:spPr>
              <a:xfrm flipV="1">
                <a:off x="1839520" y="3198044"/>
                <a:ext cx="107932"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65" name="TextBox 78"/>
              <p:cNvSpPr txBox="1">
                <a:spLocks noChangeArrowheads="1"/>
              </p:cNvSpPr>
              <p:nvPr/>
            </p:nvSpPr>
            <p:spPr bwMode="auto">
              <a:xfrm>
                <a:off x="1363763"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4.00</a:t>
                </a:r>
              </a:p>
            </p:txBody>
          </p:sp>
        </p:grpSp>
        <p:grpSp>
          <p:nvGrpSpPr>
            <p:cNvPr id="70725" name="Group 76"/>
            <p:cNvGrpSpPr>
              <a:grpSpLocks/>
            </p:cNvGrpSpPr>
            <p:nvPr/>
          </p:nvGrpSpPr>
          <p:grpSpPr bwMode="auto">
            <a:xfrm>
              <a:off x="1285276" y="4517559"/>
              <a:ext cx="595470" cy="307777"/>
              <a:chOff x="1351893" y="3038014"/>
              <a:chExt cx="595350" cy="308064"/>
            </a:xfrm>
          </p:grpSpPr>
          <p:cxnSp>
            <p:nvCxnSpPr>
              <p:cNvPr id="29" name="Straight Connector 28">
                <a:extLst>
                  <a:ext uri="{FF2B5EF4-FFF2-40B4-BE49-F238E27FC236}">
                    <a16:creationId xmlns:a16="http://schemas.microsoft.com/office/drawing/2014/main" id="{665EA8EB-8F3D-0844-8EDF-D91273ECB1DD}"/>
                  </a:ext>
                </a:extLst>
              </p:cNvPr>
              <p:cNvCxnSpPr/>
              <p:nvPr/>
            </p:nvCxnSpPr>
            <p:spPr>
              <a:xfrm flipV="1">
                <a:off x="1841109" y="3199040"/>
                <a:ext cx="106345"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63" name="TextBox 78"/>
              <p:cNvSpPr txBox="1">
                <a:spLocks noChangeArrowheads="1"/>
              </p:cNvSpPr>
              <p:nvPr/>
            </p:nvSpPr>
            <p:spPr bwMode="auto">
              <a:xfrm>
                <a:off x="1351893" y="3038014"/>
                <a:ext cx="532411"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3.00</a:t>
                </a:r>
              </a:p>
            </p:txBody>
          </p:sp>
        </p:grpSp>
        <p:grpSp>
          <p:nvGrpSpPr>
            <p:cNvPr id="70726" name="Group 76"/>
            <p:cNvGrpSpPr>
              <a:grpSpLocks/>
            </p:cNvGrpSpPr>
            <p:nvPr/>
          </p:nvGrpSpPr>
          <p:grpSpPr bwMode="auto">
            <a:xfrm>
              <a:off x="1297149" y="4741209"/>
              <a:ext cx="583598" cy="307777"/>
              <a:chOff x="1363763" y="3038014"/>
              <a:chExt cx="583480" cy="308064"/>
            </a:xfrm>
          </p:grpSpPr>
          <p:cxnSp>
            <p:nvCxnSpPr>
              <p:cNvPr id="27" name="Straight Connector 26">
                <a:extLst>
                  <a:ext uri="{FF2B5EF4-FFF2-40B4-BE49-F238E27FC236}">
                    <a16:creationId xmlns:a16="http://schemas.microsoft.com/office/drawing/2014/main" id="{FE3C2537-7E01-E540-89BC-722E134199AF}"/>
                  </a:ext>
                </a:extLst>
              </p:cNvPr>
              <p:cNvCxnSpPr/>
              <p:nvPr/>
            </p:nvCxnSpPr>
            <p:spPr>
              <a:xfrm flipV="1">
                <a:off x="1839520" y="3199210"/>
                <a:ext cx="107932"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61" name="TextBox 78"/>
              <p:cNvSpPr txBox="1">
                <a:spLocks noChangeArrowheads="1"/>
              </p:cNvSpPr>
              <p:nvPr/>
            </p:nvSpPr>
            <p:spPr bwMode="auto">
              <a:xfrm>
                <a:off x="1363763"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2.00</a:t>
                </a:r>
              </a:p>
            </p:txBody>
          </p:sp>
        </p:grpSp>
        <p:grpSp>
          <p:nvGrpSpPr>
            <p:cNvPr id="70727" name="Group 76"/>
            <p:cNvGrpSpPr>
              <a:grpSpLocks/>
            </p:cNvGrpSpPr>
            <p:nvPr/>
          </p:nvGrpSpPr>
          <p:grpSpPr bwMode="auto">
            <a:xfrm>
              <a:off x="1285274" y="4964859"/>
              <a:ext cx="595472" cy="307777"/>
              <a:chOff x="1351891" y="3038014"/>
              <a:chExt cx="595352" cy="308064"/>
            </a:xfrm>
          </p:grpSpPr>
          <p:cxnSp>
            <p:nvCxnSpPr>
              <p:cNvPr id="25" name="Straight Connector 24">
                <a:extLst>
                  <a:ext uri="{FF2B5EF4-FFF2-40B4-BE49-F238E27FC236}">
                    <a16:creationId xmlns:a16="http://schemas.microsoft.com/office/drawing/2014/main" id="{98599CCD-8C48-AF4D-8DEA-6C7CE1A8C465}"/>
                  </a:ext>
                </a:extLst>
              </p:cNvPr>
              <p:cNvCxnSpPr/>
              <p:nvPr/>
            </p:nvCxnSpPr>
            <p:spPr>
              <a:xfrm flipV="1">
                <a:off x="1841109" y="3197792"/>
                <a:ext cx="106345"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9" name="TextBox 78"/>
              <p:cNvSpPr txBox="1">
                <a:spLocks noChangeArrowheads="1"/>
              </p:cNvSpPr>
              <p:nvPr/>
            </p:nvSpPr>
            <p:spPr bwMode="auto">
              <a:xfrm>
                <a:off x="1351891"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1.00</a:t>
                </a:r>
              </a:p>
            </p:txBody>
          </p:sp>
        </p:grpSp>
        <p:grpSp>
          <p:nvGrpSpPr>
            <p:cNvPr id="70728" name="Group 76"/>
            <p:cNvGrpSpPr>
              <a:grpSpLocks/>
            </p:cNvGrpSpPr>
            <p:nvPr/>
          </p:nvGrpSpPr>
          <p:grpSpPr bwMode="auto">
            <a:xfrm>
              <a:off x="1309040" y="3367623"/>
              <a:ext cx="571717" cy="307777"/>
              <a:chOff x="1375642" y="3038014"/>
              <a:chExt cx="571601" cy="308064"/>
            </a:xfrm>
          </p:grpSpPr>
          <p:cxnSp>
            <p:nvCxnSpPr>
              <p:cNvPr id="23" name="Straight Connector 22">
                <a:extLst>
                  <a:ext uri="{FF2B5EF4-FFF2-40B4-BE49-F238E27FC236}">
                    <a16:creationId xmlns:a16="http://schemas.microsoft.com/office/drawing/2014/main" id="{FF279050-89C7-3D42-A097-868A2787C8C2}"/>
                  </a:ext>
                </a:extLst>
              </p:cNvPr>
              <p:cNvCxnSpPr/>
              <p:nvPr/>
            </p:nvCxnSpPr>
            <p:spPr>
              <a:xfrm flipV="1">
                <a:off x="1841098" y="3198124"/>
                <a:ext cx="106345"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7" name="TextBox 78"/>
              <p:cNvSpPr txBox="1">
                <a:spLocks noChangeArrowheads="1"/>
              </p:cNvSpPr>
              <p:nvPr/>
            </p:nvSpPr>
            <p:spPr bwMode="auto">
              <a:xfrm>
                <a:off x="1375642"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8.00</a:t>
                </a:r>
              </a:p>
            </p:txBody>
          </p:sp>
        </p:grpSp>
        <p:grpSp>
          <p:nvGrpSpPr>
            <p:cNvPr id="70729" name="Group 76"/>
            <p:cNvGrpSpPr>
              <a:grpSpLocks/>
            </p:cNvGrpSpPr>
            <p:nvPr/>
          </p:nvGrpSpPr>
          <p:grpSpPr bwMode="auto">
            <a:xfrm>
              <a:off x="1309038" y="3603155"/>
              <a:ext cx="571719" cy="307777"/>
              <a:chOff x="1375640" y="3038014"/>
              <a:chExt cx="571603" cy="308064"/>
            </a:xfrm>
          </p:grpSpPr>
          <p:cxnSp>
            <p:nvCxnSpPr>
              <p:cNvPr id="21" name="Straight Connector 20">
                <a:extLst>
                  <a:ext uri="{FF2B5EF4-FFF2-40B4-BE49-F238E27FC236}">
                    <a16:creationId xmlns:a16="http://schemas.microsoft.com/office/drawing/2014/main" id="{D63B6480-D276-E74E-9AAD-4D393DE7391B}"/>
                  </a:ext>
                </a:extLst>
              </p:cNvPr>
              <p:cNvCxnSpPr/>
              <p:nvPr/>
            </p:nvCxnSpPr>
            <p:spPr>
              <a:xfrm flipV="1">
                <a:off x="1841098" y="3199114"/>
                <a:ext cx="106345"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5" name="TextBox 78"/>
              <p:cNvSpPr txBox="1">
                <a:spLocks noChangeArrowheads="1"/>
              </p:cNvSpPr>
              <p:nvPr/>
            </p:nvSpPr>
            <p:spPr bwMode="auto">
              <a:xfrm>
                <a:off x="1375640"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7.00</a:t>
                </a:r>
              </a:p>
            </p:txBody>
          </p:sp>
        </p:grpSp>
        <p:grpSp>
          <p:nvGrpSpPr>
            <p:cNvPr id="70730" name="Group 76"/>
            <p:cNvGrpSpPr>
              <a:grpSpLocks/>
            </p:cNvGrpSpPr>
            <p:nvPr/>
          </p:nvGrpSpPr>
          <p:grpSpPr bwMode="auto">
            <a:xfrm>
              <a:off x="1309038" y="3826811"/>
              <a:ext cx="571719" cy="307777"/>
              <a:chOff x="1375640" y="3038014"/>
              <a:chExt cx="571603" cy="308064"/>
            </a:xfrm>
          </p:grpSpPr>
          <p:cxnSp>
            <p:nvCxnSpPr>
              <p:cNvPr id="19" name="Straight Connector 18">
                <a:extLst>
                  <a:ext uri="{FF2B5EF4-FFF2-40B4-BE49-F238E27FC236}">
                    <a16:creationId xmlns:a16="http://schemas.microsoft.com/office/drawing/2014/main" id="{D435664A-28B1-2342-B4AC-41B86E73C961}"/>
                  </a:ext>
                </a:extLst>
              </p:cNvPr>
              <p:cNvCxnSpPr/>
              <p:nvPr/>
            </p:nvCxnSpPr>
            <p:spPr>
              <a:xfrm flipV="1">
                <a:off x="1841098" y="3199278"/>
                <a:ext cx="106345"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3" name="TextBox 78"/>
              <p:cNvSpPr txBox="1">
                <a:spLocks noChangeArrowheads="1"/>
              </p:cNvSpPr>
              <p:nvPr/>
            </p:nvSpPr>
            <p:spPr bwMode="auto">
              <a:xfrm>
                <a:off x="1375640"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6.00</a:t>
                </a:r>
              </a:p>
            </p:txBody>
          </p:sp>
        </p:grpSp>
        <p:grpSp>
          <p:nvGrpSpPr>
            <p:cNvPr id="70731" name="Group 76"/>
            <p:cNvGrpSpPr>
              <a:grpSpLocks/>
            </p:cNvGrpSpPr>
            <p:nvPr/>
          </p:nvGrpSpPr>
          <p:grpSpPr bwMode="auto">
            <a:xfrm>
              <a:off x="1318923" y="3140010"/>
              <a:ext cx="547966" cy="307777"/>
              <a:chOff x="1399385" y="3038014"/>
              <a:chExt cx="547858" cy="308064"/>
            </a:xfrm>
          </p:grpSpPr>
          <p:cxnSp>
            <p:nvCxnSpPr>
              <p:cNvPr id="17" name="Straight Connector 16">
                <a:extLst>
                  <a:ext uri="{FF2B5EF4-FFF2-40B4-BE49-F238E27FC236}">
                    <a16:creationId xmlns:a16="http://schemas.microsoft.com/office/drawing/2014/main" id="{60A8F4B7-835A-034F-9A8C-87A23D0D694A}"/>
                  </a:ext>
                </a:extLst>
              </p:cNvPr>
              <p:cNvCxnSpPr/>
              <p:nvPr/>
            </p:nvCxnSpPr>
            <p:spPr>
              <a:xfrm flipV="1">
                <a:off x="1840677" y="3198744"/>
                <a:ext cx="106345"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1" name="TextBox 78"/>
              <p:cNvSpPr txBox="1">
                <a:spLocks noChangeArrowheads="1"/>
              </p:cNvSpPr>
              <p:nvPr/>
            </p:nvSpPr>
            <p:spPr bwMode="auto">
              <a:xfrm>
                <a:off x="1399385" y="3038014"/>
                <a:ext cx="532413"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9.00</a:t>
                </a:r>
              </a:p>
            </p:txBody>
          </p:sp>
        </p:grpSp>
        <p:grpSp>
          <p:nvGrpSpPr>
            <p:cNvPr id="70732" name="Group 76"/>
            <p:cNvGrpSpPr>
              <a:grpSpLocks/>
            </p:cNvGrpSpPr>
            <p:nvPr/>
          </p:nvGrpSpPr>
          <p:grpSpPr bwMode="auto">
            <a:xfrm>
              <a:off x="1202167" y="2912398"/>
              <a:ext cx="678591" cy="307777"/>
              <a:chOff x="1268785" y="3038014"/>
              <a:chExt cx="678458" cy="308064"/>
            </a:xfrm>
          </p:grpSpPr>
          <p:cxnSp>
            <p:nvCxnSpPr>
              <p:cNvPr id="93" name="Straight Connector 92">
                <a:extLst>
                  <a:ext uri="{FF2B5EF4-FFF2-40B4-BE49-F238E27FC236}">
                    <a16:creationId xmlns:a16="http://schemas.microsoft.com/office/drawing/2014/main" id="{2785AFF9-851A-BF42-A985-DE8898ACDEAE}"/>
                  </a:ext>
                </a:extLst>
              </p:cNvPr>
              <p:cNvCxnSpPr/>
              <p:nvPr/>
            </p:nvCxnSpPr>
            <p:spPr>
              <a:xfrm flipV="1">
                <a:off x="1839509" y="3197772"/>
                <a:ext cx="107933"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9" name="TextBox 78"/>
              <p:cNvSpPr txBox="1">
                <a:spLocks noChangeArrowheads="1"/>
              </p:cNvSpPr>
              <p:nvPr/>
            </p:nvSpPr>
            <p:spPr bwMode="auto">
              <a:xfrm>
                <a:off x="1268785" y="3038014"/>
                <a:ext cx="63178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10.00</a:t>
                </a:r>
              </a:p>
            </p:txBody>
          </p:sp>
        </p:grpSp>
        <p:grpSp>
          <p:nvGrpSpPr>
            <p:cNvPr id="70733" name="Group 76"/>
            <p:cNvGrpSpPr>
              <a:grpSpLocks/>
            </p:cNvGrpSpPr>
            <p:nvPr/>
          </p:nvGrpSpPr>
          <p:grpSpPr bwMode="auto">
            <a:xfrm>
              <a:off x="1202166" y="2684787"/>
              <a:ext cx="678591" cy="307777"/>
              <a:chOff x="1268785" y="3038014"/>
              <a:chExt cx="678458" cy="308064"/>
            </a:xfrm>
          </p:grpSpPr>
          <p:cxnSp>
            <p:nvCxnSpPr>
              <p:cNvPr id="96" name="Straight Connector 95">
                <a:extLst>
                  <a:ext uri="{FF2B5EF4-FFF2-40B4-BE49-F238E27FC236}">
                    <a16:creationId xmlns:a16="http://schemas.microsoft.com/office/drawing/2014/main" id="{12B2B796-47A7-6C44-896E-5DE2FE06B856}"/>
                  </a:ext>
                </a:extLst>
              </p:cNvPr>
              <p:cNvCxnSpPr/>
              <p:nvPr/>
            </p:nvCxnSpPr>
            <p:spPr>
              <a:xfrm flipV="1">
                <a:off x="1839510" y="3198387"/>
                <a:ext cx="107933"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7" name="TextBox 78"/>
              <p:cNvSpPr txBox="1">
                <a:spLocks noChangeArrowheads="1"/>
              </p:cNvSpPr>
              <p:nvPr/>
            </p:nvSpPr>
            <p:spPr bwMode="auto">
              <a:xfrm>
                <a:off x="1268785" y="3038014"/>
                <a:ext cx="618446"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11.00</a:t>
                </a:r>
              </a:p>
            </p:txBody>
          </p:sp>
        </p:grpSp>
        <p:grpSp>
          <p:nvGrpSpPr>
            <p:cNvPr id="70734" name="Group 76"/>
            <p:cNvGrpSpPr>
              <a:grpSpLocks/>
            </p:cNvGrpSpPr>
            <p:nvPr/>
          </p:nvGrpSpPr>
          <p:grpSpPr bwMode="auto">
            <a:xfrm>
              <a:off x="1202166" y="2457176"/>
              <a:ext cx="678591" cy="307777"/>
              <a:chOff x="1268785" y="3038014"/>
              <a:chExt cx="678458" cy="308064"/>
            </a:xfrm>
          </p:grpSpPr>
          <p:cxnSp>
            <p:nvCxnSpPr>
              <p:cNvPr id="99" name="Straight Connector 98">
                <a:extLst>
                  <a:ext uri="{FF2B5EF4-FFF2-40B4-BE49-F238E27FC236}">
                    <a16:creationId xmlns:a16="http://schemas.microsoft.com/office/drawing/2014/main" id="{39AF5297-8984-B942-883A-AEED2622632B}"/>
                  </a:ext>
                </a:extLst>
              </p:cNvPr>
              <p:cNvCxnSpPr/>
              <p:nvPr/>
            </p:nvCxnSpPr>
            <p:spPr>
              <a:xfrm flipV="1">
                <a:off x="1839510" y="3199005"/>
                <a:ext cx="107933"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5" name="TextBox 78"/>
              <p:cNvSpPr txBox="1">
                <a:spLocks noChangeArrowheads="1"/>
              </p:cNvSpPr>
              <p:nvPr/>
            </p:nvSpPr>
            <p:spPr bwMode="auto">
              <a:xfrm>
                <a:off x="1268785" y="3038014"/>
                <a:ext cx="63178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12.00</a:t>
                </a:r>
              </a:p>
            </p:txBody>
          </p:sp>
        </p:grpSp>
        <p:grpSp>
          <p:nvGrpSpPr>
            <p:cNvPr id="70735" name="Group 76"/>
            <p:cNvGrpSpPr>
              <a:grpSpLocks/>
            </p:cNvGrpSpPr>
            <p:nvPr/>
          </p:nvGrpSpPr>
          <p:grpSpPr bwMode="auto">
            <a:xfrm>
              <a:off x="1202166" y="2229564"/>
              <a:ext cx="678591" cy="307777"/>
              <a:chOff x="1268785" y="3038014"/>
              <a:chExt cx="678458" cy="308064"/>
            </a:xfrm>
          </p:grpSpPr>
          <p:cxnSp>
            <p:nvCxnSpPr>
              <p:cNvPr id="102" name="Straight Connector 101">
                <a:extLst>
                  <a:ext uri="{FF2B5EF4-FFF2-40B4-BE49-F238E27FC236}">
                    <a16:creationId xmlns:a16="http://schemas.microsoft.com/office/drawing/2014/main" id="{00904F64-9479-7241-8E81-313CE0ADA32E}"/>
                  </a:ext>
                </a:extLst>
              </p:cNvPr>
              <p:cNvCxnSpPr/>
              <p:nvPr/>
            </p:nvCxnSpPr>
            <p:spPr>
              <a:xfrm flipV="1">
                <a:off x="1839510" y="3198033"/>
                <a:ext cx="107933"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3" name="TextBox 78"/>
              <p:cNvSpPr txBox="1">
                <a:spLocks noChangeArrowheads="1"/>
              </p:cNvSpPr>
              <p:nvPr/>
            </p:nvSpPr>
            <p:spPr bwMode="auto">
              <a:xfrm>
                <a:off x="1268785" y="3038014"/>
                <a:ext cx="63178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13.00</a:t>
                </a:r>
              </a:p>
            </p:txBody>
          </p:sp>
        </p:grpSp>
        <p:grpSp>
          <p:nvGrpSpPr>
            <p:cNvPr id="70736" name="Group 76"/>
            <p:cNvGrpSpPr>
              <a:grpSpLocks/>
            </p:cNvGrpSpPr>
            <p:nvPr/>
          </p:nvGrpSpPr>
          <p:grpSpPr bwMode="auto">
            <a:xfrm>
              <a:off x="1202166" y="2001954"/>
              <a:ext cx="678591" cy="307777"/>
              <a:chOff x="1268785" y="3038014"/>
              <a:chExt cx="678458" cy="308064"/>
            </a:xfrm>
          </p:grpSpPr>
          <p:cxnSp>
            <p:nvCxnSpPr>
              <p:cNvPr id="105" name="Straight Connector 104">
                <a:extLst>
                  <a:ext uri="{FF2B5EF4-FFF2-40B4-BE49-F238E27FC236}">
                    <a16:creationId xmlns:a16="http://schemas.microsoft.com/office/drawing/2014/main" id="{64A9B26E-FB05-2549-82FD-9658252391C6}"/>
                  </a:ext>
                </a:extLst>
              </p:cNvPr>
              <p:cNvCxnSpPr/>
              <p:nvPr/>
            </p:nvCxnSpPr>
            <p:spPr>
              <a:xfrm flipV="1">
                <a:off x="1839510" y="3198648"/>
                <a:ext cx="107933"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1" name="TextBox 78"/>
              <p:cNvSpPr txBox="1">
                <a:spLocks noChangeArrowheads="1"/>
              </p:cNvSpPr>
              <p:nvPr/>
            </p:nvSpPr>
            <p:spPr bwMode="auto">
              <a:xfrm>
                <a:off x="1268785" y="3038014"/>
                <a:ext cx="63178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14.00</a:t>
                </a:r>
              </a:p>
            </p:txBody>
          </p:sp>
        </p:grpSp>
        <p:grpSp>
          <p:nvGrpSpPr>
            <p:cNvPr id="70737" name="Group 76"/>
            <p:cNvGrpSpPr>
              <a:grpSpLocks/>
            </p:cNvGrpSpPr>
            <p:nvPr/>
          </p:nvGrpSpPr>
          <p:grpSpPr bwMode="auto">
            <a:xfrm>
              <a:off x="1095295" y="1774343"/>
              <a:ext cx="785462" cy="307777"/>
              <a:chOff x="1161933" y="3038014"/>
              <a:chExt cx="785310" cy="308064"/>
            </a:xfrm>
          </p:grpSpPr>
          <p:cxnSp>
            <p:nvCxnSpPr>
              <p:cNvPr id="108" name="Straight Connector 107">
                <a:extLst>
                  <a:ext uri="{FF2B5EF4-FFF2-40B4-BE49-F238E27FC236}">
                    <a16:creationId xmlns:a16="http://schemas.microsoft.com/office/drawing/2014/main" id="{EC3DBD09-1488-A14B-9953-F48F9A27DAA3}"/>
                  </a:ext>
                </a:extLst>
              </p:cNvPr>
              <p:cNvCxnSpPr/>
              <p:nvPr/>
            </p:nvCxnSpPr>
            <p:spPr>
              <a:xfrm flipV="1">
                <a:off x="1839510" y="3199264"/>
                <a:ext cx="107933"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39" name="TextBox 78"/>
              <p:cNvSpPr txBox="1">
                <a:spLocks noChangeArrowheads="1"/>
              </p:cNvSpPr>
              <p:nvPr/>
            </p:nvSpPr>
            <p:spPr bwMode="auto">
              <a:xfrm>
                <a:off x="1161933" y="3038014"/>
                <a:ext cx="731148"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$15.00</a:t>
                </a:r>
              </a:p>
            </p:txBody>
          </p:sp>
        </p:grpSp>
      </p:grpSp>
      <p:sp>
        <p:nvSpPr>
          <p:cNvPr id="70659"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en-US" smtClean="0">
                <a:cs typeface="Arial" panose="020B0604020202020204" pitchFamily="34" charset="0"/>
              </a:rPr>
              <a:t>Conrad’s total-cost curve</a:t>
            </a:r>
          </a:p>
        </p:txBody>
      </p:sp>
      <p:sp>
        <p:nvSpPr>
          <p:cNvPr id="70660" name="Slide Number Placeholder 3"/>
          <p:cNvSpPr>
            <a:spLocks noGrp="1"/>
          </p:cNvSpPr>
          <p:nvPr>
            <p:ph type="sldNum" sz="quarter" idx="14"/>
          </p:nvPr>
        </p:nvSpPr>
        <p:spPr bwMode="auto">
          <a:xfrm>
            <a:off x="10455275" y="6469063"/>
            <a:ext cx="609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fld id="{B3EC6115-17B3-4A4C-A7C5-62824A1A0B59}" type="slidenum">
              <a:rPr lang="en-US" altLang="en-US" sz="1800" smtClean="0">
                <a:latin typeface="Calibri" panose="020F0502020204030204" pitchFamily="34" charset="0"/>
              </a:rPr>
              <a:pPr>
                <a:lnSpc>
                  <a:spcPct val="100000"/>
                </a:lnSpc>
                <a:spcBef>
                  <a:spcPct val="0"/>
                </a:spcBef>
                <a:buClrTx/>
                <a:buSzTx/>
                <a:buFontTx/>
                <a:buNone/>
              </a:pPr>
              <a:t>19</a:t>
            </a:fld>
            <a:endParaRPr lang="en-US" altLang="en-US" sz="1800" smtClean="0">
              <a:latin typeface="Calibri" panose="020F0502020204030204" pitchFamily="34" charset="0"/>
            </a:endParaRPr>
          </a:p>
        </p:txBody>
      </p:sp>
      <p:sp>
        <p:nvSpPr>
          <p:cNvPr id="39" name="TextBox 38"/>
          <p:cNvSpPr txBox="1">
            <a:spLocks noChangeArrowheads="1"/>
          </p:cNvSpPr>
          <p:nvPr/>
        </p:nvSpPr>
        <p:spPr bwMode="auto">
          <a:xfrm>
            <a:off x="0" y="6100763"/>
            <a:ext cx="87518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solidFill>
                  <a:srgbClr val="800080"/>
                </a:solidFill>
              </a:rPr>
              <a:t>Here the quantity of output produced (on the horizontal axis) is from the first column in Table 2, and the total cost (on the vertical axis) is from the second column. As in Figure 2, the total-cost curve gets steeper as the quantity of output increases because of diminishing marginal product.</a:t>
            </a:r>
          </a:p>
        </p:txBody>
      </p:sp>
      <p:grpSp>
        <p:nvGrpSpPr>
          <p:cNvPr id="28" name="Group 153"/>
          <p:cNvGrpSpPr>
            <a:grpSpLocks/>
          </p:cNvGrpSpPr>
          <p:nvPr/>
        </p:nvGrpSpPr>
        <p:grpSpPr bwMode="auto">
          <a:xfrm>
            <a:off x="1609725" y="5230813"/>
            <a:ext cx="6113463" cy="641350"/>
            <a:chOff x="1608954" y="5230623"/>
            <a:chExt cx="6114490" cy="641739"/>
          </a:xfrm>
        </p:grpSpPr>
        <p:grpSp>
          <p:nvGrpSpPr>
            <p:cNvPr id="70688" name="Group 8"/>
            <p:cNvGrpSpPr>
              <a:grpSpLocks/>
            </p:cNvGrpSpPr>
            <p:nvPr/>
          </p:nvGrpSpPr>
          <p:grpSpPr bwMode="auto">
            <a:xfrm>
              <a:off x="1608954" y="5349142"/>
              <a:ext cx="6114490" cy="523220"/>
              <a:chOff x="1676400" y="5167755"/>
              <a:chExt cx="6114490" cy="522561"/>
            </a:xfrm>
          </p:grpSpPr>
          <p:cxnSp>
            <p:nvCxnSpPr>
              <p:cNvPr id="81" name="Straight Connector 9">
                <a:extLst>
                  <a:ext uri="{FF2B5EF4-FFF2-40B4-BE49-F238E27FC236}">
                    <a16:creationId xmlns:a16="http://schemas.microsoft.com/office/drawing/2014/main" id="{8703ABFC-0FA9-0345-999B-7A8D65B2CE9D}"/>
                  </a:ext>
                </a:extLst>
              </p:cNvPr>
              <p:cNvCxnSpPr/>
              <p:nvPr/>
            </p:nvCxnSpPr>
            <p:spPr>
              <a:xfrm>
                <a:off x="1889161" y="5182648"/>
                <a:ext cx="4668034"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720" name="TextBox 10"/>
              <p:cNvSpPr txBox="1">
                <a:spLocks noChangeArrowheads="1"/>
              </p:cNvSpPr>
              <p:nvPr/>
            </p:nvSpPr>
            <p:spPr bwMode="auto">
              <a:xfrm>
                <a:off x="5661846" y="5167755"/>
                <a:ext cx="2129044" cy="52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1400"/>
                  <a:t>Quantity of Output</a:t>
                </a:r>
              </a:p>
              <a:p>
                <a:pPr algn="r" eaLnBrk="1" hangingPunct="1">
                  <a:lnSpc>
                    <a:spcPct val="100000"/>
                  </a:lnSpc>
                  <a:spcBef>
                    <a:spcPct val="0"/>
                  </a:spcBef>
                  <a:buClrTx/>
                  <a:buSzTx/>
                  <a:buFontTx/>
                  <a:buNone/>
                </a:pPr>
                <a:r>
                  <a:rPr lang="en-US" altLang="en-US" sz="1400"/>
                  <a:t>(cups of coffee per hour)</a:t>
                </a:r>
              </a:p>
            </p:txBody>
          </p:sp>
          <p:sp>
            <p:nvSpPr>
              <p:cNvPr id="70721" name="TextBox 11"/>
              <p:cNvSpPr txBox="1">
                <a:spLocks noChangeArrowheads="1"/>
              </p:cNvSpPr>
              <p:nvPr/>
            </p:nvSpPr>
            <p:spPr bwMode="auto">
              <a:xfrm>
                <a:off x="1676400" y="5181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0</a:t>
                </a:r>
              </a:p>
            </p:txBody>
          </p:sp>
        </p:grpSp>
        <p:grpSp>
          <p:nvGrpSpPr>
            <p:cNvPr id="70689" name="Group 22"/>
            <p:cNvGrpSpPr>
              <a:grpSpLocks/>
            </p:cNvGrpSpPr>
            <p:nvPr/>
          </p:nvGrpSpPr>
          <p:grpSpPr bwMode="auto">
            <a:xfrm>
              <a:off x="2070786" y="5230623"/>
              <a:ext cx="284052" cy="440012"/>
              <a:chOff x="2899075" y="4439662"/>
              <a:chExt cx="284346" cy="440349"/>
            </a:xfrm>
          </p:grpSpPr>
          <p:cxnSp>
            <p:nvCxnSpPr>
              <p:cNvPr id="79" name="Straight Connector 78">
                <a:extLst>
                  <a:ext uri="{FF2B5EF4-FFF2-40B4-BE49-F238E27FC236}">
                    <a16:creationId xmlns:a16="http://schemas.microsoft.com/office/drawing/2014/main" id="{0CBBE1EE-8AC8-AE46-A0D0-438707656C29}"/>
                  </a:ext>
                </a:extLst>
              </p:cNvPr>
              <p:cNvCxnSpPr/>
              <p:nvPr/>
            </p:nvCxnSpPr>
            <p:spPr>
              <a:xfrm rot="5400000">
                <a:off x="2981923" y="4504839"/>
                <a:ext cx="131943" cy="159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8" name="TextBox 24"/>
              <p:cNvSpPr txBox="1">
                <a:spLocks noChangeArrowheads="1"/>
              </p:cNvSpPr>
              <p:nvPr/>
            </p:nvSpPr>
            <p:spPr bwMode="auto">
              <a:xfrm>
                <a:off x="2899075"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a:t>
                </a:r>
              </a:p>
            </p:txBody>
          </p:sp>
        </p:grpSp>
        <p:grpSp>
          <p:nvGrpSpPr>
            <p:cNvPr id="70690" name="Group 22"/>
            <p:cNvGrpSpPr>
              <a:grpSpLocks/>
            </p:cNvGrpSpPr>
            <p:nvPr/>
          </p:nvGrpSpPr>
          <p:grpSpPr bwMode="auto">
            <a:xfrm>
              <a:off x="2452633" y="5230623"/>
              <a:ext cx="284052" cy="440012"/>
              <a:chOff x="2909139" y="4439662"/>
              <a:chExt cx="284346" cy="440349"/>
            </a:xfrm>
          </p:grpSpPr>
          <p:cxnSp>
            <p:nvCxnSpPr>
              <p:cNvPr id="77" name="Straight Connector 76">
                <a:extLst>
                  <a:ext uri="{FF2B5EF4-FFF2-40B4-BE49-F238E27FC236}">
                    <a16:creationId xmlns:a16="http://schemas.microsoft.com/office/drawing/2014/main" id="{7B5E42A2-C3CD-9245-A00C-200043595D82}"/>
                  </a:ext>
                </a:extLst>
              </p:cNvPr>
              <p:cNvCxnSpPr/>
              <p:nvPr/>
            </p:nvCxnSpPr>
            <p:spPr>
              <a:xfrm rot="5400000">
                <a:off x="2980871"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6" name="TextBox 24"/>
              <p:cNvSpPr txBox="1">
                <a:spLocks noChangeArrowheads="1"/>
              </p:cNvSpPr>
              <p:nvPr/>
            </p:nvSpPr>
            <p:spPr bwMode="auto">
              <a:xfrm>
                <a:off x="2909139"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2</a:t>
                </a:r>
              </a:p>
            </p:txBody>
          </p:sp>
        </p:grpSp>
        <p:grpSp>
          <p:nvGrpSpPr>
            <p:cNvPr id="70691" name="Group 22"/>
            <p:cNvGrpSpPr>
              <a:grpSpLocks/>
            </p:cNvGrpSpPr>
            <p:nvPr/>
          </p:nvGrpSpPr>
          <p:grpSpPr bwMode="auto">
            <a:xfrm>
              <a:off x="2824339" y="5230623"/>
              <a:ext cx="284052" cy="440012"/>
              <a:chOff x="2904023" y="4439662"/>
              <a:chExt cx="284346" cy="440349"/>
            </a:xfrm>
          </p:grpSpPr>
          <p:cxnSp>
            <p:nvCxnSpPr>
              <p:cNvPr id="75" name="Straight Connector 74">
                <a:extLst>
                  <a:ext uri="{FF2B5EF4-FFF2-40B4-BE49-F238E27FC236}">
                    <a16:creationId xmlns:a16="http://schemas.microsoft.com/office/drawing/2014/main" id="{B5425AC6-6B0C-C940-B24B-2A122C5E5560}"/>
                  </a:ext>
                </a:extLst>
              </p:cNvPr>
              <p:cNvCxnSpPr/>
              <p:nvPr/>
            </p:nvCxnSpPr>
            <p:spPr>
              <a:xfrm rot="5400000">
                <a:off x="2980355"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4" name="TextBox 24"/>
              <p:cNvSpPr txBox="1">
                <a:spLocks noChangeArrowheads="1"/>
              </p:cNvSpPr>
              <p:nvPr/>
            </p:nvSpPr>
            <p:spPr bwMode="auto">
              <a:xfrm>
                <a:off x="2904023"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3</a:t>
                </a:r>
              </a:p>
            </p:txBody>
          </p:sp>
        </p:grpSp>
        <p:grpSp>
          <p:nvGrpSpPr>
            <p:cNvPr id="70692" name="Group 22"/>
            <p:cNvGrpSpPr>
              <a:grpSpLocks/>
            </p:cNvGrpSpPr>
            <p:nvPr/>
          </p:nvGrpSpPr>
          <p:grpSpPr bwMode="auto">
            <a:xfrm>
              <a:off x="3210167" y="5230623"/>
              <a:ext cx="284052" cy="440012"/>
              <a:chOff x="2904023" y="4439662"/>
              <a:chExt cx="284346" cy="440349"/>
            </a:xfrm>
          </p:grpSpPr>
          <p:cxnSp>
            <p:nvCxnSpPr>
              <p:cNvPr id="73" name="Straight Connector 72">
                <a:extLst>
                  <a:ext uri="{FF2B5EF4-FFF2-40B4-BE49-F238E27FC236}">
                    <a16:creationId xmlns:a16="http://schemas.microsoft.com/office/drawing/2014/main" id="{53711876-95F5-A849-BA44-582755868AB9}"/>
                  </a:ext>
                </a:extLst>
              </p:cNvPr>
              <p:cNvCxnSpPr/>
              <p:nvPr/>
            </p:nvCxnSpPr>
            <p:spPr>
              <a:xfrm rot="5400000">
                <a:off x="2980354"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2" name="TextBox 24"/>
              <p:cNvSpPr txBox="1">
                <a:spLocks noChangeArrowheads="1"/>
              </p:cNvSpPr>
              <p:nvPr/>
            </p:nvSpPr>
            <p:spPr bwMode="auto">
              <a:xfrm>
                <a:off x="2904023"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4</a:t>
                </a:r>
              </a:p>
            </p:txBody>
          </p:sp>
        </p:grpSp>
        <p:grpSp>
          <p:nvGrpSpPr>
            <p:cNvPr id="70693" name="Group 22"/>
            <p:cNvGrpSpPr>
              <a:grpSpLocks/>
            </p:cNvGrpSpPr>
            <p:nvPr/>
          </p:nvGrpSpPr>
          <p:grpSpPr bwMode="auto">
            <a:xfrm>
              <a:off x="3588769" y="5230623"/>
              <a:ext cx="284052" cy="440012"/>
              <a:chOff x="2899748" y="4439662"/>
              <a:chExt cx="284346" cy="440349"/>
            </a:xfrm>
          </p:grpSpPr>
          <p:cxnSp>
            <p:nvCxnSpPr>
              <p:cNvPr id="71" name="Straight Connector 70">
                <a:extLst>
                  <a:ext uri="{FF2B5EF4-FFF2-40B4-BE49-F238E27FC236}">
                    <a16:creationId xmlns:a16="http://schemas.microsoft.com/office/drawing/2014/main" id="{B98EAEE2-9983-6740-B053-3B7B555074DB}"/>
                  </a:ext>
                </a:extLst>
              </p:cNvPr>
              <p:cNvCxnSpPr/>
              <p:nvPr/>
            </p:nvCxnSpPr>
            <p:spPr>
              <a:xfrm rot="5400000">
                <a:off x="2981722"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0" name="TextBox 24"/>
              <p:cNvSpPr txBox="1">
                <a:spLocks noChangeArrowheads="1"/>
              </p:cNvSpPr>
              <p:nvPr/>
            </p:nvSpPr>
            <p:spPr bwMode="auto">
              <a:xfrm>
                <a:off x="2899748"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5</a:t>
                </a:r>
              </a:p>
            </p:txBody>
          </p:sp>
        </p:grpSp>
        <p:grpSp>
          <p:nvGrpSpPr>
            <p:cNvPr id="70694" name="Group 22"/>
            <p:cNvGrpSpPr>
              <a:grpSpLocks/>
            </p:cNvGrpSpPr>
            <p:nvPr/>
          </p:nvGrpSpPr>
          <p:grpSpPr bwMode="auto">
            <a:xfrm>
              <a:off x="3974033" y="5230623"/>
              <a:ext cx="284052" cy="440012"/>
              <a:chOff x="2904213" y="4439662"/>
              <a:chExt cx="284346" cy="440349"/>
            </a:xfrm>
          </p:grpSpPr>
          <p:cxnSp>
            <p:nvCxnSpPr>
              <p:cNvPr id="69" name="Straight Connector 68">
                <a:extLst>
                  <a:ext uri="{FF2B5EF4-FFF2-40B4-BE49-F238E27FC236}">
                    <a16:creationId xmlns:a16="http://schemas.microsoft.com/office/drawing/2014/main" id="{E71850BB-1F48-7840-ACE9-77996EEBCEA9}"/>
                  </a:ext>
                </a:extLst>
              </p:cNvPr>
              <p:cNvCxnSpPr/>
              <p:nvPr/>
            </p:nvCxnSpPr>
            <p:spPr>
              <a:xfrm rot="5400000">
                <a:off x="2981188" y="4504839"/>
                <a:ext cx="131943"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8" name="TextBox 24"/>
              <p:cNvSpPr txBox="1">
                <a:spLocks noChangeArrowheads="1"/>
              </p:cNvSpPr>
              <p:nvPr/>
            </p:nvSpPr>
            <p:spPr bwMode="auto">
              <a:xfrm>
                <a:off x="2904213"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6</a:t>
                </a:r>
              </a:p>
            </p:txBody>
          </p:sp>
        </p:grpSp>
        <p:grpSp>
          <p:nvGrpSpPr>
            <p:cNvPr id="70695" name="Group 22"/>
            <p:cNvGrpSpPr>
              <a:grpSpLocks/>
            </p:cNvGrpSpPr>
            <p:nvPr/>
          </p:nvGrpSpPr>
          <p:grpSpPr bwMode="auto">
            <a:xfrm>
              <a:off x="4350740" y="5230623"/>
              <a:ext cx="284052" cy="440012"/>
              <a:chOff x="2899747" y="4439662"/>
              <a:chExt cx="284346" cy="440349"/>
            </a:xfrm>
          </p:grpSpPr>
          <p:cxnSp>
            <p:nvCxnSpPr>
              <p:cNvPr id="67" name="Straight Connector 66">
                <a:extLst>
                  <a:ext uri="{FF2B5EF4-FFF2-40B4-BE49-F238E27FC236}">
                    <a16:creationId xmlns:a16="http://schemas.microsoft.com/office/drawing/2014/main" id="{4ABB8038-5F5D-7844-9010-9CEC0DF67C7C}"/>
                  </a:ext>
                </a:extLst>
              </p:cNvPr>
              <p:cNvCxnSpPr/>
              <p:nvPr/>
            </p:nvCxnSpPr>
            <p:spPr>
              <a:xfrm rot="5400000">
                <a:off x="2981879"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6" name="TextBox 24"/>
              <p:cNvSpPr txBox="1">
                <a:spLocks noChangeArrowheads="1"/>
              </p:cNvSpPr>
              <p:nvPr/>
            </p:nvSpPr>
            <p:spPr bwMode="auto">
              <a:xfrm>
                <a:off x="2899747"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7</a:t>
                </a:r>
              </a:p>
            </p:txBody>
          </p:sp>
        </p:grpSp>
        <p:grpSp>
          <p:nvGrpSpPr>
            <p:cNvPr id="70696" name="Group 22"/>
            <p:cNvGrpSpPr>
              <a:grpSpLocks/>
            </p:cNvGrpSpPr>
            <p:nvPr/>
          </p:nvGrpSpPr>
          <p:grpSpPr bwMode="auto">
            <a:xfrm>
              <a:off x="4738254" y="5230623"/>
              <a:ext cx="284052" cy="440012"/>
              <a:chOff x="2904212" y="4439662"/>
              <a:chExt cx="284346" cy="440349"/>
            </a:xfrm>
          </p:grpSpPr>
          <p:cxnSp>
            <p:nvCxnSpPr>
              <p:cNvPr id="65" name="Straight Connector 64">
                <a:extLst>
                  <a:ext uri="{FF2B5EF4-FFF2-40B4-BE49-F238E27FC236}">
                    <a16:creationId xmlns:a16="http://schemas.microsoft.com/office/drawing/2014/main" id="{B175BF9E-1F71-7C4F-8D2B-3FEAEDB8F013}"/>
                  </a:ext>
                </a:extLst>
              </p:cNvPr>
              <p:cNvCxnSpPr/>
              <p:nvPr/>
            </p:nvCxnSpPr>
            <p:spPr>
              <a:xfrm rot="5400000">
                <a:off x="2981477"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4" name="TextBox 24"/>
              <p:cNvSpPr txBox="1">
                <a:spLocks noChangeArrowheads="1"/>
              </p:cNvSpPr>
              <p:nvPr/>
            </p:nvSpPr>
            <p:spPr bwMode="auto">
              <a:xfrm>
                <a:off x="2904212"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8</a:t>
                </a:r>
              </a:p>
            </p:txBody>
          </p:sp>
        </p:grpSp>
        <p:grpSp>
          <p:nvGrpSpPr>
            <p:cNvPr id="70697" name="Group 22"/>
            <p:cNvGrpSpPr>
              <a:grpSpLocks/>
            </p:cNvGrpSpPr>
            <p:nvPr/>
          </p:nvGrpSpPr>
          <p:grpSpPr bwMode="auto">
            <a:xfrm>
              <a:off x="5116879" y="5230623"/>
              <a:ext cx="284052" cy="440012"/>
              <a:chOff x="2904213" y="4439662"/>
              <a:chExt cx="284346" cy="440349"/>
            </a:xfrm>
          </p:grpSpPr>
          <p:cxnSp>
            <p:nvCxnSpPr>
              <p:cNvPr id="86" name="Straight Connector 85">
                <a:extLst>
                  <a:ext uri="{FF2B5EF4-FFF2-40B4-BE49-F238E27FC236}">
                    <a16:creationId xmlns:a16="http://schemas.microsoft.com/office/drawing/2014/main" id="{7A50D85F-334E-FA48-99C7-2B48A628F30D}"/>
                  </a:ext>
                </a:extLst>
              </p:cNvPr>
              <p:cNvCxnSpPr/>
              <p:nvPr/>
            </p:nvCxnSpPr>
            <p:spPr>
              <a:xfrm rot="5400000">
                <a:off x="2980740"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2" name="TextBox 24"/>
              <p:cNvSpPr txBox="1">
                <a:spLocks noChangeArrowheads="1"/>
              </p:cNvSpPr>
              <p:nvPr/>
            </p:nvSpPr>
            <p:spPr bwMode="auto">
              <a:xfrm>
                <a:off x="2904213"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9</a:t>
                </a:r>
              </a:p>
            </p:txBody>
          </p:sp>
        </p:grpSp>
        <p:grpSp>
          <p:nvGrpSpPr>
            <p:cNvPr id="70698" name="Group 22"/>
            <p:cNvGrpSpPr>
              <a:grpSpLocks/>
            </p:cNvGrpSpPr>
            <p:nvPr/>
          </p:nvGrpSpPr>
          <p:grpSpPr bwMode="auto">
            <a:xfrm>
              <a:off x="5457818" y="5230623"/>
              <a:ext cx="383438" cy="440012"/>
              <a:chOff x="2857033" y="4439662"/>
              <a:chExt cx="383835" cy="440349"/>
            </a:xfrm>
          </p:grpSpPr>
          <p:cxnSp>
            <p:nvCxnSpPr>
              <p:cNvPr id="89" name="Straight Connector 88">
                <a:extLst>
                  <a:ext uri="{FF2B5EF4-FFF2-40B4-BE49-F238E27FC236}">
                    <a16:creationId xmlns:a16="http://schemas.microsoft.com/office/drawing/2014/main" id="{A3639144-99C6-754C-A443-8BBF916B14E6}"/>
                  </a:ext>
                </a:extLst>
              </p:cNvPr>
              <p:cNvCxnSpPr/>
              <p:nvPr/>
            </p:nvCxnSpPr>
            <p:spPr>
              <a:xfrm rot="5400000">
                <a:off x="2981672"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0" name="TextBox 24"/>
              <p:cNvSpPr txBox="1">
                <a:spLocks noChangeArrowheads="1"/>
              </p:cNvSpPr>
              <p:nvPr/>
            </p:nvSpPr>
            <p:spPr bwMode="auto">
              <a:xfrm>
                <a:off x="2857033" y="4571998"/>
                <a:ext cx="383835"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10</a:t>
                </a:r>
              </a:p>
            </p:txBody>
          </p:sp>
        </p:grpSp>
      </p:grpSp>
      <p:grpSp>
        <p:nvGrpSpPr>
          <p:cNvPr id="58" name="Group 151"/>
          <p:cNvGrpSpPr>
            <a:grpSpLocks/>
          </p:cNvGrpSpPr>
          <p:nvPr/>
        </p:nvGrpSpPr>
        <p:grpSpPr bwMode="auto">
          <a:xfrm>
            <a:off x="1812925" y="1914525"/>
            <a:ext cx="3825875" cy="2770188"/>
            <a:chOff x="1812482" y="1914604"/>
            <a:chExt cx="3825597" cy="2770581"/>
          </a:xfrm>
        </p:grpSpPr>
        <p:grpSp>
          <p:nvGrpSpPr>
            <p:cNvPr id="70675" name="Group 39"/>
            <p:cNvGrpSpPr>
              <a:grpSpLocks/>
            </p:cNvGrpSpPr>
            <p:nvPr/>
          </p:nvGrpSpPr>
          <p:grpSpPr bwMode="auto">
            <a:xfrm>
              <a:off x="1812482" y="1914604"/>
              <a:ext cx="3825597" cy="2770581"/>
              <a:chOff x="4543808" y="1979355"/>
              <a:chExt cx="3825597" cy="2770581"/>
            </a:xfrm>
          </p:grpSpPr>
          <p:grpSp>
            <p:nvGrpSpPr>
              <p:cNvPr id="70680" name="Group 230"/>
              <p:cNvGrpSpPr>
                <a:grpSpLocks/>
              </p:cNvGrpSpPr>
              <p:nvPr/>
            </p:nvGrpSpPr>
            <p:grpSpPr bwMode="auto">
              <a:xfrm>
                <a:off x="4543808" y="2006226"/>
                <a:ext cx="3825597" cy="2743710"/>
                <a:chOff x="225243" y="2894096"/>
                <a:chExt cx="3825597" cy="2743710"/>
              </a:xfrm>
            </p:grpSpPr>
            <p:cxnSp>
              <p:nvCxnSpPr>
                <p:cNvPr id="43" name="Straight Connector 42">
                  <a:extLst>
                    <a:ext uri="{FF2B5EF4-FFF2-40B4-BE49-F238E27FC236}">
                      <a16:creationId xmlns:a16="http://schemas.microsoft.com/office/drawing/2014/main" id="{8B771423-F887-214B-8CE0-3EE93A2FA374}"/>
                    </a:ext>
                  </a:extLst>
                </p:cNvPr>
                <p:cNvCxnSpPr/>
                <p:nvPr/>
              </p:nvCxnSpPr>
              <p:spPr>
                <a:xfrm flipV="1">
                  <a:off x="225243" y="5590174"/>
                  <a:ext cx="406370" cy="4763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922DE53-A226-EE44-B214-F4098F109813}"/>
                    </a:ext>
                  </a:extLst>
                </p:cNvPr>
                <p:cNvCxnSpPr/>
                <p:nvPr/>
              </p:nvCxnSpPr>
              <p:spPr>
                <a:xfrm flipV="1">
                  <a:off x="623677" y="5494911"/>
                  <a:ext cx="376210" cy="9685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4083EFE-CFC9-B44A-8039-FDEDB3D2F4E8}"/>
                    </a:ext>
                  </a:extLst>
                </p:cNvPr>
                <p:cNvCxnSpPr/>
                <p:nvPr/>
              </p:nvCxnSpPr>
              <p:spPr>
                <a:xfrm flipV="1">
                  <a:off x="2544412" y="4177099"/>
                  <a:ext cx="371448" cy="3635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0387054-F11D-BF4A-833F-D8607B9A8188}"/>
                    </a:ext>
                  </a:extLst>
                </p:cNvPr>
                <p:cNvCxnSpPr/>
                <p:nvPr/>
              </p:nvCxnSpPr>
              <p:spPr>
                <a:xfrm flipV="1">
                  <a:off x="2925385" y="3808747"/>
                  <a:ext cx="376210" cy="35723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AEB76A4-F6B0-224C-B0A0-99912C4FE5AF}"/>
                    </a:ext>
                  </a:extLst>
                </p:cNvPr>
                <p:cNvCxnSpPr/>
                <p:nvPr/>
              </p:nvCxnSpPr>
              <p:spPr>
                <a:xfrm rot="5400000" flipH="1" flipV="1">
                  <a:off x="3261863" y="3397564"/>
                  <a:ext cx="442975" cy="3635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9CAE508-A33C-544C-A371-DDC0121B119A}"/>
                    </a:ext>
                  </a:extLst>
                </p:cNvPr>
                <p:cNvCxnSpPr/>
                <p:nvPr/>
              </p:nvCxnSpPr>
              <p:spPr>
                <a:xfrm rot="5400000" flipH="1" flipV="1">
                  <a:off x="3630133" y="2941889"/>
                  <a:ext cx="468378" cy="37303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681" name="TextBox 7"/>
              <p:cNvSpPr txBox="1">
                <a:spLocks noChangeArrowheads="1"/>
              </p:cNvSpPr>
              <p:nvPr/>
            </p:nvSpPr>
            <p:spPr bwMode="auto">
              <a:xfrm>
                <a:off x="6376991" y="1979355"/>
                <a:ext cx="14375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1400"/>
                  <a:t>Total-cost curve</a:t>
                </a:r>
              </a:p>
            </p:txBody>
          </p:sp>
        </p:grpSp>
        <p:cxnSp>
          <p:nvCxnSpPr>
            <p:cNvPr id="140" name="Straight Connector 139">
              <a:extLst>
                <a:ext uri="{FF2B5EF4-FFF2-40B4-BE49-F238E27FC236}">
                  <a16:creationId xmlns:a16="http://schemas.microsoft.com/office/drawing/2014/main" id="{D3B4F648-CE3E-9D4B-A798-0C37E09EBEA4}"/>
                </a:ext>
              </a:extLst>
            </p:cNvPr>
            <p:cNvCxnSpPr/>
            <p:nvPr/>
          </p:nvCxnSpPr>
          <p:spPr>
            <a:xfrm flipV="1">
              <a:off x="2579189" y="4342236"/>
              <a:ext cx="388909" cy="19687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E28FB96-5EA9-AF4C-A9B2-27DFA2F0D312}"/>
                </a:ext>
              </a:extLst>
            </p:cNvPr>
            <p:cNvCxnSpPr/>
            <p:nvPr/>
          </p:nvCxnSpPr>
          <p:spPr>
            <a:xfrm flipV="1">
              <a:off x="2966511" y="4116779"/>
              <a:ext cx="392084" cy="21910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C74DBCA-8D90-A34E-926D-5760BA889F14}"/>
                </a:ext>
              </a:extLst>
            </p:cNvPr>
            <p:cNvCxnSpPr/>
            <p:nvPr/>
          </p:nvCxnSpPr>
          <p:spPr>
            <a:xfrm flipV="1">
              <a:off x="3344309" y="3883383"/>
              <a:ext cx="404783" cy="23657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904812F-8030-A741-B5A2-377DE24D0505}"/>
                </a:ext>
              </a:extLst>
            </p:cNvPr>
            <p:cNvCxnSpPr/>
            <p:nvPr/>
          </p:nvCxnSpPr>
          <p:spPr>
            <a:xfrm flipV="1">
              <a:off x="3734805" y="3583304"/>
              <a:ext cx="400021" cy="30325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4" name="Freeform 183"/>
          <p:cNvSpPr>
            <a:spLocks/>
          </p:cNvSpPr>
          <p:nvPr/>
        </p:nvSpPr>
        <p:spPr bwMode="auto">
          <a:xfrm>
            <a:off x="2106613" y="4570413"/>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 name="Freeform 183"/>
          <p:cNvSpPr>
            <a:spLocks/>
          </p:cNvSpPr>
          <p:nvPr/>
        </p:nvSpPr>
        <p:spPr bwMode="auto">
          <a:xfrm>
            <a:off x="2895600" y="427355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 name="Freeform 183"/>
          <p:cNvSpPr>
            <a:spLocks/>
          </p:cNvSpPr>
          <p:nvPr/>
        </p:nvSpPr>
        <p:spPr bwMode="auto">
          <a:xfrm>
            <a:off x="2524125" y="4475163"/>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6" name="Freeform 183"/>
          <p:cNvSpPr>
            <a:spLocks/>
          </p:cNvSpPr>
          <p:nvPr/>
        </p:nvSpPr>
        <p:spPr bwMode="auto">
          <a:xfrm>
            <a:off x="1698625" y="46116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9" name="Freeform 183"/>
          <p:cNvSpPr>
            <a:spLocks/>
          </p:cNvSpPr>
          <p:nvPr/>
        </p:nvSpPr>
        <p:spPr bwMode="auto">
          <a:xfrm>
            <a:off x="3675063" y="38258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0" name="Freeform 183"/>
          <p:cNvSpPr>
            <a:spLocks/>
          </p:cNvSpPr>
          <p:nvPr/>
        </p:nvSpPr>
        <p:spPr bwMode="auto">
          <a:xfrm>
            <a:off x="3276600" y="40528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1" name="Freeform 183"/>
          <p:cNvSpPr>
            <a:spLocks/>
          </p:cNvSpPr>
          <p:nvPr/>
        </p:nvSpPr>
        <p:spPr bwMode="auto">
          <a:xfrm>
            <a:off x="4065588" y="35210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4" name="Freeform 183"/>
          <p:cNvSpPr>
            <a:spLocks/>
          </p:cNvSpPr>
          <p:nvPr/>
        </p:nvSpPr>
        <p:spPr bwMode="auto">
          <a:xfrm>
            <a:off x="4429125" y="316230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5" name="Freeform 183"/>
          <p:cNvSpPr>
            <a:spLocks/>
          </p:cNvSpPr>
          <p:nvPr/>
        </p:nvSpPr>
        <p:spPr bwMode="auto">
          <a:xfrm>
            <a:off x="4819650" y="278130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6" name="Freeform 183"/>
          <p:cNvSpPr>
            <a:spLocks/>
          </p:cNvSpPr>
          <p:nvPr/>
        </p:nvSpPr>
        <p:spPr bwMode="auto">
          <a:xfrm>
            <a:off x="5184775" y="23399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7" name="Freeform 183"/>
          <p:cNvSpPr>
            <a:spLocks/>
          </p:cNvSpPr>
          <p:nvPr/>
        </p:nvSpPr>
        <p:spPr bwMode="auto">
          <a:xfrm>
            <a:off x="5586413" y="186213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par>
                          <p:cTn id="19" fill="hold" nodeType="afterGroup">
                            <p:stCondLst>
                              <p:cond delay="1500"/>
                            </p:stCondLst>
                            <p:childTnLst>
                              <p:par>
                                <p:cTn id="20" presetID="22" presetClass="entr" presetSubtype="8"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left)">
                                      <p:cBhvr>
                                        <p:cTn id="26" dur="500"/>
                                        <p:tgtEl>
                                          <p:spTgt spid="52"/>
                                        </p:tgtEl>
                                      </p:cBhvr>
                                    </p:animEffect>
                                  </p:childTnLst>
                                </p:cTn>
                              </p:par>
                            </p:childTnLst>
                          </p:cTn>
                        </p:par>
                        <p:par>
                          <p:cTn id="27" fill="hold" nodeType="afterGroup">
                            <p:stCondLst>
                              <p:cond delay="2500"/>
                            </p:stCondLst>
                            <p:childTnLst>
                              <p:par>
                                <p:cTn id="28" presetID="22" presetClass="entr" presetSubtype="8" fill="hold"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childTnLst>
                          </p:cTn>
                        </p:par>
                        <p:par>
                          <p:cTn id="31" fill="hold" nodeType="afterGroup">
                            <p:stCondLst>
                              <p:cond delay="3000"/>
                            </p:stCondLst>
                            <p:childTnLst>
                              <p:par>
                                <p:cTn id="32" presetID="22" presetClass="entr" presetSubtype="8"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par>
                          <p:cTn id="39" fill="hold" nodeType="afterGroup">
                            <p:stCondLst>
                              <p:cond delay="4000"/>
                            </p:stCondLst>
                            <p:childTnLst>
                              <p:par>
                                <p:cTn id="40" presetID="22" presetClass="entr" presetSubtype="8" fill="hold" nodeType="afterEffect">
                                  <p:stCondLst>
                                    <p:cond delay="0"/>
                                  </p:stCondLst>
                                  <p:childTnLst>
                                    <p:set>
                                      <p:cBhvr>
                                        <p:cTn id="41" dur="1" fill="hold">
                                          <p:stCondLst>
                                            <p:cond delay="0"/>
                                          </p:stCondLst>
                                        </p:cTn>
                                        <p:tgtEl>
                                          <p:spTgt spid="134"/>
                                        </p:tgtEl>
                                        <p:attrNameLst>
                                          <p:attrName>style.visibility</p:attrName>
                                        </p:attrNameLst>
                                      </p:cBhvr>
                                      <p:to>
                                        <p:strVal val="visible"/>
                                      </p:to>
                                    </p:set>
                                    <p:animEffect transition="in" filter="wipe(left)">
                                      <p:cBhvr>
                                        <p:cTn id="42" dur="500"/>
                                        <p:tgtEl>
                                          <p:spTgt spid="134"/>
                                        </p:tgtEl>
                                      </p:cBhvr>
                                    </p:animEffect>
                                  </p:childTnLst>
                                </p:cTn>
                              </p:par>
                            </p:childTnLst>
                          </p:cTn>
                        </p:par>
                        <p:par>
                          <p:cTn id="43" fill="hold" nodeType="afterGroup">
                            <p:stCondLst>
                              <p:cond delay="4500"/>
                            </p:stCondLst>
                            <p:childTnLst>
                              <p:par>
                                <p:cTn id="44" presetID="22" presetClass="entr" presetSubtype="8" fill="hold" nodeType="afterEffect">
                                  <p:stCondLst>
                                    <p:cond delay="0"/>
                                  </p:stCondLst>
                                  <p:childTnLst>
                                    <p:set>
                                      <p:cBhvr>
                                        <p:cTn id="45" dur="1" fill="hold">
                                          <p:stCondLst>
                                            <p:cond delay="0"/>
                                          </p:stCondLst>
                                        </p:cTn>
                                        <p:tgtEl>
                                          <p:spTgt spid="135"/>
                                        </p:tgtEl>
                                        <p:attrNameLst>
                                          <p:attrName>style.visibility</p:attrName>
                                        </p:attrNameLst>
                                      </p:cBhvr>
                                      <p:to>
                                        <p:strVal val="visible"/>
                                      </p:to>
                                    </p:set>
                                    <p:animEffect transition="in" filter="wipe(left)">
                                      <p:cBhvr>
                                        <p:cTn id="46" dur="500"/>
                                        <p:tgtEl>
                                          <p:spTgt spid="135"/>
                                        </p:tgtEl>
                                      </p:cBhvr>
                                    </p:animEffect>
                                  </p:childTnLst>
                                </p:cTn>
                              </p:par>
                            </p:childTnLst>
                          </p:cTn>
                        </p:par>
                        <p:par>
                          <p:cTn id="47" fill="hold" nodeType="afterGroup">
                            <p:stCondLst>
                              <p:cond delay="5000"/>
                            </p:stCondLst>
                            <p:childTnLst>
                              <p:par>
                                <p:cTn id="48" presetID="22" presetClass="entr" presetSubtype="8" fill="hold" nodeType="afterEffect">
                                  <p:stCondLst>
                                    <p:cond delay="0"/>
                                  </p:stCondLst>
                                  <p:childTnLst>
                                    <p:set>
                                      <p:cBhvr>
                                        <p:cTn id="49" dur="1" fill="hold">
                                          <p:stCondLst>
                                            <p:cond delay="0"/>
                                          </p:stCondLst>
                                        </p:cTn>
                                        <p:tgtEl>
                                          <p:spTgt spid="136"/>
                                        </p:tgtEl>
                                        <p:attrNameLst>
                                          <p:attrName>style.visibility</p:attrName>
                                        </p:attrNameLst>
                                      </p:cBhvr>
                                      <p:to>
                                        <p:strVal val="visible"/>
                                      </p:to>
                                    </p:set>
                                    <p:animEffect transition="in" filter="wipe(left)">
                                      <p:cBhvr>
                                        <p:cTn id="50" dur="500"/>
                                        <p:tgtEl>
                                          <p:spTgt spid="136"/>
                                        </p:tgtEl>
                                      </p:cBhvr>
                                    </p:animEffect>
                                  </p:childTnLst>
                                </p:cTn>
                              </p:par>
                            </p:childTnLst>
                          </p:cTn>
                        </p:par>
                        <p:par>
                          <p:cTn id="51" fill="hold" nodeType="afterGroup">
                            <p:stCondLst>
                              <p:cond delay="5500"/>
                            </p:stCondLst>
                            <p:childTnLst>
                              <p:par>
                                <p:cTn id="52" presetID="22" presetClass="entr" presetSubtype="8" fill="hold" nodeType="afterEffect">
                                  <p:stCondLst>
                                    <p:cond delay="0"/>
                                  </p:stCondLst>
                                  <p:childTnLst>
                                    <p:set>
                                      <p:cBhvr>
                                        <p:cTn id="53" dur="1" fill="hold">
                                          <p:stCondLst>
                                            <p:cond delay="0"/>
                                          </p:stCondLst>
                                        </p:cTn>
                                        <p:tgtEl>
                                          <p:spTgt spid="137"/>
                                        </p:tgtEl>
                                        <p:attrNameLst>
                                          <p:attrName>style.visibility</p:attrName>
                                        </p:attrNameLst>
                                      </p:cBhvr>
                                      <p:to>
                                        <p:strVal val="visible"/>
                                      </p:to>
                                    </p:set>
                                    <p:animEffect transition="in" filter="wipe(left)">
                                      <p:cBhvr>
                                        <p:cTn id="54" dur="500"/>
                                        <p:tgtEl>
                                          <p:spTgt spid="137"/>
                                        </p:tgtEl>
                                      </p:cBhvr>
                                    </p:animEffect>
                                  </p:childTnLst>
                                </p:cTn>
                              </p:par>
                            </p:childTnLst>
                          </p:cTn>
                        </p:par>
                        <p:par>
                          <p:cTn id="55" fill="hold" nodeType="afterGroup">
                            <p:stCondLst>
                              <p:cond delay="6000"/>
                            </p:stCondLst>
                            <p:childTnLst>
                              <p:par>
                                <p:cTn id="56" presetID="22" presetClass="entr" presetSubtype="8" fill="hold"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left)">
                                      <p:cBhvr>
                                        <p:cTn id="58" dur="500"/>
                                        <p:tgtEl>
                                          <p:spTgt spid="58"/>
                                        </p:tgtEl>
                                      </p:cBhvr>
                                    </p:animEffect>
                                  </p:childTnLst>
                                </p:cTn>
                              </p:par>
                            </p:childTnLst>
                          </p:cTn>
                        </p:par>
                        <p:par>
                          <p:cTn id="59" fill="hold" nodeType="afterGroup">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pPr eaLnBrk="1" hangingPunct="1"/>
            <a:r>
              <a:rPr lang="en-US" altLang="en-US" smtClean="0"/>
              <a:t>Cost Curves and Their Shapes</a:t>
            </a:r>
          </a:p>
        </p:txBody>
      </p:sp>
      <p:sp>
        <p:nvSpPr>
          <p:cNvPr id="71683" name="Rectangle 5"/>
          <p:cNvSpPr>
            <a:spLocks noGrp="1" noChangeArrowheads="1"/>
          </p:cNvSpPr>
          <p:nvPr>
            <p:ph idx="1"/>
          </p:nvPr>
        </p:nvSpPr>
        <p:spPr/>
        <p:txBody>
          <a:bodyPr/>
          <a:lstStyle/>
          <a:p>
            <a:pPr eaLnBrk="1" hangingPunct="1"/>
            <a:r>
              <a:rPr lang="en-US" altLang="en-US" smtClean="0"/>
              <a:t>Marginal cost rises with the amount of output produced.</a:t>
            </a:r>
          </a:p>
          <a:p>
            <a:pPr lvl="1" eaLnBrk="1" hangingPunct="1"/>
            <a:r>
              <a:rPr lang="en-US" altLang="en-US" smtClean="0"/>
              <a:t>This reflects the property of diminishing marginal product. </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pPr eaLnBrk="1" hangingPunct="1"/>
            <a:r>
              <a:rPr lang="en-US" altLang="en-US" smtClean="0"/>
              <a:t>Cost Curves and Their Shapes</a:t>
            </a:r>
          </a:p>
        </p:txBody>
      </p:sp>
      <p:sp>
        <p:nvSpPr>
          <p:cNvPr id="72707" name="Rectangle 5"/>
          <p:cNvSpPr>
            <a:spLocks noGrp="1" noChangeArrowheads="1"/>
          </p:cNvSpPr>
          <p:nvPr>
            <p:ph idx="1"/>
          </p:nvPr>
        </p:nvSpPr>
        <p:spPr/>
        <p:txBody>
          <a:bodyPr/>
          <a:lstStyle/>
          <a:p>
            <a:pPr eaLnBrk="1" hangingPunct="1"/>
            <a:r>
              <a:rPr lang="en-US" altLang="en-US" smtClean="0"/>
              <a:t>The average total-cost curve is U-shaped.</a:t>
            </a:r>
          </a:p>
          <a:p>
            <a:pPr eaLnBrk="1" hangingPunct="1"/>
            <a:r>
              <a:rPr lang="en-US" altLang="en-US" smtClean="0"/>
              <a:t>At very low levels of output average total cost is high because fixed cost is spread over only a few units.</a:t>
            </a:r>
          </a:p>
          <a:p>
            <a:pPr eaLnBrk="1" hangingPunct="1"/>
            <a:r>
              <a:rPr lang="en-US" altLang="en-US" smtClean="0"/>
              <a:t>Average total cost declines as output increases.</a:t>
            </a:r>
          </a:p>
          <a:p>
            <a:pPr eaLnBrk="1" hangingPunct="1"/>
            <a:r>
              <a:rPr lang="en-US" altLang="en-US" smtClean="0"/>
              <a:t>Average total cost starts rising because average variable cost rises substantially.</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r>
              <a:rPr lang="en-US" altLang="en-US" smtClean="0"/>
              <a:t>Cost Curves and Their Shapes</a:t>
            </a:r>
          </a:p>
        </p:txBody>
      </p:sp>
      <p:sp>
        <p:nvSpPr>
          <p:cNvPr id="73731" name="Rectangle 5"/>
          <p:cNvSpPr>
            <a:spLocks noGrp="1" noChangeArrowheads="1"/>
          </p:cNvSpPr>
          <p:nvPr>
            <p:ph idx="1"/>
          </p:nvPr>
        </p:nvSpPr>
        <p:spPr/>
        <p:txBody>
          <a:bodyPr/>
          <a:lstStyle/>
          <a:p>
            <a:pPr eaLnBrk="1" hangingPunct="1"/>
            <a:r>
              <a:rPr lang="en-US" altLang="en-US" smtClean="0"/>
              <a:t>The bottom of the U-shaped ATC curve occurs at the quantity that minimizes average total cost.  This quantity is sometimes called the efficient scale of the firm.</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pPr eaLnBrk="1" hangingPunct="1"/>
            <a:r>
              <a:rPr lang="en-US" altLang="en-US" smtClean="0"/>
              <a:t>Cost Curves and Their Shapes </a:t>
            </a:r>
          </a:p>
        </p:txBody>
      </p:sp>
      <p:sp>
        <p:nvSpPr>
          <p:cNvPr id="74755" name="Rectangle 5"/>
          <p:cNvSpPr>
            <a:spLocks noGrp="1" noChangeArrowheads="1"/>
          </p:cNvSpPr>
          <p:nvPr>
            <p:ph idx="1"/>
          </p:nvPr>
        </p:nvSpPr>
        <p:spPr/>
        <p:txBody>
          <a:bodyPr/>
          <a:lstStyle/>
          <a:p>
            <a:pPr eaLnBrk="1" hangingPunct="1"/>
            <a:r>
              <a:rPr lang="en-US" altLang="en-US" smtClean="0"/>
              <a:t>Relationship between Marginal Cost and Average Total Cost</a:t>
            </a:r>
          </a:p>
          <a:p>
            <a:pPr lvl="1" eaLnBrk="1" hangingPunct="1"/>
            <a:r>
              <a:rPr lang="en-US" altLang="en-US" smtClean="0"/>
              <a:t>Whenever marginal cost is less than average total cost, average total cost is falling.</a:t>
            </a:r>
          </a:p>
          <a:p>
            <a:pPr lvl="1" eaLnBrk="1" hangingPunct="1"/>
            <a:r>
              <a:rPr lang="en-US" altLang="en-US" smtClean="0"/>
              <a:t>Whenever marginal cost is greater than average total cost, average total cost is rising.</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414338"/>
            <a:ext cx="8229600" cy="933450"/>
          </a:xfrm>
        </p:spPr>
        <p:txBody>
          <a:bodyPr/>
          <a:lstStyle/>
          <a:p>
            <a:r>
              <a:rPr lang="en-IN" altLang="en-US" smtClean="0"/>
              <a:t>Relationship between Marginal and Average Costs</a:t>
            </a:r>
          </a:p>
        </p:txBody>
      </p:sp>
      <p:pic>
        <p:nvPicPr>
          <p:cNvPr id="75779"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89063" y="2011363"/>
            <a:ext cx="6108700" cy="3671887"/>
          </a:xfr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altLang="en-US" smtClean="0"/>
              <a:t>Cost Curves and Their Shapes </a:t>
            </a:r>
          </a:p>
        </p:txBody>
      </p:sp>
      <p:sp>
        <p:nvSpPr>
          <p:cNvPr id="76803" name="Rectangle 5"/>
          <p:cNvSpPr>
            <a:spLocks noGrp="1" noChangeArrowheads="1"/>
          </p:cNvSpPr>
          <p:nvPr>
            <p:ph idx="1"/>
          </p:nvPr>
        </p:nvSpPr>
        <p:spPr/>
        <p:txBody>
          <a:bodyPr/>
          <a:lstStyle/>
          <a:p>
            <a:pPr eaLnBrk="1" hangingPunct="1"/>
            <a:r>
              <a:rPr lang="en-US" altLang="en-US" smtClean="0"/>
              <a:t>Relationship between Marginal Cost and Average Total Cost</a:t>
            </a:r>
          </a:p>
          <a:p>
            <a:pPr lvl="1" eaLnBrk="1" hangingPunct="1"/>
            <a:r>
              <a:rPr lang="en-US" altLang="en-US" smtClean="0"/>
              <a:t>The marginal-cost curve crosses the average-total-cost curve at the efficient scale. </a:t>
            </a:r>
          </a:p>
          <a:p>
            <a:pPr lvl="2" eaLnBrk="1" hangingPunct="1"/>
            <a:r>
              <a:rPr lang="en-US" altLang="en-US" i="1" smtClean="0">
                <a:solidFill>
                  <a:srgbClr val="00B85C"/>
                </a:solidFill>
              </a:rPr>
              <a:t>Efficient scale</a:t>
            </a:r>
            <a:r>
              <a:rPr lang="en-US" altLang="en-US" smtClean="0"/>
              <a:t> is the quantity that minimizes average total cost.</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altLang="en-US" smtClean="0"/>
              <a:t>Typical Cost Curves</a:t>
            </a:r>
          </a:p>
        </p:txBody>
      </p:sp>
      <p:sp>
        <p:nvSpPr>
          <p:cNvPr id="77827" name="Rectangle 5"/>
          <p:cNvSpPr>
            <a:spLocks noGrp="1" noChangeArrowheads="1"/>
          </p:cNvSpPr>
          <p:nvPr>
            <p:ph idx="1"/>
          </p:nvPr>
        </p:nvSpPr>
        <p:spPr/>
        <p:txBody>
          <a:bodyPr/>
          <a:lstStyle/>
          <a:p>
            <a:pPr eaLnBrk="1" hangingPunct="1"/>
            <a:r>
              <a:rPr lang="en-US" altLang="en-US" smtClean="0"/>
              <a:t>It is now time to examine the relationships that exist between the different measures of cost.</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83"/>
          <p:cNvSpPr>
            <a:spLocks noGrp="1" noChangeArrowheads="1"/>
          </p:cNvSpPr>
          <p:nvPr>
            <p:ph type="title"/>
          </p:nvPr>
        </p:nvSpPr>
        <p:spPr/>
        <p:txBody>
          <a:bodyPr/>
          <a:lstStyle/>
          <a:p>
            <a:pPr eaLnBrk="1" hangingPunct="1"/>
            <a:r>
              <a:rPr lang="en-US" altLang="en-US" smtClean="0"/>
              <a:t>Cost Curves for a Typical Firm</a:t>
            </a:r>
          </a:p>
        </p:txBody>
      </p:sp>
      <p:sp>
        <p:nvSpPr>
          <p:cNvPr id="78851" name="Rectangle 5"/>
          <p:cNvSpPr>
            <a:spLocks noChangeArrowheads="1"/>
          </p:cNvSpPr>
          <p:nvPr/>
        </p:nvSpPr>
        <p:spPr bwMode="auto">
          <a:xfrm>
            <a:off x="2124075" y="1709738"/>
            <a:ext cx="5553075" cy="4097337"/>
          </a:xfrm>
          <a:prstGeom prst="rect">
            <a:avLst/>
          </a:prstGeom>
          <a:solidFill>
            <a:srgbClr val="F3F6F9"/>
          </a:solidFill>
          <a:ln w="239713">
            <a:solidFill>
              <a:srgbClr val="F3F6F9"/>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2" name="Rectangle 6"/>
          <p:cNvSpPr>
            <a:spLocks noChangeArrowheads="1"/>
          </p:cNvSpPr>
          <p:nvPr/>
        </p:nvSpPr>
        <p:spPr bwMode="auto">
          <a:xfrm>
            <a:off x="2124075" y="1709738"/>
            <a:ext cx="5553075" cy="4097337"/>
          </a:xfrm>
          <a:prstGeom prst="rect">
            <a:avLst/>
          </a:prstGeom>
          <a:solidFill>
            <a:srgbClr val="F2F4F8"/>
          </a:solidFill>
          <a:ln w="217488">
            <a:solidFill>
              <a:srgbClr val="F2F4F8"/>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3" name="Rectangle 7"/>
          <p:cNvSpPr>
            <a:spLocks noChangeArrowheads="1"/>
          </p:cNvSpPr>
          <p:nvPr/>
        </p:nvSpPr>
        <p:spPr bwMode="auto">
          <a:xfrm>
            <a:off x="2124075" y="1709738"/>
            <a:ext cx="5553075" cy="4097337"/>
          </a:xfrm>
          <a:prstGeom prst="rect">
            <a:avLst/>
          </a:prstGeom>
          <a:solidFill>
            <a:srgbClr val="F1F4F7"/>
          </a:solidFill>
          <a:ln w="195263">
            <a:solidFill>
              <a:srgbClr val="F1F4F7"/>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4" name="Rectangle 8"/>
          <p:cNvSpPr>
            <a:spLocks noChangeArrowheads="1"/>
          </p:cNvSpPr>
          <p:nvPr/>
        </p:nvSpPr>
        <p:spPr bwMode="auto">
          <a:xfrm>
            <a:off x="2124075" y="1709738"/>
            <a:ext cx="5553075" cy="4097337"/>
          </a:xfrm>
          <a:prstGeom prst="rect">
            <a:avLst/>
          </a:prstGeom>
          <a:solidFill>
            <a:srgbClr val="F0F2F5"/>
          </a:solidFill>
          <a:ln w="174625">
            <a:solidFill>
              <a:srgbClr val="F0F2F5"/>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5" name="Rectangle 9"/>
          <p:cNvSpPr>
            <a:spLocks noChangeArrowheads="1"/>
          </p:cNvSpPr>
          <p:nvPr/>
        </p:nvSpPr>
        <p:spPr bwMode="auto">
          <a:xfrm>
            <a:off x="2124075" y="1709738"/>
            <a:ext cx="6119813" cy="4097337"/>
          </a:xfrm>
          <a:prstGeom prst="rect">
            <a:avLst/>
          </a:prstGeom>
          <a:solidFill>
            <a:srgbClr val="EEF1F4"/>
          </a:solidFill>
          <a:ln w="152400">
            <a:solidFill>
              <a:srgbClr val="EEF1F4"/>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6" name="Rectangle 10"/>
          <p:cNvSpPr>
            <a:spLocks noChangeArrowheads="1"/>
          </p:cNvSpPr>
          <p:nvPr/>
        </p:nvSpPr>
        <p:spPr bwMode="auto">
          <a:xfrm>
            <a:off x="2124075" y="1709738"/>
            <a:ext cx="5553075" cy="4097337"/>
          </a:xfrm>
          <a:prstGeom prst="rect">
            <a:avLst/>
          </a:prstGeom>
          <a:solidFill>
            <a:srgbClr val="EDEFF3"/>
          </a:solidFill>
          <a:ln w="130175">
            <a:solidFill>
              <a:srgbClr val="EDEFF3"/>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7" name="Rectangle 11"/>
          <p:cNvSpPr>
            <a:spLocks noChangeArrowheads="1"/>
          </p:cNvSpPr>
          <p:nvPr/>
        </p:nvSpPr>
        <p:spPr bwMode="auto">
          <a:xfrm>
            <a:off x="2124075" y="1709738"/>
            <a:ext cx="5553075" cy="4097337"/>
          </a:xfrm>
          <a:prstGeom prst="rect">
            <a:avLst/>
          </a:prstGeom>
          <a:solidFill>
            <a:srgbClr val="EBEEF2"/>
          </a:solidFill>
          <a:ln w="109538">
            <a:solidFill>
              <a:srgbClr val="EBEEF2"/>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8" name="Rectangle 12"/>
          <p:cNvSpPr>
            <a:spLocks noChangeArrowheads="1"/>
          </p:cNvSpPr>
          <p:nvPr/>
        </p:nvSpPr>
        <p:spPr bwMode="auto">
          <a:xfrm>
            <a:off x="2124075" y="1709738"/>
            <a:ext cx="5553075" cy="4097337"/>
          </a:xfrm>
          <a:prstGeom prst="rect">
            <a:avLst/>
          </a:prstGeom>
          <a:solidFill>
            <a:srgbClr val="EAECF1"/>
          </a:solidFill>
          <a:ln w="87313">
            <a:solidFill>
              <a:srgbClr val="EAECF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9" name="Rectangle 13"/>
          <p:cNvSpPr>
            <a:spLocks noChangeArrowheads="1"/>
          </p:cNvSpPr>
          <p:nvPr/>
        </p:nvSpPr>
        <p:spPr bwMode="auto">
          <a:xfrm>
            <a:off x="2124075" y="1709738"/>
            <a:ext cx="5553075" cy="4097337"/>
          </a:xfrm>
          <a:prstGeom prst="rect">
            <a:avLst/>
          </a:prstGeom>
          <a:solidFill>
            <a:srgbClr val="E9EBF0"/>
          </a:solidFill>
          <a:ln w="65088">
            <a:solidFill>
              <a:srgbClr val="E9EBF0"/>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60" name="Rectangle 14"/>
          <p:cNvSpPr>
            <a:spLocks noChangeArrowheads="1"/>
          </p:cNvSpPr>
          <p:nvPr/>
        </p:nvSpPr>
        <p:spPr bwMode="auto">
          <a:xfrm>
            <a:off x="2124075" y="1709738"/>
            <a:ext cx="5553075" cy="4097337"/>
          </a:xfrm>
          <a:prstGeom prst="rect">
            <a:avLst/>
          </a:prstGeom>
          <a:solidFill>
            <a:srgbClr val="E7EAEF"/>
          </a:solidFill>
          <a:ln w="42863">
            <a:solidFill>
              <a:srgbClr val="E7EAEF"/>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61" name="Rectangle 15"/>
          <p:cNvSpPr>
            <a:spLocks noChangeArrowheads="1"/>
          </p:cNvSpPr>
          <p:nvPr/>
        </p:nvSpPr>
        <p:spPr bwMode="auto">
          <a:xfrm>
            <a:off x="2124075" y="1709738"/>
            <a:ext cx="5553075" cy="4097337"/>
          </a:xfrm>
          <a:prstGeom prst="rect">
            <a:avLst/>
          </a:prstGeom>
          <a:solidFill>
            <a:srgbClr val="E6E9EF"/>
          </a:solidFill>
          <a:ln w="22225">
            <a:solidFill>
              <a:srgbClr val="E6E9EF"/>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62" name="Rectangle 16"/>
          <p:cNvSpPr>
            <a:spLocks noChangeArrowheads="1"/>
          </p:cNvSpPr>
          <p:nvPr/>
        </p:nvSpPr>
        <p:spPr bwMode="auto">
          <a:xfrm>
            <a:off x="2016125" y="1203325"/>
            <a:ext cx="6219825" cy="4538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63" name="Freeform 17"/>
          <p:cNvSpPr>
            <a:spLocks/>
          </p:cNvSpPr>
          <p:nvPr/>
        </p:nvSpPr>
        <p:spPr bwMode="auto">
          <a:xfrm>
            <a:off x="2016125" y="1579563"/>
            <a:ext cx="5618163" cy="4162425"/>
          </a:xfrm>
          <a:custGeom>
            <a:avLst/>
            <a:gdLst>
              <a:gd name="T0" fmla="*/ 0 w 3539"/>
              <a:gd name="T1" fmla="*/ 0 h 2622"/>
              <a:gd name="T2" fmla="*/ 0 w 3539"/>
              <a:gd name="T3" fmla="*/ 2147483646 h 2622"/>
              <a:gd name="T4" fmla="*/ 2147483646 w 3539"/>
              <a:gd name="T5" fmla="*/ 2147483646 h 2622"/>
              <a:gd name="T6" fmla="*/ 0 60000 65536"/>
              <a:gd name="T7" fmla="*/ 0 60000 65536"/>
              <a:gd name="T8" fmla="*/ 0 60000 65536"/>
            </a:gdLst>
            <a:ahLst/>
            <a:cxnLst>
              <a:cxn ang="T6">
                <a:pos x="T0" y="T1"/>
              </a:cxn>
              <a:cxn ang="T7">
                <a:pos x="T2" y="T3"/>
              </a:cxn>
              <a:cxn ang="T8">
                <a:pos x="T4" y="T5"/>
              </a:cxn>
            </a:cxnLst>
            <a:rect l="0" t="0" r="r" b="b"/>
            <a:pathLst>
              <a:path w="3539" h="2622">
                <a:moveTo>
                  <a:pt x="0" y="0"/>
                </a:moveTo>
                <a:lnTo>
                  <a:pt x="0" y="2622"/>
                </a:lnTo>
                <a:lnTo>
                  <a:pt x="3539" y="262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8864" name="Line 18"/>
          <p:cNvSpPr>
            <a:spLocks noChangeShapeType="1"/>
          </p:cNvSpPr>
          <p:nvPr/>
        </p:nvSpPr>
        <p:spPr bwMode="auto">
          <a:xfrm>
            <a:off x="2016125" y="24288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5" name="Line 19"/>
          <p:cNvSpPr>
            <a:spLocks noChangeShapeType="1"/>
          </p:cNvSpPr>
          <p:nvPr/>
        </p:nvSpPr>
        <p:spPr bwMode="auto">
          <a:xfrm>
            <a:off x="2016125" y="2713038"/>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6" name="Line 20"/>
          <p:cNvSpPr>
            <a:spLocks noChangeShapeType="1"/>
          </p:cNvSpPr>
          <p:nvPr/>
        </p:nvSpPr>
        <p:spPr bwMode="auto">
          <a:xfrm>
            <a:off x="2016125" y="29749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7" name="Line 21"/>
          <p:cNvSpPr>
            <a:spLocks noChangeShapeType="1"/>
          </p:cNvSpPr>
          <p:nvPr/>
        </p:nvSpPr>
        <p:spPr bwMode="auto">
          <a:xfrm>
            <a:off x="2016125" y="3257550"/>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8" name="Line 22"/>
          <p:cNvSpPr>
            <a:spLocks noChangeShapeType="1"/>
          </p:cNvSpPr>
          <p:nvPr/>
        </p:nvSpPr>
        <p:spPr bwMode="auto">
          <a:xfrm>
            <a:off x="2016125" y="35417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9" name="Line 23"/>
          <p:cNvSpPr>
            <a:spLocks noChangeShapeType="1"/>
          </p:cNvSpPr>
          <p:nvPr/>
        </p:nvSpPr>
        <p:spPr bwMode="auto">
          <a:xfrm>
            <a:off x="2016125" y="380206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0" name="Line 24"/>
          <p:cNvSpPr>
            <a:spLocks noChangeShapeType="1"/>
          </p:cNvSpPr>
          <p:nvPr/>
        </p:nvSpPr>
        <p:spPr bwMode="auto">
          <a:xfrm>
            <a:off x="2016125" y="408622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1" name="Line 25"/>
          <p:cNvSpPr>
            <a:spLocks noChangeShapeType="1"/>
          </p:cNvSpPr>
          <p:nvPr/>
        </p:nvSpPr>
        <p:spPr bwMode="auto">
          <a:xfrm>
            <a:off x="2016125" y="4368800"/>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2" name="Line 26"/>
          <p:cNvSpPr>
            <a:spLocks noChangeShapeType="1"/>
          </p:cNvSpPr>
          <p:nvPr/>
        </p:nvSpPr>
        <p:spPr bwMode="auto">
          <a:xfrm>
            <a:off x="2016125" y="4630738"/>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3" name="Line 27"/>
          <p:cNvSpPr>
            <a:spLocks noChangeShapeType="1"/>
          </p:cNvSpPr>
          <p:nvPr/>
        </p:nvSpPr>
        <p:spPr bwMode="auto">
          <a:xfrm>
            <a:off x="2016125" y="49133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4" name="Line 28"/>
          <p:cNvSpPr>
            <a:spLocks noChangeShapeType="1"/>
          </p:cNvSpPr>
          <p:nvPr/>
        </p:nvSpPr>
        <p:spPr bwMode="auto">
          <a:xfrm>
            <a:off x="2016125" y="51974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5" name="Line 29"/>
          <p:cNvSpPr>
            <a:spLocks noChangeShapeType="1"/>
          </p:cNvSpPr>
          <p:nvPr/>
        </p:nvSpPr>
        <p:spPr bwMode="auto">
          <a:xfrm>
            <a:off x="2016125" y="54594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02814" name="Group 30"/>
          <p:cNvGrpSpPr>
            <a:grpSpLocks/>
          </p:cNvGrpSpPr>
          <p:nvPr/>
        </p:nvGrpSpPr>
        <p:grpSpPr bwMode="auto">
          <a:xfrm>
            <a:off x="2320925" y="2428875"/>
            <a:ext cx="4811713" cy="2268538"/>
            <a:chOff x="1462" y="1530"/>
            <a:chExt cx="3031" cy="1429"/>
          </a:xfrm>
        </p:grpSpPr>
        <p:sp>
          <p:nvSpPr>
            <p:cNvPr id="79015" name="Line 31"/>
            <p:cNvSpPr>
              <a:spLocks noChangeShapeType="1"/>
            </p:cNvSpPr>
            <p:nvPr/>
          </p:nvSpPr>
          <p:spPr bwMode="auto">
            <a:xfrm flipH="1" flipV="1">
              <a:off x="1462" y="1530"/>
              <a:ext cx="233" cy="7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6" name="Line 32"/>
            <p:cNvSpPr>
              <a:spLocks noChangeShapeType="1"/>
            </p:cNvSpPr>
            <p:nvPr/>
          </p:nvSpPr>
          <p:spPr bwMode="auto">
            <a:xfrm flipH="1" flipV="1">
              <a:off x="1695" y="2299"/>
              <a:ext cx="233" cy="28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7" name="Line 33"/>
            <p:cNvSpPr>
              <a:spLocks noChangeShapeType="1"/>
            </p:cNvSpPr>
            <p:nvPr/>
          </p:nvSpPr>
          <p:spPr bwMode="auto">
            <a:xfrm flipH="1" flipV="1">
              <a:off x="1928" y="2587"/>
              <a:ext cx="233" cy="19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8" name="Line 34"/>
            <p:cNvSpPr>
              <a:spLocks noChangeShapeType="1"/>
            </p:cNvSpPr>
            <p:nvPr/>
          </p:nvSpPr>
          <p:spPr bwMode="auto">
            <a:xfrm flipH="1" flipV="1">
              <a:off x="2161" y="2780"/>
              <a:ext cx="233" cy="110"/>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9" name="Line 35"/>
            <p:cNvSpPr>
              <a:spLocks noChangeShapeType="1"/>
            </p:cNvSpPr>
            <p:nvPr/>
          </p:nvSpPr>
          <p:spPr bwMode="auto">
            <a:xfrm flipH="1" flipV="1">
              <a:off x="2394" y="2890"/>
              <a:ext cx="234" cy="5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0" name="Line 36"/>
            <p:cNvSpPr>
              <a:spLocks noChangeShapeType="1"/>
            </p:cNvSpPr>
            <p:nvPr/>
          </p:nvSpPr>
          <p:spPr bwMode="auto">
            <a:xfrm flipH="1" flipV="1">
              <a:off x="2628" y="2944"/>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1" name="Line 37"/>
            <p:cNvSpPr>
              <a:spLocks noChangeShapeType="1"/>
            </p:cNvSpPr>
            <p:nvPr/>
          </p:nvSpPr>
          <p:spPr bwMode="auto">
            <a:xfrm flipH="1">
              <a:off x="2861" y="2958"/>
              <a:ext cx="233"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2" name="Line 38"/>
            <p:cNvSpPr>
              <a:spLocks noChangeShapeType="1"/>
            </p:cNvSpPr>
            <p:nvPr/>
          </p:nvSpPr>
          <p:spPr bwMode="auto">
            <a:xfrm flipH="1">
              <a:off x="3094" y="2931"/>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3" name="Line 39"/>
            <p:cNvSpPr>
              <a:spLocks noChangeShapeType="1"/>
            </p:cNvSpPr>
            <p:nvPr/>
          </p:nvSpPr>
          <p:spPr bwMode="auto">
            <a:xfrm flipH="1">
              <a:off x="3327" y="2903"/>
              <a:ext cx="233" cy="2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4" name="Line 40"/>
            <p:cNvSpPr>
              <a:spLocks noChangeShapeType="1"/>
            </p:cNvSpPr>
            <p:nvPr/>
          </p:nvSpPr>
          <p:spPr bwMode="auto">
            <a:xfrm flipH="1">
              <a:off x="3560" y="2876"/>
              <a:ext cx="234"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5" name="Line 41"/>
            <p:cNvSpPr>
              <a:spLocks noChangeShapeType="1"/>
            </p:cNvSpPr>
            <p:nvPr/>
          </p:nvSpPr>
          <p:spPr bwMode="auto">
            <a:xfrm flipH="1">
              <a:off x="3794" y="2821"/>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6" name="Line 42"/>
            <p:cNvSpPr>
              <a:spLocks noChangeShapeType="1"/>
            </p:cNvSpPr>
            <p:nvPr/>
          </p:nvSpPr>
          <p:spPr bwMode="auto">
            <a:xfrm flipH="1">
              <a:off x="4027" y="2780"/>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7" name="Line 43"/>
            <p:cNvSpPr>
              <a:spLocks noChangeShapeType="1"/>
            </p:cNvSpPr>
            <p:nvPr/>
          </p:nvSpPr>
          <p:spPr bwMode="auto">
            <a:xfrm flipH="1">
              <a:off x="4260" y="2738"/>
              <a:ext cx="233" cy="42"/>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02828" name="Group 44"/>
          <p:cNvGrpSpPr>
            <a:grpSpLocks/>
          </p:cNvGrpSpPr>
          <p:nvPr/>
        </p:nvGrpSpPr>
        <p:grpSpPr bwMode="auto">
          <a:xfrm>
            <a:off x="2320925" y="4500563"/>
            <a:ext cx="4811713" cy="546100"/>
            <a:chOff x="1462" y="2835"/>
            <a:chExt cx="3031" cy="344"/>
          </a:xfrm>
        </p:grpSpPr>
        <p:sp>
          <p:nvSpPr>
            <p:cNvPr id="79002" name="Line 45"/>
            <p:cNvSpPr>
              <a:spLocks noChangeShapeType="1"/>
            </p:cNvSpPr>
            <p:nvPr/>
          </p:nvSpPr>
          <p:spPr bwMode="auto">
            <a:xfrm flipH="1" flipV="1">
              <a:off x="1462" y="2917"/>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3" name="Line 46"/>
            <p:cNvSpPr>
              <a:spLocks noChangeShapeType="1"/>
            </p:cNvSpPr>
            <p:nvPr/>
          </p:nvSpPr>
          <p:spPr bwMode="auto">
            <a:xfrm flipH="1" flipV="1">
              <a:off x="1695" y="2986"/>
              <a:ext cx="233" cy="6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4" name="Line 47"/>
            <p:cNvSpPr>
              <a:spLocks noChangeShapeType="1"/>
            </p:cNvSpPr>
            <p:nvPr/>
          </p:nvSpPr>
          <p:spPr bwMode="auto">
            <a:xfrm flipH="1" flipV="1">
              <a:off x="1928" y="3054"/>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5" name="Line 48"/>
            <p:cNvSpPr>
              <a:spLocks noChangeShapeType="1"/>
            </p:cNvSpPr>
            <p:nvPr/>
          </p:nvSpPr>
          <p:spPr bwMode="auto">
            <a:xfrm flipH="1" flipV="1">
              <a:off x="2161" y="3123"/>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6" name="Line 49"/>
            <p:cNvSpPr>
              <a:spLocks noChangeShapeType="1"/>
            </p:cNvSpPr>
            <p:nvPr/>
          </p:nvSpPr>
          <p:spPr bwMode="auto">
            <a:xfrm flipH="1">
              <a:off x="2394" y="3178"/>
              <a:ext cx="234"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7" name="Line 50"/>
            <p:cNvSpPr>
              <a:spLocks noChangeShapeType="1"/>
            </p:cNvSpPr>
            <p:nvPr/>
          </p:nvSpPr>
          <p:spPr bwMode="auto">
            <a:xfrm flipH="1">
              <a:off x="2628" y="3164"/>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8" name="Line 51"/>
            <p:cNvSpPr>
              <a:spLocks noChangeShapeType="1"/>
            </p:cNvSpPr>
            <p:nvPr/>
          </p:nvSpPr>
          <p:spPr bwMode="auto">
            <a:xfrm flipH="1">
              <a:off x="2861" y="3123"/>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9" name="Line 52"/>
            <p:cNvSpPr>
              <a:spLocks noChangeShapeType="1"/>
            </p:cNvSpPr>
            <p:nvPr/>
          </p:nvSpPr>
          <p:spPr bwMode="auto">
            <a:xfrm flipH="1">
              <a:off x="3094" y="3082"/>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0" name="Line 53"/>
            <p:cNvSpPr>
              <a:spLocks noChangeShapeType="1"/>
            </p:cNvSpPr>
            <p:nvPr/>
          </p:nvSpPr>
          <p:spPr bwMode="auto">
            <a:xfrm flipH="1">
              <a:off x="3327" y="3041"/>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1" name="Line 54"/>
            <p:cNvSpPr>
              <a:spLocks noChangeShapeType="1"/>
            </p:cNvSpPr>
            <p:nvPr/>
          </p:nvSpPr>
          <p:spPr bwMode="auto">
            <a:xfrm flipH="1">
              <a:off x="3560" y="2999"/>
              <a:ext cx="234" cy="42"/>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2" name="Line 55"/>
            <p:cNvSpPr>
              <a:spLocks noChangeShapeType="1"/>
            </p:cNvSpPr>
            <p:nvPr/>
          </p:nvSpPr>
          <p:spPr bwMode="auto">
            <a:xfrm flipH="1">
              <a:off x="3794" y="2944"/>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3" name="Line 56"/>
            <p:cNvSpPr>
              <a:spLocks noChangeShapeType="1"/>
            </p:cNvSpPr>
            <p:nvPr/>
          </p:nvSpPr>
          <p:spPr bwMode="auto">
            <a:xfrm flipH="1">
              <a:off x="4027" y="2890"/>
              <a:ext cx="233" cy="5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4" name="Line 57"/>
            <p:cNvSpPr>
              <a:spLocks noChangeShapeType="1"/>
            </p:cNvSpPr>
            <p:nvPr/>
          </p:nvSpPr>
          <p:spPr bwMode="auto">
            <a:xfrm flipH="1">
              <a:off x="4260" y="2835"/>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02842" name="Group 58"/>
          <p:cNvGrpSpPr>
            <a:grpSpLocks/>
          </p:cNvGrpSpPr>
          <p:nvPr/>
        </p:nvGrpSpPr>
        <p:grpSpPr bwMode="auto">
          <a:xfrm>
            <a:off x="2320925" y="3541713"/>
            <a:ext cx="4811713" cy="2047875"/>
            <a:chOff x="1462" y="2231"/>
            <a:chExt cx="3031" cy="1290"/>
          </a:xfrm>
        </p:grpSpPr>
        <p:sp>
          <p:nvSpPr>
            <p:cNvPr id="78989" name="Line 59"/>
            <p:cNvSpPr>
              <a:spLocks noChangeShapeType="1"/>
            </p:cNvSpPr>
            <p:nvPr/>
          </p:nvSpPr>
          <p:spPr bwMode="auto">
            <a:xfrm flipH="1" flipV="1">
              <a:off x="1462" y="2231"/>
              <a:ext cx="233" cy="686"/>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0" name="Line 60"/>
            <p:cNvSpPr>
              <a:spLocks noChangeShapeType="1"/>
            </p:cNvSpPr>
            <p:nvPr/>
          </p:nvSpPr>
          <p:spPr bwMode="auto">
            <a:xfrm flipH="1" flipV="1">
              <a:off x="1695" y="2917"/>
              <a:ext cx="233" cy="23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1" name="Line 61"/>
            <p:cNvSpPr>
              <a:spLocks noChangeShapeType="1"/>
            </p:cNvSpPr>
            <p:nvPr/>
          </p:nvSpPr>
          <p:spPr bwMode="auto">
            <a:xfrm flipH="1" flipV="1">
              <a:off x="1928" y="3150"/>
              <a:ext cx="233" cy="12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2" name="Line 62"/>
            <p:cNvSpPr>
              <a:spLocks noChangeShapeType="1"/>
            </p:cNvSpPr>
            <p:nvPr/>
          </p:nvSpPr>
          <p:spPr bwMode="auto">
            <a:xfrm flipH="1" flipV="1">
              <a:off x="2161" y="3274"/>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3" name="Line 63"/>
            <p:cNvSpPr>
              <a:spLocks noChangeShapeType="1"/>
            </p:cNvSpPr>
            <p:nvPr/>
          </p:nvSpPr>
          <p:spPr bwMode="auto">
            <a:xfrm flipH="1" flipV="1">
              <a:off x="2394" y="3343"/>
              <a:ext cx="234"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4" name="Line 64"/>
            <p:cNvSpPr>
              <a:spLocks noChangeShapeType="1"/>
            </p:cNvSpPr>
            <p:nvPr/>
          </p:nvSpPr>
          <p:spPr bwMode="auto">
            <a:xfrm flipH="1" flipV="1">
              <a:off x="2628" y="3384"/>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5" name="Line 65"/>
            <p:cNvSpPr>
              <a:spLocks noChangeShapeType="1"/>
            </p:cNvSpPr>
            <p:nvPr/>
          </p:nvSpPr>
          <p:spPr bwMode="auto">
            <a:xfrm flipH="1" flipV="1">
              <a:off x="2861" y="3411"/>
              <a:ext cx="233" cy="2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6" name="Line 66"/>
            <p:cNvSpPr>
              <a:spLocks noChangeShapeType="1"/>
            </p:cNvSpPr>
            <p:nvPr/>
          </p:nvSpPr>
          <p:spPr bwMode="auto">
            <a:xfrm flipH="1" flipV="1">
              <a:off x="3094" y="3439"/>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7" name="Line 67"/>
            <p:cNvSpPr>
              <a:spLocks noChangeShapeType="1"/>
            </p:cNvSpPr>
            <p:nvPr/>
          </p:nvSpPr>
          <p:spPr bwMode="auto">
            <a:xfrm flipH="1" flipV="1">
              <a:off x="3327" y="3466"/>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8" name="Line 68"/>
            <p:cNvSpPr>
              <a:spLocks noChangeShapeType="1"/>
            </p:cNvSpPr>
            <p:nvPr/>
          </p:nvSpPr>
          <p:spPr bwMode="auto">
            <a:xfrm flipH="1" flipV="1">
              <a:off x="3560" y="3480"/>
              <a:ext cx="234"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9" name="Line 69"/>
            <p:cNvSpPr>
              <a:spLocks noChangeShapeType="1"/>
            </p:cNvSpPr>
            <p:nvPr/>
          </p:nvSpPr>
          <p:spPr bwMode="auto">
            <a:xfrm flipH="1">
              <a:off x="3794" y="3494"/>
              <a:ext cx="233"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0" name="Line 70"/>
            <p:cNvSpPr>
              <a:spLocks noChangeShapeType="1"/>
            </p:cNvSpPr>
            <p:nvPr/>
          </p:nvSpPr>
          <p:spPr bwMode="auto">
            <a:xfrm flipH="1" flipV="1">
              <a:off x="4027" y="3494"/>
              <a:ext cx="233" cy="1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1" name="Line 71"/>
            <p:cNvSpPr>
              <a:spLocks noChangeShapeType="1"/>
            </p:cNvSpPr>
            <p:nvPr/>
          </p:nvSpPr>
          <p:spPr bwMode="auto">
            <a:xfrm flipH="1" flipV="1">
              <a:off x="4260" y="3507"/>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8879" name="Line 72"/>
          <p:cNvSpPr>
            <a:spLocks noChangeShapeType="1"/>
          </p:cNvSpPr>
          <p:nvPr/>
        </p:nvSpPr>
        <p:spPr bwMode="auto">
          <a:xfrm>
            <a:off x="23860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0" name="Line 73"/>
          <p:cNvSpPr>
            <a:spLocks noChangeShapeType="1"/>
          </p:cNvSpPr>
          <p:nvPr/>
        </p:nvSpPr>
        <p:spPr bwMode="auto">
          <a:xfrm>
            <a:off x="275590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1" name="Line 74"/>
          <p:cNvSpPr>
            <a:spLocks noChangeShapeType="1"/>
          </p:cNvSpPr>
          <p:nvPr/>
        </p:nvSpPr>
        <p:spPr bwMode="auto">
          <a:xfrm>
            <a:off x="312578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2" name="Line 75"/>
          <p:cNvSpPr>
            <a:spLocks noChangeShapeType="1"/>
          </p:cNvSpPr>
          <p:nvPr/>
        </p:nvSpPr>
        <p:spPr bwMode="auto">
          <a:xfrm>
            <a:off x="347503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3" name="Line 76"/>
          <p:cNvSpPr>
            <a:spLocks noChangeShapeType="1"/>
          </p:cNvSpPr>
          <p:nvPr/>
        </p:nvSpPr>
        <p:spPr bwMode="auto">
          <a:xfrm>
            <a:off x="384492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4" name="Line 77"/>
          <p:cNvSpPr>
            <a:spLocks noChangeShapeType="1"/>
          </p:cNvSpPr>
          <p:nvPr/>
        </p:nvSpPr>
        <p:spPr bwMode="auto">
          <a:xfrm>
            <a:off x="42148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5" name="Line 78"/>
          <p:cNvSpPr>
            <a:spLocks noChangeShapeType="1"/>
          </p:cNvSpPr>
          <p:nvPr/>
        </p:nvSpPr>
        <p:spPr bwMode="auto">
          <a:xfrm>
            <a:off x="456247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6" name="Line 79"/>
          <p:cNvSpPr>
            <a:spLocks noChangeShapeType="1"/>
          </p:cNvSpPr>
          <p:nvPr/>
        </p:nvSpPr>
        <p:spPr bwMode="auto">
          <a:xfrm>
            <a:off x="493395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7" name="Line 80"/>
          <p:cNvSpPr>
            <a:spLocks noChangeShapeType="1"/>
          </p:cNvSpPr>
          <p:nvPr/>
        </p:nvSpPr>
        <p:spPr bwMode="auto">
          <a:xfrm>
            <a:off x="52816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8" name="Line 81"/>
          <p:cNvSpPr>
            <a:spLocks noChangeShapeType="1"/>
          </p:cNvSpPr>
          <p:nvPr/>
        </p:nvSpPr>
        <p:spPr bwMode="auto">
          <a:xfrm>
            <a:off x="565150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9" name="Line 82"/>
          <p:cNvSpPr>
            <a:spLocks noChangeShapeType="1"/>
          </p:cNvSpPr>
          <p:nvPr/>
        </p:nvSpPr>
        <p:spPr bwMode="auto">
          <a:xfrm>
            <a:off x="602297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90" name="Line 83"/>
          <p:cNvSpPr>
            <a:spLocks noChangeShapeType="1"/>
          </p:cNvSpPr>
          <p:nvPr/>
        </p:nvSpPr>
        <p:spPr bwMode="auto">
          <a:xfrm>
            <a:off x="637063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91" name="Line 84"/>
          <p:cNvSpPr>
            <a:spLocks noChangeShapeType="1"/>
          </p:cNvSpPr>
          <p:nvPr/>
        </p:nvSpPr>
        <p:spPr bwMode="auto">
          <a:xfrm>
            <a:off x="674052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92" name="Line 85"/>
          <p:cNvSpPr>
            <a:spLocks noChangeShapeType="1"/>
          </p:cNvSpPr>
          <p:nvPr/>
        </p:nvSpPr>
        <p:spPr bwMode="auto">
          <a:xfrm>
            <a:off x="71104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02870" name="Group 86"/>
          <p:cNvGrpSpPr>
            <a:grpSpLocks/>
          </p:cNvGrpSpPr>
          <p:nvPr/>
        </p:nvGrpSpPr>
        <p:grpSpPr bwMode="auto">
          <a:xfrm>
            <a:off x="2146300" y="3300413"/>
            <a:ext cx="4811713" cy="2008187"/>
            <a:chOff x="1352" y="2079"/>
            <a:chExt cx="3031" cy="1265"/>
          </a:xfrm>
        </p:grpSpPr>
        <p:sp>
          <p:nvSpPr>
            <p:cNvPr id="78976" name="Line 87"/>
            <p:cNvSpPr>
              <a:spLocks noChangeShapeType="1"/>
            </p:cNvSpPr>
            <p:nvPr/>
          </p:nvSpPr>
          <p:spPr bwMode="auto">
            <a:xfrm flipH="1" flipV="1">
              <a:off x="1352" y="2917"/>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77" name="Line 88"/>
            <p:cNvSpPr>
              <a:spLocks noChangeShapeType="1"/>
            </p:cNvSpPr>
            <p:nvPr/>
          </p:nvSpPr>
          <p:spPr bwMode="auto">
            <a:xfrm flipH="1" flipV="1">
              <a:off x="1585" y="3054"/>
              <a:ext cx="233" cy="15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78" name="Line 89"/>
            <p:cNvSpPr>
              <a:spLocks noChangeShapeType="1"/>
            </p:cNvSpPr>
            <p:nvPr/>
          </p:nvSpPr>
          <p:spPr bwMode="auto">
            <a:xfrm flipH="1" flipV="1">
              <a:off x="1818" y="3205"/>
              <a:ext cx="233"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79" name="Line 90"/>
            <p:cNvSpPr>
              <a:spLocks noChangeShapeType="1"/>
            </p:cNvSpPr>
            <p:nvPr/>
          </p:nvSpPr>
          <p:spPr bwMode="auto">
            <a:xfrm flipH="1">
              <a:off x="2051" y="3343"/>
              <a:ext cx="234" cy="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0" name="Line 91"/>
            <p:cNvSpPr>
              <a:spLocks noChangeShapeType="1"/>
            </p:cNvSpPr>
            <p:nvPr/>
          </p:nvSpPr>
          <p:spPr bwMode="auto">
            <a:xfrm flipH="1">
              <a:off x="2285" y="3205"/>
              <a:ext cx="233"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1" name="Line 92"/>
            <p:cNvSpPr>
              <a:spLocks noChangeShapeType="1"/>
            </p:cNvSpPr>
            <p:nvPr/>
          </p:nvSpPr>
          <p:spPr bwMode="auto">
            <a:xfrm flipH="1">
              <a:off x="2518" y="3054"/>
              <a:ext cx="233" cy="15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2" name="Line 93"/>
            <p:cNvSpPr>
              <a:spLocks noChangeShapeType="1"/>
            </p:cNvSpPr>
            <p:nvPr/>
          </p:nvSpPr>
          <p:spPr bwMode="auto">
            <a:xfrm flipH="1">
              <a:off x="2751" y="2917"/>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3" name="Line 94"/>
            <p:cNvSpPr>
              <a:spLocks noChangeShapeType="1"/>
            </p:cNvSpPr>
            <p:nvPr/>
          </p:nvSpPr>
          <p:spPr bwMode="auto">
            <a:xfrm flipH="1">
              <a:off x="2984" y="2780"/>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4" name="Line 95"/>
            <p:cNvSpPr>
              <a:spLocks noChangeShapeType="1"/>
            </p:cNvSpPr>
            <p:nvPr/>
          </p:nvSpPr>
          <p:spPr bwMode="auto">
            <a:xfrm flipH="1">
              <a:off x="3217" y="2642"/>
              <a:ext cx="234"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5" name="Line 96"/>
            <p:cNvSpPr>
              <a:spLocks noChangeShapeType="1"/>
            </p:cNvSpPr>
            <p:nvPr/>
          </p:nvSpPr>
          <p:spPr bwMode="auto">
            <a:xfrm flipH="1">
              <a:off x="3451" y="2505"/>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6" name="Line 97"/>
            <p:cNvSpPr>
              <a:spLocks noChangeShapeType="1"/>
            </p:cNvSpPr>
            <p:nvPr/>
          </p:nvSpPr>
          <p:spPr bwMode="auto">
            <a:xfrm flipH="1">
              <a:off x="3684" y="2368"/>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7" name="Line 98"/>
            <p:cNvSpPr>
              <a:spLocks noChangeShapeType="1"/>
            </p:cNvSpPr>
            <p:nvPr/>
          </p:nvSpPr>
          <p:spPr bwMode="auto">
            <a:xfrm flipH="1">
              <a:off x="3917" y="2231"/>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8" name="Line 99"/>
            <p:cNvSpPr>
              <a:spLocks noChangeShapeType="1"/>
            </p:cNvSpPr>
            <p:nvPr/>
          </p:nvSpPr>
          <p:spPr bwMode="auto">
            <a:xfrm flipH="1">
              <a:off x="4150" y="2079"/>
              <a:ext cx="233" cy="152"/>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02884" name="Group 100"/>
          <p:cNvGrpSpPr>
            <a:grpSpLocks/>
          </p:cNvGrpSpPr>
          <p:nvPr/>
        </p:nvGrpSpPr>
        <p:grpSpPr bwMode="auto">
          <a:xfrm>
            <a:off x="2254250" y="2363788"/>
            <a:ext cx="4943475" cy="2397125"/>
            <a:chOff x="1420" y="1489"/>
            <a:chExt cx="3114" cy="1510"/>
          </a:xfrm>
        </p:grpSpPr>
        <p:sp>
          <p:nvSpPr>
            <p:cNvPr id="78963" name="Oval 101"/>
            <p:cNvSpPr>
              <a:spLocks noChangeArrowheads="1"/>
            </p:cNvSpPr>
            <p:nvPr/>
          </p:nvSpPr>
          <p:spPr bwMode="auto">
            <a:xfrm>
              <a:off x="1420" y="1489"/>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4" name="Oval 102"/>
            <p:cNvSpPr>
              <a:spLocks noChangeArrowheads="1"/>
            </p:cNvSpPr>
            <p:nvPr/>
          </p:nvSpPr>
          <p:spPr bwMode="auto">
            <a:xfrm>
              <a:off x="1654" y="2258"/>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5" name="Oval 103"/>
            <p:cNvSpPr>
              <a:spLocks noChangeArrowheads="1"/>
            </p:cNvSpPr>
            <p:nvPr/>
          </p:nvSpPr>
          <p:spPr bwMode="auto">
            <a:xfrm>
              <a:off x="1914" y="2574"/>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6" name="Oval 104"/>
            <p:cNvSpPr>
              <a:spLocks noChangeArrowheads="1"/>
            </p:cNvSpPr>
            <p:nvPr/>
          </p:nvSpPr>
          <p:spPr bwMode="auto">
            <a:xfrm>
              <a:off x="2147" y="2752"/>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7" name="Oval 105"/>
            <p:cNvSpPr>
              <a:spLocks noChangeArrowheads="1"/>
            </p:cNvSpPr>
            <p:nvPr/>
          </p:nvSpPr>
          <p:spPr bwMode="auto">
            <a:xfrm>
              <a:off x="2381" y="284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8" name="Oval 106"/>
            <p:cNvSpPr>
              <a:spLocks noChangeArrowheads="1"/>
            </p:cNvSpPr>
            <p:nvPr/>
          </p:nvSpPr>
          <p:spPr bwMode="auto">
            <a:xfrm>
              <a:off x="2600" y="290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9" name="Oval 107"/>
            <p:cNvSpPr>
              <a:spLocks noChangeArrowheads="1"/>
            </p:cNvSpPr>
            <p:nvPr/>
          </p:nvSpPr>
          <p:spPr bwMode="auto">
            <a:xfrm>
              <a:off x="3067" y="291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0" name="Oval 108"/>
            <p:cNvSpPr>
              <a:spLocks noChangeArrowheads="1"/>
            </p:cNvSpPr>
            <p:nvPr/>
          </p:nvSpPr>
          <p:spPr bwMode="auto">
            <a:xfrm>
              <a:off x="4452" y="2684"/>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1" name="Oval 109"/>
            <p:cNvSpPr>
              <a:spLocks noChangeArrowheads="1"/>
            </p:cNvSpPr>
            <p:nvPr/>
          </p:nvSpPr>
          <p:spPr bwMode="auto">
            <a:xfrm>
              <a:off x="4191" y="2738"/>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2" name="Oval 110"/>
            <p:cNvSpPr>
              <a:spLocks noChangeArrowheads="1"/>
            </p:cNvSpPr>
            <p:nvPr/>
          </p:nvSpPr>
          <p:spPr bwMode="auto">
            <a:xfrm>
              <a:off x="3986" y="278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3" name="Oval 111"/>
            <p:cNvSpPr>
              <a:spLocks noChangeArrowheads="1"/>
            </p:cNvSpPr>
            <p:nvPr/>
          </p:nvSpPr>
          <p:spPr bwMode="auto">
            <a:xfrm>
              <a:off x="3739" y="283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4" name="Oval 112"/>
            <p:cNvSpPr>
              <a:spLocks noChangeArrowheads="1"/>
            </p:cNvSpPr>
            <p:nvPr/>
          </p:nvSpPr>
          <p:spPr bwMode="auto">
            <a:xfrm>
              <a:off x="3519" y="2862"/>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5" name="Oval 113"/>
            <p:cNvSpPr>
              <a:spLocks noChangeArrowheads="1"/>
            </p:cNvSpPr>
            <p:nvPr/>
          </p:nvSpPr>
          <p:spPr bwMode="auto">
            <a:xfrm>
              <a:off x="3300" y="289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grpSp>
        <p:nvGrpSpPr>
          <p:cNvPr id="502898" name="Group 114"/>
          <p:cNvGrpSpPr>
            <a:grpSpLocks/>
          </p:cNvGrpSpPr>
          <p:nvPr/>
        </p:nvGrpSpPr>
        <p:grpSpPr bwMode="auto">
          <a:xfrm>
            <a:off x="2254250" y="3475038"/>
            <a:ext cx="4943475" cy="2179637"/>
            <a:chOff x="1420" y="2189"/>
            <a:chExt cx="3114" cy="1373"/>
          </a:xfrm>
        </p:grpSpPr>
        <p:sp>
          <p:nvSpPr>
            <p:cNvPr id="78949" name="Oval 115"/>
            <p:cNvSpPr>
              <a:spLocks noChangeArrowheads="1"/>
            </p:cNvSpPr>
            <p:nvPr/>
          </p:nvSpPr>
          <p:spPr bwMode="auto">
            <a:xfrm>
              <a:off x="1420" y="2189"/>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0" name="Oval 116"/>
            <p:cNvSpPr>
              <a:spLocks noChangeArrowheads="1"/>
            </p:cNvSpPr>
            <p:nvPr/>
          </p:nvSpPr>
          <p:spPr bwMode="auto">
            <a:xfrm>
              <a:off x="1654"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1" name="Oval 117"/>
            <p:cNvSpPr>
              <a:spLocks noChangeArrowheads="1"/>
            </p:cNvSpPr>
            <p:nvPr/>
          </p:nvSpPr>
          <p:spPr bwMode="auto">
            <a:xfrm>
              <a:off x="1901" y="3109"/>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2" name="Oval 118"/>
            <p:cNvSpPr>
              <a:spLocks noChangeArrowheads="1"/>
            </p:cNvSpPr>
            <p:nvPr/>
          </p:nvSpPr>
          <p:spPr bwMode="auto">
            <a:xfrm>
              <a:off x="2147" y="3233"/>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3" name="Oval 119"/>
            <p:cNvSpPr>
              <a:spLocks noChangeArrowheads="1"/>
            </p:cNvSpPr>
            <p:nvPr/>
          </p:nvSpPr>
          <p:spPr bwMode="auto">
            <a:xfrm>
              <a:off x="2381"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4" name="Oval 120"/>
            <p:cNvSpPr>
              <a:spLocks noChangeArrowheads="1"/>
            </p:cNvSpPr>
            <p:nvPr/>
          </p:nvSpPr>
          <p:spPr bwMode="auto">
            <a:xfrm>
              <a:off x="2600" y="334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5" name="Oval 121"/>
            <p:cNvSpPr>
              <a:spLocks noChangeArrowheads="1"/>
            </p:cNvSpPr>
            <p:nvPr/>
          </p:nvSpPr>
          <p:spPr bwMode="auto">
            <a:xfrm>
              <a:off x="2833" y="3370"/>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6" name="Oval 122"/>
            <p:cNvSpPr>
              <a:spLocks noChangeArrowheads="1"/>
            </p:cNvSpPr>
            <p:nvPr/>
          </p:nvSpPr>
          <p:spPr bwMode="auto">
            <a:xfrm>
              <a:off x="3067" y="3397"/>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7" name="Oval 123"/>
            <p:cNvSpPr>
              <a:spLocks noChangeArrowheads="1"/>
            </p:cNvSpPr>
            <p:nvPr/>
          </p:nvSpPr>
          <p:spPr bwMode="auto">
            <a:xfrm>
              <a:off x="3286" y="342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8" name="Oval 124"/>
            <p:cNvSpPr>
              <a:spLocks noChangeArrowheads="1"/>
            </p:cNvSpPr>
            <p:nvPr/>
          </p:nvSpPr>
          <p:spPr bwMode="auto">
            <a:xfrm>
              <a:off x="3519" y="3439"/>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9" name="Oval 125"/>
            <p:cNvSpPr>
              <a:spLocks noChangeArrowheads="1"/>
            </p:cNvSpPr>
            <p:nvPr/>
          </p:nvSpPr>
          <p:spPr bwMode="auto">
            <a:xfrm>
              <a:off x="3739" y="3452"/>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0" name="Oval 126"/>
            <p:cNvSpPr>
              <a:spLocks noChangeArrowheads="1"/>
            </p:cNvSpPr>
            <p:nvPr/>
          </p:nvSpPr>
          <p:spPr bwMode="auto">
            <a:xfrm>
              <a:off x="3986" y="3452"/>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1" name="Oval 127"/>
            <p:cNvSpPr>
              <a:spLocks noChangeArrowheads="1"/>
            </p:cNvSpPr>
            <p:nvPr/>
          </p:nvSpPr>
          <p:spPr bwMode="auto">
            <a:xfrm>
              <a:off x="4205" y="3466"/>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2" name="Oval 128"/>
            <p:cNvSpPr>
              <a:spLocks noChangeArrowheads="1"/>
            </p:cNvSpPr>
            <p:nvPr/>
          </p:nvSpPr>
          <p:spPr bwMode="auto">
            <a:xfrm>
              <a:off x="4452" y="348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grpSp>
        <p:nvGrpSpPr>
          <p:cNvPr id="502913" name="Group 129"/>
          <p:cNvGrpSpPr>
            <a:grpSpLocks/>
          </p:cNvGrpSpPr>
          <p:nvPr/>
        </p:nvGrpSpPr>
        <p:grpSpPr bwMode="auto">
          <a:xfrm>
            <a:off x="2233613" y="4433888"/>
            <a:ext cx="4964112" cy="676275"/>
            <a:chOff x="1407" y="2793"/>
            <a:chExt cx="3127" cy="426"/>
          </a:xfrm>
        </p:grpSpPr>
        <p:sp>
          <p:nvSpPr>
            <p:cNvPr id="78935" name="Oval 130"/>
            <p:cNvSpPr>
              <a:spLocks noChangeArrowheads="1"/>
            </p:cNvSpPr>
            <p:nvPr/>
          </p:nvSpPr>
          <p:spPr bwMode="auto">
            <a:xfrm>
              <a:off x="1407"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6" name="Oval 131"/>
            <p:cNvSpPr>
              <a:spLocks noChangeArrowheads="1"/>
            </p:cNvSpPr>
            <p:nvPr/>
          </p:nvSpPr>
          <p:spPr bwMode="auto">
            <a:xfrm>
              <a:off x="1667" y="2944"/>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7" name="Oval 132"/>
            <p:cNvSpPr>
              <a:spLocks noChangeArrowheads="1"/>
            </p:cNvSpPr>
            <p:nvPr/>
          </p:nvSpPr>
          <p:spPr bwMode="auto">
            <a:xfrm>
              <a:off x="1914" y="3013"/>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8" name="Oval 133"/>
            <p:cNvSpPr>
              <a:spLocks noChangeArrowheads="1"/>
            </p:cNvSpPr>
            <p:nvPr/>
          </p:nvSpPr>
          <p:spPr bwMode="auto">
            <a:xfrm>
              <a:off x="2147" y="3082"/>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9" name="Oval 134"/>
            <p:cNvSpPr>
              <a:spLocks noChangeArrowheads="1"/>
            </p:cNvSpPr>
            <p:nvPr/>
          </p:nvSpPr>
          <p:spPr bwMode="auto">
            <a:xfrm>
              <a:off x="2381" y="313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0" name="Oval 135"/>
            <p:cNvSpPr>
              <a:spLocks noChangeArrowheads="1"/>
            </p:cNvSpPr>
            <p:nvPr/>
          </p:nvSpPr>
          <p:spPr bwMode="auto">
            <a:xfrm>
              <a:off x="2600" y="313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1" name="Oval 136"/>
            <p:cNvSpPr>
              <a:spLocks noChangeArrowheads="1"/>
            </p:cNvSpPr>
            <p:nvPr/>
          </p:nvSpPr>
          <p:spPr bwMode="auto">
            <a:xfrm>
              <a:off x="2847" y="312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2" name="Oval 137"/>
            <p:cNvSpPr>
              <a:spLocks noChangeArrowheads="1"/>
            </p:cNvSpPr>
            <p:nvPr/>
          </p:nvSpPr>
          <p:spPr bwMode="auto">
            <a:xfrm>
              <a:off x="3067" y="3095"/>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3" name="Oval 138"/>
            <p:cNvSpPr>
              <a:spLocks noChangeArrowheads="1"/>
            </p:cNvSpPr>
            <p:nvPr/>
          </p:nvSpPr>
          <p:spPr bwMode="auto">
            <a:xfrm>
              <a:off x="4205" y="284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4" name="Oval 139"/>
            <p:cNvSpPr>
              <a:spLocks noChangeArrowheads="1"/>
            </p:cNvSpPr>
            <p:nvPr/>
          </p:nvSpPr>
          <p:spPr bwMode="auto">
            <a:xfrm>
              <a:off x="3986" y="290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5" name="Oval 140"/>
            <p:cNvSpPr>
              <a:spLocks noChangeArrowheads="1"/>
            </p:cNvSpPr>
            <p:nvPr/>
          </p:nvSpPr>
          <p:spPr bwMode="auto">
            <a:xfrm>
              <a:off x="3739" y="295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6" name="Oval 141"/>
            <p:cNvSpPr>
              <a:spLocks noChangeArrowheads="1"/>
            </p:cNvSpPr>
            <p:nvPr/>
          </p:nvSpPr>
          <p:spPr bwMode="auto">
            <a:xfrm>
              <a:off x="3519"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7" name="Oval 142"/>
            <p:cNvSpPr>
              <a:spLocks noChangeArrowheads="1"/>
            </p:cNvSpPr>
            <p:nvPr/>
          </p:nvSpPr>
          <p:spPr bwMode="auto">
            <a:xfrm>
              <a:off x="3286" y="3041"/>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8" name="Oval 143"/>
            <p:cNvSpPr>
              <a:spLocks noChangeArrowheads="1"/>
            </p:cNvSpPr>
            <p:nvPr/>
          </p:nvSpPr>
          <p:spPr bwMode="auto">
            <a:xfrm>
              <a:off x="4452" y="279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grpSp>
        <p:nvGrpSpPr>
          <p:cNvPr id="502928" name="Group 144"/>
          <p:cNvGrpSpPr>
            <a:grpSpLocks/>
          </p:cNvGrpSpPr>
          <p:nvPr/>
        </p:nvGrpSpPr>
        <p:grpSpPr bwMode="auto">
          <a:xfrm>
            <a:off x="2081213" y="3257550"/>
            <a:ext cx="4943475" cy="2114550"/>
            <a:chOff x="1311" y="2052"/>
            <a:chExt cx="3114" cy="1332"/>
          </a:xfrm>
        </p:grpSpPr>
        <p:sp>
          <p:nvSpPr>
            <p:cNvPr id="78921" name="Oval 145"/>
            <p:cNvSpPr>
              <a:spLocks noChangeArrowheads="1"/>
            </p:cNvSpPr>
            <p:nvPr/>
          </p:nvSpPr>
          <p:spPr bwMode="auto">
            <a:xfrm>
              <a:off x="1311"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2" name="Oval 146"/>
            <p:cNvSpPr>
              <a:spLocks noChangeArrowheads="1"/>
            </p:cNvSpPr>
            <p:nvPr/>
          </p:nvSpPr>
          <p:spPr bwMode="auto">
            <a:xfrm>
              <a:off x="1530"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3" name="Oval 147"/>
            <p:cNvSpPr>
              <a:spLocks noChangeArrowheads="1"/>
            </p:cNvSpPr>
            <p:nvPr/>
          </p:nvSpPr>
          <p:spPr bwMode="auto">
            <a:xfrm>
              <a:off x="1777" y="3164"/>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4" name="Oval 148"/>
            <p:cNvSpPr>
              <a:spLocks noChangeArrowheads="1"/>
            </p:cNvSpPr>
            <p:nvPr/>
          </p:nvSpPr>
          <p:spPr bwMode="auto">
            <a:xfrm>
              <a:off x="2257"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5" name="Oval 149"/>
            <p:cNvSpPr>
              <a:spLocks noChangeArrowheads="1"/>
            </p:cNvSpPr>
            <p:nvPr/>
          </p:nvSpPr>
          <p:spPr bwMode="auto">
            <a:xfrm>
              <a:off x="2490" y="3150"/>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6" name="Oval 150"/>
            <p:cNvSpPr>
              <a:spLocks noChangeArrowheads="1"/>
            </p:cNvSpPr>
            <p:nvPr/>
          </p:nvSpPr>
          <p:spPr bwMode="auto">
            <a:xfrm>
              <a:off x="2710"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7" name="Oval 151"/>
            <p:cNvSpPr>
              <a:spLocks noChangeArrowheads="1"/>
            </p:cNvSpPr>
            <p:nvPr/>
          </p:nvSpPr>
          <p:spPr bwMode="auto">
            <a:xfrm>
              <a:off x="2943" y="289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8" name="Oval 152"/>
            <p:cNvSpPr>
              <a:spLocks noChangeArrowheads="1"/>
            </p:cNvSpPr>
            <p:nvPr/>
          </p:nvSpPr>
          <p:spPr bwMode="auto">
            <a:xfrm>
              <a:off x="3163" y="273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9" name="Oval 153"/>
            <p:cNvSpPr>
              <a:spLocks noChangeArrowheads="1"/>
            </p:cNvSpPr>
            <p:nvPr/>
          </p:nvSpPr>
          <p:spPr bwMode="auto">
            <a:xfrm>
              <a:off x="3396" y="261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0" name="Oval 154"/>
            <p:cNvSpPr>
              <a:spLocks noChangeArrowheads="1"/>
            </p:cNvSpPr>
            <p:nvPr/>
          </p:nvSpPr>
          <p:spPr bwMode="auto">
            <a:xfrm>
              <a:off x="3615" y="2478"/>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1" name="Oval 155"/>
            <p:cNvSpPr>
              <a:spLocks noChangeArrowheads="1"/>
            </p:cNvSpPr>
            <p:nvPr/>
          </p:nvSpPr>
          <p:spPr bwMode="auto">
            <a:xfrm>
              <a:off x="3835" y="2340"/>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2" name="Oval 156"/>
            <p:cNvSpPr>
              <a:spLocks noChangeArrowheads="1"/>
            </p:cNvSpPr>
            <p:nvPr/>
          </p:nvSpPr>
          <p:spPr bwMode="auto">
            <a:xfrm>
              <a:off x="4082" y="220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3" name="Oval 157"/>
            <p:cNvSpPr>
              <a:spLocks noChangeArrowheads="1"/>
            </p:cNvSpPr>
            <p:nvPr/>
          </p:nvSpPr>
          <p:spPr bwMode="auto">
            <a:xfrm>
              <a:off x="4342" y="2052"/>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4" name="Oval 158"/>
            <p:cNvSpPr>
              <a:spLocks noChangeArrowheads="1"/>
            </p:cNvSpPr>
            <p:nvPr/>
          </p:nvSpPr>
          <p:spPr bwMode="auto">
            <a:xfrm>
              <a:off x="2024"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sp>
        <p:nvSpPr>
          <p:cNvPr id="78898" name="Rectangle 160"/>
          <p:cNvSpPr>
            <a:spLocks noChangeArrowheads="1"/>
          </p:cNvSpPr>
          <p:nvPr/>
        </p:nvSpPr>
        <p:spPr bwMode="auto">
          <a:xfrm>
            <a:off x="6484938" y="6092825"/>
            <a:ext cx="2082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Quantity of Output </a:t>
            </a:r>
            <a:endParaRPr lang="en-US" altLang="en-US" sz="2400" u="none">
              <a:latin typeface="Times New Roman" panose="02020603050405020304" pitchFamily="18" charset="0"/>
            </a:endParaRPr>
          </a:p>
        </p:txBody>
      </p:sp>
      <p:sp>
        <p:nvSpPr>
          <p:cNvPr id="78899" name="Rectangle 161"/>
          <p:cNvSpPr>
            <a:spLocks noChangeArrowheads="1"/>
          </p:cNvSpPr>
          <p:nvPr/>
        </p:nvSpPr>
        <p:spPr bwMode="auto">
          <a:xfrm>
            <a:off x="1268413" y="1743075"/>
            <a:ext cx="63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Costs</a:t>
            </a:r>
            <a:endParaRPr lang="en-US" altLang="en-US" sz="2400" u="none">
              <a:latin typeface="Times New Roman" panose="02020603050405020304" pitchFamily="18" charset="0"/>
            </a:endParaRPr>
          </a:p>
        </p:txBody>
      </p:sp>
      <p:sp>
        <p:nvSpPr>
          <p:cNvPr id="78900" name="Rectangle 162"/>
          <p:cNvSpPr>
            <a:spLocks noChangeArrowheads="1"/>
          </p:cNvSpPr>
          <p:nvPr/>
        </p:nvSpPr>
        <p:spPr bwMode="auto">
          <a:xfrm>
            <a:off x="1327150" y="2259013"/>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$3.00</a:t>
            </a:r>
            <a:endParaRPr lang="en-US" altLang="en-US" sz="2400" u="none">
              <a:latin typeface="Times New Roman" panose="02020603050405020304" pitchFamily="18" charset="0"/>
            </a:endParaRPr>
          </a:p>
        </p:txBody>
      </p:sp>
      <p:sp>
        <p:nvSpPr>
          <p:cNvPr id="78901" name="Rectangle 163"/>
          <p:cNvSpPr>
            <a:spLocks noChangeArrowheads="1"/>
          </p:cNvSpPr>
          <p:nvPr/>
        </p:nvSpPr>
        <p:spPr bwMode="auto">
          <a:xfrm>
            <a:off x="1457325" y="2852738"/>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2.50</a:t>
            </a:r>
            <a:endParaRPr lang="en-US" altLang="en-US" sz="2400" u="none">
              <a:latin typeface="Times New Roman" panose="02020603050405020304" pitchFamily="18" charset="0"/>
            </a:endParaRPr>
          </a:p>
        </p:txBody>
      </p:sp>
      <p:sp>
        <p:nvSpPr>
          <p:cNvPr id="78902" name="Rectangle 164"/>
          <p:cNvSpPr>
            <a:spLocks noChangeArrowheads="1"/>
          </p:cNvSpPr>
          <p:nvPr/>
        </p:nvSpPr>
        <p:spPr bwMode="auto">
          <a:xfrm>
            <a:off x="1457325" y="3417888"/>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2.00</a:t>
            </a:r>
            <a:endParaRPr lang="en-US" altLang="en-US" sz="2400" u="none">
              <a:latin typeface="Times New Roman" panose="02020603050405020304" pitchFamily="18" charset="0"/>
            </a:endParaRPr>
          </a:p>
        </p:txBody>
      </p:sp>
      <p:sp>
        <p:nvSpPr>
          <p:cNvPr id="78903" name="Rectangle 165"/>
          <p:cNvSpPr>
            <a:spLocks noChangeArrowheads="1"/>
          </p:cNvSpPr>
          <p:nvPr/>
        </p:nvSpPr>
        <p:spPr bwMode="auto">
          <a:xfrm>
            <a:off x="1457325" y="3954463"/>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1.50</a:t>
            </a:r>
            <a:endParaRPr lang="en-US" altLang="en-US" sz="2400" u="none">
              <a:latin typeface="Times New Roman" panose="02020603050405020304" pitchFamily="18" charset="0"/>
            </a:endParaRPr>
          </a:p>
        </p:txBody>
      </p:sp>
      <p:sp>
        <p:nvSpPr>
          <p:cNvPr id="78904" name="Rectangle 166"/>
          <p:cNvSpPr>
            <a:spLocks noChangeArrowheads="1"/>
          </p:cNvSpPr>
          <p:nvPr/>
        </p:nvSpPr>
        <p:spPr bwMode="auto">
          <a:xfrm>
            <a:off x="1457325" y="4505325"/>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1.00</a:t>
            </a:r>
            <a:endParaRPr lang="en-US" altLang="en-US" sz="2400" u="none">
              <a:latin typeface="Times New Roman" panose="02020603050405020304" pitchFamily="18" charset="0"/>
            </a:endParaRPr>
          </a:p>
        </p:txBody>
      </p:sp>
      <p:sp>
        <p:nvSpPr>
          <p:cNvPr id="78905" name="Rectangle 167"/>
          <p:cNvSpPr>
            <a:spLocks noChangeArrowheads="1"/>
          </p:cNvSpPr>
          <p:nvPr/>
        </p:nvSpPr>
        <p:spPr bwMode="auto">
          <a:xfrm>
            <a:off x="1457325" y="5070475"/>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0.50</a:t>
            </a:r>
            <a:endParaRPr lang="en-US" altLang="en-US" sz="2400" u="none">
              <a:latin typeface="Times New Roman" panose="02020603050405020304" pitchFamily="18" charset="0"/>
            </a:endParaRPr>
          </a:p>
        </p:txBody>
      </p:sp>
      <p:sp>
        <p:nvSpPr>
          <p:cNvPr id="78906" name="Rectangle 168"/>
          <p:cNvSpPr>
            <a:spLocks noChangeArrowheads="1"/>
          </p:cNvSpPr>
          <p:nvPr/>
        </p:nvSpPr>
        <p:spPr bwMode="auto">
          <a:xfrm>
            <a:off x="1906588"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0</a:t>
            </a:r>
            <a:endParaRPr lang="en-US" altLang="en-US" sz="2400" u="none">
              <a:latin typeface="Times New Roman" panose="02020603050405020304" pitchFamily="18" charset="0"/>
            </a:endParaRPr>
          </a:p>
        </p:txBody>
      </p:sp>
      <p:sp>
        <p:nvSpPr>
          <p:cNvPr id="78907" name="Rectangle 169"/>
          <p:cNvSpPr>
            <a:spLocks noChangeArrowheads="1"/>
          </p:cNvSpPr>
          <p:nvPr/>
        </p:nvSpPr>
        <p:spPr bwMode="auto">
          <a:xfrm>
            <a:off x="3382963"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4</a:t>
            </a:r>
            <a:endParaRPr lang="en-US" altLang="en-US" sz="2400" u="none">
              <a:latin typeface="Times New Roman" panose="02020603050405020304" pitchFamily="18" charset="0"/>
            </a:endParaRPr>
          </a:p>
        </p:txBody>
      </p:sp>
      <p:sp>
        <p:nvSpPr>
          <p:cNvPr id="78908" name="Rectangle 170"/>
          <p:cNvSpPr>
            <a:spLocks noChangeArrowheads="1"/>
          </p:cNvSpPr>
          <p:nvPr/>
        </p:nvSpPr>
        <p:spPr bwMode="auto">
          <a:xfrm>
            <a:off x="2659063"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2</a:t>
            </a:r>
            <a:endParaRPr lang="en-US" altLang="en-US" sz="2400" u="none">
              <a:latin typeface="Times New Roman" panose="02020603050405020304" pitchFamily="18" charset="0"/>
            </a:endParaRPr>
          </a:p>
        </p:txBody>
      </p:sp>
      <p:sp>
        <p:nvSpPr>
          <p:cNvPr id="78909" name="Rectangle 171"/>
          <p:cNvSpPr>
            <a:spLocks noChangeArrowheads="1"/>
          </p:cNvSpPr>
          <p:nvPr/>
        </p:nvSpPr>
        <p:spPr bwMode="auto">
          <a:xfrm>
            <a:off x="4108450"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6</a:t>
            </a:r>
            <a:endParaRPr lang="en-US" altLang="en-US" sz="2400" u="none">
              <a:latin typeface="Times New Roman" panose="02020603050405020304" pitchFamily="18" charset="0"/>
            </a:endParaRPr>
          </a:p>
        </p:txBody>
      </p:sp>
      <p:sp>
        <p:nvSpPr>
          <p:cNvPr id="78910" name="Rectangle 172"/>
          <p:cNvSpPr>
            <a:spLocks noChangeArrowheads="1"/>
          </p:cNvSpPr>
          <p:nvPr/>
        </p:nvSpPr>
        <p:spPr bwMode="auto">
          <a:xfrm>
            <a:off x="4832350"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8</a:t>
            </a:r>
            <a:endParaRPr lang="en-US" altLang="en-US" sz="2400" u="none">
              <a:latin typeface="Times New Roman" panose="02020603050405020304" pitchFamily="18" charset="0"/>
            </a:endParaRPr>
          </a:p>
        </p:txBody>
      </p:sp>
      <p:sp>
        <p:nvSpPr>
          <p:cNvPr id="78911" name="Rectangle 173"/>
          <p:cNvSpPr>
            <a:spLocks noChangeArrowheads="1"/>
          </p:cNvSpPr>
          <p:nvPr/>
        </p:nvSpPr>
        <p:spPr bwMode="auto">
          <a:xfrm>
            <a:off x="6940550"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14</a:t>
            </a:r>
            <a:endParaRPr lang="en-US" altLang="en-US" sz="2400" u="none">
              <a:latin typeface="Times New Roman" panose="02020603050405020304" pitchFamily="18" charset="0"/>
            </a:endParaRPr>
          </a:p>
        </p:txBody>
      </p:sp>
      <p:sp>
        <p:nvSpPr>
          <p:cNvPr id="78912" name="Rectangle 174"/>
          <p:cNvSpPr>
            <a:spLocks noChangeArrowheads="1"/>
          </p:cNvSpPr>
          <p:nvPr/>
        </p:nvSpPr>
        <p:spPr bwMode="auto">
          <a:xfrm>
            <a:off x="6215063"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12</a:t>
            </a:r>
            <a:endParaRPr lang="en-US" altLang="en-US" sz="2400" u="none">
              <a:latin typeface="Times New Roman" panose="02020603050405020304" pitchFamily="18" charset="0"/>
            </a:endParaRPr>
          </a:p>
        </p:txBody>
      </p:sp>
      <p:sp>
        <p:nvSpPr>
          <p:cNvPr id="78913" name="Rectangle 175"/>
          <p:cNvSpPr>
            <a:spLocks noChangeArrowheads="1"/>
          </p:cNvSpPr>
          <p:nvPr/>
        </p:nvSpPr>
        <p:spPr bwMode="auto">
          <a:xfrm>
            <a:off x="5491163"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10</a:t>
            </a:r>
            <a:endParaRPr lang="en-US" altLang="en-US" sz="2400" u="none">
              <a:latin typeface="Times New Roman" panose="02020603050405020304" pitchFamily="18" charset="0"/>
            </a:endParaRPr>
          </a:p>
        </p:txBody>
      </p:sp>
      <p:sp>
        <p:nvSpPr>
          <p:cNvPr id="502960" name="Rectangle 176"/>
          <p:cNvSpPr>
            <a:spLocks noChangeArrowheads="1"/>
          </p:cNvSpPr>
          <p:nvPr/>
        </p:nvSpPr>
        <p:spPr bwMode="auto">
          <a:xfrm>
            <a:off x="7062788" y="3149600"/>
            <a:ext cx="35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i="1" u="none">
                <a:solidFill>
                  <a:srgbClr val="000000"/>
                </a:solidFill>
              </a:rPr>
              <a:t>MC</a:t>
            </a:r>
            <a:endParaRPr lang="en-US" altLang="en-US" sz="2400" u="none">
              <a:latin typeface="Times New Roman" panose="02020603050405020304" pitchFamily="18" charset="0"/>
            </a:endParaRPr>
          </a:p>
        </p:txBody>
      </p:sp>
      <p:sp>
        <p:nvSpPr>
          <p:cNvPr id="502961" name="Rectangle 177"/>
          <p:cNvSpPr>
            <a:spLocks noChangeArrowheads="1"/>
          </p:cNvSpPr>
          <p:nvPr/>
        </p:nvSpPr>
        <p:spPr bwMode="auto">
          <a:xfrm>
            <a:off x="7219950" y="4135438"/>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i="1" u="none">
                <a:solidFill>
                  <a:srgbClr val="000000"/>
                </a:solidFill>
              </a:rPr>
              <a:t>ATC</a:t>
            </a:r>
            <a:endParaRPr lang="en-US" altLang="en-US" sz="2400" u="none">
              <a:latin typeface="Times New Roman" panose="02020603050405020304" pitchFamily="18" charset="0"/>
            </a:endParaRPr>
          </a:p>
        </p:txBody>
      </p:sp>
      <p:sp>
        <p:nvSpPr>
          <p:cNvPr id="502962" name="Rectangle 178"/>
          <p:cNvSpPr>
            <a:spLocks noChangeArrowheads="1"/>
          </p:cNvSpPr>
          <p:nvPr/>
        </p:nvSpPr>
        <p:spPr bwMode="auto">
          <a:xfrm>
            <a:off x="7194550" y="4389438"/>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i="1" u="none">
                <a:solidFill>
                  <a:srgbClr val="000000"/>
                </a:solidFill>
              </a:rPr>
              <a:t>AVC</a:t>
            </a:r>
            <a:endParaRPr lang="en-US" altLang="en-US" sz="2400" u="none">
              <a:latin typeface="Times New Roman" panose="02020603050405020304" pitchFamily="18" charset="0"/>
            </a:endParaRPr>
          </a:p>
        </p:txBody>
      </p:sp>
      <p:sp>
        <p:nvSpPr>
          <p:cNvPr id="502963" name="Rectangle 179"/>
          <p:cNvSpPr>
            <a:spLocks noChangeArrowheads="1"/>
          </p:cNvSpPr>
          <p:nvPr/>
        </p:nvSpPr>
        <p:spPr bwMode="auto">
          <a:xfrm>
            <a:off x="7213600" y="543242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i="1" u="none">
                <a:solidFill>
                  <a:srgbClr val="000000"/>
                </a:solidFill>
              </a:rPr>
              <a:t>AFC</a:t>
            </a:r>
            <a:endParaRPr lang="en-US" altLang="en-US" sz="2400" u="none">
              <a:latin typeface="Times New Roman" panose="02020603050405020304" pitchFamily="18" charset="0"/>
            </a:endParaRPr>
          </a:p>
        </p:txBody>
      </p:sp>
      <p:sp>
        <p:nvSpPr>
          <p:cNvPr id="502964" name="Text Box 180"/>
          <p:cNvSpPr txBox="1">
            <a:spLocks noChangeArrowheads="1"/>
          </p:cNvSpPr>
          <p:nvPr/>
        </p:nvSpPr>
        <p:spPr bwMode="auto">
          <a:xfrm>
            <a:off x="2570163" y="1422400"/>
            <a:ext cx="53546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1800" b="1" u="none">
                <a:solidFill>
                  <a:schemeClr val="accent2"/>
                </a:solidFill>
              </a:rPr>
              <a:t>Marginal Cost declines at first and then increases due to diminishing marginal product.</a:t>
            </a:r>
          </a:p>
        </p:txBody>
      </p:sp>
      <p:sp>
        <p:nvSpPr>
          <p:cNvPr id="502965" name="Text Box 181"/>
          <p:cNvSpPr txBox="1">
            <a:spLocks noChangeArrowheads="1"/>
          </p:cNvSpPr>
          <p:nvPr/>
        </p:nvSpPr>
        <p:spPr bwMode="auto">
          <a:xfrm>
            <a:off x="2797175" y="1387475"/>
            <a:ext cx="5354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1800" b="1" u="none">
                <a:solidFill>
                  <a:schemeClr val="accent2"/>
                </a:solidFill>
              </a:rPr>
              <a:t>Note how MC hits both ATC and AVC at their minimum points.</a:t>
            </a:r>
          </a:p>
        </p:txBody>
      </p:sp>
      <p:sp>
        <p:nvSpPr>
          <p:cNvPr id="502966" name="Text Box 182"/>
          <p:cNvSpPr txBox="1">
            <a:spLocks noChangeArrowheads="1"/>
          </p:cNvSpPr>
          <p:nvPr/>
        </p:nvSpPr>
        <p:spPr bwMode="auto">
          <a:xfrm>
            <a:off x="2820988" y="2181225"/>
            <a:ext cx="53546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1800" b="1" u="none">
                <a:solidFill>
                  <a:schemeClr val="accent2"/>
                </a:solidFill>
              </a:rPr>
              <a:t>AFC, a short-run concept, declines throughout.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2928"/>
                                        </p:tgtEl>
                                        <p:attrNameLst>
                                          <p:attrName>style.visibility</p:attrName>
                                        </p:attrNameLst>
                                      </p:cBhvr>
                                      <p:to>
                                        <p:strVal val="visible"/>
                                      </p:to>
                                    </p:set>
                                    <p:animEffect transition="in" filter="wipe(left)">
                                      <p:cBhvr>
                                        <p:cTn id="7" dur="500"/>
                                        <p:tgtEl>
                                          <p:spTgt spid="50292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02870"/>
                                        </p:tgtEl>
                                        <p:attrNameLst>
                                          <p:attrName>style.visibility</p:attrName>
                                        </p:attrNameLst>
                                      </p:cBhvr>
                                      <p:to>
                                        <p:strVal val="visible"/>
                                      </p:to>
                                    </p:set>
                                    <p:animEffect transition="in" filter="wipe(left)">
                                      <p:cBhvr>
                                        <p:cTn id="11" dur="500"/>
                                        <p:tgtEl>
                                          <p:spTgt spid="50287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02960">
                                            <p:txEl>
                                              <p:pRg st="0" end="0"/>
                                            </p:txEl>
                                          </p:spTgt>
                                        </p:tgtEl>
                                        <p:attrNameLst>
                                          <p:attrName>style.visibility</p:attrName>
                                        </p:attrNameLst>
                                      </p:cBhvr>
                                      <p:to>
                                        <p:strVal val="visible"/>
                                      </p:to>
                                    </p:set>
                                    <p:animEffect transition="in" filter="dissolve">
                                      <p:cBhvr>
                                        <p:cTn id="15" dur="500"/>
                                        <p:tgtEl>
                                          <p:spTgt spid="502960">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2964"/>
                                        </p:tgtEl>
                                        <p:attrNameLst>
                                          <p:attrName>style.visibility</p:attrName>
                                        </p:attrNameLst>
                                      </p:cBhvr>
                                      <p:to>
                                        <p:strVal val="visible"/>
                                      </p:to>
                                    </p:set>
                                    <p:animEffect transition="in" filter="wipe(left)">
                                      <p:cBhvr>
                                        <p:cTn id="19" dur="500"/>
                                        <p:tgtEl>
                                          <p:spTgt spid="5029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502884"/>
                                        </p:tgtEl>
                                        <p:attrNameLst>
                                          <p:attrName>style.visibility</p:attrName>
                                        </p:attrNameLst>
                                      </p:cBhvr>
                                      <p:to>
                                        <p:strVal val="visible"/>
                                      </p:to>
                                    </p:set>
                                    <p:animEffect transition="in" filter="wipe(left)">
                                      <p:cBhvr>
                                        <p:cTn id="24" dur="500"/>
                                        <p:tgtEl>
                                          <p:spTgt spid="502884"/>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502814"/>
                                        </p:tgtEl>
                                        <p:attrNameLst>
                                          <p:attrName>style.visibility</p:attrName>
                                        </p:attrNameLst>
                                      </p:cBhvr>
                                      <p:to>
                                        <p:strVal val="visible"/>
                                      </p:to>
                                    </p:set>
                                    <p:animEffect transition="in" filter="wipe(left)">
                                      <p:cBhvr>
                                        <p:cTn id="28" dur="500"/>
                                        <p:tgtEl>
                                          <p:spTgt spid="502814"/>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02961">
                                            <p:txEl>
                                              <p:pRg st="0" end="0"/>
                                            </p:txEl>
                                          </p:spTgt>
                                        </p:tgtEl>
                                        <p:attrNameLst>
                                          <p:attrName>style.visibility</p:attrName>
                                        </p:attrNameLst>
                                      </p:cBhvr>
                                      <p:to>
                                        <p:strVal val="visible"/>
                                      </p:to>
                                    </p:set>
                                    <p:animEffect transition="in" filter="dissolve">
                                      <p:cBhvr>
                                        <p:cTn id="32" dur="500"/>
                                        <p:tgtEl>
                                          <p:spTgt spid="50296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2913"/>
                                        </p:tgtEl>
                                        <p:attrNameLst>
                                          <p:attrName>style.visibility</p:attrName>
                                        </p:attrNameLst>
                                      </p:cBhvr>
                                      <p:to>
                                        <p:strVal val="visible"/>
                                      </p:to>
                                    </p:set>
                                    <p:animEffect transition="in" filter="wipe(left)">
                                      <p:cBhvr>
                                        <p:cTn id="37" dur="500"/>
                                        <p:tgtEl>
                                          <p:spTgt spid="502913"/>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502828"/>
                                        </p:tgtEl>
                                        <p:attrNameLst>
                                          <p:attrName>style.visibility</p:attrName>
                                        </p:attrNameLst>
                                      </p:cBhvr>
                                      <p:to>
                                        <p:strVal val="visible"/>
                                      </p:to>
                                    </p:set>
                                    <p:animEffect transition="in" filter="wipe(left)">
                                      <p:cBhvr>
                                        <p:cTn id="41" dur="500"/>
                                        <p:tgtEl>
                                          <p:spTgt spid="502828"/>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502962">
                                            <p:txEl>
                                              <p:pRg st="0" end="0"/>
                                            </p:txEl>
                                          </p:spTgt>
                                        </p:tgtEl>
                                        <p:attrNameLst>
                                          <p:attrName>style.visibility</p:attrName>
                                        </p:attrNameLst>
                                      </p:cBhvr>
                                      <p:to>
                                        <p:strVal val="visible"/>
                                      </p:to>
                                    </p:set>
                                    <p:animEffect transition="in" filter="dissolve">
                                      <p:cBhvr>
                                        <p:cTn id="45" dur="500"/>
                                        <p:tgtEl>
                                          <p:spTgt spid="502962">
                                            <p:txEl>
                                              <p:pRg st="0" end="0"/>
                                            </p:txEl>
                                          </p:spTgt>
                                        </p:tgtEl>
                                      </p:cBhvr>
                                    </p:animEffect>
                                  </p:childTnLst>
                                </p:cTn>
                              </p:par>
                            </p:childTnLst>
                          </p:cTn>
                        </p:par>
                        <p:par>
                          <p:cTn id="46" fill="hold" nodeType="afterGroup">
                            <p:stCondLst>
                              <p:cond delay="1500"/>
                            </p:stCondLst>
                            <p:childTnLst>
                              <p:par>
                                <p:cTn id="47" presetID="5" presetClass="exit" presetSubtype="10" fill="hold" grpId="1" nodeType="afterEffect">
                                  <p:stCondLst>
                                    <p:cond delay="0"/>
                                  </p:stCondLst>
                                  <p:childTnLst>
                                    <p:animEffect transition="out" filter="checkerboard(across)">
                                      <p:cBhvr>
                                        <p:cTn id="48" dur="500"/>
                                        <p:tgtEl>
                                          <p:spTgt spid="502964"/>
                                        </p:tgtEl>
                                      </p:cBhvr>
                                    </p:animEffect>
                                    <p:set>
                                      <p:cBhvr>
                                        <p:cTn id="49" dur="1" fill="hold">
                                          <p:stCondLst>
                                            <p:cond delay="499"/>
                                          </p:stCondLst>
                                        </p:cTn>
                                        <p:tgtEl>
                                          <p:spTgt spid="502964"/>
                                        </p:tgtEl>
                                        <p:attrNameLst>
                                          <p:attrName>style.visibility</p:attrName>
                                        </p:attrNameLst>
                                      </p:cBhvr>
                                      <p:to>
                                        <p:strVal val="hidden"/>
                                      </p:to>
                                    </p:set>
                                  </p:childTnLst>
                                </p:cTn>
                              </p:par>
                              <p:par>
                                <p:cTn id="50" presetID="22" presetClass="entr" presetSubtype="8" fill="hold" grpId="0" nodeType="withEffect">
                                  <p:stCondLst>
                                    <p:cond delay="0"/>
                                  </p:stCondLst>
                                  <p:childTnLst>
                                    <p:set>
                                      <p:cBhvr>
                                        <p:cTn id="51" dur="1" fill="hold">
                                          <p:stCondLst>
                                            <p:cond delay="0"/>
                                          </p:stCondLst>
                                        </p:cTn>
                                        <p:tgtEl>
                                          <p:spTgt spid="502965"/>
                                        </p:tgtEl>
                                        <p:attrNameLst>
                                          <p:attrName>style.visibility</p:attrName>
                                        </p:attrNameLst>
                                      </p:cBhvr>
                                      <p:to>
                                        <p:strVal val="visible"/>
                                      </p:to>
                                    </p:set>
                                    <p:animEffect transition="in" filter="wipe(left)">
                                      <p:cBhvr>
                                        <p:cTn id="52" dur="500"/>
                                        <p:tgtEl>
                                          <p:spTgt spid="5029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2898"/>
                                        </p:tgtEl>
                                        <p:attrNameLst>
                                          <p:attrName>style.visibility</p:attrName>
                                        </p:attrNameLst>
                                      </p:cBhvr>
                                      <p:to>
                                        <p:strVal val="visible"/>
                                      </p:to>
                                    </p:set>
                                    <p:animEffect transition="in" filter="wipe(left)">
                                      <p:cBhvr>
                                        <p:cTn id="57" dur="500"/>
                                        <p:tgtEl>
                                          <p:spTgt spid="502898"/>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502842"/>
                                        </p:tgtEl>
                                        <p:attrNameLst>
                                          <p:attrName>style.visibility</p:attrName>
                                        </p:attrNameLst>
                                      </p:cBhvr>
                                      <p:to>
                                        <p:strVal val="visible"/>
                                      </p:to>
                                    </p:set>
                                    <p:animEffect transition="in" filter="wipe(left)">
                                      <p:cBhvr>
                                        <p:cTn id="61" dur="500"/>
                                        <p:tgtEl>
                                          <p:spTgt spid="502842"/>
                                        </p:tgtEl>
                                      </p:cBhvr>
                                    </p:animEffect>
                                  </p:childTnLst>
                                </p:cTn>
                              </p:par>
                            </p:childTnLst>
                          </p:cTn>
                        </p:par>
                        <p:par>
                          <p:cTn id="62" fill="hold" nodeType="afterGroup">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502963">
                                            <p:txEl>
                                              <p:pRg st="0" end="0"/>
                                            </p:txEl>
                                          </p:spTgt>
                                        </p:tgtEl>
                                        <p:attrNameLst>
                                          <p:attrName>style.visibility</p:attrName>
                                        </p:attrNameLst>
                                      </p:cBhvr>
                                      <p:to>
                                        <p:strVal val="visible"/>
                                      </p:to>
                                    </p:set>
                                    <p:animEffect transition="in" filter="dissolve">
                                      <p:cBhvr>
                                        <p:cTn id="65" dur="500"/>
                                        <p:tgtEl>
                                          <p:spTgt spid="502963">
                                            <p:txEl>
                                              <p:pRg st="0" end="0"/>
                                            </p:txEl>
                                          </p:spTgt>
                                        </p:tgtEl>
                                      </p:cBhvr>
                                    </p:animEffect>
                                  </p:childTnLst>
                                </p:cTn>
                              </p:par>
                            </p:childTnLst>
                          </p:cTn>
                        </p:par>
                        <p:par>
                          <p:cTn id="66" fill="hold" nodeType="afterGroup">
                            <p:stCondLst>
                              <p:cond delay="1500"/>
                            </p:stCondLst>
                            <p:childTnLst>
                              <p:par>
                                <p:cTn id="67" presetID="22" presetClass="entr" presetSubtype="2" fill="hold" grpId="0" nodeType="afterEffect">
                                  <p:stCondLst>
                                    <p:cond delay="0"/>
                                  </p:stCondLst>
                                  <p:childTnLst>
                                    <p:set>
                                      <p:cBhvr>
                                        <p:cTn id="68" dur="1" fill="hold">
                                          <p:stCondLst>
                                            <p:cond delay="0"/>
                                          </p:stCondLst>
                                        </p:cTn>
                                        <p:tgtEl>
                                          <p:spTgt spid="502966"/>
                                        </p:tgtEl>
                                        <p:attrNameLst>
                                          <p:attrName>style.visibility</p:attrName>
                                        </p:attrNameLst>
                                      </p:cBhvr>
                                      <p:to>
                                        <p:strVal val="visible"/>
                                      </p:to>
                                    </p:set>
                                    <p:animEffect transition="in" filter="wipe(right)">
                                      <p:cBhvr>
                                        <p:cTn id="69" dur="500"/>
                                        <p:tgtEl>
                                          <p:spTgt spid="502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960" grpId="0" build="p" autoUpdateAnimBg="0"/>
      <p:bldP spid="502961" grpId="0" build="p" autoUpdateAnimBg="0"/>
      <p:bldP spid="502962" grpId="0" build="p" autoUpdateAnimBg="0"/>
      <p:bldP spid="502963" grpId="0" build="p" autoUpdateAnimBg="0"/>
      <p:bldP spid="502964" grpId="0"/>
      <p:bldP spid="502964" grpId="1"/>
      <p:bldP spid="502965" grpId="0"/>
      <p:bldP spid="5029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p>
            <a:pPr eaLnBrk="1" hangingPunct="1"/>
            <a:r>
              <a:rPr lang="en-US" altLang="en-US" smtClean="0"/>
              <a:t>Typical Cost Curves </a:t>
            </a:r>
          </a:p>
        </p:txBody>
      </p:sp>
      <p:sp>
        <p:nvSpPr>
          <p:cNvPr id="79875" name="Rectangle 5"/>
          <p:cNvSpPr>
            <a:spLocks noGrp="1" noChangeArrowheads="1"/>
          </p:cNvSpPr>
          <p:nvPr>
            <p:ph idx="1"/>
          </p:nvPr>
        </p:nvSpPr>
        <p:spPr/>
        <p:txBody>
          <a:bodyPr/>
          <a:lstStyle/>
          <a:p>
            <a:pPr eaLnBrk="1" hangingPunct="1"/>
            <a:r>
              <a:rPr lang="en-US" altLang="en-US" smtClean="0"/>
              <a:t>Three Important Properties of Cost Curves</a:t>
            </a:r>
          </a:p>
          <a:p>
            <a:pPr lvl="1" eaLnBrk="1" hangingPunct="1"/>
            <a:r>
              <a:rPr lang="en-US" altLang="en-US" smtClean="0"/>
              <a:t>Marginal cost eventually rises with the quantity of output.</a:t>
            </a:r>
          </a:p>
          <a:p>
            <a:pPr lvl="1" eaLnBrk="1" hangingPunct="1"/>
            <a:r>
              <a:rPr lang="en-US" altLang="en-US" smtClean="0"/>
              <a:t>The average-total-cost curve is U-shaped.</a:t>
            </a:r>
          </a:p>
          <a:p>
            <a:pPr lvl="1" eaLnBrk="1" hangingPunct="1"/>
            <a:r>
              <a:rPr lang="en-US" altLang="en-US" smtClean="0"/>
              <a:t>The marginal-cost curve crosses the average-total-cost curve at the minimum of average total cost.</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altLang="en-US" smtClean="0"/>
              <a:t>Total Revenue, Total Cost, and Profit</a:t>
            </a:r>
          </a:p>
        </p:txBody>
      </p:sp>
      <p:sp>
        <p:nvSpPr>
          <p:cNvPr id="51203" name="Rectangle 5"/>
          <p:cNvSpPr>
            <a:spLocks noGrp="1" noChangeArrowheads="1"/>
          </p:cNvSpPr>
          <p:nvPr>
            <p:ph idx="1"/>
          </p:nvPr>
        </p:nvSpPr>
        <p:spPr/>
        <p:txBody>
          <a:bodyPr/>
          <a:lstStyle/>
          <a:p>
            <a:pPr eaLnBrk="1" hangingPunct="1"/>
            <a:r>
              <a:rPr lang="en-US" altLang="en-US" i="1" smtClean="0">
                <a:solidFill>
                  <a:srgbClr val="00B85C"/>
                </a:solidFill>
              </a:rPr>
              <a:t>Total Revenue</a:t>
            </a:r>
          </a:p>
          <a:p>
            <a:pPr lvl="1" eaLnBrk="1" hangingPunct="1"/>
            <a:r>
              <a:rPr lang="en-US" altLang="en-US" smtClean="0"/>
              <a:t>The amount a firm receives for the sale of its output.</a:t>
            </a:r>
          </a:p>
          <a:p>
            <a:pPr eaLnBrk="1" hangingPunct="1"/>
            <a:r>
              <a:rPr lang="en-US" altLang="en-US" i="1" smtClean="0">
                <a:solidFill>
                  <a:srgbClr val="00B85C"/>
                </a:solidFill>
              </a:rPr>
              <a:t>Total Cost</a:t>
            </a:r>
          </a:p>
          <a:p>
            <a:pPr lvl="1" eaLnBrk="1" hangingPunct="1"/>
            <a:r>
              <a:rPr lang="en-US" altLang="en-US" smtClean="0"/>
              <a:t>The market value of the inputs a firm uses in production.</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09575" y="671513"/>
            <a:ext cx="8229600" cy="649287"/>
          </a:xfrm>
        </p:spPr>
        <p:txBody>
          <a:bodyPr/>
          <a:lstStyle/>
          <a:p>
            <a:pPr eaLnBrk="1" hangingPunct="1"/>
            <a:r>
              <a:rPr lang="en-US" altLang="en-US" smtClean="0"/>
              <a:t>COSTS IN THE SHORT RUN AND IN THE LONG RUN</a:t>
            </a:r>
          </a:p>
        </p:txBody>
      </p:sp>
      <p:sp>
        <p:nvSpPr>
          <p:cNvPr id="80899" name="Rectangle 3"/>
          <p:cNvSpPr>
            <a:spLocks noGrp="1" noChangeArrowheads="1"/>
          </p:cNvSpPr>
          <p:nvPr>
            <p:ph idx="1"/>
          </p:nvPr>
        </p:nvSpPr>
        <p:spPr>
          <a:xfrm>
            <a:off x="514350" y="2036763"/>
            <a:ext cx="8229600" cy="3625850"/>
          </a:xfrm>
        </p:spPr>
        <p:txBody>
          <a:bodyPr/>
          <a:lstStyle/>
          <a:p>
            <a:pPr eaLnBrk="1" hangingPunct="1"/>
            <a:r>
              <a:rPr lang="en-US" altLang="en-US" smtClean="0"/>
              <a:t>For many firms, the division of total costs between fixed and variable costs depends on the time horizon being considered.</a:t>
            </a:r>
          </a:p>
          <a:p>
            <a:pPr lvl="1" eaLnBrk="1" hangingPunct="1"/>
            <a:r>
              <a:rPr lang="en-US" altLang="en-US" sz="2400" smtClean="0"/>
              <a:t>In the short run, some costs are fixed.</a:t>
            </a:r>
          </a:p>
          <a:p>
            <a:pPr lvl="1" eaLnBrk="1" hangingPunct="1"/>
            <a:r>
              <a:rPr lang="en-US" altLang="en-US" sz="2400" smtClean="0"/>
              <a:t>In the long run, </a:t>
            </a:r>
            <a:r>
              <a:rPr lang="en-US" altLang="en-US" sz="2400" i="1" smtClean="0"/>
              <a:t>all</a:t>
            </a:r>
            <a:r>
              <a:rPr lang="en-US" altLang="en-US" sz="2400" smtClean="0"/>
              <a:t> fixed costs become variable costs.</a:t>
            </a:r>
          </a:p>
          <a:p>
            <a:pPr eaLnBrk="1" hangingPunct="1"/>
            <a:r>
              <a:rPr lang="en-US" altLang="en-US" smtClean="0"/>
              <a:t>Because many costs are fixed in the short run but variable in the long run, a firm’s long-run cost curves differ from its short-run cost curves.</a:t>
            </a:r>
          </a:p>
          <a:p>
            <a:pPr lvl="1" eaLnBrk="1" hangingPunct="1">
              <a:buFontTx/>
              <a:buNone/>
            </a:pPr>
            <a:endParaRPr lang="en-US" altLang="en-US" sz="240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4638"/>
            <a:ext cx="8229600" cy="850900"/>
          </a:xfrm>
        </p:spPr>
        <p:txBody>
          <a:bodyPr/>
          <a:lstStyle/>
          <a:p>
            <a:pPr eaLnBrk="1" hangingPunct="1"/>
            <a:r>
              <a:rPr lang="hu-HU" altLang="en-US" smtClean="0">
                <a:solidFill>
                  <a:srgbClr val="800000"/>
                </a:solidFill>
              </a:rPr>
              <a:t>Long-run costs</a:t>
            </a:r>
          </a:p>
        </p:txBody>
      </p:sp>
      <p:sp>
        <p:nvSpPr>
          <p:cNvPr id="81923" name="Rectangle 3"/>
          <p:cNvSpPr>
            <a:spLocks noGrp="1" noChangeArrowheads="1"/>
          </p:cNvSpPr>
          <p:nvPr>
            <p:ph type="body" sz="half" idx="1"/>
          </p:nvPr>
        </p:nvSpPr>
        <p:spPr>
          <a:xfrm>
            <a:off x="0" y="1600200"/>
            <a:ext cx="9144000" cy="4525963"/>
          </a:xfrm>
        </p:spPr>
        <p:txBody>
          <a:bodyPr/>
          <a:lstStyle/>
          <a:p>
            <a:pPr eaLnBrk="1" hangingPunct="1">
              <a:buFontTx/>
              <a:buNone/>
            </a:pPr>
            <a:r>
              <a:rPr lang="hu-HU" altLang="en-US" smtClean="0"/>
              <a:t>	</a:t>
            </a:r>
            <a:r>
              <a:rPr lang="en-US" altLang="en-US" smtClean="0"/>
              <a:t>Since all inputs are variable, all costs are variable in the long run.</a:t>
            </a:r>
          </a:p>
          <a:p>
            <a:pPr eaLnBrk="1" hangingPunct="1">
              <a:buFontTx/>
              <a:buNone/>
            </a:pPr>
            <a:r>
              <a:rPr lang="hu-HU" altLang="en-US" b="1" smtClean="0">
                <a:solidFill>
                  <a:srgbClr val="800000"/>
                </a:solidFill>
              </a:rPr>
              <a:t>	</a:t>
            </a:r>
            <a:r>
              <a:rPr lang="en-US" altLang="en-US" b="1" smtClean="0">
                <a:solidFill>
                  <a:srgbClr val="800000"/>
                </a:solidFill>
              </a:rPr>
              <a:t>Long-run average cost</a:t>
            </a:r>
            <a:r>
              <a:rPr lang="en-US" altLang="en-US" smtClean="0"/>
              <a:t> (</a:t>
            </a:r>
            <a:r>
              <a:rPr lang="en-US" altLang="en-US" i="1" smtClean="0"/>
              <a:t>L</a:t>
            </a:r>
            <a:r>
              <a:rPr lang="hu-HU" altLang="en-US" i="1" smtClean="0"/>
              <a:t>R</a:t>
            </a:r>
            <a:r>
              <a:rPr lang="en-US" altLang="en-US" i="1" smtClean="0"/>
              <a:t>AC</a:t>
            </a:r>
            <a:r>
              <a:rPr lang="en-US" altLang="en-US" smtClean="0"/>
              <a:t>) measures the long-run cost of producing one unit of output:</a:t>
            </a:r>
            <a:endParaRPr lang="hu-HU" altLang="en-US" smtClean="0"/>
          </a:p>
          <a:p>
            <a:pPr eaLnBrk="1" hangingPunct="1">
              <a:buFontTx/>
              <a:buNone/>
            </a:pPr>
            <a:endParaRPr lang="hu-HU" altLang="en-US" smtClean="0"/>
          </a:p>
          <a:p>
            <a:pPr eaLnBrk="1" hangingPunct="1">
              <a:buFontTx/>
              <a:buNone/>
            </a:pPr>
            <a:endParaRPr lang="hu-HU" altLang="en-US" smtClean="0"/>
          </a:p>
          <a:p>
            <a:pPr eaLnBrk="1" hangingPunct="1"/>
            <a:endParaRPr lang="hu-HU" altLang="en-US" smtClean="0"/>
          </a:p>
        </p:txBody>
      </p:sp>
      <p:graphicFrame>
        <p:nvGraphicFramePr>
          <p:cNvPr id="81924" name="Object 5"/>
          <p:cNvGraphicFramePr>
            <a:graphicFrameLocks noGrp="1" noChangeAspect="1"/>
          </p:cNvGraphicFramePr>
          <p:nvPr>
            <p:ph sz="quarter" idx="2"/>
          </p:nvPr>
        </p:nvGraphicFramePr>
        <p:xfrm>
          <a:off x="395288" y="4151313"/>
          <a:ext cx="8497887" cy="1230312"/>
        </p:xfrm>
        <a:graphic>
          <a:graphicData uri="http://schemas.openxmlformats.org/presentationml/2006/ole">
            <mc:AlternateContent xmlns:mc="http://schemas.openxmlformats.org/markup-compatibility/2006">
              <mc:Choice xmlns:v="urn:schemas-microsoft-com:vml" Requires="v">
                <p:oleObj spid="_x0000_s81927" name="Egyenlet" r:id="rId3" imgW="50025300" imgH="7239000" progId="Equation.3">
                  <p:embed/>
                </p:oleObj>
              </mc:Choice>
              <mc:Fallback>
                <p:oleObj name="Egyenlet" r:id="rId3" imgW="50025300" imgH="72390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151313"/>
                        <a:ext cx="8497887"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68313" y="549275"/>
            <a:ext cx="8229600" cy="1143000"/>
          </a:xfrm>
        </p:spPr>
        <p:txBody>
          <a:bodyPr/>
          <a:lstStyle/>
          <a:p>
            <a:pPr eaLnBrk="1" hangingPunct="1"/>
            <a:r>
              <a:rPr lang="en-US" altLang="en-US" sz="3200" smtClean="0">
                <a:solidFill>
                  <a:srgbClr val="800000"/>
                </a:solidFill>
              </a:rPr>
              <a:t>The Relationship between Short-Run Average Cost and Long-Run Average Cost</a:t>
            </a:r>
            <a:br>
              <a:rPr lang="en-US" altLang="en-US" sz="3200" smtClean="0">
                <a:solidFill>
                  <a:srgbClr val="800000"/>
                </a:solidFill>
              </a:rPr>
            </a:br>
            <a:endParaRPr lang="hu-HU" altLang="en-US" sz="3200" smtClean="0">
              <a:solidFill>
                <a:srgbClr val="800000"/>
              </a:solidFill>
            </a:endParaRPr>
          </a:p>
        </p:txBody>
      </p:sp>
      <p:pic>
        <p:nvPicPr>
          <p:cNvPr id="82947" name="Picture 3" descr="fig08_0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3424238"/>
            <a:ext cx="8748713" cy="3433762"/>
          </a:xfrm>
          <a:noFill/>
        </p:spPr>
      </p:pic>
      <p:sp>
        <p:nvSpPr>
          <p:cNvPr id="41988" name="Rectangle 4">
            <a:extLst>
              <a:ext uri="{FF2B5EF4-FFF2-40B4-BE49-F238E27FC236}">
                <a16:creationId xmlns:a16="http://schemas.microsoft.com/office/drawing/2014/main" id="{C4D6A3E3-6B58-4E46-ADED-A0E7DD2617A0}"/>
              </a:ext>
            </a:extLst>
          </p:cNvPr>
          <p:cNvSpPr>
            <a:spLocks noChangeArrowheads="1"/>
          </p:cNvSpPr>
          <p:nvPr/>
        </p:nvSpPr>
        <p:spPr bwMode="auto">
          <a:xfrm>
            <a:off x="250825" y="1773238"/>
            <a:ext cx="8569325"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spcBef>
                <a:spcPct val="20000"/>
              </a:spcBef>
              <a:spcAft>
                <a:spcPct val="20000"/>
              </a:spcAft>
              <a:buClr>
                <a:srgbClr val="860000"/>
              </a:buClr>
              <a:buSzPct val="85000"/>
              <a:buFont typeface="Wingdings" panose="05000000000000000000" pitchFamily="2" charset="2"/>
              <a:buNone/>
              <a:defRPr/>
            </a:pPr>
            <a:r>
              <a:rPr lang="en-US" altLang="en-US" sz="3200" u="none">
                <a:solidFill>
                  <a:srgbClr val="000000"/>
                </a:solidFill>
                <a:cs typeface="+mn-cs"/>
              </a:rPr>
              <a:t>LRAC shows minimum average cost of producing any level of output when all inputs are variable</a:t>
            </a:r>
            <a:endParaRPr lang="hu-HU" altLang="en-US" sz="3200" u="none">
              <a:solidFill>
                <a:srgbClr val="000000"/>
              </a:solidFill>
              <a:cs typeface="+mn-cs"/>
            </a:endParaRP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pPr eaLnBrk="1" hangingPunct="1"/>
            <a:r>
              <a:rPr lang="en-US" altLang="en-US" smtClean="0"/>
              <a:t>Economies and Diseconomies of Scale</a:t>
            </a:r>
          </a:p>
        </p:txBody>
      </p:sp>
      <p:sp>
        <p:nvSpPr>
          <p:cNvPr id="84995" name="Rectangle 5"/>
          <p:cNvSpPr>
            <a:spLocks noGrp="1" noChangeArrowheads="1"/>
          </p:cNvSpPr>
          <p:nvPr>
            <p:ph idx="1"/>
          </p:nvPr>
        </p:nvSpPr>
        <p:spPr/>
        <p:txBody>
          <a:bodyPr/>
          <a:lstStyle/>
          <a:p>
            <a:pPr eaLnBrk="1" hangingPunct="1"/>
            <a:r>
              <a:rPr lang="en-US" altLang="en-US" i="1" smtClean="0">
                <a:solidFill>
                  <a:srgbClr val="00B85C"/>
                </a:solidFill>
              </a:rPr>
              <a:t>Economies of scale</a:t>
            </a:r>
            <a:r>
              <a:rPr lang="en-US" altLang="en-US" smtClean="0"/>
              <a:t> refer to the property whereby long-run average total cost falls as the quantity of output increases.</a:t>
            </a:r>
          </a:p>
          <a:p>
            <a:pPr eaLnBrk="1" hangingPunct="1"/>
            <a:r>
              <a:rPr lang="en-US" altLang="en-US" i="1" smtClean="0">
                <a:solidFill>
                  <a:srgbClr val="00B85C"/>
                </a:solidFill>
              </a:rPr>
              <a:t>Diseconomies of scale</a:t>
            </a:r>
            <a:r>
              <a:rPr lang="en-US" altLang="en-US" smtClean="0"/>
              <a:t> refer to the property whereby long-run average total cost rises as the quantity of output increases.</a:t>
            </a:r>
          </a:p>
          <a:p>
            <a:pPr eaLnBrk="1" hangingPunct="1"/>
            <a:r>
              <a:rPr lang="en-US" altLang="en-US" i="1" smtClean="0">
                <a:solidFill>
                  <a:srgbClr val="00B85C"/>
                </a:solidFill>
              </a:rPr>
              <a:t>Constant returns to scale</a:t>
            </a:r>
            <a:r>
              <a:rPr lang="en-US" altLang="en-US" smtClean="0"/>
              <a:t> refers to the property whereby long-run average total cost stays the same as the quantity of output increases.</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86"/>
          <p:cNvSpPr>
            <a:spLocks noGrp="1" noChangeArrowheads="1"/>
          </p:cNvSpPr>
          <p:nvPr>
            <p:ph type="title"/>
          </p:nvPr>
        </p:nvSpPr>
        <p:spPr/>
        <p:txBody>
          <a:bodyPr/>
          <a:lstStyle/>
          <a:p>
            <a:pPr eaLnBrk="1" hangingPunct="1"/>
            <a:r>
              <a:rPr lang="en-US" altLang="en-US" smtClean="0"/>
              <a:t>Average Total Cost in the Short and Long Run</a:t>
            </a:r>
          </a:p>
        </p:txBody>
      </p:sp>
      <p:sp>
        <p:nvSpPr>
          <p:cNvPr id="86019" name="Rectangle 5"/>
          <p:cNvSpPr>
            <a:spLocks noChangeArrowheads="1"/>
          </p:cNvSpPr>
          <p:nvPr/>
        </p:nvSpPr>
        <p:spPr bwMode="auto">
          <a:xfrm>
            <a:off x="1409700" y="1473200"/>
            <a:ext cx="6996113" cy="4549775"/>
          </a:xfrm>
          <a:prstGeom prst="rect">
            <a:avLst/>
          </a:prstGeom>
          <a:solidFill>
            <a:srgbClr val="F3F6F9"/>
          </a:solidFill>
          <a:ln w="220663">
            <a:solidFill>
              <a:srgbClr val="F3F6F9"/>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0" name="Rectangle 6"/>
          <p:cNvSpPr>
            <a:spLocks noChangeArrowheads="1"/>
          </p:cNvSpPr>
          <p:nvPr/>
        </p:nvSpPr>
        <p:spPr bwMode="auto">
          <a:xfrm>
            <a:off x="1409700" y="1473200"/>
            <a:ext cx="6996113" cy="4549775"/>
          </a:xfrm>
          <a:prstGeom prst="rect">
            <a:avLst/>
          </a:prstGeom>
          <a:solidFill>
            <a:srgbClr val="F2F4F8"/>
          </a:solidFill>
          <a:ln w="200025">
            <a:solidFill>
              <a:srgbClr val="F2F4F8"/>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1" name="Rectangle 7"/>
          <p:cNvSpPr>
            <a:spLocks noChangeArrowheads="1"/>
          </p:cNvSpPr>
          <p:nvPr/>
        </p:nvSpPr>
        <p:spPr bwMode="auto">
          <a:xfrm>
            <a:off x="1409700" y="1473200"/>
            <a:ext cx="6996113" cy="4549775"/>
          </a:xfrm>
          <a:prstGeom prst="rect">
            <a:avLst/>
          </a:prstGeom>
          <a:solidFill>
            <a:srgbClr val="F1F4F7"/>
          </a:solidFill>
          <a:ln w="179388">
            <a:solidFill>
              <a:srgbClr val="F1F4F7"/>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2" name="Rectangle 8"/>
          <p:cNvSpPr>
            <a:spLocks noChangeArrowheads="1"/>
          </p:cNvSpPr>
          <p:nvPr/>
        </p:nvSpPr>
        <p:spPr bwMode="auto">
          <a:xfrm>
            <a:off x="1409700" y="1473200"/>
            <a:ext cx="6996113" cy="4549775"/>
          </a:xfrm>
          <a:prstGeom prst="rect">
            <a:avLst/>
          </a:prstGeom>
          <a:solidFill>
            <a:srgbClr val="F0F2F5"/>
          </a:solidFill>
          <a:ln w="160338">
            <a:solidFill>
              <a:srgbClr val="F0F2F5"/>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3" name="Rectangle 9"/>
          <p:cNvSpPr>
            <a:spLocks noChangeArrowheads="1"/>
          </p:cNvSpPr>
          <p:nvPr/>
        </p:nvSpPr>
        <p:spPr bwMode="auto">
          <a:xfrm>
            <a:off x="1409700" y="1473200"/>
            <a:ext cx="6996113" cy="4549775"/>
          </a:xfrm>
          <a:prstGeom prst="rect">
            <a:avLst/>
          </a:prstGeom>
          <a:solidFill>
            <a:srgbClr val="EEF1F4"/>
          </a:solidFill>
          <a:ln w="139700">
            <a:solidFill>
              <a:srgbClr val="EEF1F4"/>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4" name="Rectangle 10"/>
          <p:cNvSpPr>
            <a:spLocks noChangeArrowheads="1"/>
          </p:cNvSpPr>
          <p:nvPr/>
        </p:nvSpPr>
        <p:spPr bwMode="auto">
          <a:xfrm>
            <a:off x="1409700" y="1473200"/>
            <a:ext cx="6996113" cy="4549775"/>
          </a:xfrm>
          <a:prstGeom prst="rect">
            <a:avLst/>
          </a:prstGeom>
          <a:solidFill>
            <a:srgbClr val="EDEFF3"/>
          </a:solidFill>
          <a:ln w="120650">
            <a:solidFill>
              <a:srgbClr val="EDEFF3"/>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5" name="Rectangle 11"/>
          <p:cNvSpPr>
            <a:spLocks noChangeArrowheads="1"/>
          </p:cNvSpPr>
          <p:nvPr/>
        </p:nvSpPr>
        <p:spPr bwMode="auto">
          <a:xfrm>
            <a:off x="1409700" y="1473200"/>
            <a:ext cx="6996113" cy="4549775"/>
          </a:xfrm>
          <a:prstGeom prst="rect">
            <a:avLst/>
          </a:prstGeom>
          <a:solidFill>
            <a:srgbClr val="EBEEF2"/>
          </a:solidFill>
          <a:ln w="100013">
            <a:solidFill>
              <a:srgbClr val="EBEEF2"/>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6" name="Rectangle 12"/>
          <p:cNvSpPr>
            <a:spLocks noChangeArrowheads="1"/>
          </p:cNvSpPr>
          <p:nvPr/>
        </p:nvSpPr>
        <p:spPr bwMode="auto">
          <a:xfrm>
            <a:off x="1409700" y="1473200"/>
            <a:ext cx="6996113" cy="4549775"/>
          </a:xfrm>
          <a:prstGeom prst="rect">
            <a:avLst/>
          </a:prstGeom>
          <a:solidFill>
            <a:srgbClr val="EAECF1"/>
          </a:solidFill>
          <a:ln w="79375">
            <a:solidFill>
              <a:srgbClr val="EAECF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7" name="Rectangle 13"/>
          <p:cNvSpPr>
            <a:spLocks noChangeArrowheads="1"/>
          </p:cNvSpPr>
          <p:nvPr/>
        </p:nvSpPr>
        <p:spPr bwMode="auto">
          <a:xfrm>
            <a:off x="1409700" y="1473200"/>
            <a:ext cx="6996113" cy="4549775"/>
          </a:xfrm>
          <a:prstGeom prst="rect">
            <a:avLst/>
          </a:prstGeom>
          <a:solidFill>
            <a:srgbClr val="E9EBF0"/>
          </a:solidFill>
          <a:ln w="60325">
            <a:solidFill>
              <a:srgbClr val="E9EBF0"/>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8" name="Rectangle 14"/>
          <p:cNvSpPr>
            <a:spLocks noChangeArrowheads="1"/>
          </p:cNvSpPr>
          <p:nvPr/>
        </p:nvSpPr>
        <p:spPr bwMode="auto">
          <a:xfrm>
            <a:off x="1409700" y="1473200"/>
            <a:ext cx="6996113" cy="4549775"/>
          </a:xfrm>
          <a:prstGeom prst="rect">
            <a:avLst/>
          </a:prstGeom>
          <a:solidFill>
            <a:srgbClr val="E7EAEF"/>
          </a:solidFill>
          <a:ln w="39688">
            <a:solidFill>
              <a:srgbClr val="E7EAEF"/>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9" name="Rectangle 15"/>
          <p:cNvSpPr>
            <a:spLocks noChangeArrowheads="1"/>
          </p:cNvSpPr>
          <p:nvPr/>
        </p:nvSpPr>
        <p:spPr bwMode="auto">
          <a:xfrm>
            <a:off x="1409700" y="1473200"/>
            <a:ext cx="6996113" cy="4549775"/>
          </a:xfrm>
          <a:prstGeom prst="rect">
            <a:avLst/>
          </a:prstGeom>
          <a:solidFill>
            <a:srgbClr val="E6E9EF"/>
          </a:solidFill>
          <a:ln w="20638">
            <a:solidFill>
              <a:srgbClr val="E6E9EF"/>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30" name="Rectangle 16"/>
          <p:cNvSpPr>
            <a:spLocks noChangeArrowheads="1"/>
          </p:cNvSpPr>
          <p:nvPr/>
        </p:nvSpPr>
        <p:spPr bwMode="auto">
          <a:xfrm>
            <a:off x="1249363" y="1293813"/>
            <a:ext cx="7096125" cy="4649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508945" name="Group 17"/>
          <p:cNvGrpSpPr>
            <a:grpSpLocks/>
          </p:cNvGrpSpPr>
          <p:nvPr/>
        </p:nvGrpSpPr>
        <p:grpSpPr bwMode="auto">
          <a:xfrm>
            <a:off x="1628775" y="2770188"/>
            <a:ext cx="6577013" cy="1397000"/>
            <a:chOff x="1026" y="1745"/>
            <a:chExt cx="4143" cy="880"/>
          </a:xfrm>
        </p:grpSpPr>
        <p:sp>
          <p:nvSpPr>
            <p:cNvPr id="86098" name="Freeform 18"/>
            <p:cNvSpPr>
              <a:spLocks/>
            </p:cNvSpPr>
            <p:nvPr/>
          </p:nvSpPr>
          <p:spPr bwMode="auto">
            <a:xfrm>
              <a:off x="3028" y="1858"/>
              <a:ext cx="2141" cy="767"/>
            </a:xfrm>
            <a:custGeom>
              <a:avLst/>
              <a:gdLst>
                <a:gd name="T0" fmla="*/ 0 w 170"/>
                <a:gd name="T1" fmla="*/ 2147483646 h 61"/>
                <a:gd name="T2" fmla="*/ 2147483646 w 170"/>
                <a:gd name="T3" fmla="*/ 2147483646 h 61"/>
                <a:gd name="T4" fmla="*/ 2147483646 w 170"/>
                <a:gd name="T5" fmla="*/ 2147483646 h 61"/>
                <a:gd name="T6" fmla="*/ 2147483646 w 170"/>
                <a:gd name="T7" fmla="*/ 0 h 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61">
                  <a:moveTo>
                    <a:pt x="0" y="59"/>
                  </a:moveTo>
                  <a:cubicBezTo>
                    <a:pt x="3" y="59"/>
                    <a:pt x="96" y="59"/>
                    <a:pt x="96" y="59"/>
                  </a:cubicBezTo>
                  <a:cubicBezTo>
                    <a:pt x="96" y="59"/>
                    <a:pt x="120" y="61"/>
                    <a:pt x="142" y="41"/>
                  </a:cubicBezTo>
                  <a:cubicBezTo>
                    <a:pt x="145" y="39"/>
                    <a:pt x="170" y="0"/>
                    <a:pt x="170" y="0"/>
                  </a:cubicBezTo>
                </a:path>
              </a:pathLst>
            </a:custGeom>
            <a:noFill/>
            <a:ln w="60325">
              <a:solidFill>
                <a:srgbClr val="AD0D1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99" name="Freeform 19"/>
            <p:cNvSpPr>
              <a:spLocks/>
            </p:cNvSpPr>
            <p:nvPr/>
          </p:nvSpPr>
          <p:spPr bwMode="auto">
            <a:xfrm>
              <a:off x="1026" y="1745"/>
              <a:ext cx="2242" cy="880"/>
            </a:xfrm>
            <a:custGeom>
              <a:avLst/>
              <a:gdLst>
                <a:gd name="T0" fmla="*/ 2147483646 w 178"/>
                <a:gd name="T1" fmla="*/ 2147483646 h 70"/>
                <a:gd name="T2" fmla="*/ 2147483646 w 178"/>
                <a:gd name="T3" fmla="*/ 2147483646 h 70"/>
                <a:gd name="T4" fmla="*/ 2147483646 w 178"/>
                <a:gd name="T5" fmla="*/ 2147483646 h 70"/>
                <a:gd name="T6" fmla="*/ 0 w 178"/>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70">
                  <a:moveTo>
                    <a:pt x="178" y="68"/>
                  </a:moveTo>
                  <a:cubicBezTo>
                    <a:pt x="175" y="68"/>
                    <a:pt x="80" y="68"/>
                    <a:pt x="80" y="68"/>
                  </a:cubicBezTo>
                  <a:cubicBezTo>
                    <a:pt x="80" y="68"/>
                    <a:pt x="56" y="70"/>
                    <a:pt x="34" y="50"/>
                  </a:cubicBezTo>
                  <a:cubicBezTo>
                    <a:pt x="31" y="48"/>
                    <a:pt x="0" y="0"/>
                    <a:pt x="0" y="0"/>
                  </a:cubicBezTo>
                </a:path>
              </a:pathLst>
            </a:custGeom>
            <a:noFill/>
            <a:ln w="60325">
              <a:solidFill>
                <a:srgbClr val="AD0D1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08948" name="Freeform 20"/>
          <p:cNvSpPr>
            <a:spLocks/>
          </p:cNvSpPr>
          <p:nvPr/>
        </p:nvSpPr>
        <p:spPr bwMode="auto">
          <a:xfrm>
            <a:off x="3187700" y="2570163"/>
            <a:ext cx="2859088" cy="1536700"/>
          </a:xfrm>
          <a:custGeom>
            <a:avLst/>
            <a:gdLst>
              <a:gd name="T0" fmla="*/ 2147483646 w 143"/>
              <a:gd name="T1" fmla="*/ 0 h 77"/>
              <a:gd name="T2" fmla="*/ 2147483646 w 143"/>
              <a:gd name="T3" fmla="*/ 2147483646 h 77"/>
              <a:gd name="T4" fmla="*/ 2147483646 w 143"/>
              <a:gd name="T5" fmla="*/ 2147483646 h 77"/>
              <a:gd name="T6" fmla="*/ 0 w 143"/>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77">
                <a:moveTo>
                  <a:pt x="143" y="0"/>
                </a:moveTo>
                <a:cubicBezTo>
                  <a:pt x="131" y="22"/>
                  <a:pt x="106" y="77"/>
                  <a:pt x="75" y="77"/>
                </a:cubicBezTo>
                <a:cubicBezTo>
                  <a:pt x="44" y="77"/>
                  <a:pt x="19" y="48"/>
                  <a:pt x="3" y="10"/>
                </a:cubicBezTo>
                <a:cubicBezTo>
                  <a:pt x="0" y="0"/>
                  <a:pt x="0" y="0"/>
                  <a:pt x="0" y="0"/>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08949" name="Freeform 21"/>
          <p:cNvSpPr>
            <a:spLocks/>
          </p:cNvSpPr>
          <p:nvPr/>
        </p:nvSpPr>
        <p:spPr bwMode="auto">
          <a:xfrm>
            <a:off x="5467350" y="2451100"/>
            <a:ext cx="2638425" cy="1655763"/>
          </a:xfrm>
          <a:custGeom>
            <a:avLst/>
            <a:gdLst>
              <a:gd name="T0" fmla="*/ 0 w 132"/>
              <a:gd name="T1" fmla="*/ 2147483646 h 83"/>
              <a:gd name="T2" fmla="*/ 2147483646 w 132"/>
              <a:gd name="T3" fmla="*/ 2147483646 h 83"/>
              <a:gd name="T4" fmla="*/ 2147483646 w 132"/>
              <a:gd name="T5" fmla="*/ 0 h 83"/>
              <a:gd name="T6" fmla="*/ 0 60000 65536"/>
              <a:gd name="T7" fmla="*/ 0 60000 65536"/>
              <a:gd name="T8" fmla="*/ 0 60000 65536"/>
            </a:gdLst>
            <a:ahLst/>
            <a:cxnLst>
              <a:cxn ang="T6">
                <a:pos x="T0" y="T1"/>
              </a:cxn>
              <a:cxn ang="T7">
                <a:pos x="T2" y="T3"/>
              </a:cxn>
              <a:cxn ang="T8">
                <a:pos x="T4" y="T5"/>
              </a:cxn>
            </a:cxnLst>
            <a:rect l="0" t="0" r="r" b="b"/>
            <a:pathLst>
              <a:path w="132" h="83">
                <a:moveTo>
                  <a:pt x="0" y="17"/>
                </a:moveTo>
                <a:cubicBezTo>
                  <a:pt x="33" y="46"/>
                  <a:pt x="84" y="83"/>
                  <a:pt x="105" y="69"/>
                </a:cubicBezTo>
                <a:cubicBezTo>
                  <a:pt x="118" y="61"/>
                  <a:pt x="124" y="33"/>
                  <a:pt x="132" y="0"/>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08950" name="Freeform 22"/>
          <p:cNvSpPr>
            <a:spLocks/>
          </p:cNvSpPr>
          <p:nvPr/>
        </p:nvSpPr>
        <p:spPr bwMode="auto">
          <a:xfrm>
            <a:off x="1528763" y="2192338"/>
            <a:ext cx="2679700" cy="1635125"/>
          </a:xfrm>
          <a:custGeom>
            <a:avLst/>
            <a:gdLst>
              <a:gd name="T0" fmla="*/ 0 w 134"/>
              <a:gd name="T1" fmla="*/ 0 h 82"/>
              <a:gd name="T2" fmla="*/ 2147483646 w 134"/>
              <a:gd name="T3" fmla="*/ 2147483646 h 82"/>
              <a:gd name="T4" fmla="*/ 2147483646 w 134"/>
              <a:gd name="T5" fmla="*/ 2147483646 h 82"/>
              <a:gd name="T6" fmla="*/ 0 60000 65536"/>
              <a:gd name="T7" fmla="*/ 0 60000 65536"/>
              <a:gd name="T8" fmla="*/ 0 60000 65536"/>
            </a:gdLst>
            <a:ahLst/>
            <a:cxnLst>
              <a:cxn ang="T6">
                <a:pos x="T0" y="T1"/>
              </a:cxn>
              <a:cxn ang="T7">
                <a:pos x="T2" y="T3"/>
              </a:cxn>
              <a:cxn ang="T8">
                <a:pos x="T4" y="T5"/>
              </a:cxn>
            </a:cxnLst>
            <a:rect l="0" t="0" r="r" b="b"/>
            <a:pathLst>
              <a:path w="134" h="82">
                <a:moveTo>
                  <a:pt x="0" y="0"/>
                </a:moveTo>
                <a:cubicBezTo>
                  <a:pt x="6" y="25"/>
                  <a:pt x="21" y="54"/>
                  <a:pt x="24" y="58"/>
                </a:cubicBezTo>
                <a:cubicBezTo>
                  <a:pt x="44" y="82"/>
                  <a:pt x="94" y="42"/>
                  <a:pt x="134" y="17"/>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35" name="Freeform 23"/>
          <p:cNvSpPr>
            <a:spLocks/>
          </p:cNvSpPr>
          <p:nvPr/>
        </p:nvSpPr>
        <p:spPr bwMode="auto">
          <a:xfrm>
            <a:off x="1249363" y="1293813"/>
            <a:ext cx="7096125" cy="4649787"/>
          </a:xfrm>
          <a:custGeom>
            <a:avLst/>
            <a:gdLst>
              <a:gd name="T0" fmla="*/ 0 w 4470"/>
              <a:gd name="T1" fmla="*/ 0 h 2929"/>
              <a:gd name="T2" fmla="*/ 0 w 4470"/>
              <a:gd name="T3" fmla="*/ 2147483646 h 2929"/>
              <a:gd name="T4" fmla="*/ 2147483646 w 4470"/>
              <a:gd name="T5" fmla="*/ 2147483646 h 2929"/>
              <a:gd name="T6" fmla="*/ 0 60000 65536"/>
              <a:gd name="T7" fmla="*/ 0 60000 65536"/>
              <a:gd name="T8" fmla="*/ 0 60000 65536"/>
            </a:gdLst>
            <a:ahLst/>
            <a:cxnLst>
              <a:cxn ang="T6">
                <a:pos x="T0" y="T1"/>
              </a:cxn>
              <a:cxn ang="T7">
                <a:pos x="T2" y="T3"/>
              </a:cxn>
              <a:cxn ang="T8">
                <a:pos x="T4" y="T5"/>
              </a:cxn>
            </a:cxnLst>
            <a:rect l="0" t="0" r="r" b="b"/>
            <a:pathLst>
              <a:path w="4470" h="2929">
                <a:moveTo>
                  <a:pt x="0" y="0"/>
                </a:moveTo>
                <a:lnTo>
                  <a:pt x="0" y="2929"/>
                </a:lnTo>
                <a:lnTo>
                  <a:pt x="4470" y="2929"/>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36" name="Rectangle 24"/>
          <p:cNvSpPr>
            <a:spLocks noChangeArrowheads="1"/>
          </p:cNvSpPr>
          <p:nvPr/>
        </p:nvSpPr>
        <p:spPr bwMode="auto">
          <a:xfrm>
            <a:off x="7210425" y="6013450"/>
            <a:ext cx="11398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Quantity of</a:t>
            </a:r>
            <a:endParaRPr lang="en-US" altLang="en-US" sz="2400" u="none">
              <a:latin typeface="Times New Roman" panose="02020603050405020304" pitchFamily="18" charset="0"/>
            </a:endParaRPr>
          </a:p>
        </p:txBody>
      </p:sp>
      <p:sp>
        <p:nvSpPr>
          <p:cNvPr id="86037" name="Rectangle 25"/>
          <p:cNvSpPr>
            <a:spLocks noChangeArrowheads="1"/>
          </p:cNvSpPr>
          <p:nvPr/>
        </p:nvSpPr>
        <p:spPr bwMode="auto">
          <a:xfrm>
            <a:off x="7016750" y="6280150"/>
            <a:ext cx="13350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Cars per Day</a:t>
            </a:r>
            <a:endParaRPr lang="en-US" altLang="en-US" sz="2400" u="none">
              <a:latin typeface="Times New Roman" panose="02020603050405020304" pitchFamily="18" charset="0"/>
            </a:endParaRPr>
          </a:p>
        </p:txBody>
      </p:sp>
      <p:sp>
        <p:nvSpPr>
          <p:cNvPr id="86038" name="Rectangle 26"/>
          <p:cNvSpPr>
            <a:spLocks noChangeArrowheads="1"/>
          </p:cNvSpPr>
          <p:nvPr/>
        </p:nvSpPr>
        <p:spPr bwMode="auto">
          <a:xfrm>
            <a:off x="1020763" y="601980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0</a:t>
            </a:r>
            <a:endParaRPr lang="en-US" altLang="en-US" sz="2400" u="none">
              <a:latin typeface="Times New Roman" panose="02020603050405020304" pitchFamily="18" charset="0"/>
            </a:endParaRPr>
          </a:p>
        </p:txBody>
      </p:sp>
      <p:sp>
        <p:nvSpPr>
          <p:cNvPr id="86039" name="Rectangle 27"/>
          <p:cNvSpPr>
            <a:spLocks noChangeArrowheads="1"/>
          </p:cNvSpPr>
          <p:nvPr/>
        </p:nvSpPr>
        <p:spPr bwMode="auto">
          <a:xfrm>
            <a:off x="295275" y="1271588"/>
            <a:ext cx="8540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Average</a:t>
            </a:r>
            <a:endParaRPr lang="en-US" altLang="en-US" sz="2400" u="none">
              <a:latin typeface="Times New Roman" panose="02020603050405020304" pitchFamily="18" charset="0"/>
            </a:endParaRPr>
          </a:p>
        </p:txBody>
      </p:sp>
      <p:sp>
        <p:nvSpPr>
          <p:cNvPr id="86040" name="Rectangle 28"/>
          <p:cNvSpPr>
            <a:spLocks noChangeArrowheads="1"/>
          </p:cNvSpPr>
          <p:nvPr/>
        </p:nvSpPr>
        <p:spPr bwMode="auto">
          <a:xfrm>
            <a:off x="628650" y="1538288"/>
            <a:ext cx="5159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Total</a:t>
            </a:r>
            <a:endParaRPr lang="en-US" altLang="en-US" sz="2400" u="none">
              <a:latin typeface="Times New Roman" panose="02020603050405020304" pitchFamily="18" charset="0"/>
            </a:endParaRPr>
          </a:p>
        </p:txBody>
      </p:sp>
      <p:sp>
        <p:nvSpPr>
          <p:cNvPr id="86041" name="Rectangle 29"/>
          <p:cNvSpPr>
            <a:spLocks noChangeArrowheads="1"/>
          </p:cNvSpPr>
          <p:nvPr/>
        </p:nvSpPr>
        <p:spPr bwMode="auto">
          <a:xfrm>
            <a:off x="668338" y="1803400"/>
            <a:ext cx="4794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Cost</a:t>
            </a:r>
            <a:endParaRPr lang="en-US" altLang="en-US" sz="2400" u="none">
              <a:latin typeface="Times New Roman" panose="02020603050405020304" pitchFamily="18" charset="0"/>
            </a:endParaRPr>
          </a:p>
        </p:txBody>
      </p:sp>
      <p:grpSp>
        <p:nvGrpSpPr>
          <p:cNvPr id="508958" name="Group 30"/>
          <p:cNvGrpSpPr>
            <a:grpSpLocks/>
          </p:cNvGrpSpPr>
          <p:nvPr/>
        </p:nvGrpSpPr>
        <p:grpSpPr bwMode="auto">
          <a:xfrm>
            <a:off x="368300" y="3529013"/>
            <a:ext cx="5287963" cy="2749550"/>
            <a:chOff x="232" y="2223"/>
            <a:chExt cx="3331" cy="1732"/>
          </a:xfrm>
        </p:grpSpPr>
        <p:sp>
          <p:nvSpPr>
            <p:cNvPr id="86093" name="Freeform 31"/>
            <p:cNvSpPr>
              <a:spLocks/>
            </p:cNvSpPr>
            <p:nvPr/>
          </p:nvSpPr>
          <p:spPr bwMode="auto">
            <a:xfrm>
              <a:off x="787" y="2298"/>
              <a:ext cx="2606" cy="1446"/>
            </a:xfrm>
            <a:custGeom>
              <a:avLst/>
              <a:gdLst>
                <a:gd name="T0" fmla="*/ 2606 w 2606"/>
                <a:gd name="T1" fmla="*/ 1446 h 1446"/>
                <a:gd name="T2" fmla="*/ 2606 w 2606"/>
                <a:gd name="T3" fmla="*/ 0 h 1446"/>
                <a:gd name="T4" fmla="*/ 0 w 2606"/>
                <a:gd name="T5" fmla="*/ 0 h 1446"/>
                <a:gd name="T6" fmla="*/ 0 60000 65536"/>
                <a:gd name="T7" fmla="*/ 0 60000 65536"/>
                <a:gd name="T8" fmla="*/ 0 60000 65536"/>
              </a:gdLst>
              <a:ahLst/>
              <a:cxnLst>
                <a:cxn ang="T6">
                  <a:pos x="T0" y="T1"/>
                </a:cxn>
                <a:cxn ang="T7">
                  <a:pos x="T2" y="T3"/>
                </a:cxn>
                <a:cxn ang="T8">
                  <a:pos x="T4" y="T5"/>
                </a:cxn>
              </a:cxnLst>
              <a:rect l="0" t="0" r="r" b="b"/>
              <a:pathLst>
                <a:path w="2606" h="1446">
                  <a:moveTo>
                    <a:pt x="2606" y="1446"/>
                  </a:moveTo>
                  <a:lnTo>
                    <a:pt x="2606" y="0"/>
                  </a:lnTo>
                  <a:lnTo>
                    <a:pt x="0" y="0"/>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94" name="Oval 32"/>
            <p:cNvSpPr>
              <a:spLocks noChangeArrowheads="1"/>
            </p:cNvSpPr>
            <p:nvPr/>
          </p:nvSpPr>
          <p:spPr bwMode="auto">
            <a:xfrm>
              <a:off x="3368" y="2260"/>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95" name="Oval 33"/>
            <p:cNvSpPr>
              <a:spLocks noChangeArrowheads="1"/>
            </p:cNvSpPr>
            <p:nvPr/>
          </p:nvSpPr>
          <p:spPr bwMode="auto">
            <a:xfrm>
              <a:off x="3368" y="2562"/>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96" name="Rectangle 34"/>
            <p:cNvSpPr>
              <a:spLocks noChangeArrowheads="1"/>
            </p:cNvSpPr>
            <p:nvPr/>
          </p:nvSpPr>
          <p:spPr bwMode="auto">
            <a:xfrm>
              <a:off x="3221" y="3792"/>
              <a:ext cx="34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1,200</a:t>
              </a:r>
              <a:endParaRPr lang="en-US" altLang="en-US" sz="2400" u="none">
                <a:latin typeface="Times New Roman" panose="02020603050405020304" pitchFamily="18" charset="0"/>
              </a:endParaRPr>
            </a:p>
          </p:txBody>
        </p:sp>
        <p:sp>
          <p:nvSpPr>
            <p:cNvPr id="86097" name="Rectangle 35"/>
            <p:cNvSpPr>
              <a:spLocks noChangeArrowheads="1"/>
            </p:cNvSpPr>
            <p:nvPr/>
          </p:nvSpPr>
          <p:spPr bwMode="auto">
            <a:xfrm>
              <a:off x="232" y="2223"/>
              <a:ext cx="49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$12,000</a:t>
              </a:r>
              <a:endParaRPr lang="en-US" altLang="en-US" sz="2400" u="none">
                <a:latin typeface="Times New Roman" panose="02020603050405020304" pitchFamily="18" charset="0"/>
              </a:endParaRPr>
            </a:p>
          </p:txBody>
        </p:sp>
      </p:grpSp>
      <p:grpSp>
        <p:nvGrpSpPr>
          <p:cNvPr id="508964" name="Group 36"/>
          <p:cNvGrpSpPr>
            <a:grpSpLocks/>
          </p:cNvGrpSpPr>
          <p:nvPr/>
        </p:nvGrpSpPr>
        <p:grpSpPr bwMode="auto">
          <a:xfrm>
            <a:off x="488950" y="4021138"/>
            <a:ext cx="4481513" cy="2257425"/>
            <a:chOff x="308" y="2533"/>
            <a:chExt cx="2823" cy="1422"/>
          </a:xfrm>
        </p:grpSpPr>
        <p:sp>
          <p:nvSpPr>
            <p:cNvPr id="86088" name="Oval 37"/>
            <p:cNvSpPr>
              <a:spLocks noChangeArrowheads="1"/>
            </p:cNvSpPr>
            <p:nvPr/>
          </p:nvSpPr>
          <p:spPr bwMode="auto">
            <a:xfrm>
              <a:off x="2940" y="2562"/>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86089" name="Group 38"/>
            <p:cNvGrpSpPr>
              <a:grpSpLocks/>
            </p:cNvGrpSpPr>
            <p:nvPr/>
          </p:nvGrpSpPr>
          <p:grpSpPr bwMode="auto">
            <a:xfrm>
              <a:off x="308" y="2533"/>
              <a:ext cx="2823" cy="1422"/>
              <a:chOff x="308" y="2533"/>
              <a:chExt cx="2823" cy="1422"/>
            </a:xfrm>
          </p:grpSpPr>
          <p:sp>
            <p:nvSpPr>
              <p:cNvPr id="86090" name="Freeform 39"/>
              <p:cNvSpPr>
                <a:spLocks/>
              </p:cNvSpPr>
              <p:nvPr/>
            </p:nvSpPr>
            <p:spPr bwMode="auto">
              <a:xfrm>
                <a:off x="787" y="2600"/>
                <a:ext cx="2191" cy="1144"/>
              </a:xfrm>
              <a:custGeom>
                <a:avLst/>
                <a:gdLst>
                  <a:gd name="T0" fmla="*/ 2191 w 2191"/>
                  <a:gd name="T1" fmla="*/ 1144 h 1144"/>
                  <a:gd name="T2" fmla="*/ 2191 w 2191"/>
                  <a:gd name="T3" fmla="*/ 0 h 1144"/>
                  <a:gd name="T4" fmla="*/ 0 w 2191"/>
                  <a:gd name="T5" fmla="*/ 0 h 1144"/>
                  <a:gd name="T6" fmla="*/ 0 60000 65536"/>
                  <a:gd name="T7" fmla="*/ 0 60000 65536"/>
                  <a:gd name="T8" fmla="*/ 0 60000 65536"/>
                </a:gdLst>
                <a:ahLst/>
                <a:cxnLst>
                  <a:cxn ang="T6">
                    <a:pos x="T0" y="T1"/>
                  </a:cxn>
                  <a:cxn ang="T7">
                    <a:pos x="T2" y="T3"/>
                  </a:cxn>
                  <a:cxn ang="T8">
                    <a:pos x="T4" y="T5"/>
                  </a:cxn>
                </a:cxnLst>
                <a:rect l="0" t="0" r="r" b="b"/>
                <a:pathLst>
                  <a:path w="2191" h="1144">
                    <a:moveTo>
                      <a:pt x="2191" y="1144"/>
                    </a:moveTo>
                    <a:lnTo>
                      <a:pt x="2191" y="0"/>
                    </a:lnTo>
                    <a:lnTo>
                      <a:pt x="0" y="0"/>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91" name="Rectangle 40"/>
              <p:cNvSpPr>
                <a:spLocks noChangeArrowheads="1"/>
              </p:cNvSpPr>
              <p:nvPr/>
            </p:nvSpPr>
            <p:spPr bwMode="auto">
              <a:xfrm>
                <a:off x="2789" y="3792"/>
                <a:ext cx="34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1,000</a:t>
                </a:r>
                <a:endParaRPr lang="en-US" altLang="en-US" sz="2400" u="none">
                  <a:latin typeface="Times New Roman" panose="02020603050405020304" pitchFamily="18" charset="0"/>
                </a:endParaRPr>
              </a:p>
            </p:txBody>
          </p:sp>
          <p:sp>
            <p:nvSpPr>
              <p:cNvPr id="86092" name="Rectangle 41"/>
              <p:cNvSpPr>
                <a:spLocks noChangeArrowheads="1"/>
              </p:cNvSpPr>
              <p:nvPr/>
            </p:nvSpPr>
            <p:spPr bwMode="auto">
              <a:xfrm>
                <a:off x="308" y="2533"/>
                <a:ext cx="4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10,000</a:t>
                </a:r>
                <a:endParaRPr lang="en-US" altLang="en-US" sz="2400" u="none">
                  <a:latin typeface="Times New Roman" panose="02020603050405020304" pitchFamily="18" charset="0"/>
                </a:endParaRPr>
              </a:p>
            </p:txBody>
          </p:sp>
        </p:grpSp>
      </p:grpSp>
      <p:grpSp>
        <p:nvGrpSpPr>
          <p:cNvPr id="508970" name="Group 42"/>
          <p:cNvGrpSpPr>
            <a:grpSpLocks/>
          </p:cNvGrpSpPr>
          <p:nvPr/>
        </p:nvGrpSpPr>
        <p:grpSpPr bwMode="auto">
          <a:xfrm>
            <a:off x="1346200" y="2870200"/>
            <a:ext cx="1162050" cy="2401888"/>
            <a:chOff x="848" y="1808"/>
            <a:chExt cx="732" cy="1513"/>
          </a:xfrm>
        </p:grpSpPr>
        <p:sp>
          <p:nvSpPr>
            <p:cNvPr id="86081" name="Oval 43"/>
            <p:cNvSpPr>
              <a:spLocks noChangeArrowheads="1"/>
            </p:cNvSpPr>
            <p:nvPr/>
          </p:nvSpPr>
          <p:spPr bwMode="auto">
            <a:xfrm>
              <a:off x="1253" y="2097"/>
              <a:ext cx="63" cy="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86082" name="Group 44"/>
            <p:cNvGrpSpPr>
              <a:grpSpLocks/>
            </p:cNvGrpSpPr>
            <p:nvPr/>
          </p:nvGrpSpPr>
          <p:grpSpPr bwMode="auto">
            <a:xfrm>
              <a:off x="848" y="1808"/>
              <a:ext cx="732" cy="1513"/>
              <a:chOff x="848" y="1808"/>
              <a:chExt cx="732" cy="1513"/>
            </a:xfrm>
          </p:grpSpPr>
          <p:sp>
            <p:nvSpPr>
              <p:cNvPr id="86083" name="Freeform 45"/>
              <p:cNvSpPr>
                <a:spLocks/>
              </p:cNvSpPr>
              <p:nvPr/>
            </p:nvSpPr>
            <p:spPr bwMode="auto">
              <a:xfrm>
                <a:off x="951" y="1808"/>
                <a:ext cx="629" cy="792"/>
              </a:xfrm>
              <a:custGeom>
                <a:avLst/>
                <a:gdLst>
                  <a:gd name="T0" fmla="*/ 2147483646 w 50"/>
                  <a:gd name="T1" fmla="*/ 2147483646 h 63"/>
                  <a:gd name="T2" fmla="*/ 2147483646 w 50"/>
                  <a:gd name="T3" fmla="*/ 2147483646 h 63"/>
                  <a:gd name="T4" fmla="*/ 2147483646 w 50"/>
                  <a:gd name="T5" fmla="*/ 2147483646 h 63"/>
                  <a:gd name="T6" fmla="*/ 2147483646 w 50"/>
                  <a:gd name="T7" fmla="*/ 2147483646 h 63"/>
                  <a:gd name="T8" fmla="*/ 2147483646 w 50"/>
                  <a:gd name="T9" fmla="*/ 2147483646 h 63"/>
                  <a:gd name="T10" fmla="*/ 2147483646 w 50"/>
                  <a:gd name="T11" fmla="*/ 2147483646 h 63"/>
                  <a:gd name="T12" fmla="*/ 2147483646 w 50"/>
                  <a:gd name="T13" fmla="*/ 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63">
                    <a:moveTo>
                      <a:pt x="50" y="62"/>
                    </a:moveTo>
                    <a:cubicBezTo>
                      <a:pt x="48" y="63"/>
                      <a:pt x="45" y="62"/>
                      <a:pt x="44" y="60"/>
                    </a:cubicBezTo>
                    <a:cubicBezTo>
                      <a:pt x="25" y="36"/>
                      <a:pt x="25" y="36"/>
                      <a:pt x="25" y="36"/>
                    </a:cubicBezTo>
                    <a:cubicBezTo>
                      <a:pt x="24" y="35"/>
                      <a:pt x="21" y="34"/>
                      <a:pt x="19" y="36"/>
                    </a:cubicBezTo>
                    <a:cubicBezTo>
                      <a:pt x="21" y="34"/>
                      <a:pt x="21" y="32"/>
                      <a:pt x="20" y="30"/>
                    </a:cubicBezTo>
                    <a:cubicBezTo>
                      <a:pt x="2" y="6"/>
                      <a:pt x="2" y="6"/>
                      <a:pt x="2" y="6"/>
                    </a:cubicBezTo>
                    <a:cubicBezTo>
                      <a:pt x="0" y="5"/>
                      <a:pt x="0" y="1"/>
                      <a:pt x="1"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84" name="Line 46"/>
              <p:cNvSpPr>
                <a:spLocks noChangeShapeType="1"/>
              </p:cNvSpPr>
              <p:nvPr/>
            </p:nvSpPr>
            <p:spPr bwMode="auto">
              <a:xfrm>
                <a:off x="1190" y="2273"/>
                <a:ext cx="1" cy="52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85" name="Rectangle 47"/>
              <p:cNvSpPr>
                <a:spLocks noChangeArrowheads="1"/>
              </p:cNvSpPr>
              <p:nvPr/>
            </p:nvSpPr>
            <p:spPr bwMode="auto">
              <a:xfrm>
                <a:off x="848" y="2823"/>
                <a:ext cx="6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Economies</a:t>
                </a:r>
                <a:endParaRPr lang="en-US" altLang="en-US" sz="2400" u="none">
                  <a:latin typeface="Times New Roman" panose="02020603050405020304" pitchFamily="18" charset="0"/>
                </a:endParaRPr>
              </a:p>
            </p:txBody>
          </p:sp>
          <p:sp>
            <p:nvSpPr>
              <p:cNvPr id="86086" name="Rectangle 48"/>
              <p:cNvSpPr>
                <a:spLocks noChangeArrowheads="1"/>
              </p:cNvSpPr>
              <p:nvPr/>
            </p:nvSpPr>
            <p:spPr bwMode="auto">
              <a:xfrm>
                <a:off x="1121" y="2991"/>
                <a:ext cx="11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of</a:t>
                </a:r>
                <a:endParaRPr lang="en-US" altLang="en-US" sz="2400" u="none">
                  <a:latin typeface="Times New Roman" panose="02020603050405020304" pitchFamily="18" charset="0"/>
                </a:endParaRPr>
              </a:p>
            </p:txBody>
          </p:sp>
          <p:sp>
            <p:nvSpPr>
              <p:cNvPr id="86087" name="Rectangle 49"/>
              <p:cNvSpPr>
                <a:spLocks noChangeArrowheads="1"/>
              </p:cNvSpPr>
              <p:nvPr/>
            </p:nvSpPr>
            <p:spPr bwMode="auto">
              <a:xfrm>
                <a:off x="1020" y="3158"/>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scale</a:t>
                </a:r>
                <a:endParaRPr lang="en-US" altLang="en-US" sz="2400" u="none">
                  <a:latin typeface="Times New Roman" panose="02020603050405020304" pitchFamily="18" charset="0"/>
                </a:endParaRPr>
              </a:p>
            </p:txBody>
          </p:sp>
        </p:grpSp>
      </p:grpSp>
      <p:grpSp>
        <p:nvGrpSpPr>
          <p:cNvPr id="508978" name="Group 50"/>
          <p:cNvGrpSpPr>
            <a:grpSpLocks/>
          </p:cNvGrpSpPr>
          <p:nvPr/>
        </p:nvGrpSpPr>
        <p:grpSpPr bwMode="auto">
          <a:xfrm>
            <a:off x="1706563" y="1544638"/>
            <a:ext cx="1212850" cy="1085850"/>
            <a:chOff x="1075" y="973"/>
            <a:chExt cx="764" cy="684"/>
          </a:xfrm>
        </p:grpSpPr>
        <p:sp>
          <p:nvSpPr>
            <p:cNvPr id="86076" name="Line 51"/>
            <p:cNvSpPr>
              <a:spLocks noChangeShapeType="1"/>
            </p:cNvSpPr>
            <p:nvPr/>
          </p:nvSpPr>
          <p:spPr bwMode="auto">
            <a:xfrm flipH="1">
              <a:off x="1114" y="1456"/>
              <a:ext cx="328" cy="20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77" name="Rectangle 52"/>
            <p:cNvSpPr>
              <a:spLocks noChangeArrowheads="1"/>
            </p:cNvSpPr>
            <p:nvPr/>
          </p:nvSpPr>
          <p:spPr bwMode="auto">
            <a:xfrm>
              <a:off x="1075" y="973"/>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i="1" u="none">
                  <a:solidFill>
                    <a:srgbClr val="000000"/>
                  </a:solidFill>
                </a:rPr>
                <a:t>ATC</a:t>
              </a:r>
              <a:endParaRPr lang="en-US" altLang="en-US" sz="2400" u="none">
                <a:latin typeface="Times New Roman" panose="02020603050405020304" pitchFamily="18" charset="0"/>
              </a:endParaRPr>
            </a:p>
          </p:txBody>
        </p:sp>
        <p:sp>
          <p:nvSpPr>
            <p:cNvPr id="86078" name="Rectangle 53"/>
            <p:cNvSpPr>
              <a:spLocks noChangeArrowheads="1"/>
            </p:cNvSpPr>
            <p:nvPr/>
          </p:nvSpPr>
          <p:spPr bwMode="auto">
            <a:xfrm>
              <a:off x="1343" y="973"/>
              <a:ext cx="4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 in short</a:t>
              </a:r>
              <a:endParaRPr lang="en-US" altLang="en-US" sz="2400" u="none">
                <a:latin typeface="Times New Roman" panose="02020603050405020304" pitchFamily="18" charset="0"/>
              </a:endParaRPr>
            </a:p>
          </p:txBody>
        </p:sp>
        <p:sp>
          <p:nvSpPr>
            <p:cNvPr id="86079" name="Rectangle 54"/>
            <p:cNvSpPr>
              <a:spLocks noChangeArrowheads="1"/>
            </p:cNvSpPr>
            <p:nvPr/>
          </p:nvSpPr>
          <p:spPr bwMode="auto">
            <a:xfrm>
              <a:off x="1213" y="1140"/>
              <a:ext cx="47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run with</a:t>
              </a:r>
              <a:endParaRPr lang="en-US" altLang="en-US" sz="2400" u="none">
                <a:latin typeface="Times New Roman" panose="02020603050405020304" pitchFamily="18" charset="0"/>
              </a:endParaRPr>
            </a:p>
          </p:txBody>
        </p:sp>
        <p:sp>
          <p:nvSpPr>
            <p:cNvPr id="86080" name="Rectangle 55"/>
            <p:cNvSpPr>
              <a:spLocks noChangeArrowheads="1"/>
            </p:cNvSpPr>
            <p:nvPr/>
          </p:nvSpPr>
          <p:spPr bwMode="auto">
            <a:xfrm>
              <a:off x="1075" y="1308"/>
              <a:ext cx="7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small factory</a:t>
              </a:r>
              <a:endParaRPr lang="en-US" altLang="en-US" sz="2400" u="none">
                <a:latin typeface="Times New Roman" panose="02020603050405020304" pitchFamily="18" charset="0"/>
              </a:endParaRPr>
            </a:p>
          </p:txBody>
        </p:sp>
      </p:grpSp>
      <p:grpSp>
        <p:nvGrpSpPr>
          <p:cNvPr id="508984" name="Group 56"/>
          <p:cNvGrpSpPr>
            <a:grpSpLocks/>
          </p:cNvGrpSpPr>
          <p:nvPr/>
        </p:nvGrpSpPr>
        <p:grpSpPr bwMode="auto">
          <a:xfrm>
            <a:off x="3289300" y="1544638"/>
            <a:ext cx="1477963" cy="1246187"/>
            <a:chOff x="2072" y="973"/>
            <a:chExt cx="931" cy="785"/>
          </a:xfrm>
        </p:grpSpPr>
        <p:sp>
          <p:nvSpPr>
            <p:cNvPr id="86071" name="Line 57"/>
            <p:cNvSpPr>
              <a:spLocks noChangeShapeType="1"/>
            </p:cNvSpPr>
            <p:nvPr/>
          </p:nvSpPr>
          <p:spPr bwMode="auto">
            <a:xfrm flipH="1">
              <a:off x="2109" y="1456"/>
              <a:ext cx="453" cy="30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72" name="Rectangle 58"/>
            <p:cNvSpPr>
              <a:spLocks noChangeArrowheads="1"/>
            </p:cNvSpPr>
            <p:nvPr/>
          </p:nvSpPr>
          <p:spPr bwMode="auto">
            <a:xfrm>
              <a:off x="2156" y="973"/>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i="1" u="none">
                  <a:solidFill>
                    <a:srgbClr val="000000"/>
                  </a:solidFill>
                </a:rPr>
                <a:t>ATC</a:t>
              </a:r>
              <a:endParaRPr lang="en-US" altLang="en-US" sz="2400" u="none">
                <a:latin typeface="Times New Roman" panose="02020603050405020304" pitchFamily="18" charset="0"/>
              </a:endParaRPr>
            </a:p>
          </p:txBody>
        </p:sp>
        <p:sp>
          <p:nvSpPr>
            <p:cNvPr id="86073" name="Rectangle 59"/>
            <p:cNvSpPr>
              <a:spLocks noChangeArrowheads="1"/>
            </p:cNvSpPr>
            <p:nvPr/>
          </p:nvSpPr>
          <p:spPr bwMode="auto">
            <a:xfrm>
              <a:off x="2425" y="973"/>
              <a:ext cx="4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 in short</a:t>
              </a:r>
              <a:endParaRPr lang="en-US" altLang="en-US" sz="2400" u="none">
                <a:latin typeface="Times New Roman" panose="02020603050405020304" pitchFamily="18" charset="0"/>
              </a:endParaRPr>
            </a:p>
          </p:txBody>
        </p:sp>
        <p:sp>
          <p:nvSpPr>
            <p:cNvPr id="86074" name="Rectangle 60"/>
            <p:cNvSpPr>
              <a:spLocks noChangeArrowheads="1"/>
            </p:cNvSpPr>
            <p:nvPr/>
          </p:nvSpPr>
          <p:spPr bwMode="auto">
            <a:xfrm>
              <a:off x="2295" y="1140"/>
              <a:ext cx="47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run with</a:t>
              </a:r>
              <a:endParaRPr lang="en-US" altLang="en-US" sz="2400" u="none">
                <a:latin typeface="Times New Roman" panose="02020603050405020304" pitchFamily="18" charset="0"/>
              </a:endParaRPr>
            </a:p>
          </p:txBody>
        </p:sp>
        <p:sp>
          <p:nvSpPr>
            <p:cNvPr id="86075" name="Rectangle 61"/>
            <p:cNvSpPr>
              <a:spLocks noChangeArrowheads="1"/>
            </p:cNvSpPr>
            <p:nvPr/>
          </p:nvSpPr>
          <p:spPr bwMode="auto">
            <a:xfrm>
              <a:off x="2072" y="1308"/>
              <a:ext cx="93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medium factory</a:t>
              </a:r>
              <a:endParaRPr lang="en-US" altLang="en-US" sz="2400" u="none">
                <a:latin typeface="Times New Roman" panose="02020603050405020304" pitchFamily="18" charset="0"/>
              </a:endParaRPr>
            </a:p>
          </p:txBody>
        </p:sp>
      </p:grpSp>
      <p:grpSp>
        <p:nvGrpSpPr>
          <p:cNvPr id="508990" name="Group 62"/>
          <p:cNvGrpSpPr>
            <a:grpSpLocks/>
          </p:cNvGrpSpPr>
          <p:nvPr/>
        </p:nvGrpSpPr>
        <p:grpSpPr bwMode="auto">
          <a:xfrm>
            <a:off x="4913313" y="1544638"/>
            <a:ext cx="1198562" cy="1225550"/>
            <a:chOff x="3095" y="973"/>
            <a:chExt cx="755" cy="772"/>
          </a:xfrm>
        </p:grpSpPr>
        <p:sp>
          <p:nvSpPr>
            <p:cNvPr id="86066" name="Line 63"/>
            <p:cNvSpPr>
              <a:spLocks noChangeShapeType="1"/>
            </p:cNvSpPr>
            <p:nvPr/>
          </p:nvSpPr>
          <p:spPr bwMode="auto">
            <a:xfrm>
              <a:off x="3469" y="1469"/>
              <a:ext cx="25" cy="27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67" name="Rectangle 64"/>
            <p:cNvSpPr>
              <a:spLocks noChangeArrowheads="1"/>
            </p:cNvSpPr>
            <p:nvPr/>
          </p:nvSpPr>
          <p:spPr bwMode="auto">
            <a:xfrm>
              <a:off x="3095" y="973"/>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i="1" u="none">
                  <a:solidFill>
                    <a:srgbClr val="000000"/>
                  </a:solidFill>
                </a:rPr>
                <a:t>ATC</a:t>
              </a:r>
              <a:endParaRPr lang="en-US" altLang="en-US" sz="2400" u="none">
                <a:latin typeface="Times New Roman" panose="02020603050405020304" pitchFamily="18" charset="0"/>
              </a:endParaRPr>
            </a:p>
          </p:txBody>
        </p:sp>
        <p:sp>
          <p:nvSpPr>
            <p:cNvPr id="86068" name="Rectangle 65"/>
            <p:cNvSpPr>
              <a:spLocks noChangeArrowheads="1"/>
            </p:cNvSpPr>
            <p:nvPr/>
          </p:nvSpPr>
          <p:spPr bwMode="auto">
            <a:xfrm>
              <a:off x="3364" y="973"/>
              <a:ext cx="4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 in short</a:t>
              </a:r>
              <a:endParaRPr lang="en-US" altLang="en-US" sz="2400" u="none">
                <a:latin typeface="Times New Roman" panose="02020603050405020304" pitchFamily="18" charset="0"/>
              </a:endParaRPr>
            </a:p>
          </p:txBody>
        </p:sp>
        <p:sp>
          <p:nvSpPr>
            <p:cNvPr id="86069" name="Rectangle 66"/>
            <p:cNvSpPr>
              <a:spLocks noChangeArrowheads="1"/>
            </p:cNvSpPr>
            <p:nvPr/>
          </p:nvSpPr>
          <p:spPr bwMode="auto">
            <a:xfrm>
              <a:off x="3234" y="1140"/>
              <a:ext cx="47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run with</a:t>
              </a:r>
              <a:endParaRPr lang="en-US" altLang="en-US" sz="2400" u="none">
                <a:latin typeface="Times New Roman" panose="02020603050405020304" pitchFamily="18" charset="0"/>
              </a:endParaRPr>
            </a:p>
          </p:txBody>
        </p:sp>
        <p:sp>
          <p:nvSpPr>
            <p:cNvPr id="86070" name="Rectangle 67"/>
            <p:cNvSpPr>
              <a:spLocks noChangeArrowheads="1"/>
            </p:cNvSpPr>
            <p:nvPr/>
          </p:nvSpPr>
          <p:spPr bwMode="auto">
            <a:xfrm>
              <a:off x="3100" y="1308"/>
              <a:ext cx="75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large factory</a:t>
              </a:r>
              <a:endParaRPr lang="en-US" altLang="en-US" sz="2400" u="none">
                <a:latin typeface="Times New Roman" panose="02020603050405020304" pitchFamily="18" charset="0"/>
              </a:endParaRPr>
            </a:p>
          </p:txBody>
        </p:sp>
      </p:grpSp>
      <p:grpSp>
        <p:nvGrpSpPr>
          <p:cNvPr id="508996" name="Group 68"/>
          <p:cNvGrpSpPr>
            <a:grpSpLocks/>
          </p:cNvGrpSpPr>
          <p:nvPr/>
        </p:nvGrpSpPr>
        <p:grpSpPr bwMode="auto">
          <a:xfrm>
            <a:off x="6484938" y="2049463"/>
            <a:ext cx="1581150" cy="1000125"/>
            <a:chOff x="4085" y="1291"/>
            <a:chExt cx="996" cy="630"/>
          </a:xfrm>
        </p:grpSpPr>
        <p:sp>
          <p:nvSpPr>
            <p:cNvPr id="86063" name="Line 69"/>
            <p:cNvSpPr>
              <a:spLocks noChangeShapeType="1"/>
            </p:cNvSpPr>
            <p:nvPr/>
          </p:nvSpPr>
          <p:spPr bwMode="auto">
            <a:xfrm>
              <a:off x="4577" y="1456"/>
              <a:ext cx="504" cy="46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64" name="Rectangle 70"/>
            <p:cNvSpPr>
              <a:spLocks noChangeArrowheads="1"/>
            </p:cNvSpPr>
            <p:nvPr/>
          </p:nvSpPr>
          <p:spPr bwMode="auto">
            <a:xfrm>
              <a:off x="4085" y="1291"/>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i="1" u="none">
                  <a:solidFill>
                    <a:srgbClr val="000000"/>
                  </a:solidFill>
                </a:rPr>
                <a:t>ATC</a:t>
              </a:r>
              <a:endParaRPr lang="en-US" altLang="en-US" sz="2400" u="none">
                <a:latin typeface="Times New Roman" panose="02020603050405020304" pitchFamily="18" charset="0"/>
              </a:endParaRPr>
            </a:p>
          </p:txBody>
        </p:sp>
        <p:sp>
          <p:nvSpPr>
            <p:cNvPr id="86065" name="Rectangle 71"/>
            <p:cNvSpPr>
              <a:spLocks noChangeArrowheads="1"/>
            </p:cNvSpPr>
            <p:nvPr/>
          </p:nvSpPr>
          <p:spPr bwMode="auto">
            <a:xfrm>
              <a:off x="4353" y="1291"/>
              <a:ext cx="6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 in long run</a:t>
              </a:r>
              <a:endParaRPr lang="en-US" altLang="en-US" sz="2400" u="none">
                <a:latin typeface="Times New Roman" panose="02020603050405020304" pitchFamily="18" charset="0"/>
              </a:endParaRPr>
            </a:p>
          </p:txBody>
        </p:sp>
      </p:grpSp>
      <p:grpSp>
        <p:nvGrpSpPr>
          <p:cNvPr id="509000" name="Group 72"/>
          <p:cNvGrpSpPr>
            <a:grpSpLocks/>
          </p:cNvGrpSpPr>
          <p:nvPr/>
        </p:nvGrpSpPr>
        <p:grpSpPr bwMode="auto">
          <a:xfrm>
            <a:off x="6710363" y="3070225"/>
            <a:ext cx="1595437" cy="2722563"/>
            <a:chOff x="4227" y="1934"/>
            <a:chExt cx="1005" cy="1715"/>
          </a:xfrm>
        </p:grpSpPr>
        <p:sp>
          <p:nvSpPr>
            <p:cNvPr id="86056" name="Oval 73"/>
            <p:cNvSpPr>
              <a:spLocks noChangeArrowheads="1"/>
            </p:cNvSpPr>
            <p:nvPr/>
          </p:nvSpPr>
          <p:spPr bwMode="auto">
            <a:xfrm>
              <a:off x="4766" y="2348"/>
              <a:ext cx="63"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86057" name="Group 74"/>
            <p:cNvGrpSpPr>
              <a:grpSpLocks/>
            </p:cNvGrpSpPr>
            <p:nvPr/>
          </p:nvGrpSpPr>
          <p:grpSpPr bwMode="auto">
            <a:xfrm>
              <a:off x="4227" y="1934"/>
              <a:ext cx="1005" cy="1715"/>
              <a:chOff x="4227" y="1934"/>
              <a:chExt cx="1005" cy="1715"/>
            </a:xfrm>
          </p:grpSpPr>
          <p:sp>
            <p:nvSpPr>
              <p:cNvPr id="86058" name="Freeform 75"/>
              <p:cNvSpPr>
                <a:spLocks/>
              </p:cNvSpPr>
              <p:nvPr/>
            </p:nvSpPr>
            <p:spPr bwMode="auto">
              <a:xfrm>
                <a:off x="4590" y="1934"/>
                <a:ext cx="642" cy="791"/>
              </a:xfrm>
              <a:custGeom>
                <a:avLst/>
                <a:gdLst>
                  <a:gd name="T0" fmla="*/ 0 w 51"/>
                  <a:gd name="T1" fmla="*/ 2147483646 h 63"/>
                  <a:gd name="T2" fmla="*/ 2147483646 w 51"/>
                  <a:gd name="T3" fmla="*/ 2147483646 h 63"/>
                  <a:gd name="T4" fmla="*/ 2147483646 w 51"/>
                  <a:gd name="T5" fmla="*/ 2147483646 h 63"/>
                  <a:gd name="T6" fmla="*/ 2147483646 w 51"/>
                  <a:gd name="T7" fmla="*/ 2147483646 h 63"/>
                  <a:gd name="T8" fmla="*/ 2147483646 w 51"/>
                  <a:gd name="T9" fmla="*/ 2147483646 h 63"/>
                  <a:gd name="T10" fmla="*/ 2147483646 w 51"/>
                  <a:gd name="T11" fmla="*/ 2147483646 h 63"/>
                  <a:gd name="T12" fmla="*/ 2147483646 w 51"/>
                  <a:gd name="T13" fmla="*/ 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63">
                    <a:moveTo>
                      <a:pt x="0" y="62"/>
                    </a:moveTo>
                    <a:cubicBezTo>
                      <a:pt x="2" y="63"/>
                      <a:pt x="5" y="62"/>
                      <a:pt x="6" y="60"/>
                    </a:cubicBezTo>
                    <a:cubicBezTo>
                      <a:pt x="25" y="36"/>
                      <a:pt x="25" y="36"/>
                      <a:pt x="25" y="36"/>
                    </a:cubicBezTo>
                    <a:cubicBezTo>
                      <a:pt x="27" y="34"/>
                      <a:pt x="29" y="34"/>
                      <a:pt x="31" y="35"/>
                    </a:cubicBezTo>
                    <a:cubicBezTo>
                      <a:pt x="29" y="34"/>
                      <a:pt x="29" y="32"/>
                      <a:pt x="30" y="30"/>
                    </a:cubicBezTo>
                    <a:cubicBezTo>
                      <a:pt x="49" y="6"/>
                      <a:pt x="49" y="6"/>
                      <a:pt x="49" y="6"/>
                    </a:cubicBezTo>
                    <a:cubicBezTo>
                      <a:pt x="50" y="4"/>
                      <a:pt x="51" y="1"/>
                      <a:pt x="49"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59" name="Line 76"/>
              <p:cNvSpPr>
                <a:spLocks noChangeShapeType="1"/>
              </p:cNvSpPr>
              <p:nvPr/>
            </p:nvSpPr>
            <p:spPr bwMode="auto">
              <a:xfrm flipH="1">
                <a:off x="4678" y="2399"/>
                <a:ext cx="302" cy="74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60" name="Rectangle 77"/>
              <p:cNvSpPr>
                <a:spLocks noChangeArrowheads="1"/>
              </p:cNvSpPr>
              <p:nvPr/>
            </p:nvSpPr>
            <p:spPr bwMode="auto">
              <a:xfrm>
                <a:off x="4227" y="3150"/>
                <a:ext cx="85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Diseconomies</a:t>
                </a:r>
                <a:endParaRPr lang="en-US" altLang="en-US" sz="2400" u="none">
                  <a:latin typeface="Times New Roman" panose="02020603050405020304" pitchFamily="18" charset="0"/>
                </a:endParaRPr>
              </a:p>
            </p:txBody>
          </p:sp>
          <p:sp>
            <p:nvSpPr>
              <p:cNvPr id="86061" name="Rectangle 78"/>
              <p:cNvSpPr>
                <a:spLocks noChangeArrowheads="1"/>
              </p:cNvSpPr>
              <p:nvPr/>
            </p:nvSpPr>
            <p:spPr bwMode="auto">
              <a:xfrm>
                <a:off x="4592" y="3318"/>
                <a:ext cx="11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of</a:t>
                </a:r>
                <a:endParaRPr lang="en-US" altLang="en-US" sz="2400" u="none">
                  <a:latin typeface="Times New Roman" panose="02020603050405020304" pitchFamily="18" charset="0"/>
                </a:endParaRPr>
              </a:p>
            </p:txBody>
          </p:sp>
          <p:sp>
            <p:nvSpPr>
              <p:cNvPr id="86062" name="Rectangle 79"/>
              <p:cNvSpPr>
                <a:spLocks noChangeArrowheads="1"/>
              </p:cNvSpPr>
              <p:nvPr/>
            </p:nvSpPr>
            <p:spPr bwMode="auto">
              <a:xfrm>
                <a:off x="4491" y="3486"/>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scale</a:t>
                </a:r>
                <a:endParaRPr lang="en-US" altLang="en-US" sz="2400" u="none">
                  <a:latin typeface="Times New Roman" panose="02020603050405020304" pitchFamily="18" charset="0"/>
                </a:endParaRPr>
              </a:p>
            </p:txBody>
          </p:sp>
        </p:grpSp>
      </p:grpSp>
      <p:grpSp>
        <p:nvGrpSpPr>
          <p:cNvPr id="509008" name="Group 80"/>
          <p:cNvGrpSpPr>
            <a:grpSpLocks/>
          </p:cNvGrpSpPr>
          <p:nvPr/>
        </p:nvGrpSpPr>
        <p:grpSpPr bwMode="auto">
          <a:xfrm>
            <a:off x="2989263" y="4246563"/>
            <a:ext cx="3957637" cy="1019175"/>
            <a:chOff x="1883" y="2675"/>
            <a:chExt cx="2493" cy="642"/>
          </a:xfrm>
        </p:grpSpPr>
        <p:sp>
          <p:nvSpPr>
            <p:cNvPr id="86051" name="Freeform 81"/>
            <p:cNvSpPr>
              <a:spLocks/>
            </p:cNvSpPr>
            <p:nvPr/>
          </p:nvSpPr>
          <p:spPr bwMode="auto">
            <a:xfrm>
              <a:off x="1883" y="2675"/>
              <a:ext cx="2493" cy="101"/>
            </a:xfrm>
            <a:custGeom>
              <a:avLst/>
              <a:gdLst>
                <a:gd name="T0" fmla="*/ 2147483646 w 198"/>
                <a:gd name="T1" fmla="*/ 0 h 8"/>
                <a:gd name="T2" fmla="*/ 2147483646 w 198"/>
                <a:gd name="T3" fmla="*/ 2147483646 h 8"/>
                <a:gd name="T4" fmla="*/ 2147483646 w 198"/>
                <a:gd name="T5" fmla="*/ 2147483646 h 8"/>
                <a:gd name="T6" fmla="*/ 2147483646 w 198"/>
                <a:gd name="T7" fmla="*/ 2147483646 h 8"/>
                <a:gd name="T8" fmla="*/ 2147483646 w 198"/>
                <a:gd name="T9" fmla="*/ 2147483646 h 8"/>
                <a:gd name="T10" fmla="*/ 2147483646 w 198"/>
                <a:gd name="T11" fmla="*/ 2147483646 h 8"/>
                <a:gd name="T12" fmla="*/ 0 w 198"/>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8">
                  <a:moveTo>
                    <a:pt x="198" y="0"/>
                  </a:moveTo>
                  <a:cubicBezTo>
                    <a:pt x="198" y="2"/>
                    <a:pt x="194" y="4"/>
                    <a:pt x="192" y="4"/>
                  </a:cubicBezTo>
                  <a:cubicBezTo>
                    <a:pt x="108" y="4"/>
                    <a:pt x="108" y="4"/>
                    <a:pt x="108" y="4"/>
                  </a:cubicBezTo>
                  <a:cubicBezTo>
                    <a:pt x="106" y="4"/>
                    <a:pt x="104" y="6"/>
                    <a:pt x="104" y="8"/>
                  </a:cubicBezTo>
                  <a:cubicBezTo>
                    <a:pt x="104" y="6"/>
                    <a:pt x="102" y="4"/>
                    <a:pt x="100" y="4"/>
                  </a:cubicBezTo>
                  <a:cubicBezTo>
                    <a:pt x="6" y="4"/>
                    <a:pt x="6" y="4"/>
                    <a:pt x="6" y="4"/>
                  </a:cubicBezTo>
                  <a:cubicBezTo>
                    <a:pt x="4" y="4"/>
                    <a:pt x="0" y="2"/>
                    <a:pt x="0"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52" name="Rectangle 82"/>
            <p:cNvSpPr>
              <a:spLocks noChangeArrowheads="1"/>
            </p:cNvSpPr>
            <p:nvPr/>
          </p:nvSpPr>
          <p:spPr bwMode="auto">
            <a:xfrm>
              <a:off x="2886" y="2815"/>
              <a:ext cx="608" cy="4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53" name="Rectangle 83"/>
            <p:cNvSpPr>
              <a:spLocks noChangeArrowheads="1"/>
            </p:cNvSpPr>
            <p:nvPr/>
          </p:nvSpPr>
          <p:spPr bwMode="auto">
            <a:xfrm>
              <a:off x="2924" y="2819"/>
              <a:ext cx="54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Constant</a:t>
              </a:r>
              <a:endParaRPr lang="en-US" altLang="en-US" sz="2400" u="none">
                <a:latin typeface="Times New Roman" panose="02020603050405020304" pitchFamily="18" charset="0"/>
              </a:endParaRPr>
            </a:p>
          </p:txBody>
        </p:sp>
        <p:sp>
          <p:nvSpPr>
            <p:cNvPr id="86054" name="Rectangle 84"/>
            <p:cNvSpPr>
              <a:spLocks noChangeArrowheads="1"/>
            </p:cNvSpPr>
            <p:nvPr/>
          </p:nvSpPr>
          <p:spPr bwMode="auto">
            <a:xfrm>
              <a:off x="2907" y="2986"/>
              <a:ext cx="5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returns to</a:t>
              </a:r>
              <a:endParaRPr lang="en-US" altLang="en-US" sz="2400" u="none">
                <a:latin typeface="Times New Roman" panose="02020603050405020304" pitchFamily="18" charset="0"/>
              </a:endParaRPr>
            </a:p>
          </p:txBody>
        </p:sp>
        <p:sp>
          <p:nvSpPr>
            <p:cNvPr id="86055" name="Rectangle 85"/>
            <p:cNvSpPr>
              <a:spLocks noChangeArrowheads="1"/>
            </p:cNvSpPr>
            <p:nvPr/>
          </p:nvSpPr>
          <p:spPr bwMode="auto">
            <a:xfrm>
              <a:off x="3033" y="3154"/>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scale</a:t>
              </a:r>
              <a:endParaRPr lang="en-US" altLang="en-US" sz="2400" u="none">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8950"/>
                                        </p:tgtEl>
                                        <p:attrNameLst>
                                          <p:attrName>style.visibility</p:attrName>
                                        </p:attrNameLst>
                                      </p:cBhvr>
                                      <p:to>
                                        <p:strVal val="visible"/>
                                      </p:to>
                                    </p:set>
                                    <p:animEffect transition="in" filter="wipe(left)">
                                      <p:cBhvr>
                                        <p:cTn id="7" dur="500"/>
                                        <p:tgtEl>
                                          <p:spTgt spid="50895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508978"/>
                                        </p:tgtEl>
                                        <p:attrNameLst>
                                          <p:attrName>style.visibility</p:attrName>
                                        </p:attrNameLst>
                                      </p:cBhvr>
                                      <p:to>
                                        <p:strVal val="visible"/>
                                      </p:to>
                                    </p:set>
                                    <p:animEffect transition="in" filter="wipe(down)">
                                      <p:cBhvr>
                                        <p:cTn id="11" dur="500"/>
                                        <p:tgtEl>
                                          <p:spTgt spid="5089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08948"/>
                                        </p:tgtEl>
                                        <p:attrNameLst>
                                          <p:attrName>style.visibility</p:attrName>
                                        </p:attrNameLst>
                                      </p:cBhvr>
                                      <p:to>
                                        <p:strVal val="visible"/>
                                      </p:to>
                                    </p:set>
                                    <p:animEffect transition="in" filter="wipe(left)">
                                      <p:cBhvr>
                                        <p:cTn id="16" dur="500"/>
                                        <p:tgtEl>
                                          <p:spTgt spid="508948"/>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508984"/>
                                        </p:tgtEl>
                                        <p:attrNameLst>
                                          <p:attrName>style.visibility</p:attrName>
                                        </p:attrNameLst>
                                      </p:cBhvr>
                                      <p:to>
                                        <p:strVal val="visible"/>
                                      </p:to>
                                    </p:set>
                                    <p:animEffect transition="in" filter="wipe(down)">
                                      <p:cBhvr>
                                        <p:cTn id="20" dur="500"/>
                                        <p:tgtEl>
                                          <p:spTgt spid="5089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08949"/>
                                        </p:tgtEl>
                                        <p:attrNameLst>
                                          <p:attrName>style.visibility</p:attrName>
                                        </p:attrNameLst>
                                      </p:cBhvr>
                                      <p:to>
                                        <p:strVal val="visible"/>
                                      </p:to>
                                    </p:set>
                                    <p:animEffect transition="in" filter="wipe(left)">
                                      <p:cBhvr>
                                        <p:cTn id="25" dur="500"/>
                                        <p:tgtEl>
                                          <p:spTgt spid="508949"/>
                                        </p:tgtEl>
                                      </p:cBhvr>
                                    </p:animEffect>
                                  </p:childTnLst>
                                </p:cTn>
                              </p:par>
                            </p:childTnLst>
                          </p:cTn>
                        </p:par>
                        <p:par>
                          <p:cTn id="26" fill="hold" nodeType="afterGroup">
                            <p:stCondLst>
                              <p:cond delay="500"/>
                            </p:stCondLst>
                            <p:childTnLst>
                              <p:par>
                                <p:cTn id="27" presetID="22" presetClass="entr" presetSubtype="4" fill="hold" nodeType="afterEffect">
                                  <p:stCondLst>
                                    <p:cond delay="0"/>
                                  </p:stCondLst>
                                  <p:childTnLst>
                                    <p:set>
                                      <p:cBhvr>
                                        <p:cTn id="28" dur="1" fill="hold">
                                          <p:stCondLst>
                                            <p:cond delay="0"/>
                                          </p:stCondLst>
                                        </p:cTn>
                                        <p:tgtEl>
                                          <p:spTgt spid="508990"/>
                                        </p:tgtEl>
                                        <p:attrNameLst>
                                          <p:attrName>style.visibility</p:attrName>
                                        </p:attrNameLst>
                                      </p:cBhvr>
                                      <p:to>
                                        <p:strVal val="visible"/>
                                      </p:to>
                                    </p:set>
                                    <p:animEffect transition="in" filter="wipe(down)">
                                      <p:cBhvr>
                                        <p:cTn id="29" dur="500"/>
                                        <p:tgtEl>
                                          <p:spTgt spid="5089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08945"/>
                                        </p:tgtEl>
                                        <p:attrNameLst>
                                          <p:attrName>style.visibility</p:attrName>
                                        </p:attrNameLst>
                                      </p:cBhvr>
                                      <p:to>
                                        <p:strVal val="visible"/>
                                      </p:to>
                                    </p:set>
                                    <p:animEffect transition="in" filter="wipe(left)">
                                      <p:cBhvr>
                                        <p:cTn id="34" dur="500"/>
                                        <p:tgtEl>
                                          <p:spTgt spid="508945"/>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508996"/>
                                        </p:tgtEl>
                                        <p:attrNameLst>
                                          <p:attrName>style.visibility</p:attrName>
                                        </p:attrNameLst>
                                      </p:cBhvr>
                                      <p:to>
                                        <p:strVal val="visible"/>
                                      </p:to>
                                    </p:set>
                                    <p:animEffect transition="in" filter="wipe(down)">
                                      <p:cBhvr>
                                        <p:cTn id="38" dur="500"/>
                                        <p:tgtEl>
                                          <p:spTgt spid="5089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nodeType="clickEffect">
                                  <p:stCondLst>
                                    <p:cond delay="0"/>
                                  </p:stCondLst>
                                  <p:childTnLst>
                                    <p:set>
                                      <p:cBhvr>
                                        <p:cTn id="42" dur="1" fill="hold">
                                          <p:stCondLst>
                                            <p:cond delay="0"/>
                                          </p:stCondLst>
                                        </p:cTn>
                                        <p:tgtEl>
                                          <p:spTgt spid="508970"/>
                                        </p:tgtEl>
                                        <p:attrNameLst>
                                          <p:attrName>style.visibility</p:attrName>
                                        </p:attrNameLst>
                                      </p:cBhvr>
                                      <p:to>
                                        <p:strVal val="visible"/>
                                      </p:to>
                                    </p:set>
                                    <p:animEffect transition="in" filter="strips(downLeft)">
                                      <p:cBhvr>
                                        <p:cTn id="43" dur="500"/>
                                        <p:tgtEl>
                                          <p:spTgt spid="5089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3" fill="hold" nodeType="clickEffect">
                                  <p:stCondLst>
                                    <p:cond delay="0"/>
                                  </p:stCondLst>
                                  <p:childTnLst>
                                    <p:set>
                                      <p:cBhvr>
                                        <p:cTn id="47" dur="1" fill="hold">
                                          <p:stCondLst>
                                            <p:cond delay="0"/>
                                          </p:stCondLst>
                                        </p:cTn>
                                        <p:tgtEl>
                                          <p:spTgt spid="508964"/>
                                        </p:tgtEl>
                                        <p:attrNameLst>
                                          <p:attrName>style.visibility</p:attrName>
                                        </p:attrNameLst>
                                      </p:cBhvr>
                                      <p:to>
                                        <p:strVal val="visible"/>
                                      </p:to>
                                    </p:set>
                                    <p:animEffect transition="in" filter="strips(upRight)">
                                      <p:cBhvr>
                                        <p:cTn id="48" dur="500"/>
                                        <p:tgtEl>
                                          <p:spTgt spid="50896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nodeType="clickEffect">
                                  <p:stCondLst>
                                    <p:cond delay="0"/>
                                  </p:stCondLst>
                                  <p:childTnLst>
                                    <p:set>
                                      <p:cBhvr>
                                        <p:cTn id="52" dur="1" fill="hold">
                                          <p:stCondLst>
                                            <p:cond delay="0"/>
                                          </p:stCondLst>
                                        </p:cTn>
                                        <p:tgtEl>
                                          <p:spTgt spid="508958"/>
                                        </p:tgtEl>
                                        <p:attrNameLst>
                                          <p:attrName>style.visibility</p:attrName>
                                        </p:attrNameLst>
                                      </p:cBhvr>
                                      <p:to>
                                        <p:strVal val="visible"/>
                                      </p:to>
                                    </p:set>
                                    <p:animEffect transition="in" filter="strips(upRight)">
                                      <p:cBhvr>
                                        <p:cTn id="53" dur="500"/>
                                        <p:tgtEl>
                                          <p:spTgt spid="5089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509008"/>
                                        </p:tgtEl>
                                        <p:attrNameLst>
                                          <p:attrName>style.visibility</p:attrName>
                                        </p:attrNameLst>
                                      </p:cBhvr>
                                      <p:to>
                                        <p:strVal val="visible"/>
                                      </p:to>
                                    </p:set>
                                    <p:animEffect transition="in" filter="wipe(up)">
                                      <p:cBhvr>
                                        <p:cTn id="58" dur="500"/>
                                        <p:tgtEl>
                                          <p:spTgt spid="50900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6" fill="hold" nodeType="clickEffect">
                                  <p:stCondLst>
                                    <p:cond delay="0"/>
                                  </p:stCondLst>
                                  <p:childTnLst>
                                    <p:set>
                                      <p:cBhvr>
                                        <p:cTn id="62" dur="1" fill="hold">
                                          <p:stCondLst>
                                            <p:cond delay="0"/>
                                          </p:stCondLst>
                                        </p:cTn>
                                        <p:tgtEl>
                                          <p:spTgt spid="509000"/>
                                        </p:tgtEl>
                                        <p:attrNameLst>
                                          <p:attrName>style.visibility</p:attrName>
                                        </p:attrNameLst>
                                      </p:cBhvr>
                                      <p:to>
                                        <p:strVal val="visible"/>
                                      </p:to>
                                    </p:set>
                                    <p:animEffect transition="in" filter="strips(downRight)">
                                      <p:cBhvr>
                                        <p:cTn id="63" dur="500"/>
                                        <p:tgtEl>
                                          <p:spTgt spid="509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GB" altLang="en-US" smtClean="0">
                <a:solidFill>
                  <a:srgbClr val="800000"/>
                </a:solidFill>
              </a:rPr>
              <a:t>Return </a:t>
            </a:r>
            <a:r>
              <a:rPr lang="hu-HU" altLang="en-US" smtClean="0">
                <a:solidFill>
                  <a:srgbClr val="800000"/>
                </a:solidFill>
              </a:rPr>
              <a:t>t</a:t>
            </a:r>
            <a:r>
              <a:rPr lang="en-GB" altLang="en-US" smtClean="0">
                <a:solidFill>
                  <a:srgbClr val="800000"/>
                </a:solidFill>
              </a:rPr>
              <a:t>o scale</a:t>
            </a:r>
            <a:endParaRPr lang="en-GB" altLang="en-US" smtClean="0"/>
          </a:p>
        </p:txBody>
      </p:sp>
      <p:pic>
        <p:nvPicPr>
          <p:cNvPr id="87043" name="Picture 3" descr="fig08_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060575"/>
            <a:ext cx="8893175" cy="4578350"/>
          </a:xfrm>
          <a:noFill/>
        </p:spPr>
      </p:pic>
      <p:sp>
        <p:nvSpPr>
          <p:cNvPr id="43012" name="Text Box 4">
            <a:extLst>
              <a:ext uri="{FF2B5EF4-FFF2-40B4-BE49-F238E27FC236}">
                <a16:creationId xmlns:a16="http://schemas.microsoft.com/office/drawing/2014/main" id="{47F4AECA-16D8-2743-B51C-1BBC57CAD58B}"/>
              </a:ext>
            </a:extLst>
          </p:cNvPr>
          <p:cNvSpPr txBox="1">
            <a:spLocks noChangeArrowheads="1"/>
          </p:cNvSpPr>
          <p:nvPr/>
        </p:nvSpPr>
        <p:spPr bwMode="auto">
          <a:xfrm>
            <a:off x="1116013" y="1268413"/>
            <a:ext cx="7127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en-US" altLang="en-US" u="none">
              <a:solidFill>
                <a:srgbClr val="000000"/>
              </a:solidFill>
              <a:cs typeface="+mn-cs"/>
            </a:endParaRPr>
          </a:p>
        </p:txBody>
      </p:sp>
      <p:sp>
        <p:nvSpPr>
          <p:cNvPr id="43013" name="Text Box 5">
            <a:extLst>
              <a:ext uri="{FF2B5EF4-FFF2-40B4-BE49-F238E27FC236}">
                <a16:creationId xmlns:a16="http://schemas.microsoft.com/office/drawing/2014/main" id="{40E1BB2A-D71D-9744-A077-014F5D31177C}"/>
              </a:ext>
            </a:extLst>
          </p:cNvPr>
          <p:cNvSpPr txBox="1">
            <a:spLocks noChangeArrowheads="1"/>
          </p:cNvSpPr>
          <p:nvPr/>
        </p:nvSpPr>
        <p:spPr bwMode="auto">
          <a:xfrm>
            <a:off x="1258888" y="1125538"/>
            <a:ext cx="665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r>
              <a:rPr lang="en-US" altLang="en-US" sz="2000" u="none">
                <a:solidFill>
                  <a:srgbClr val="000000"/>
                </a:solidFill>
                <a:cs typeface="+mn-cs"/>
              </a:rPr>
              <a:t>what happens to L</a:t>
            </a:r>
            <a:r>
              <a:rPr lang="hu-HU" altLang="en-US" sz="2000" u="none">
                <a:solidFill>
                  <a:srgbClr val="000000"/>
                </a:solidFill>
                <a:cs typeface="+mn-cs"/>
              </a:rPr>
              <a:t>R</a:t>
            </a:r>
            <a:r>
              <a:rPr lang="en-US" altLang="en-US" sz="2000" u="none">
                <a:solidFill>
                  <a:srgbClr val="000000"/>
                </a:solidFill>
                <a:cs typeface="+mn-cs"/>
              </a:rPr>
              <a:t>AC as a firm increases its plant size</a:t>
            </a:r>
            <a:endParaRPr lang="hu-HU" altLang="en-US" sz="2000" u="none">
              <a:solidFill>
                <a:srgbClr val="000000"/>
              </a:solidFill>
              <a:cs typeface="+mn-cs"/>
            </a:endParaRP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noChangeArrowheads="1"/>
          </p:cNvSpPr>
          <p:nvPr>
            <p:ph type="title"/>
          </p:nvPr>
        </p:nvSpPr>
        <p:spPr/>
        <p:txBody>
          <a:bodyPr/>
          <a:lstStyle/>
          <a:p>
            <a:pPr eaLnBrk="1" hangingPunct="1"/>
            <a:r>
              <a:rPr lang="en-US" altLang="en-US" smtClean="0"/>
              <a:t>Summary</a:t>
            </a:r>
          </a:p>
        </p:txBody>
      </p:sp>
      <p:sp>
        <p:nvSpPr>
          <p:cNvPr id="89091" name="Content Placeholder 2"/>
          <p:cNvSpPr>
            <a:spLocks noGrp="1" noChangeArrowheads="1"/>
          </p:cNvSpPr>
          <p:nvPr>
            <p:ph idx="1"/>
          </p:nvPr>
        </p:nvSpPr>
        <p:spPr/>
        <p:txBody>
          <a:bodyPr/>
          <a:lstStyle/>
          <a:p>
            <a:pPr eaLnBrk="1" hangingPunct="1"/>
            <a:r>
              <a:rPr lang="en-US" altLang="en-US" smtClean="0"/>
              <a:t>The goal of firms is to maximize profit, which equals total revenue minus total cost. </a:t>
            </a:r>
          </a:p>
          <a:p>
            <a:pPr eaLnBrk="1" hangingPunct="1"/>
            <a:r>
              <a:rPr lang="en-US" altLang="en-US" smtClean="0"/>
              <a:t>When analyzing a firm’s behavior, it is important to include all the opportunity costs of production.</a:t>
            </a:r>
          </a:p>
          <a:p>
            <a:pPr eaLnBrk="1" hangingPunct="1"/>
            <a:r>
              <a:rPr lang="en-US" altLang="en-US" smtClean="0"/>
              <a:t>Some opportunity costs are explicit while other opportunity costs are implicit.</a:t>
            </a:r>
          </a:p>
          <a:p>
            <a:pPr eaLnBrk="1" hangingPunct="1"/>
            <a:endParaRPr lang="en-US" altLang="en-US" smtClean="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lstStyle/>
          <a:p>
            <a:pPr eaLnBrk="1" hangingPunct="1"/>
            <a:r>
              <a:rPr lang="en-US" altLang="en-US" smtClean="0"/>
              <a:t>Summary</a:t>
            </a:r>
          </a:p>
        </p:txBody>
      </p:sp>
      <p:sp>
        <p:nvSpPr>
          <p:cNvPr id="90115" name="Content Placeholder 2"/>
          <p:cNvSpPr>
            <a:spLocks noGrp="1" noChangeArrowheads="1"/>
          </p:cNvSpPr>
          <p:nvPr>
            <p:ph idx="1"/>
          </p:nvPr>
        </p:nvSpPr>
        <p:spPr/>
        <p:txBody>
          <a:bodyPr/>
          <a:lstStyle/>
          <a:p>
            <a:pPr eaLnBrk="1" hangingPunct="1">
              <a:buClr>
                <a:schemeClr val="tx1"/>
              </a:buClr>
            </a:pPr>
            <a:r>
              <a:rPr lang="en-US" altLang="en-US" smtClean="0"/>
              <a:t>A firm’s costs reflect its production process.</a:t>
            </a:r>
          </a:p>
          <a:p>
            <a:pPr lvl="1" eaLnBrk="1" hangingPunct="1">
              <a:buClr>
                <a:schemeClr val="tx1"/>
              </a:buClr>
            </a:pPr>
            <a:r>
              <a:rPr lang="en-US" altLang="en-US" smtClean="0"/>
              <a:t>A typical firm’s production function gets flatter as the quantity of input increases, displaying the property of diminishing marginal product.</a:t>
            </a:r>
          </a:p>
          <a:p>
            <a:pPr lvl="1" eaLnBrk="1" hangingPunct="1">
              <a:buClr>
                <a:schemeClr val="tx1"/>
              </a:buClr>
            </a:pPr>
            <a:r>
              <a:rPr lang="en-US" altLang="en-US" smtClean="0"/>
              <a:t>A firm’s total costs are divided between fixed and variable costs. Fixed costs do not change when the firm alters the  quantity of output produced; variable costs do change as the firm alters quantity of output produced.</a:t>
            </a:r>
          </a:p>
          <a:p>
            <a:pPr eaLnBrk="1" hangingPunct="1"/>
            <a:endParaRPr lang="en-US" altLang="en-US" smtClean="0"/>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noChangeArrowheads="1"/>
          </p:cNvSpPr>
          <p:nvPr>
            <p:ph type="title"/>
          </p:nvPr>
        </p:nvSpPr>
        <p:spPr/>
        <p:txBody>
          <a:bodyPr/>
          <a:lstStyle/>
          <a:p>
            <a:pPr eaLnBrk="1" hangingPunct="1"/>
            <a:r>
              <a:rPr lang="en-US" altLang="en-US" smtClean="0"/>
              <a:t>Summary</a:t>
            </a:r>
          </a:p>
        </p:txBody>
      </p:sp>
      <p:sp>
        <p:nvSpPr>
          <p:cNvPr id="91139" name="Content Placeholder 2"/>
          <p:cNvSpPr>
            <a:spLocks noGrp="1" noChangeArrowheads="1"/>
          </p:cNvSpPr>
          <p:nvPr>
            <p:ph idx="1"/>
          </p:nvPr>
        </p:nvSpPr>
        <p:spPr/>
        <p:txBody>
          <a:bodyPr/>
          <a:lstStyle/>
          <a:p>
            <a:pPr eaLnBrk="1" hangingPunct="1">
              <a:lnSpc>
                <a:spcPct val="90000"/>
              </a:lnSpc>
            </a:pPr>
            <a:r>
              <a:rPr lang="en-US" altLang="en-US" smtClean="0"/>
              <a:t>Average total cost is total cost divided by the quantity of output.</a:t>
            </a:r>
          </a:p>
          <a:p>
            <a:pPr eaLnBrk="1" hangingPunct="1">
              <a:lnSpc>
                <a:spcPct val="90000"/>
              </a:lnSpc>
            </a:pPr>
            <a:r>
              <a:rPr lang="en-US" altLang="en-US" smtClean="0"/>
              <a:t>Marginal cost is the amount by which total cost would rise if output were increased by one unit.</a:t>
            </a:r>
          </a:p>
          <a:p>
            <a:pPr eaLnBrk="1" hangingPunct="1">
              <a:lnSpc>
                <a:spcPct val="90000"/>
              </a:lnSpc>
            </a:pPr>
            <a:r>
              <a:rPr lang="en-US" altLang="en-US" smtClean="0"/>
              <a:t>The marginal cost always rises with the quantity of output.</a:t>
            </a:r>
          </a:p>
          <a:p>
            <a:pPr eaLnBrk="1" hangingPunct="1">
              <a:lnSpc>
                <a:spcPct val="90000"/>
              </a:lnSpc>
            </a:pPr>
            <a:r>
              <a:rPr lang="en-US" altLang="en-US" smtClean="0"/>
              <a:t>Average cost first falls as output increases and then rises.</a:t>
            </a:r>
          </a:p>
          <a:p>
            <a:pPr eaLnBrk="1" hangingPunct="1"/>
            <a:endParaRPr lang="en-US" altLang="en-US" smtClean="0"/>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p:txBody>
          <a:bodyPr/>
          <a:lstStyle/>
          <a:p>
            <a:pPr eaLnBrk="1" hangingPunct="1"/>
            <a:r>
              <a:rPr lang="en-US" altLang="en-US" smtClean="0"/>
              <a:t>Summary</a:t>
            </a:r>
          </a:p>
        </p:txBody>
      </p:sp>
      <p:sp>
        <p:nvSpPr>
          <p:cNvPr id="92163" name="Content Placeholder 2"/>
          <p:cNvSpPr>
            <a:spLocks noGrp="1" noChangeArrowheads="1"/>
          </p:cNvSpPr>
          <p:nvPr>
            <p:ph idx="1"/>
          </p:nvPr>
        </p:nvSpPr>
        <p:spPr/>
        <p:txBody>
          <a:bodyPr/>
          <a:lstStyle/>
          <a:p>
            <a:pPr eaLnBrk="1" hangingPunct="1"/>
            <a:r>
              <a:rPr lang="en-US" altLang="en-US" smtClean="0"/>
              <a:t>The average-total-cost curve is U-shaped.</a:t>
            </a:r>
          </a:p>
          <a:p>
            <a:pPr eaLnBrk="1" hangingPunct="1"/>
            <a:r>
              <a:rPr lang="en-US" altLang="en-US" smtClean="0"/>
              <a:t>The marginal-cost curve always crosses the average-total-cost curve at the minimum of ATC.</a:t>
            </a:r>
          </a:p>
          <a:p>
            <a:pPr eaLnBrk="1" hangingPunct="1"/>
            <a:r>
              <a:rPr lang="en-US" altLang="en-US" smtClean="0"/>
              <a:t>A firm’s costs often depend on the time horizon being considered.</a:t>
            </a:r>
          </a:p>
          <a:p>
            <a:pPr eaLnBrk="1" hangingPunct="1"/>
            <a:r>
              <a:rPr lang="en-US" altLang="en-US" smtClean="0"/>
              <a:t>In particular, many costs are fixed in the short run but variable in the long run.</a:t>
            </a:r>
          </a:p>
          <a:p>
            <a:pPr eaLnBrk="1" hangingPunct="1"/>
            <a:endParaRPr lang="en-US" altLang="en-US"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n-US" altLang="en-US" smtClean="0"/>
              <a:t>Total Revenue, Total Cost, and Profit</a:t>
            </a:r>
          </a:p>
        </p:txBody>
      </p:sp>
      <p:sp>
        <p:nvSpPr>
          <p:cNvPr id="52227" name="Rectangle 5"/>
          <p:cNvSpPr>
            <a:spLocks noGrp="1" noChangeArrowheads="1"/>
          </p:cNvSpPr>
          <p:nvPr>
            <p:ph idx="1"/>
          </p:nvPr>
        </p:nvSpPr>
        <p:spPr/>
        <p:txBody>
          <a:bodyPr/>
          <a:lstStyle/>
          <a:p>
            <a:pPr eaLnBrk="1" hangingPunct="1"/>
            <a:r>
              <a:rPr lang="en-US" altLang="en-US" i="1" smtClean="0">
                <a:solidFill>
                  <a:srgbClr val="00B85C"/>
                </a:solidFill>
              </a:rPr>
              <a:t>Profit</a:t>
            </a:r>
            <a:r>
              <a:rPr lang="en-US" altLang="en-US" smtClean="0"/>
              <a:t> is the firm’s total revenue minus its total cost.</a:t>
            </a:r>
          </a:p>
          <a:p>
            <a:pPr eaLnBrk="1" hangingPunct="1"/>
            <a:endParaRPr lang="en-US" altLang="en-US" smtClean="0"/>
          </a:p>
          <a:p>
            <a:pPr eaLnBrk="1" hangingPunct="1"/>
            <a:r>
              <a:rPr lang="en-US" altLang="en-US" smtClean="0"/>
              <a:t>Profit = Total revenue - Total cost</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8313" y="0"/>
            <a:ext cx="8229600" cy="908050"/>
          </a:xfrm>
        </p:spPr>
        <p:txBody>
          <a:bodyPr/>
          <a:lstStyle/>
          <a:p>
            <a:pPr eaLnBrk="1" hangingPunct="1"/>
            <a:r>
              <a:rPr lang="en-US" altLang="en-US" smtClean="0"/>
              <a:t>Summary</a:t>
            </a:r>
            <a:endParaRPr lang="hu-HU" altLang="en-US" smtClean="0">
              <a:solidFill>
                <a:srgbClr val="800000"/>
              </a:solidFill>
            </a:endParaRPr>
          </a:p>
        </p:txBody>
      </p:sp>
      <p:graphicFrame>
        <p:nvGraphicFramePr>
          <p:cNvPr id="20518" name="Group 38">
            <a:extLst>
              <a:ext uri="{FF2B5EF4-FFF2-40B4-BE49-F238E27FC236}">
                <a16:creationId xmlns:a16="http://schemas.microsoft.com/office/drawing/2014/main" id="{9B521B8E-21C5-7B49-8F51-60BFA5CE39CC}"/>
              </a:ext>
            </a:extLst>
          </p:cNvPr>
          <p:cNvGraphicFramePr>
            <a:graphicFrameLocks noGrp="1"/>
          </p:cNvGraphicFramePr>
          <p:nvPr>
            <p:ph idx="1"/>
            <p:extLst>
              <p:ext uri="{D42A27DB-BD31-4B8C-83A1-F6EECF244321}">
                <p14:modId xmlns:p14="http://schemas.microsoft.com/office/powerpoint/2010/main" val="3258041001"/>
              </p:ext>
            </p:extLst>
          </p:nvPr>
        </p:nvGraphicFramePr>
        <p:xfrm>
          <a:off x="179388" y="677522"/>
          <a:ext cx="8957839" cy="6188418"/>
        </p:xfrm>
        <a:graphic>
          <a:graphicData uri="http://schemas.openxmlformats.org/drawingml/2006/table">
            <a:tbl>
              <a:tblPr/>
              <a:tblGrid>
                <a:gridCol w="2052241">
                  <a:extLst>
                    <a:ext uri="{9D8B030D-6E8A-4147-A177-3AD203B41FA5}">
                      <a16:colId xmlns:a16="http://schemas.microsoft.com/office/drawing/2014/main" val="20000"/>
                    </a:ext>
                  </a:extLst>
                </a:gridCol>
                <a:gridCol w="4350997">
                  <a:extLst>
                    <a:ext uri="{9D8B030D-6E8A-4147-A177-3AD203B41FA5}">
                      <a16:colId xmlns:a16="http://schemas.microsoft.com/office/drawing/2014/main" val="20001"/>
                    </a:ext>
                  </a:extLst>
                </a:gridCol>
                <a:gridCol w="2554601">
                  <a:extLst>
                    <a:ext uri="{9D8B030D-6E8A-4147-A177-3AD203B41FA5}">
                      <a16:colId xmlns:a16="http://schemas.microsoft.com/office/drawing/2014/main" val="20002"/>
                    </a:ext>
                  </a:extLst>
                </a:gridCol>
              </a:tblGrid>
              <a:tr h="1006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Total fixed costs</a:t>
                      </a:r>
                    </a:p>
                  </a:txBody>
                  <a:tcPr marT="45725" marB="45725"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Costs that do not depend on the quantity of output produced. These must be paid even if output is zero.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TFC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1" u="none" strike="noStrike" cap="none" normalizeH="0" baseline="0" dirty="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1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Total variable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Costs that vary with the level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TVC</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Total cost</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The total economic cost of all the inputs used by a firm in production.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TC = TFC + TVC</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1"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Average fixed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Fixed costs per unit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AFC = TFC/</a:t>
                      </a:r>
                      <a:r>
                        <a:rPr kumimoji="0" lang="hu-HU" sz="2000" b="1" i="1" u="none" strike="noStrike" cap="none" normalizeH="0" baseline="0">
                          <a:ln>
                            <a:noFill/>
                          </a:ln>
                          <a:solidFill>
                            <a:schemeClr val="tx1"/>
                          </a:solidFill>
                          <a:effectLst/>
                          <a:latin typeface="Arial" charset="0"/>
                        </a:rPr>
                        <a:t>Q</a:t>
                      </a:r>
                      <a:endParaRPr kumimoji="0" lang="en-US" sz="2000" b="1" i="1"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Average variable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Variable costs per unit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AVC = TVC/</a:t>
                      </a:r>
                      <a:r>
                        <a:rPr kumimoji="0" lang="hu-HU" sz="2000" b="1" i="1" u="none" strike="noStrike" cap="none" normalizeH="0" baseline="0">
                          <a:ln>
                            <a:noFill/>
                          </a:ln>
                          <a:solidFill>
                            <a:schemeClr val="tx1"/>
                          </a:solidFill>
                          <a:effectLst/>
                          <a:latin typeface="Arial" charset="0"/>
                        </a:rPr>
                        <a:t>Q</a:t>
                      </a:r>
                      <a:endParaRPr kumimoji="0" lang="en-US" sz="2000" b="1" i="1"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1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Average total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Total costs per unit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ATC = TC/</a:t>
                      </a:r>
                      <a:r>
                        <a:rPr kumimoji="0" lang="hu-HU" sz="2000" b="1" i="1" u="none" strike="noStrike" cap="none" normalizeH="0" baseline="0">
                          <a:ln>
                            <a:noFill/>
                          </a:ln>
                          <a:solidFill>
                            <a:schemeClr val="tx1"/>
                          </a:solidFill>
                          <a:effectLst/>
                          <a:latin typeface="Arial" charset="0"/>
                        </a:rPr>
                        <a:t>Q</a:t>
                      </a:r>
                      <a:r>
                        <a:rPr kumimoji="0" lang="en-US" sz="2000" b="1" i="1" u="none" strike="noStrike" cap="none" normalizeH="0" baseline="0">
                          <a:ln>
                            <a:noFill/>
                          </a:ln>
                          <a:solidFill>
                            <a:schemeClr val="tx1"/>
                          </a:solidFill>
                          <a:effectLst/>
                          <a:latin typeface="Arial" charset="0"/>
                        </a:rPr>
                        <a:t>        </a:t>
                      </a:r>
                      <a:endParaRPr kumimoji="0" lang="hu-HU" sz="2000" b="1" i="1" u="none" strike="noStrike" cap="none" normalizeH="0" baseline="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ATC = AFC + AVC</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06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Marginal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The increase in total cost that results from producing one additional unit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MC = </a:t>
                      </a:r>
                      <a:r>
                        <a:rPr kumimoji="0" lang="en-US" sz="2000" b="1" i="1" u="none" strike="noStrike" cap="none" normalizeH="0" baseline="0" dirty="0">
                          <a:ln>
                            <a:noFill/>
                          </a:ln>
                          <a:solidFill>
                            <a:schemeClr val="tx1"/>
                          </a:solidFill>
                          <a:effectLst/>
                          <a:latin typeface="Symbol" pitchFamily="18" charset="2"/>
                        </a:rPr>
                        <a:t>D</a:t>
                      </a:r>
                      <a:r>
                        <a:rPr kumimoji="0" lang="en-US" sz="2000" b="1" i="1" u="none" strike="noStrike" cap="none" normalizeH="0" baseline="0" dirty="0">
                          <a:ln>
                            <a:noFill/>
                          </a:ln>
                          <a:solidFill>
                            <a:schemeClr val="tx1"/>
                          </a:solidFill>
                          <a:effectLst/>
                          <a:latin typeface="Arial" charset="0"/>
                        </a:rPr>
                        <a:t>TC/</a:t>
                      </a:r>
                      <a:r>
                        <a:rPr kumimoji="0" lang="en-US" sz="2000" b="1" i="1" u="none" strike="noStrike" cap="none" normalizeH="0" baseline="0" dirty="0">
                          <a:ln>
                            <a:noFill/>
                          </a:ln>
                          <a:solidFill>
                            <a:schemeClr val="tx1"/>
                          </a:solidFill>
                          <a:effectLst/>
                          <a:latin typeface="Symbol" pitchFamily="18" charset="2"/>
                        </a:rPr>
                        <a:t>D</a:t>
                      </a:r>
                      <a:r>
                        <a:rPr kumimoji="0" lang="hu-HU" sz="2000" b="1" i="1" u="none" strike="noStrike" cap="none" normalizeH="0" baseline="0" dirty="0">
                          <a:ln>
                            <a:noFill/>
                          </a:ln>
                          <a:solidFill>
                            <a:schemeClr val="tx1"/>
                          </a:solidFill>
                          <a:effectLst/>
                          <a:latin typeface="Arial" charset="0"/>
                        </a:rPr>
                        <a:t>Q</a:t>
                      </a:r>
                      <a:endParaRPr kumimoji="0" lang="en-US" sz="2000" b="1" i="1" u="none" strike="noStrike" cap="none" normalizeH="0" baseline="0" dirty="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altLang="en-US" smtClean="0"/>
              <a:t>Costs as Opportunity Costs</a:t>
            </a:r>
          </a:p>
        </p:txBody>
      </p:sp>
      <p:sp>
        <p:nvSpPr>
          <p:cNvPr id="54275" name="Rectangle 5"/>
          <p:cNvSpPr>
            <a:spLocks noGrp="1" noChangeArrowheads="1"/>
          </p:cNvSpPr>
          <p:nvPr>
            <p:ph idx="1"/>
          </p:nvPr>
        </p:nvSpPr>
        <p:spPr/>
        <p:txBody>
          <a:bodyPr/>
          <a:lstStyle/>
          <a:p>
            <a:pPr eaLnBrk="1" hangingPunct="1"/>
            <a:r>
              <a:rPr lang="en-US" altLang="en-US" smtClean="0"/>
              <a:t>A firm’s cost of production includes all the opportunity costs of making its output of goods and services.</a:t>
            </a:r>
          </a:p>
          <a:p>
            <a:pPr eaLnBrk="1" hangingPunct="1"/>
            <a:r>
              <a:rPr lang="en-US" altLang="en-US" smtClean="0"/>
              <a:t>Explicit and Implicit Costs</a:t>
            </a:r>
          </a:p>
          <a:p>
            <a:pPr lvl="1" eaLnBrk="1" hangingPunct="1"/>
            <a:r>
              <a:rPr lang="en-US" altLang="en-US" smtClean="0"/>
              <a:t>A firm’s cost of production include </a:t>
            </a:r>
            <a:r>
              <a:rPr lang="en-US" altLang="en-US" i="1" smtClean="0">
                <a:solidFill>
                  <a:srgbClr val="00B85C"/>
                </a:solidFill>
              </a:rPr>
              <a:t>explicit costs</a:t>
            </a:r>
            <a:r>
              <a:rPr lang="en-US" altLang="en-US" smtClean="0"/>
              <a:t> and </a:t>
            </a:r>
            <a:r>
              <a:rPr lang="en-US" altLang="en-US" i="1" smtClean="0">
                <a:solidFill>
                  <a:srgbClr val="00B85C"/>
                </a:solidFill>
              </a:rPr>
              <a:t>implicit costs.</a:t>
            </a:r>
          </a:p>
          <a:p>
            <a:pPr lvl="2" eaLnBrk="1" hangingPunct="1"/>
            <a:r>
              <a:rPr lang="en-US" altLang="en-US" smtClean="0"/>
              <a:t>Explicit costs are input costs that require a direct outlay of money by the firm.  </a:t>
            </a:r>
          </a:p>
          <a:p>
            <a:pPr lvl="2" eaLnBrk="1" hangingPunct="1"/>
            <a:r>
              <a:rPr lang="en-US" altLang="en-US" smtClean="0"/>
              <a:t>Implicit costs are input costs that do not require an outlay of money by the firm.</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en-US" smtClean="0"/>
              <a:t>Economic Profit versus Accounting Profit</a:t>
            </a:r>
          </a:p>
        </p:txBody>
      </p:sp>
      <p:sp>
        <p:nvSpPr>
          <p:cNvPr id="55299" name="Rectangle 5"/>
          <p:cNvSpPr>
            <a:spLocks noGrp="1" noChangeArrowheads="1"/>
          </p:cNvSpPr>
          <p:nvPr>
            <p:ph idx="1"/>
          </p:nvPr>
        </p:nvSpPr>
        <p:spPr/>
        <p:txBody>
          <a:bodyPr/>
          <a:lstStyle/>
          <a:p>
            <a:pPr eaLnBrk="1" hangingPunct="1"/>
            <a:r>
              <a:rPr lang="en-US" altLang="en-US" smtClean="0"/>
              <a:t>Economists measure a firm’s </a:t>
            </a:r>
            <a:r>
              <a:rPr lang="en-US" altLang="en-US" i="1" smtClean="0">
                <a:solidFill>
                  <a:srgbClr val="00B85C"/>
                </a:solidFill>
              </a:rPr>
              <a:t>economic profit</a:t>
            </a:r>
            <a:r>
              <a:rPr lang="en-US" altLang="en-US" smtClean="0"/>
              <a:t> as total revenue minus total cost, including both explicit and implicit costs.</a:t>
            </a:r>
          </a:p>
          <a:p>
            <a:pPr eaLnBrk="1" hangingPunct="1"/>
            <a:r>
              <a:rPr lang="en-US" altLang="en-US" smtClean="0"/>
              <a:t>Accountants measure the </a:t>
            </a:r>
            <a:r>
              <a:rPr lang="en-US" altLang="en-US" i="1" smtClean="0">
                <a:solidFill>
                  <a:srgbClr val="00B85C"/>
                </a:solidFill>
              </a:rPr>
              <a:t>accounting profit</a:t>
            </a:r>
            <a:r>
              <a:rPr lang="en-US" altLang="en-US" smtClean="0"/>
              <a:t> as the firm’s total revenue minus only the firm’s explicit costs. </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altLang="en-US" smtClean="0"/>
              <a:t>Economic Profit versus Accounting Profit</a:t>
            </a:r>
          </a:p>
        </p:txBody>
      </p:sp>
      <p:sp>
        <p:nvSpPr>
          <p:cNvPr id="56323" name="Rectangle 5"/>
          <p:cNvSpPr>
            <a:spLocks noGrp="1" noChangeArrowheads="1"/>
          </p:cNvSpPr>
          <p:nvPr>
            <p:ph idx="1"/>
          </p:nvPr>
        </p:nvSpPr>
        <p:spPr/>
        <p:txBody>
          <a:bodyPr/>
          <a:lstStyle/>
          <a:p>
            <a:pPr eaLnBrk="1" hangingPunct="1"/>
            <a:r>
              <a:rPr lang="en-US" altLang="en-US" smtClean="0"/>
              <a:t>When total revenue exceeds both explicit and implicit costs, the firm earns economic profit.</a:t>
            </a:r>
          </a:p>
          <a:p>
            <a:pPr eaLnBrk="1" hangingPunct="1"/>
            <a:r>
              <a:rPr lang="en-US" altLang="en-US" smtClean="0"/>
              <a:t>Economic profit is smaller than accounting profit.</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1"/>
          <p:cNvSpPr>
            <a:spLocks noGrp="1" noChangeArrowheads="1"/>
          </p:cNvSpPr>
          <p:nvPr>
            <p:ph type="title"/>
          </p:nvPr>
        </p:nvSpPr>
        <p:spPr>
          <a:xfrm>
            <a:off x="457200" y="141288"/>
            <a:ext cx="8229600" cy="1143000"/>
          </a:xfrm>
        </p:spPr>
        <p:txBody>
          <a:bodyPr/>
          <a:lstStyle/>
          <a:p>
            <a:pPr eaLnBrk="1" hangingPunct="1"/>
            <a:r>
              <a:rPr lang="en-US" altLang="en-US" smtClean="0"/>
              <a:t>Figure 1 Economists versus Accountants</a:t>
            </a:r>
          </a:p>
        </p:txBody>
      </p:sp>
      <p:grpSp>
        <p:nvGrpSpPr>
          <p:cNvPr id="467973" name="Group 5"/>
          <p:cNvGrpSpPr>
            <a:grpSpLocks/>
          </p:cNvGrpSpPr>
          <p:nvPr/>
        </p:nvGrpSpPr>
        <p:grpSpPr bwMode="auto">
          <a:xfrm>
            <a:off x="236538" y="1847850"/>
            <a:ext cx="1231900" cy="4498975"/>
            <a:chOff x="149" y="1164"/>
            <a:chExt cx="776" cy="2834"/>
          </a:xfrm>
        </p:grpSpPr>
        <p:sp>
          <p:nvSpPr>
            <p:cNvPr id="57381" name="Freeform 6"/>
            <p:cNvSpPr>
              <a:spLocks/>
            </p:cNvSpPr>
            <p:nvPr/>
          </p:nvSpPr>
          <p:spPr bwMode="auto">
            <a:xfrm>
              <a:off x="819" y="1164"/>
              <a:ext cx="106" cy="2834"/>
            </a:xfrm>
            <a:custGeom>
              <a:avLst/>
              <a:gdLst>
                <a:gd name="T0" fmla="*/ 2147483646 w 8"/>
                <a:gd name="T1" fmla="*/ 0 h 213"/>
                <a:gd name="T2" fmla="*/ 2147483646 w 8"/>
                <a:gd name="T3" fmla="*/ 2147483646 h 213"/>
                <a:gd name="T4" fmla="*/ 2147483646 w 8"/>
                <a:gd name="T5" fmla="*/ 2147483646 h 213"/>
                <a:gd name="T6" fmla="*/ 0 w 8"/>
                <a:gd name="T7" fmla="*/ 2147483646 h 213"/>
                <a:gd name="T8" fmla="*/ 2147483646 w 8"/>
                <a:gd name="T9" fmla="*/ 2147483646 h 213"/>
                <a:gd name="T10" fmla="*/ 2147483646 w 8"/>
                <a:gd name="T11" fmla="*/ 2147483646 h 213"/>
                <a:gd name="T12" fmla="*/ 2147483646 w 8"/>
                <a:gd name="T13" fmla="*/ 2147483646 h 2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3">
                  <a:moveTo>
                    <a:pt x="8" y="0"/>
                  </a:moveTo>
                  <a:cubicBezTo>
                    <a:pt x="6" y="0"/>
                    <a:pt x="4" y="3"/>
                    <a:pt x="4" y="5"/>
                  </a:cubicBezTo>
                  <a:cubicBezTo>
                    <a:pt x="4" y="103"/>
                    <a:pt x="4" y="103"/>
                    <a:pt x="4" y="103"/>
                  </a:cubicBezTo>
                  <a:cubicBezTo>
                    <a:pt x="4" y="105"/>
                    <a:pt x="3" y="107"/>
                    <a:pt x="0" y="107"/>
                  </a:cubicBezTo>
                  <a:cubicBezTo>
                    <a:pt x="3" y="107"/>
                    <a:pt x="4" y="109"/>
                    <a:pt x="4" y="111"/>
                  </a:cubicBezTo>
                  <a:cubicBezTo>
                    <a:pt x="4" y="208"/>
                    <a:pt x="4" y="208"/>
                    <a:pt x="4" y="208"/>
                  </a:cubicBezTo>
                  <a:cubicBezTo>
                    <a:pt x="4" y="210"/>
                    <a:pt x="6" y="213"/>
                    <a:pt x="8" y="213"/>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382" name="Rectangle 7"/>
            <p:cNvSpPr>
              <a:spLocks noChangeArrowheads="1"/>
            </p:cNvSpPr>
            <p:nvPr/>
          </p:nvSpPr>
          <p:spPr bwMode="auto">
            <a:xfrm>
              <a:off x="149" y="249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Revenue</a:t>
              </a:r>
              <a:endParaRPr lang="en-US" altLang="en-US" sz="2400" u="none">
                <a:latin typeface="Times New Roman" panose="02020603050405020304" pitchFamily="18" charset="0"/>
              </a:endParaRPr>
            </a:p>
          </p:txBody>
        </p:sp>
      </p:grpSp>
      <p:grpSp>
        <p:nvGrpSpPr>
          <p:cNvPr id="467976" name="Group 8"/>
          <p:cNvGrpSpPr>
            <a:grpSpLocks/>
          </p:cNvGrpSpPr>
          <p:nvPr/>
        </p:nvGrpSpPr>
        <p:grpSpPr bwMode="auto">
          <a:xfrm>
            <a:off x="3633788" y="3198813"/>
            <a:ext cx="1430337" cy="3148012"/>
            <a:chOff x="2289" y="2015"/>
            <a:chExt cx="901" cy="1983"/>
          </a:xfrm>
        </p:grpSpPr>
        <p:sp>
          <p:nvSpPr>
            <p:cNvPr id="57376" name="Rectangle 9"/>
            <p:cNvSpPr>
              <a:spLocks noChangeArrowheads="1"/>
            </p:cNvSpPr>
            <p:nvPr/>
          </p:nvSpPr>
          <p:spPr bwMode="auto">
            <a:xfrm>
              <a:off x="2478" y="2748"/>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Total</a:t>
              </a:r>
              <a:endParaRPr lang="en-US" altLang="en-US" sz="2400" u="none">
                <a:latin typeface="Times New Roman" panose="02020603050405020304" pitchFamily="18" charset="0"/>
              </a:endParaRPr>
            </a:p>
          </p:txBody>
        </p:sp>
        <p:grpSp>
          <p:nvGrpSpPr>
            <p:cNvPr id="57377" name="Group 10"/>
            <p:cNvGrpSpPr>
              <a:grpSpLocks/>
            </p:cNvGrpSpPr>
            <p:nvPr/>
          </p:nvGrpSpPr>
          <p:grpSpPr bwMode="auto">
            <a:xfrm>
              <a:off x="2289" y="2015"/>
              <a:ext cx="901" cy="1983"/>
              <a:chOff x="2289" y="2015"/>
              <a:chExt cx="901" cy="1983"/>
            </a:xfrm>
          </p:grpSpPr>
          <p:sp>
            <p:nvSpPr>
              <p:cNvPr id="57379" name="Freeform 11"/>
              <p:cNvSpPr>
                <a:spLocks/>
              </p:cNvSpPr>
              <p:nvPr/>
            </p:nvSpPr>
            <p:spPr bwMode="auto">
              <a:xfrm>
                <a:off x="2289" y="2015"/>
                <a:ext cx="106" cy="1983"/>
              </a:xfrm>
              <a:custGeom>
                <a:avLst/>
                <a:gdLst>
                  <a:gd name="T0" fmla="*/ 0 w 8"/>
                  <a:gd name="T1" fmla="*/ 0 h 149"/>
                  <a:gd name="T2" fmla="*/ 2147483646 w 8"/>
                  <a:gd name="T3" fmla="*/ 2147483646 h 149"/>
                  <a:gd name="T4" fmla="*/ 2147483646 w 8"/>
                  <a:gd name="T5" fmla="*/ 2147483646 h 149"/>
                  <a:gd name="T6" fmla="*/ 2147483646 w 8"/>
                  <a:gd name="T7" fmla="*/ 2147483646 h 149"/>
                  <a:gd name="T8" fmla="*/ 2147483646 w 8"/>
                  <a:gd name="T9" fmla="*/ 2147483646 h 149"/>
                  <a:gd name="T10" fmla="*/ 2147483646 w 8"/>
                  <a:gd name="T11" fmla="*/ 2147483646 h 149"/>
                  <a:gd name="T12" fmla="*/ 0 w 8"/>
                  <a:gd name="T13" fmla="*/ 2147483646 h 1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149">
                    <a:moveTo>
                      <a:pt x="0" y="0"/>
                    </a:moveTo>
                    <a:cubicBezTo>
                      <a:pt x="3" y="0"/>
                      <a:pt x="4" y="3"/>
                      <a:pt x="4" y="5"/>
                    </a:cubicBezTo>
                    <a:cubicBezTo>
                      <a:pt x="4" y="71"/>
                      <a:pt x="4" y="71"/>
                      <a:pt x="4" y="71"/>
                    </a:cubicBezTo>
                    <a:cubicBezTo>
                      <a:pt x="4" y="73"/>
                      <a:pt x="6" y="75"/>
                      <a:pt x="8" y="75"/>
                    </a:cubicBezTo>
                    <a:cubicBezTo>
                      <a:pt x="6" y="75"/>
                      <a:pt x="4" y="77"/>
                      <a:pt x="4" y="79"/>
                    </a:cubicBezTo>
                    <a:cubicBezTo>
                      <a:pt x="4" y="144"/>
                      <a:pt x="4" y="144"/>
                      <a:pt x="4" y="144"/>
                    </a:cubicBezTo>
                    <a:cubicBezTo>
                      <a:pt x="4" y="146"/>
                      <a:pt x="3" y="149"/>
                      <a:pt x="0" y="149"/>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380" name="Rectangle 12"/>
              <p:cNvSpPr>
                <a:spLocks noChangeArrowheads="1"/>
              </p:cNvSpPr>
              <p:nvPr/>
            </p:nvSpPr>
            <p:spPr bwMode="auto">
              <a:xfrm>
                <a:off x="2478" y="2925"/>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opportunity</a:t>
                </a:r>
                <a:endParaRPr lang="en-US" altLang="en-US" sz="2400" u="none">
                  <a:latin typeface="Times New Roman" panose="02020603050405020304" pitchFamily="18" charset="0"/>
                </a:endParaRPr>
              </a:p>
            </p:txBody>
          </p:sp>
        </p:grpSp>
        <p:sp>
          <p:nvSpPr>
            <p:cNvPr id="57378" name="Rectangle 13"/>
            <p:cNvSpPr>
              <a:spLocks noChangeArrowheads="1"/>
            </p:cNvSpPr>
            <p:nvPr/>
          </p:nvSpPr>
          <p:spPr bwMode="auto">
            <a:xfrm>
              <a:off x="2478" y="3103"/>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costs</a:t>
              </a:r>
              <a:endParaRPr lang="en-US" altLang="en-US" sz="2400" u="none">
                <a:latin typeface="Times New Roman" panose="02020603050405020304" pitchFamily="18" charset="0"/>
              </a:endParaRPr>
            </a:p>
          </p:txBody>
        </p:sp>
      </p:grpSp>
      <p:sp>
        <p:nvSpPr>
          <p:cNvPr id="57349" name="Rectangle 14"/>
          <p:cNvSpPr>
            <a:spLocks noChangeArrowheads="1"/>
          </p:cNvSpPr>
          <p:nvPr/>
        </p:nvSpPr>
        <p:spPr bwMode="auto">
          <a:xfrm>
            <a:off x="1633538" y="1095375"/>
            <a:ext cx="2044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How an Economist</a:t>
            </a:r>
            <a:endParaRPr lang="en-US" altLang="en-US" sz="2400" u="none">
              <a:latin typeface="Times New Roman" panose="02020603050405020304" pitchFamily="18" charset="0"/>
            </a:endParaRPr>
          </a:p>
        </p:txBody>
      </p:sp>
      <p:sp>
        <p:nvSpPr>
          <p:cNvPr id="57350" name="Rectangle 15"/>
          <p:cNvSpPr>
            <a:spLocks noChangeArrowheads="1"/>
          </p:cNvSpPr>
          <p:nvPr/>
        </p:nvSpPr>
        <p:spPr bwMode="auto">
          <a:xfrm>
            <a:off x="1951038" y="1377950"/>
            <a:ext cx="139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Views a Firm</a:t>
            </a:r>
            <a:endParaRPr lang="en-US" altLang="en-US" sz="2400" u="none">
              <a:latin typeface="Times New Roman" panose="02020603050405020304" pitchFamily="18" charset="0"/>
            </a:endParaRPr>
          </a:p>
        </p:txBody>
      </p:sp>
      <p:sp>
        <p:nvSpPr>
          <p:cNvPr id="57351" name="Rectangle 16"/>
          <p:cNvSpPr>
            <a:spLocks noChangeArrowheads="1"/>
          </p:cNvSpPr>
          <p:nvPr/>
        </p:nvSpPr>
        <p:spPr bwMode="auto">
          <a:xfrm>
            <a:off x="5656263" y="1095375"/>
            <a:ext cx="213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How an Accountant</a:t>
            </a:r>
            <a:endParaRPr lang="en-US" altLang="en-US" sz="2400" u="none">
              <a:latin typeface="Times New Roman" panose="02020603050405020304" pitchFamily="18" charset="0"/>
            </a:endParaRPr>
          </a:p>
        </p:txBody>
      </p:sp>
      <p:sp>
        <p:nvSpPr>
          <p:cNvPr id="57352" name="Rectangle 17"/>
          <p:cNvSpPr>
            <a:spLocks noChangeArrowheads="1"/>
          </p:cNvSpPr>
          <p:nvPr/>
        </p:nvSpPr>
        <p:spPr bwMode="auto">
          <a:xfrm>
            <a:off x="6016625" y="1377950"/>
            <a:ext cx="139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Views a Firm</a:t>
            </a:r>
            <a:endParaRPr lang="en-US" altLang="en-US" sz="2400" u="none">
              <a:latin typeface="Times New Roman" panose="02020603050405020304" pitchFamily="18" charset="0"/>
            </a:endParaRPr>
          </a:p>
        </p:txBody>
      </p:sp>
      <p:grpSp>
        <p:nvGrpSpPr>
          <p:cNvPr id="467986" name="Group 18"/>
          <p:cNvGrpSpPr>
            <a:grpSpLocks/>
          </p:cNvGrpSpPr>
          <p:nvPr/>
        </p:nvGrpSpPr>
        <p:grpSpPr bwMode="auto">
          <a:xfrm>
            <a:off x="7648575" y="1847850"/>
            <a:ext cx="1266825" cy="4498975"/>
            <a:chOff x="4818" y="1164"/>
            <a:chExt cx="798" cy="2834"/>
          </a:xfrm>
        </p:grpSpPr>
        <p:sp>
          <p:nvSpPr>
            <p:cNvPr id="57374" name="Freeform 19"/>
            <p:cNvSpPr>
              <a:spLocks/>
            </p:cNvSpPr>
            <p:nvPr/>
          </p:nvSpPr>
          <p:spPr bwMode="auto">
            <a:xfrm>
              <a:off x="4818" y="1164"/>
              <a:ext cx="106" cy="2834"/>
            </a:xfrm>
            <a:custGeom>
              <a:avLst/>
              <a:gdLst>
                <a:gd name="T0" fmla="*/ 0 w 8"/>
                <a:gd name="T1" fmla="*/ 0 h 213"/>
                <a:gd name="T2" fmla="*/ 2147483646 w 8"/>
                <a:gd name="T3" fmla="*/ 2147483646 h 213"/>
                <a:gd name="T4" fmla="*/ 2147483646 w 8"/>
                <a:gd name="T5" fmla="*/ 2147483646 h 213"/>
                <a:gd name="T6" fmla="*/ 2147483646 w 8"/>
                <a:gd name="T7" fmla="*/ 2147483646 h 213"/>
                <a:gd name="T8" fmla="*/ 2147483646 w 8"/>
                <a:gd name="T9" fmla="*/ 2147483646 h 213"/>
                <a:gd name="T10" fmla="*/ 2147483646 w 8"/>
                <a:gd name="T11" fmla="*/ 2147483646 h 213"/>
                <a:gd name="T12" fmla="*/ 0 w 8"/>
                <a:gd name="T13" fmla="*/ 2147483646 h 2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3">
                  <a:moveTo>
                    <a:pt x="0" y="0"/>
                  </a:moveTo>
                  <a:cubicBezTo>
                    <a:pt x="2" y="0"/>
                    <a:pt x="4" y="3"/>
                    <a:pt x="4" y="5"/>
                  </a:cubicBezTo>
                  <a:cubicBezTo>
                    <a:pt x="4" y="103"/>
                    <a:pt x="4" y="103"/>
                    <a:pt x="4" y="103"/>
                  </a:cubicBezTo>
                  <a:cubicBezTo>
                    <a:pt x="4" y="105"/>
                    <a:pt x="6" y="107"/>
                    <a:pt x="8" y="107"/>
                  </a:cubicBezTo>
                  <a:cubicBezTo>
                    <a:pt x="6" y="107"/>
                    <a:pt x="4" y="109"/>
                    <a:pt x="4" y="111"/>
                  </a:cubicBezTo>
                  <a:cubicBezTo>
                    <a:pt x="4" y="208"/>
                    <a:pt x="4" y="208"/>
                    <a:pt x="4" y="208"/>
                  </a:cubicBezTo>
                  <a:cubicBezTo>
                    <a:pt x="4" y="210"/>
                    <a:pt x="2" y="213"/>
                    <a:pt x="0" y="213"/>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375" name="Rectangle 20"/>
            <p:cNvSpPr>
              <a:spLocks noChangeArrowheads="1"/>
            </p:cNvSpPr>
            <p:nvPr/>
          </p:nvSpPr>
          <p:spPr bwMode="auto">
            <a:xfrm>
              <a:off x="5016" y="249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Revenue</a:t>
              </a:r>
              <a:endParaRPr lang="en-US" altLang="en-US" sz="2400" u="none">
                <a:latin typeface="Times New Roman" panose="02020603050405020304" pitchFamily="18" charset="0"/>
              </a:endParaRPr>
            </a:p>
          </p:txBody>
        </p:sp>
      </p:grpSp>
      <p:grpSp>
        <p:nvGrpSpPr>
          <p:cNvPr id="467989" name="Group 21"/>
          <p:cNvGrpSpPr>
            <a:grpSpLocks/>
          </p:cNvGrpSpPr>
          <p:nvPr/>
        </p:nvGrpSpPr>
        <p:grpSpPr bwMode="auto">
          <a:xfrm>
            <a:off x="1595438" y="1847850"/>
            <a:ext cx="1912937" cy="1350963"/>
            <a:chOff x="1005" y="1164"/>
            <a:chExt cx="1205" cy="851"/>
          </a:xfrm>
        </p:grpSpPr>
        <p:sp>
          <p:nvSpPr>
            <p:cNvPr id="57371" name="Rectangle 22"/>
            <p:cNvSpPr>
              <a:spLocks noChangeArrowheads="1"/>
            </p:cNvSpPr>
            <p:nvPr/>
          </p:nvSpPr>
          <p:spPr bwMode="auto">
            <a:xfrm>
              <a:off x="1005" y="1164"/>
              <a:ext cx="1205" cy="851"/>
            </a:xfrm>
            <a:prstGeom prst="rect">
              <a:avLst/>
            </a:prstGeom>
            <a:solidFill>
              <a:srgbClr val="A9E2F1"/>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72" name="Rectangle 23"/>
            <p:cNvSpPr>
              <a:spLocks noChangeArrowheads="1"/>
            </p:cNvSpPr>
            <p:nvPr/>
          </p:nvSpPr>
          <p:spPr bwMode="auto">
            <a:xfrm>
              <a:off x="1323" y="1423"/>
              <a:ext cx="6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Economic</a:t>
              </a:r>
              <a:endParaRPr lang="en-US" altLang="en-US" sz="2400" u="none">
                <a:latin typeface="Times New Roman" panose="02020603050405020304" pitchFamily="18" charset="0"/>
              </a:endParaRPr>
            </a:p>
          </p:txBody>
        </p:sp>
        <p:sp>
          <p:nvSpPr>
            <p:cNvPr id="57373" name="Rectangle 24"/>
            <p:cNvSpPr>
              <a:spLocks noChangeArrowheads="1"/>
            </p:cNvSpPr>
            <p:nvPr/>
          </p:nvSpPr>
          <p:spPr bwMode="auto">
            <a:xfrm>
              <a:off x="1474" y="1601"/>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profit</a:t>
              </a:r>
              <a:endParaRPr lang="en-US" altLang="en-US" sz="2400" u="none">
                <a:latin typeface="Times New Roman" panose="02020603050405020304" pitchFamily="18" charset="0"/>
              </a:endParaRPr>
            </a:p>
          </p:txBody>
        </p:sp>
      </p:grpSp>
      <p:grpSp>
        <p:nvGrpSpPr>
          <p:cNvPr id="467993" name="Group 25"/>
          <p:cNvGrpSpPr>
            <a:grpSpLocks/>
          </p:cNvGrpSpPr>
          <p:nvPr/>
        </p:nvGrpSpPr>
        <p:grpSpPr bwMode="auto">
          <a:xfrm>
            <a:off x="1595438" y="3205163"/>
            <a:ext cx="1912937" cy="1311275"/>
            <a:chOff x="1005" y="2019"/>
            <a:chExt cx="1205" cy="826"/>
          </a:xfrm>
        </p:grpSpPr>
        <p:sp>
          <p:nvSpPr>
            <p:cNvPr id="57368" name="Rectangle 26"/>
            <p:cNvSpPr>
              <a:spLocks noChangeArrowheads="1"/>
            </p:cNvSpPr>
            <p:nvPr/>
          </p:nvSpPr>
          <p:spPr bwMode="auto">
            <a:xfrm>
              <a:off x="1005" y="2019"/>
              <a:ext cx="1205" cy="826"/>
            </a:xfrm>
            <a:prstGeom prst="rect">
              <a:avLst/>
            </a:prstGeom>
            <a:solidFill>
              <a:srgbClr val="E9A5B5"/>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69" name="Rectangle 27"/>
            <p:cNvSpPr>
              <a:spLocks noChangeArrowheads="1"/>
            </p:cNvSpPr>
            <p:nvPr/>
          </p:nvSpPr>
          <p:spPr bwMode="auto">
            <a:xfrm>
              <a:off x="1411" y="2250"/>
              <a:ext cx="4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Implicit</a:t>
              </a:r>
              <a:endParaRPr lang="en-US" altLang="en-US" sz="2400" u="none">
                <a:latin typeface="Times New Roman" panose="02020603050405020304" pitchFamily="18" charset="0"/>
              </a:endParaRPr>
            </a:p>
          </p:txBody>
        </p:sp>
        <p:sp>
          <p:nvSpPr>
            <p:cNvPr id="57370" name="Rectangle 28"/>
            <p:cNvSpPr>
              <a:spLocks noChangeArrowheads="1"/>
            </p:cNvSpPr>
            <p:nvPr/>
          </p:nvSpPr>
          <p:spPr bwMode="auto">
            <a:xfrm>
              <a:off x="1469" y="2428"/>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costs</a:t>
              </a:r>
              <a:endParaRPr lang="en-US" altLang="en-US" sz="2400" u="none">
                <a:latin typeface="Times New Roman" panose="02020603050405020304" pitchFamily="18" charset="0"/>
              </a:endParaRPr>
            </a:p>
          </p:txBody>
        </p:sp>
      </p:grpSp>
      <p:grpSp>
        <p:nvGrpSpPr>
          <p:cNvPr id="467997" name="Group 29"/>
          <p:cNvGrpSpPr>
            <a:grpSpLocks/>
          </p:cNvGrpSpPr>
          <p:nvPr/>
        </p:nvGrpSpPr>
        <p:grpSpPr bwMode="auto">
          <a:xfrm>
            <a:off x="1595438" y="4510088"/>
            <a:ext cx="1912937" cy="1836737"/>
            <a:chOff x="1005" y="2841"/>
            <a:chExt cx="1205" cy="1157"/>
          </a:xfrm>
        </p:grpSpPr>
        <p:sp>
          <p:nvSpPr>
            <p:cNvPr id="57365" name="Rectangle 30"/>
            <p:cNvSpPr>
              <a:spLocks noChangeArrowheads="1"/>
            </p:cNvSpPr>
            <p:nvPr/>
          </p:nvSpPr>
          <p:spPr bwMode="auto">
            <a:xfrm>
              <a:off x="1005" y="2841"/>
              <a:ext cx="1205" cy="1157"/>
            </a:xfrm>
            <a:prstGeom prst="rect">
              <a:avLst/>
            </a:prstGeom>
            <a:solidFill>
              <a:srgbClr val="C74149"/>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66" name="Rectangle 31"/>
            <p:cNvSpPr>
              <a:spLocks noChangeArrowheads="1"/>
            </p:cNvSpPr>
            <p:nvPr/>
          </p:nvSpPr>
          <p:spPr bwMode="auto">
            <a:xfrm>
              <a:off x="1407" y="3237"/>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Explicit</a:t>
              </a:r>
              <a:endParaRPr lang="en-US" altLang="en-US" sz="2400" u="none">
                <a:latin typeface="Times New Roman" panose="02020603050405020304" pitchFamily="18" charset="0"/>
              </a:endParaRPr>
            </a:p>
          </p:txBody>
        </p:sp>
        <p:sp>
          <p:nvSpPr>
            <p:cNvPr id="57367" name="Rectangle 32"/>
            <p:cNvSpPr>
              <a:spLocks noChangeArrowheads="1"/>
            </p:cNvSpPr>
            <p:nvPr/>
          </p:nvSpPr>
          <p:spPr bwMode="auto">
            <a:xfrm>
              <a:off x="1469" y="341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costs</a:t>
              </a:r>
              <a:endParaRPr lang="en-US" altLang="en-US" sz="2400" u="none">
                <a:latin typeface="Times New Roman" panose="02020603050405020304" pitchFamily="18" charset="0"/>
              </a:endParaRPr>
            </a:p>
          </p:txBody>
        </p:sp>
      </p:grpSp>
      <p:grpSp>
        <p:nvGrpSpPr>
          <p:cNvPr id="468001" name="Group 33"/>
          <p:cNvGrpSpPr>
            <a:grpSpLocks/>
          </p:cNvGrpSpPr>
          <p:nvPr/>
        </p:nvGrpSpPr>
        <p:grpSpPr bwMode="auto">
          <a:xfrm>
            <a:off x="5651500" y="4503738"/>
            <a:ext cx="1892300" cy="1836737"/>
            <a:chOff x="3560" y="2837"/>
            <a:chExt cx="1192" cy="1157"/>
          </a:xfrm>
        </p:grpSpPr>
        <p:sp>
          <p:nvSpPr>
            <p:cNvPr id="57362" name="Rectangle 34"/>
            <p:cNvSpPr>
              <a:spLocks noChangeArrowheads="1"/>
            </p:cNvSpPr>
            <p:nvPr/>
          </p:nvSpPr>
          <p:spPr bwMode="auto">
            <a:xfrm>
              <a:off x="3560" y="2837"/>
              <a:ext cx="1192" cy="1157"/>
            </a:xfrm>
            <a:prstGeom prst="rect">
              <a:avLst/>
            </a:prstGeom>
            <a:solidFill>
              <a:srgbClr val="C74149"/>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63" name="Rectangle 35"/>
            <p:cNvSpPr>
              <a:spLocks noChangeArrowheads="1"/>
            </p:cNvSpPr>
            <p:nvPr/>
          </p:nvSpPr>
          <p:spPr bwMode="auto">
            <a:xfrm>
              <a:off x="3944" y="3237"/>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Explicit</a:t>
              </a:r>
              <a:endParaRPr lang="en-US" altLang="en-US" sz="2400" u="none">
                <a:latin typeface="Times New Roman" panose="02020603050405020304" pitchFamily="18" charset="0"/>
              </a:endParaRPr>
            </a:p>
          </p:txBody>
        </p:sp>
        <p:sp>
          <p:nvSpPr>
            <p:cNvPr id="57364" name="Rectangle 36"/>
            <p:cNvSpPr>
              <a:spLocks noChangeArrowheads="1"/>
            </p:cNvSpPr>
            <p:nvPr/>
          </p:nvSpPr>
          <p:spPr bwMode="auto">
            <a:xfrm>
              <a:off x="4006" y="341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costs</a:t>
              </a:r>
              <a:endParaRPr lang="en-US" altLang="en-US" sz="2400" u="none">
                <a:latin typeface="Times New Roman" panose="02020603050405020304" pitchFamily="18" charset="0"/>
              </a:endParaRPr>
            </a:p>
          </p:txBody>
        </p:sp>
      </p:grpSp>
      <p:grpSp>
        <p:nvGrpSpPr>
          <p:cNvPr id="468005" name="Group 37"/>
          <p:cNvGrpSpPr>
            <a:grpSpLocks/>
          </p:cNvGrpSpPr>
          <p:nvPr/>
        </p:nvGrpSpPr>
        <p:grpSpPr bwMode="auto">
          <a:xfrm>
            <a:off x="5651500" y="1855788"/>
            <a:ext cx="1892300" cy="2641600"/>
            <a:chOff x="3560" y="1169"/>
            <a:chExt cx="1192" cy="1664"/>
          </a:xfrm>
        </p:grpSpPr>
        <p:sp>
          <p:nvSpPr>
            <p:cNvPr id="57359" name="Rectangle 38"/>
            <p:cNvSpPr>
              <a:spLocks noChangeArrowheads="1"/>
            </p:cNvSpPr>
            <p:nvPr/>
          </p:nvSpPr>
          <p:spPr bwMode="auto">
            <a:xfrm>
              <a:off x="3560" y="1169"/>
              <a:ext cx="1192" cy="1664"/>
            </a:xfrm>
            <a:prstGeom prst="rect">
              <a:avLst/>
            </a:prstGeom>
            <a:solidFill>
              <a:srgbClr val="A9E2F1"/>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60" name="Rectangle 39"/>
            <p:cNvSpPr>
              <a:spLocks noChangeArrowheads="1"/>
            </p:cNvSpPr>
            <p:nvPr/>
          </p:nvSpPr>
          <p:spPr bwMode="auto">
            <a:xfrm>
              <a:off x="3835" y="1815"/>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Accounting</a:t>
              </a:r>
              <a:endParaRPr lang="en-US" altLang="en-US" sz="2400" u="none">
                <a:latin typeface="Times New Roman" panose="02020603050405020304" pitchFamily="18" charset="0"/>
              </a:endParaRPr>
            </a:p>
          </p:txBody>
        </p:sp>
        <p:sp>
          <p:nvSpPr>
            <p:cNvPr id="57361" name="Rectangle 40"/>
            <p:cNvSpPr>
              <a:spLocks noChangeArrowheads="1"/>
            </p:cNvSpPr>
            <p:nvPr/>
          </p:nvSpPr>
          <p:spPr bwMode="auto">
            <a:xfrm>
              <a:off x="4026" y="1993"/>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profit</a:t>
              </a:r>
              <a:endParaRPr lang="en-US" altLang="en-US" sz="2400" u="none">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8001"/>
                                        </p:tgtEl>
                                        <p:attrNameLst>
                                          <p:attrName>style.visibility</p:attrName>
                                        </p:attrNameLst>
                                      </p:cBhvr>
                                      <p:to>
                                        <p:strVal val="visible"/>
                                      </p:to>
                                    </p:set>
                                    <p:animEffect transition="in" filter="dissolve">
                                      <p:cBhvr>
                                        <p:cTn id="7" dur="500"/>
                                        <p:tgtEl>
                                          <p:spTgt spid="4680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68005"/>
                                        </p:tgtEl>
                                        <p:attrNameLst>
                                          <p:attrName>style.visibility</p:attrName>
                                        </p:attrNameLst>
                                      </p:cBhvr>
                                      <p:to>
                                        <p:strVal val="visible"/>
                                      </p:to>
                                    </p:set>
                                    <p:animEffect transition="in" filter="dissolve">
                                      <p:cBhvr>
                                        <p:cTn id="12" dur="500"/>
                                        <p:tgtEl>
                                          <p:spTgt spid="468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7986"/>
                                        </p:tgtEl>
                                        <p:attrNameLst>
                                          <p:attrName>style.visibility</p:attrName>
                                        </p:attrNameLst>
                                      </p:cBhvr>
                                      <p:to>
                                        <p:strVal val="visible"/>
                                      </p:to>
                                    </p:set>
                                    <p:animEffect transition="in" filter="wipe(left)">
                                      <p:cBhvr>
                                        <p:cTn id="17" dur="500"/>
                                        <p:tgtEl>
                                          <p:spTgt spid="4679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67997"/>
                                        </p:tgtEl>
                                        <p:attrNameLst>
                                          <p:attrName>style.visibility</p:attrName>
                                        </p:attrNameLst>
                                      </p:cBhvr>
                                      <p:to>
                                        <p:strVal val="visible"/>
                                      </p:to>
                                    </p:set>
                                    <p:animEffect transition="in" filter="dissolve">
                                      <p:cBhvr>
                                        <p:cTn id="22" dur="500"/>
                                        <p:tgtEl>
                                          <p:spTgt spid="467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67993"/>
                                        </p:tgtEl>
                                        <p:attrNameLst>
                                          <p:attrName>style.visibility</p:attrName>
                                        </p:attrNameLst>
                                      </p:cBhvr>
                                      <p:to>
                                        <p:strVal val="visible"/>
                                      </p:to>
                                    </p:set>
                                    <p:animEffect transition="in" filter="dissolve">
                                      <p:cBhvr>
                                        <p:cTn id="27" dur="500"/>
                                        <p:tgtEl>
                                          <p:spTgt spid="4679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67989"/>
                                        </p:tgtEl>
                                        <p:attrNameLst>
                                          <p:attrName>style.visibility</p:attrName>
                                        </p:attrNameLst>
                                      </p:cBhvr>
                                      <p:to>
                                        <p:strVal val="visible"/>
                                      </p:to>
                                    </p:set>
                                    <p:animEffect transition="in" filter="dissolve">
                                      <p:cBhvr>
                                        <p:cTn id="32" dur="500"/>
                                        <p:tgtEl>
                                          <p:spTgt spid="4679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467973"/>
                                        </p:tgtEl>
                                        <p:attrNameLst>
                                          <p:attrName>style.visibility</p:attrName>
                                        </p:attrNameLst>
                                      </p:cBhvr>
                                      <p:to>
                                        <p:strVal val="visible"/>
                                      </p:to>
                                    </p:set>
                                    <p:animEffect transition="in" filter="wipe(right)">
                                      <p:cBhvr>
                                        <p:cTn id="37" dur="500"/>
                                        <p:tgtEl>
                                          <p:spTgt spid="4679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67976"/>
                                        </p:tgtEl>
                                        <p:attrNameLst>
                                          <p:attrName>style.visibility</p:attrName>
                                        </p:attrNameLst>
                                      </p:cBhvr>
                                      <p:to>
                                        <p:strVal val="visible"/>
                                      </p:to>
                                    </p:set>
                                    <p:animEffect transition="in" filter="wipe(left)">
                                      <p:cBhvr>
                                        <p:cTn id="42" dur="500"/>
                                        <p:tgtEl>
                                          <p:spTgt spid="467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974725"/>
            <a:ext cx="8080375" cy="608013"/>
          </a:xfrm>
        </p:spPr>
        <p:txBody>
          <a:bodyPr/>
          <a:lstStyle/>
          <a:p>
            <a:pPr eaLnBrk="1" hangingPunct="1"/>
            <a:r>
              <a:rPr lang="en-US" altLang="en-US" smtClean="0"/>
              <a:t>THE VARIOUS MEASURES OF COST</a:t>
            </a:r>
          </a:p>
        </p:txBody>
      </p:sp>
      <p:sp>
        <p:nvSpPr>
          <p:cNvPr id="58371" name="Rectangle 3"/>
          <p:cNvSpPr>
            <a:spLocks noGrp="1" noChangeArrowheads="1"/>
          </p:cNvSpPr>
          <p:nvPr>
            <p:ph idx="1"/>
          </p:nvPr>
        </p:nvSpPr>
        <p:spPr>
          <a:xfrm>
            <a:off x="427038" y="1768475"/>
            <a:ext cx="8080375" cy="4121150"/>
          </a:xfrm>
        </p:spPr>
        <p:txBody>
          <a:bodyPr/>
          <a:lstStyle/>
          <a:p>
            <a:pPr eaLnBrk="1" hangingPunct="1"/>
            <a:r>
              <a:rPr lang="en-US" altLang="en-US" smtClean="0"/>
              <a:t>Costs of production may be divided into</a:t>
            </a:r>
            <a:r>
              <a:rPr lang="en-US" altLang="en-US" smtClean="0">
                <a:solidFill>
                  <a:srgbClr val="00B85C"/>
                </a:solidFill>
              </a:rPr>
              <a:t> </a:t>
            </a:r>
            <a:r>
              <a:rPr lang="en-US" altLang="en-US" i="1" smtClean="0">
                <a:solidFill>
                  <a:srgbClr val="00B85C"/>
                </a:solidFill>
              </a:rPr>
              <a:t>fixed costs</a:t>
            </a:r>
            <a:r>
              <a:rPr lang="en-US" altLang="en-US" i="1" smtClean="0">
                <a:solidFill>
                  <a:srgbClr val="25A9A6"/>
                </a:solidFill>
              </a:rPr>
              <a:t> </a:t>
            </a:r>
            <a:r>
              <a:rPr lang="en-US" altLang="en-US" smtClean="0"/>
              <a:t>and </a:t>
            </a:r>
            <a:r>
              <a:rPr lang="en-US" altLang="en-US" i="1" smtClean="0">
                <a:solidFill>
                  <a:srgbClr val="00B85C"/>
                </a:solidFill>
              </a:rPr>
              <a:t>variable costs</a:t>
            </a:r>
            <a:r>
              <a:rPr lang="en-US" altLang="en-US" smtClean="0"/>
              <a:t>.</a:t>
            </a:r>
          </a:p>
          <a:p>
            <a:pPr lvl="1" eaLnBrk="1" hangingPunct="1"/>
            <a:r>
              <a:rPr lang="en-US" altLang="en-US" b="1" smtClean="0"/>
              <a:t>Fixed costs</a:t>
            </a:r>
            <a:r>
              <a:rPr lang="en-US" altLang="en-US" smtClean="0"/>
              <a:t> are those costs that </a:t>
            </a:r>
            <a:r>
              <a:rPr lang="en-US" altLang="en-US" i="1" smtClean="0"/>
              <a:t>do not vary</a:t>
            </a:r>
            <a:r>
              <a:rPr lang="en-US" altLang="en-US" smtClean="0"/>
              <a:t> with the quantity of output produced.</a:t>
            </a:r>
          </a:p>
          <a:p>
            <a:pPr lvl="1" eaLnBrk="1" hangingPunct="1"/>
            <a:r>
              <a:rPr lang="en-US" altLang="en-US" b="1" smtClean="0"/>
              <a:t>Variable costs</a:t>
            </a:r>
            <a:r>
              <a:rPr lang="en-US" altLang="en-US" smtClean="0"/>
              <a:t> are those costs that </a:t>
            </a:r>
            <a:r>
              <a:rPr lang="en-US" altLang="en-US" i="1" smtClean="0"/>
              <a:t>do vary </a:t>
            </a:r>
            <a:r>
              <a:rPr lang="en-US" altLang="en-US" smtClean="0"/>
              <a:t>with the quantity of output produced.</a:t>
            </a:r>
          </a:p>
          <a:p>
            <a:pPr eaLnBrk="1" hangingPunct="1">
              <a:buClr>
                <a:srgbClr val="000000"/>
              </a:buClr>
              <a:buFontTx/>
              <a:buNone/>
            </a:pPr>
            <a:endParaRPr lang="en-US" altLang="en-US"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Lst>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Custom Design">
  <a:themeElements>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Custom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Custom Design">
  <a:themeElements>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Custom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Custom Design">
  <a:themeElements>
    <a:clrScheme name="8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8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Custom Design">
  <a:themeElements>
    <a:clrScheme name="9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9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etemplate">
  <a:themeElements>
    <a:clrScheme name="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e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3etemplate">
  <a:themeElements>
    <a:clrScheme name="1_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3e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3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3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3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3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3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3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Custom Design">
  <a:themeElements>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16505</TotalTime>
  <Words>1808</Words>
  <Application>Microsoft Office PowerPoint</Application>
  <PresentationFormat>On-screen Show (4:3)</PresentationFormat>
  <Paragraphs>387</Paragraphs>
  <Slides>40</Slides>
  <Notes>5</Notes>
  <HiddenSlides>0</HiddenSlides>
  <MMClips>0</MMClips>
  <ScaleCrop>false</ScaleCrop>
  <HeadingPairs>
    <vt:vector size="8" baseType="variant">
      <vt:variant>
        <vt:lpstr>Fonts Used</vt:lpstr>
      </vt:variant>
      <vt:variant>
        <vt:i4>8</vt:i4>
      </vt:variant>
      <vt:variant>
        <vt:lpstr>Theme</vt:lpstr>
      </vt:variant>
      <vt:variant>
        <vt:i4>13</vt:i4>
      </vt:variant>
      <vt:variant>
        <vt:lpstr>Embedded OLE Servers</vt:lpstr>
      </vt:variant>
      <vt:variant>
        <vt:i4>2</vt:i4>
      </vt:variant>
      <vt:variant>
        <vt:lpstr>Slide Titles</vt:lpstr>
      </vt:variant>
      <vt:variant>
        <vt:i4>40</vt:i4>
      </vt:variant>
    </vt:vector>
  </HeadingPairs>
  <TitlesOfParts>
    <vt:vector size="63" baseType="lpstr">
      <vt:lpstr>Arial</vt:lpstr>
      <vt:lpstr>Tahoma</vt:lpstr>
      <vt:lpstr>Wingdings</vt:lpstr>
      <vt:lpstr>Times New Roman</vt:lpstr>
      <vt:lpstr>Calibri</vt:lpstr>
      <vt:lpstr>Georgia</vt:lpstr>
      <vt:lpstr>Symbol</vt:lpstr>
      <vt:lpstr>Arial Unicode MS</vt:lpstr>
      <vt:lpstr>1_Default Design</vt:lpstr>
      <vt:lpstr>3etemplate</vt:lpstr>
      <vt:lpstr>Custom Design</vt:lpstr>
      <vt:lpstr>1_Custom Design</vt:lpstr>
      <vt:lpstr>2_Custom Design</vt:lpstr>
      <vt:lpstr>3_Custom Design</vt:lpstr>
      <vt:lpstr>4_Custom Design</vt:lpstr>
      <vt:lpstr>1_3etemplate</vt:lpstr>
      <vt:lpstr>5_Custom Design</vt:lpstr>
      <vt:lpstr>6_Custom Design</vt:lpstr>
      <vt:lpstr>7_Custom Design</vt:lpstr>
      <vt:lpstr>8_Custom Design</vt:lpstr>
      <vt:lpstr>9_Custom Design</vt:lpstr>
      <vt:lpstr>MathType 5.0 Equation</vt:lpstr>
      <vt:lpstr>Microsoft Equation 3.0</vt:lpstr>
      <vt:lpstr>PowerPoint Presentation</vt:lpstr>
      <vt:lpstr>WHAT ARE COSTS?</vt:lpstr>
      <vt:lpstr>Total Revenue, Total Cost, and Profit</vt:lpstr>
      <vt:lpstr>Total Revenue, Total Cost, and Profit</vt:lpstr>
      <vt:lpstr>Costs as Opportunity Costs</vt:lpstr>
      <vt:lpstr>Economic Profit versus Accounting Profit</vt:lpstr>
      <vt:lpstr>Economic Profit versus Accounting Profit</vt:lpstr>
      <vt:lpstr>Figure 1 Economists versus Accountants</vt:lpstr>
      <vt:lpstr>THE VARIOUS MEASURES OF COST</vt:lpstr>
      <vt:lpstr>Internal vs External Costs</vt:lpstr>
      <vt:lpstr>Private and Social Costs</vt:lpstr>
      <vt:lpstr>Negative vs Positive Etxernality</vt:lpstr>
      <vt:lpstr>Fixed and Variable Costs</vt:lpstr>
      <vt:lpstr>Fixed and Variable Costs</vt:lpstr>
      <vt:lpstr>Fixed and Variable Costs</vt:lpstr>
      <vt:lpstr>Average and Marginal Costs</vt:lpstr>
      <vt:lpstr>Average and Marginal Costs</vt:lpstr>
      <vt:lpstr>Average and Marginal Cost</vt:lpstr>
      <vt:lpstr>The various measures of cost: Conrad’s coffee shop</vt:lpstr>
      <vt:lpstr>Conrad’s total-cost curve</vt:lpstr>
      <vt:lpstr>Cost Curves and Their Shapes</vt:lpstr>
      <vt:lpstr>Cost Curves and Their Shapes</vt:lpstr>
      <vt:lpstr>Cost Curves and Their Shapes</vt:lpstr>
      <vt:lpstr>Cost Curves and Their Shapes </vt:lpstr>
      <vt:lpstr>Relationship between Marginal and Average Costs</vt:lpstr>
      <vt:lpstr>Cost Curves and Their Shapes </vt:lpstr>
      <vt:lpstr>Typical Cost Curves</vt:lpstr>
      <vt:lpstr>Cost Curves for a Typical Firm</vt:lpstr>
      <vt:lpstr>Typical Cost Curves </vt:lpstr>
      <vt:lpstr>COSTS IN THE SHORT RUN AND IN THE LONG RUN</vt:lpstr>
      <vt:lpstr>Long-run costs</vt:lpstr>
      <vt:lpstr>The Relationship between Short-Run Average Cost and Long-Run Average Cost </vt:lpstr>
      <vt:lpstr>Economies and Diseconomies of Scale</vt:lpstr>
      <vt:lpstr>Average Total Cost in the Short and Long Run</vt:lpstr>
      <vt:lpstr>Return to scale</vt:lpstr>
      <vt:lpstr>Summary</vt:lpstr>
      <vt:lpstr>Summary</vt:lpstr>
      <vt:lpstr>Summary</vt:lpstr>
      <vt:lpstr>Summary</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PADMAJA</cp:lastModifiedBy>
  <cp:revision>151</cp:revision>
  <dcterms:created xsi:type="dcterms:W3CDTF">2004-09-20T14:52:58Z</dcterms:created>
  <dcterms:modified xsi:type="dcterms:W3CDTF">2020-09-29T06:00:15Z</dcterms:modified>
</cp:coreProperties>
</file>