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compatMode="1" saveSubsetFonts="1">
  <p:sldMasterIdLst>
    <p:sldMasterId id="2147483649" r:id="rId1"/>
  </p:sldMasterIdLst>
  <p:notesMasterIdLst>
    <p:notesMasterId r:id="rId33"/>
  </p:notesMasterIdLst>
  <p:sldIdLst>
    <p:sldId id="320" r:id="rId2"/>
    <p:sldId id="322" r:id="rId3"/>
    <p:sldId id="323" r:id="rId4"/>
    <p:sldId id="324" r:id="rId5"/>
    <p:sldId id="321" r:id="rId6"/>
    <p:sldId id="325" r:id="rId7"/>
    <p:sldId id="277" r:id="rId8"/>
    <p:sldId id="278" r:id="rId9"/>
    <p:sldId id="329" r:id="rId10"/>
    <p:sldId id="279" r:id="rId11"/>
    <p:sldId id="282" r:id="rId12"/>
    <p:sldId id="283" r:id="rId13"/>
    <p:sldId id="284" r:id="rId14"/>
    <p:sldId id="285" r:id="rId15"/>
    <p:sldId id="286" r:id="rId16"/>
    <p:sldId id="326" r:id="rId17"/>
    <p:sldId id="327" r:id="rId18"/>
    <p:sldId id="287" r:id="rId19"/>
    <p:sldId id="288" r:id="rId20"/>
    <p:sldId id="289" r:id="rId21"/>
    <p:sldId id="290" r:id="rId22"/>
    <p:sldId id="291" r:id="rId23"/>
    <p:sldId id="292" r:id="rId24"/>
    <p:sldId id="293" r:id="rId25"/>
    <p:sldId id="301" r:id="rId26"/>
    <p:sldId id="302" r:id="rId27"/>
    <p:sldId id="303" r:id="rId28"/>
    <p:sldId id="304" r:id="rId29"/>
    <p:sldId id="306" r:id="rId30"/>
    <p:sldId id="309" r:id="rId31"/>
    <p:sldId id="273"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672">
          <p15:clr>
            <a:srgbClr val="A4A3A4"/>
          </p15:clr>
        </p15:guide>
        <p15:guide id="2" pos="276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51" autoAdjust="0"/>
    <p:restoredTop sz="89281" autoAdjust="0"/>
  </p:normalViewPr>
  <p:slideViewPr>
    <p:cSldViewPr snapToGrid="0">
      <p:cViewPr varScale="1">
        <p:scale>
          <a:sx n="116" d="100"/>
          <a:sy n="116" d="100"/>
        </p:scale>
        <p:origin x="1768" y="192"/>
      </p:cViewPr>
      <p:guideLst>
        <p:guide orient="horz" pos="3672"/>
        <p:guide pos="2767"/>
      </p:guideLst>
    </p:cSldViewPr>
  </p:slideViewPr>
  <p:notesTextViewPr>
    <p:cViewPr>
      <p:scale>
        <a:sx n="100" d="100"/>
        <a:sy n="100" d="100"/>
      </p:scale>
      <p:origin x="0" y="0"/>
    </p:cViewPr>
  </p:notesTextViewPr>
  <p:sorterViewPr>
    <p:cViewPr>
      <p:scale>
        <a:sx n="90" d="100"/>
        <a:sy n="90" d="100"/>
      </p:scale>
      <p:origin x="0" y="0"/>
    </p:cViewPr>
  </p:sorterViewPr>
  <p:notesViewPr>
    <p:cSldViewPr snapToGrid="0">
      <p:cViewPr>
        <p:scale>
          <a:sx n="100" d="100"/>
          <a:sy n="100" d="100"/>
        </p:scale>
        <p:origin x="-2592" y="1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EB4CB32-60B7-3A4A-8095-22DE7F24669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a:extLst>
              <a:ext uri="{FF2B5EF4-FFF2-40B4-BE49-F238E27FC236}">
                <a16:creationId xmlns:a16="http://schemas.microsoft.com/office/drawing/2014/main" id="{CDB337FE-9071-9047-8224-6C950ACA350C}"/>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DAC8DB6F-D6F7-E5A4-B8E4-B7AEC93ED6B6}"/>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08518772-3EE4-DE48-86ED-B3243DE2A31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a:extLst>
              <a:ext uri="{FF2B5EF4-FFF2-40B4-BE49-F238E27FC236}">
                <a16:creationId xmlns:a16="http://schemas.microsoft.com/office/drawing/2014/main" id="{5FF741A8-A153-3146-976D-5D7BD8A4017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5" name="Rectangle 7">
            <a:extLst>
              <a:ext uri="{FF2B5EF4-FFF2-40B4-BE49-F238E27FC236}">
                <a16:creationId xmlns:a16="http://schemas.microsoft.com/office/drawing/2014/main" id="{0C715BD7-443D-EB46-83E6-7D2973C5807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417898ED-4BFA-4346-985A-A7863BB9973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mn-ea"/>
        <a:cs typeface="+mn-cs"/>
      </a:defRPr>
    </a:lvl1pPr>
    <a:lvl2pPr marL="457200" algn="l" rtl="0" eaLnBrk="0" fontAlgn="base" hangingPunct="0">
      <a:spcBef>
        <a:spcPct val="0"/>
      </a:spcBef>
      <a:spcAft>
        <a:spcPct val="0"/>
      </a:spcAft>
      <a:defRPr sz="1200" kern="1200">
        <a:solidFill>
          <a:schemeClr val="tx1"/>
        </a:solidFill>
        <a:latin typeface="Arial" charset="0"/>
        <a:ea typeface="+mn-ea"/>
        <a:cs typeface="+mn-cs"/>
      </a:defRPr>
    </a:lvl2pPr>
    <a:lvl3pPr marL="914400" algn="l" rtl="0" eaLnBrk="0" fontAlgn="base" hangingPunct="0">
      <a:spcBef>
        <a:spcPct val="0"/>
      </a:spcBef>
      <a:spcAft>
        <a:spcPct val="0"/>
      </a:spcAft>
      <a:defRPr sz="1200" kern="1200">
        <a:solidFill>
          <a:schemeClr val="tx1"/>
        </a:solidFill>
        <a:latin typeface="Arial" charset="0"/>
        <a:ea typeface="+mn-ea"/>
        <a:cs typeface="+mn-cs"/>
      </a:defRPr>
    </a:lvl3pPr>
    <a:lvl4pPr marL="1371600" algn="l" rtl="0" eaLnBrk="0" fontAlgn="base" hangingPunct="0">
      <a:spcBef>
        <a:spcPct val="0"/>
      </a:spcBef>
      <a:spcAft>
        <a:spcPct val="0"/>
      </a:spcAft>
      <a:defRPr sz="1200" kern="1200">
        <a:solidFill>
          <a:schemeClr val="tx1"/>
        </a:solidFill>
        <a:latin typeface="Arial" charset="0"/>
        <a:ea typeface="+mn-ea"/>
        <a:cs typeface="+mn-cs"/>
      </a:defRPr>
    </a:lvl4pPr>
    <a:lvl5pPr marL="1828800" algn="l" rtl="0" eaLnBrk="0" fontAlgn="base" hangingPunct="0">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C5DDE4EF-BD98-90C0-E451-2E9D7BF922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D28672-34ED-6E49-A390-78F614A951B2}" type="slidenum">
              <a:rPr lang="en-US" altLang="en-US"/>
              <a:pPr/>
              <a:t>6</a:t>
            </a:fld>
            <a:endParaRPr lang="en-US" altLang="en-US"/>
          </a:p>
        </p:txBody>
      </p:sp>
      <p:sp>
        <p:nvSpPr>
          <p:cNvPr id="11267" name="Rectangle 7">
            <a:extLst>
              <a:ext uri="{FF2B5EF4-FFF2-40B4-BE49-F238E27FC236}">
                <a16:creationId xmlns:a16="http://schemas.microsoft.com/office/drawing/2014/main" id="{7488311E-4206-1757-616E-D36EFD1F773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0CC8854F-8AC7-3C47-B56E-1918AAFC4103}" type="slidenum">
              <a:rPr lang="en-US" altLang="en-US" sz="1200">
                <a:cs typeface="Arial" panose="020B0604020202020204" pitchFamily="34" charset="0"/>
              </a:rPr>
              <a:pPr algn="r" eaLnBrk="1" hangingPunct="1"/>
              <a:t>6</a:t>
            </a:fld>
            <a:endParaRPr lang="en-US" altLang="en-US" sz="1200">
              <a:cs typeface="Arial" panose="020B0604020202020204" pitchFamily="34" charset="0"/>
            </a:endParaRPr>
          </a:p>
        </p:txBody>
      </p:sp>
      <p:sp>
        <p:nvSpPr>
          <p:cNvPr id="11268" name="Rectangle 2">
            <a:extLst>
              <a:ext uri="{FF2B5EF4-FFF2-40B4-BE49-F238E27FC236}">
                <a16:creationId xmlns:a16="http://schemas.microsoft.com/office/drawing/2014/main" id="{1EF78FC0-42C6-AD7C-6922-3FD12F672B9E}"/>
              </a:ext>
            </a:extLst>
          </p:cNvPr>
          <p:cNvSpPr>
            <a:spLocks noRot="1" noChangeArrowheads="1" noTextEdit="1"/>
          </p:cNvSpPr>
          <p:nvPr>
            <p:ph type="sldImg"/>
          </p:nvPr>
        </p:nvSpPr>
        <p:spPr>
          <a:xfrm>
            <a:off x="1143000" y="534988"/>
            <a:ext cx="4572000" cy="3429000"/>
          </a:xfrm>
          <a:ln/>
        </p:spPr>
      </p:sp>
      <p:sp>
        <p:nvSpPr>
          <p:cNvPr id="11269" name="Rectangle 3">
            <a:extLst>
              <a:ext uri="{FF2B5EF4-FFF2-40B4-BE49-F238E27FC236}">
                <a16:creationId xmlns:a16="http://schemas.microsoft.com/office/drawing/2014/main" id="{8D8FFF5F-7A15-74D8-69CE-6F64C14CD08C}"/>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2483AF95-344A-A8F0-DC30-7828E1DF24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48E9A4-ECFF-A943-9669-F9900077D8E9}" type="slidenum">
              <a:rPr lang="en-US" altLang="en-US"/>
              <a:pPr/>
              <a:t>16</a:t>
            </a:fld>
            <a:endParaRPr lang="en-US" altLang="en-US"/>
          </a:p>
        </p:txBody>
      </p:sp>
      <p:sp>
        <p:nvSpPr>
          <p:cNvPr id="30723" name="Rectangle 7">
            <a:extLst>
              <a:ext uri="{FF2B5EF4-FFF2-40B4-BE49-F238E27FC236}">
                <a16:creationId xmlns:a16="http://schemas.microsoft.com/office/drawing/2014/main" id="{7E3C33AD-7FD7-3088-5BCE-663C5FA14BE2}"/>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D0838AD-5AD3-E247-A17E-67423A7562D2}" type="slidenum">
              <a:rPr lang="en-US" altLang="en-US" sz="1200">
                <a:cs typeface="Arial" panose="020B0604020202020204" pitchFamily="34" charset="0"/>
              </a:rPr>
              <a:pPr algn="r" eaLnBrk="1" hangingPunct="1"/>
              <a:t>16</a:t>
            </a:fld>
            <a:endParaRPr lang="en-US" altLang="en-US" sz="1200">
              <a:cs typeface="Arial" panose="020B0604020202020204" pitchFamily="34" charset="0"/>
            </a:endParaRPr>
          </a:p>
        </p:txBody>
      </p:sp>
      <p:sp>
        <p:nvSpPr>
          <p:cNvPr id="30724" name="Rectangle 2">
            <a:extLst>
              <a:ext uri="{FF2B5EF4-FFF2-40B4-BE49-F238E27FC236}">
                <a16:creationId xmlns:a16="http://schemas.microsoft.com/office/drawing/2014/main" id="{DD7350B2-6815-7427-91B8-E15D0B8ADF52}"/>
              </a:ext>
            </a:extLst>
          </p:cNvPr>
          <p:cNvSpPr>
            <a:spLocks noRot="1" noChangeArrowheads="1" noTextEdit="1"/>
          </p:cNvSpPr>
          <p:nvPr>
            <p:ph type="sldImg"/>
          </p:nvPr>
        </p:nvSpPr>
        <p:spPr>
          <a:xfrm>
            <a:off x="1143000" y="534988"/>
            <a:ext cx="4572000" cy="3429000"/>
          </a:xfrm>
          <a:ln/>
        </p:spPr>
      </p:sp>
      <p:sp>
        <p:nvSpPr>
          <p:cNvPr id="30725" name="Rectangle 3">
            <a:extLst>
              <a:ext uri="{FF2B5EF4-FFF2-40B4-BE49-F238E27FC236}">
                <a16:creationId xmlns:a16="http://schemas.microsoft.com/office/drawing/2014/main" id="{E40D7155-F812-3F5C-14D0-B55978020860}"/>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This slide is “hidden” and will not display in your presentation.  I have included it here in case you would like to substitute it for “Active Learning 3.”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The height of the rectangle is ATC – P, loss per unit.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The width of the rectangle is Q, the number of units.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The area of the rectangle </a:t>
            </a:r>
          </a:p>
          <a:p>
            <a:pPr eaLnBrk="1" hangingPunct="1"/>
            <a:r>
              <a:rPr lang="en-US" altLang="en-US">
                <a:latin typeface="Arial" panose="020B0604020202020204" pitchFamily="34" charset="0"/>
              </a:rPr>
              <a:t>   = height x width </a:t>
            </a:r>
          </a:p>
          <a:p>
            <a:pPr eaLnBrk="1" hangingPunct="1"/>
            <a:r>
              <a:rPr lang="en-US" altLang="en-US">
                <a:latin typeface="Arial" panose="020B0604020202020204" pitchFamily="34" charset="0"/>
              </a:rPr>
              <a:t>   = (loss per unit) x (number of units) </a:t>
            </a:r>
          </a:p>
          <a:p>
            <a:pPr eaLnBrk="1" hangingPunct="1"/>
            <a:r>
              <a:rPr lang="en-US" altLang="en-US">
                <a:latin typeface="Arial" panose="020B0604020202020204" pitchFamily="34" charset="0"/>
              </a:rPr>
              <a:t>   = total loss.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A8875429-7C78-B49D-0950-C84F5D062E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8F55B4-3B3A-E744-8326-3CCB94E6F9DA}" type="slidenum">
              <a:rPr lang="en-US" altLang="en-US"/>
              <a:pPr/>
              <a:t>17</a:t>
            </a:fld>
            <a:endParaRPr lang="en-US" altLang="en-US"/>
          </a:p>
        </p:txBody>
      </p:sp>
      <p:sp>
        <p:nvSpPr>
          <p:cNvPr id="32771" name="Rectangle 7">
            <a:extLst>
              <a:ext uri="{FF2B5EF4-FFF2-40B4-BE49-F238E27FC236}">
                <a16:creationId xmlns:a16="http://schemas.microsoft.com/office/drawing/2014/main" id="{A417EEF3-468B-D4B4-E456-B16A40C4D36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3B599B65-9E3F-1B43-8DA3-DEE65B053345}" type="slidenum">
              <a:rPr lang="en-US" altLang="en-US" sz="1200">
                <a:cs typeface="Arial" panose="020B0604020202020204" pitchFamily="34" charset="0"/>
              </a:rPr>
              <a:pPr algn="r" eaLnBrk="1" hangingPunct="1"/>
              <a:t>17</a:t>
            </a:fld>
            <a:endParaRPr lang="en-US" altLang="en-US" sz="1200">
              <a:cs typeface="Arial" panose="020B0604020202020204" pitchFamily="34" charset="0"/>
            </a:endParaRPr>
          </a:p>
        </p:txBody>
      </p:sp>
      <p:sp>
        <p:nvSpPr>
          <p:cNvPr id="32772" name="Rectangle 2">
            <a:extLst>
              <a:ext uri="{FF2B5EF4-FFF2-40B4-BE49-F238E27FC236}">
                <a16:creationId xmlns:a16="http://schemas.microsoft.com/office/drawing/2014/main" id="{0C9CBF89-056A-51AA-23FC-716F4C34D26D}"/>
              </a:ext>
            </a:extLst>
          </p:cNvPr>
          <p:cNvSpPr>
            <a:spLocks noRot="1" noChangeArrowheads="1" noTextEdit="1"/>
          </p:cNvSpPr>
          <p:nvPr>
            <p:ph type="sldImg"/>
          </p:nvPr>
        </p:nvSpPr>
        <p:spPr>
          <a:xfrm>
            <a:off x="1143000" y="534988"/>
            <a:ext cx="4572000" cy="3429000"/>
          </a:xfrm>
          <a:ln/>
        </p:spPr>
      </p:sp>
      <p:sp>
        <p:nvSpPr>
          <p:cNvPr id="32773" name="Rectangle 3">
            <a:extLst>
              <a:ext uri="{FF2B5EF4-FFF2-40B4-BE49-F238E27FC236}">
                <a16:creationId xmlns:a16="http://schemas.microsoft.com/office/drawing/2014/main" id="{5494C599-0FE5-7C8C-44CB-53C23F260029}"/>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F53571E6-5158-948B-56FC-E49A24107A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F9E172-B22E-C449-9F08-2570ED039129}" type="slidenum">
              <a:rPr lang="en-US" altLang="en-US"/>
              <a:pPr/>
              <a:t>18</a:t>
            </a:fld>
            <a:endParaRPr lang="en-US" altLang="en-US"/>
          </a:p>
        </p:txBody>
      </p:sp>
      <p:sp>
        <p:nvSpPr>
          <p:cNvPr id="34819" name="Rectangle 7">
            <a:extLst>
              <a:ext uri="{FF2B5EF4-FFF2-40B4-BE49-F238E27FC236}">
                <a16:creationId xmlns:a16="http://schemas.microsoft.com/office/drawing/2014/main" id="{544BDAB1-8878-F3C9-1C5F-1C21187F3FC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13C49BAF-D090-6E42-8212-5CCD6880BDEE}" type="slidenum">
              <a:rPr lang="en-US" altLang="en-US" sz="1200">
                <a:cs typeface="Arial" panose="020B0604020202020204" pitchFamily="34" charset="0"/>
              </a:rPr>
              <a:pPr algn="r" eaLnBrk="1" hangingPunct="1"/>
              <a:t>18</a:t>
            </a:fld>
            <a:endParaRPr lang="en-US" altLang="en-US" sz="1200">
              <a:cs typeface="Arial" panose="020B0604020202020204" pitchFamily="34" charset="0"/>
            </a:endParaRPr>
          </a:p>
        </p:txBody>
      </p:sp>
      <p:sp>
        <p:nvSpPr>
          <p:cNvPr id="34820" name="Rectangle 2">
            <a:extLst>
              <a:ext uri="{FF2B5EF4-FFF2-40B4-BE49-F238E27FC236}">
                <a16:creationId xmlns:a16="http://schemas.microsoft.com/office/drawing/2014/main" id="{7A2ADFEA-0A26-11D9-D29F-1819CF7D69CE}"/>
              </a:ext>
            </a:extLst>
          </p:cNvPr>
          <p:cNvSpPr>
            <a:spLocks noRot="1" noChangeArrowheads="1" noTextEdit="1"/>
          </p:cNvSpPr>
          <p:nvPr>
            <p:ph type="sldImg"/>
          </p:nvPr>
        </p:nvSpPr>
        <p:spPr>
          <a:xfrm>
            <a:off x="1143000" y="534988"/>
            <a:ext cx="4572000" cy="3429000"/>
          </a:xfrm>
          <a:ln/>
        </p:spPr>
      </p:sp>
      <p:sp>
        <p:nvSpPr>
          <p:cNvPr id="34821" name="Rectangle 3">
            <a:extLst>
              <a:ext uri="{FF2B5EF4-FFF2-40B4-BE49-F238E27FC236}">
                <a16:creationId xmlns:a16="http://schemas.microsoft.com/office/drawing/2014/main" id="{A13CDEED-D260-B1CD-DAB3-78430718339F}"/>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shutdown rule, in plain English, says:</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If the cost of shutting down is less than the benefit, the firm should shut down.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54E2F3F4-D70C-F05E-92AC-B99AC94690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CE1856-D235-764E-B5B1-F9E04FB5AF08}" type="slidenum">
              <a:rPr lang="en-US" altLang="en-US"/>
              <a:pPr/>
              <a:t>19</a:t>
            </a:fld>
            <a:endParaRPr lang="en-US" altLang="en-US"/>
          </a:p>
        </p:txBody>
      </p:sp>
      <p:sp>
        <p:nvSpPr>
          <p:cNvPr id="36867" name="Rectangle 7">
            <a:extLst>
              <a:ext uri="{FF2B5EF4-FFF2-40B4-BE49-F238E27FC236}">
                <a16:creationId xmlns:a16="http://schemas.microsoft.com/office/drawing/2014/main" id="{88324AD1-0026-C594-F7BB-96C6DC226625}"/>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0849CC4B-53E2-D84A-AF9B-0D241D5A024A}" type="slidenum">
              <a:rPr lang="en-US" altLang="en-US" sz="1200">
                <a:cs typeface="Arial" panose="020B0604020202020204" pitchFamily="34" charset="0"/>
              </a:rPr>
              <a:pPr algn="r" eaLnBrk="1" hangingPunct="1"/>
              <a:t>19</a:t>
            </a:fld>
            <a:endParaRPr lang="en-US" altLang="en-US" sz="1200">
              <a:cs typeface="Arial" panose="020B0604020202020204" pitchFamily="34" charset="0"/>
            </a:endParaRPr>
          </a:p>
        </p:txBody>
      </p:sp>
      <p:sp>
        <p:nvSpPr>
          <p:cNvPr id="36868" name="Rectangle 2">
            <a:extLst>
              <a:ext uri="{FF2B5EF4-FFF2-40B4-BE49-F238E27FC236}">
                <a16:creationId xmlns:a16="http://schemas.microsoft.com/office/drawing/2014/main" id="{F1F3F027-B87F-0DA0-5399-9A6748F6986D}"/>
              </a:ext>
            </a:extLst>
          </p:cNvPr>
          <p:cNvSpPr>
            <a:spLocks noRot="1" noChangeArrowheads="1" noTextEdit="1"/>
          </p:cNvSpPr>
          <p:nvPr>
            <p:ph type="sldImg"/>
          </p:nvPr>
        </p:nvSpPr>
        <p:spPr>
          <a:xfrm>
            <a:off x="1143000" y="534988"/>
            <a:ext cx="4572000" cy="3429000"/>
          </a:xfrm>
          <a:ln/>
        </p:spPr>
      </p:sp>
      <p:sp>
        <p:nvSpPr>
          <p:cNvPr id="36869" name="Rectangle 3">
            <a:extLst>
              <a:ext uri="{FF2B5EF4-FFF2-40B4-BE49-F238E27FC236}">
                <a16:creationId xmlns:a16="http://schemas.microsoft.com/office/drawing/2014/main" id="{4A4F130F-F409-0842-6035-CDE4C8268D12}"/>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In edit mode, it looks like the text boxes are on top of each other.  But in presentation mode, the text boxes display only one at a time.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41C1A88D-E3B1-86A6-165D-BAA145B2FB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88E0B1-6B07-1140-96C0-A62BE2774FB6}" type="slidenum">
              <a:rPr lang="en-US" altLang="en-US"/>
              <a:pPr/>
              <a:t>20</a:t>
            </a:fld>
            <a:endParaRPr lang="en-US" altLang="en-US"/>
          </a:p>
        </p:txBody>
      </p:sp>
      <p:sp>
        <p:nvSpPr>
          <p:cNvPr id="38915" name="Rectangle 7">
            <a:extLst>
              <a:ext uri="{FF2B5EF4-FFF2-40B4-BE49-F238E27FC236}">
                <a16:creationId xmlns:a16="http://schemas.microsoft.com/office/drawing/2014/main" id="{3A65AFFD-68D3-DD9A-2FAF-7B03BB66643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30C94E2-57B1-8C44-8840-E7EFC5512F51}" type="slidenum">
              <a:rPr lang="en-US" altLang="en-US" sz="1200">
                <a:cs typeface="Arial" panose="020B0604020202020204" pitchFamily="34" charset="0"/>
              </a:rPr>
              <a:pPr algn="r" eaLnBrk="1" hangingPunct="1"/>
              <a:t>20</a:t>
            </a:fld>
            <a:endParaRPr lang="en-US" altLang="en-US" sz="1200">
              <a:cs typeface="Arial" panose="020B0604020202020204" pitchFamily="34" charset="0"/>
            </a:endParaRPr>
          </a:p>
        </p:txBody>
      </p:sp>
      <p:sp>
        <p:nvSpPr>
          <p:cNvPr id="38916" name="Rectangle 2">
            <a:extLst>
              <a:ext uri="{FF2B5EF4-FFF2-40B4-BE49-F238E27FC236}">
                <a16:creationId xmlns:a16="http://schemas.microsoft.com/office/drawing/2014/main" id="{7A2FA19B-20E4-2693-C167-6619121B6423}"/>
              </a:ext>
            </a:extLst>
          </p:cNvPr>
          <p:cNvSpPr>
            <a:spLocks noRot="1" noChangeArrowheads="1" noTextEdit="1"/>
          </p:cNvSpPr>
          <p:nvPr>
            <p:ph type="sldImg"/>
          </p:nvPr>
        </p:nvSpPr>
        <p:spPr>
          <a:xfrm>
            <a:off x="1143000" y="534988"/>
            <a:ext cx="4572000" cy="3429000"/>
          </a:xfrm>
          <a:ln/>
        </p:spPr>
      </p:sp>
      <p:sp>
        <p:nvSpPr>
          <p:cNvPr id="38917" name="Rectangle 3">
            <a:extLst>
              <a:ext uri="{FF2B5EF4-FFF2-40B4-BE49-F238E27FC236}">
                <a16:creationId xmlns:a16="http://schemas.microsoft.com/office/drawing/2014/main" id="{FDE5A2EF-FC47-914E-D4D2-7332ECCD66A8}"/>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D7333EA3-32C8-180F-E854-83DBDA88EF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916ED8-AE42-144E-8719-018ECC5ADF7D}" type="slidenum">
              <a:rPr lang="en-US" altLang="en-US"/>
              <a:pPr/>
              <a:t>21</a:t>
            </a:fld>
            <a:endParaRPr lang="en-US" altLang="en-US"/>
          </a:p>
        </p:txBody>
      </p:sp>
      <p:sp>
        <p:nvSpPr>
          <p:cNvPr id="40963" name="Rectangle 7">
            <a:extLst>
              <a:ext uri="{FF2B5EF4-FFF2-40B4-BE49-F238E27FC236}">
                <a16:creationId xmlns:a16="http://schemas.microsoft.com/office/drawing/2014/main" id="{F0242FA3-7D34-2372-3729-87DB9A6F565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3ED17026-F107-A344-80CF-9F00B7D547A0}" type="slidenum">
              <a:rPr lang="en-US" altLang="en-US" sz="1200">
                <a:cs typeface="Arial" panose="020B0604020202020204" pitchFamily="34" charset="0"/>
              </a:rPr>
              <a:pPr algn="r" eaLnBrk="1" hangingPunct="1"/>
              <a:t>21</a:t>
            </a:fld>
            <a:endParaRPr lang="en-US" altLang="en-US" sz="1200">
              <a:cs typeface="Arial" panose="020B0604020202020204" pitchFamily="34" charset="0"/>
            </a:endParaRPr>
          </a:p>
        </p:txBody>
      </p:sp>
      <p:sp>
        <p:nvSpPr>
          <p:cNvPr id="40964" name="Rectangle 2">
            <a:extLst>
              <a:ext uri="{FF2B5EF4-FFF2-40B4-BE49-F238E27FC236}">
                <a16:creationId xmlns:a16="http://schemas.microsoft.com/office/drawing/2014/main" id="{805DFF65-4E92-3796-1A04-5824E4C280F5}"/>
              </a:ext>
            </a:extLst>
          </p:cNvPr>
          <p:cNvSpPr>
            <a:spLocks noRot="1" noChangeArrowheads="1" noTextEdit="1"/>
          </p:cNvSpPr>
          <p:nvPr>
            <p:ph type="sldImg"/>
          </p:nvPr>
        </p:nvSpPr>
        <p:spPr>
          <a:xfrm>
            <a:off x="1143000" y="534988"/>
            <a:ext cx="4572000" cy="3429000"/>
          </a:xfrm>
          <a:ln/>
        </p:spPr>
      </p:sp>
      <p:sp>
        <p:nvSpPr>
          <p:cNvPr id="40965" name="Rectangle 3">
            <a:extLst>
              <a:ext uri="{FF2B5EF4-FFF2-40B4-BE49-F238E27FC236}">
                <a16:creationId xmlns:a16="http://schemas.microsoft.com/office/drawing/2014/main" id="{BC1B0B1D-BC97-D345-B602-7B34D8D3053B}"/>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decision rule for whether to exit says:</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If the cost of exiting is greater than the benefit, the firm should exit. </a:t>
            </a:r>
          </a:p>
          <a:p>
            <a:pPr eaLnBrk="1" hangingPunct="1"/>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5229EA25-24A7-1CB7-935B-77F40EAF65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570DF1-4D81-844F-B4D3-2D8BB005857A}" type="slidenum">
              <a:rPr lang="en-US" altLang="en-US"/>
              <a:pPr/>
              <a:t>22</a:t>
            </a:fld>
            <a:endParaRPr lang="en-US" altLang="en-US"/>
          </a:p>
        </p:txBody>
      </p:sp>
      <p:sp>
        <p:nvSpPr>
          <p:cNvPr id="43011" name="Rectangle 7">
            <a:extLst>
              <a:ext uri="{FF2B5EF4-FFF2-40B4-BE49-F238E27FC236}">
                <a16:creationId xmlns:a16="http://schemas.microsoft.com/office/drawing/2014/main" id="{49649B4B-E6CB-01BA-03CD-DAF30B1E562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7680600-8112-5440-8E30-07418797737C}" type="slidenum">
              <a:rPr lang="en-US" altLang="en-US" sz="1200">
                <a:cs typeface="Arial" panose="020B0604020202020204" pitchFamily="34" charset="0"/>
              </a:rPr>
              <a:pPr algn="r" eaLnBrk="1" hangingPunct="1"/>
              <a:t>22</a:t>
            </a:fld>
            <a:endParaRPr lang="en-US" altLang="en-US" sz="1200">
              <a:cs typeface="Arial" panose="020B0604020202020204" pitchFamily="34" charset="0"/>
            </a:endParaRPr>
          </a:p>
        </p:txBody>
      </p:sp>
      <p:sp>
        <p:nvSpPr>
          <p:cNvPr id="43012" name="Rectangle 2">
            <a:extLst>
              <a:ext uri="{FF2B5EF4-FFF2-40B4-BE49-F238E27FC236}">
                <a16:creationId xmlns:a16="http://schemas.microsoft.com/office/drawing/2014/main" id="{6208E6A4-21F7-B65A-B6C6-67CE6058C54B}"/>
              </a:ext>
            </a:extLst>
          </p:cNvPr>
          <p:cNvSpPr>
            <a:spLocks noRot="1" noChangeArrowheads="1" noTextEdit="1"/>
          </p:cNvSpPr>
          <p:nvPr>
            <p:ph type="sldImg"/>
          </p:nvPr>
        </p:nvSpPr>
        <p:spPr>
          <a:xfrm>
            <a:off x="1143000" y="534988"/>
            <a:ext cx="4572000" cy="3429000"/>
          </a:xfrm>
          <a:ln/>
        </p:spPr>
      </p:sp>
      <p:sp>
        <p:nvSpPr>
          <p:cNvPr id="43013" name="Rectangle 3">
            <a:extLst>
              <a:ext uri="{FF2B5EF4-FFF2-40B4-BE49-F238E27FC236}">
                <a16:creationId xmlns:a16="http://schemas.microsoft.com/office/drawing/2014/main" id="{B22E4878-7DB1-BBC8-B592-3AE9FD647469}"/>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Similarly, a prospective entrant compares the benefits of entering the market (TR) with the costs (TC), and enters if the benefits exceed the costs.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E718BA18-AC8A-2175-2A35-3B34845BE5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095D3B-07D0-E745-8077-6042BEE4CD68}" type="slidenum">
              <a:rPr lang="en-US" altLang="en-US"/>
              <a:pPr/>
              <a:t>23</a:t>
            </a:fld>
            <a:endParaRPr lang="en-US" altLang="en-US"/>
          </a:p>
        </p:txBody>
      </p:sp>
      <p:sp>
        <p:nvSpPr>
          <p:cNvPr id="45059" name="Rectangle 7">
            <a:extLst>
              <a:ext uri="{FF2B5EF4-FFF2-40B4-BE49-F238E27FC236}">
                <a16:creationId xmlns:a16="http://schemas.microsoft.com/office/drawing/2014/main" id="{334D1243-1609-11B2-39A5-2C0900956EFD}"/>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6C6123DB-1608-D542-B80A-8239B4A90F33}" type="slidenum">
              <a:rPr lang="en-US" altLang="en-US" sz="1200">
                <a:cs typeface="Arial" panose="020B0604020202020204" pitchFamily="34" charset="0"/>
              </a:rPr>
              <a:pPr algn="r" eaLnBrk="1" hangingPunct="1"/>
              <a:t>23</a:t>
            </a:fld>
            <a:endParaRPr lang="en-US" altLang="en-US" sz="1200">
              <a:cs typeface="Arial" panose="020B0604020202020204" pitchFamily="34" charset="0"/>
            </a:endParaRPr>
          </a:p>
        </p:txBody>
      </p:sp>
      <p:sp>
        <p:nvSpPr>
          <p:cNvPr id="45060" name="Rectangle 2">
            <a:extLst>
              <a:ext uri="{FF2B5EF4-FFF2-40B4-BE49-F238E27FC236}">
                <a16:creationId xmlns:a16="http://schemas.microsoft.com/office/drawing/2014/main" id="{23C7125E-27FD-6E84-EDEB-7DFD0A6FC4F4}"/>
              </a:ext>
            </a:extLst>
          </p:cNvPr>
          <p:cNvSpPr>
            <a:spLocks noRot="1" noChangeArrowheads="1" noTextEdit="1"/>
          </p:cNvSpPr>
          <p:nvPr>
            <p:ph type="sldImg"/>
          </p:nvPr>
        </p:nvSpPr>
        <p:spPr>
          <a:xfrm>
            <a:off x="1143000" y="534988"/>
            <a:ext cx="4572000" cy="3429000"/>
          </a:xfrm>
          <a:ln/>
        </p:spPr>
      </p:sp>
      <p:sp>
        <p:nvSpPr>
          <p:cNvPr id="45061" name="Rectangle 3">
            <a:extLst>
              <a:ext uri="{FF2B5EF4-FFF2-40B4-BE49-F238E27FC236}">
                <a16:creationId xmlns:a16="http://schemas.microsoft.com/office/drawing/2014/main" id="{1E06E720-347C-1E74-A027-B2E05FA2EEA4}"/>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677CABD7-5468-8B30-136C-39920ADD56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30924D-7B9E-5046-80C4-EE18B86ADDCF}" type="slidenum">
              <a:rPr lang="en-US" altLang="en-US"/>
              <a:pPr/>
              <a:t>24</a:t>
            </a:fld>
            <a:endParaRPr lang="en-US" altLang="en-US"/>
          </a:p>
        </p:txBody>
      </p:sp>
      <p:sp>
        <p:nvSpPr>
          <p:cNvPr id="47107" name="Rectangle 7">
            <a:extLst>
              <a:ext uri="{FF2B5EF4-FFF2-40B4-BE49-F238E27FC236}">
                <a16:creationId xmlns:a16="http://schemas.microsoft.com/office/drawing/2014/main" id="{086E2AFA-A49D-9AD9-A92F-9F11BEA5CF16}"/>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BB99822D-53CE-A147-A92F-D410B3C96309}" type="slidenum">
              <a:rPr lang="en-US" altLang="en-US" sz="1200">
                <a:cs typeface="Arial" panose="020B0604020202020204" pitchFamily="34" charset="0"/>
              </a:rPr>
              <a:pPr algn="r" eaLnBrk="1" hangingPunct="1"/>
              <a:t>24</a:t>
            </a:fld>
            <a:endParaRPr lang="en-US" altLang="en-US" sz="1200">
              <a:cs typeface="Arial" panose="020B0604020202020204" pitchFamily="34" charset="0"/>
            </a:endParaRPr>
          </a:p>
        </p:txBody>
      </p:sp>
      <p:sp>
        <p:nvSpPr>
          <p:cNvPr id="47108" name="Rectangle 2">
            <a:extLst>
              <a:ext uri="{FF2B5EF4-FFF2-40B4-BE49-F238E27FC236}">
                <a16:creationId xmlns:a16="http://schemas.microsoft.com/office/drawing/2014/main" id="{B723B3C2-0D9B-DED8-3DE8-9B6B484CB980}"/>
              </a:ext>
            </a:extLst>
          </p:cNvPr>
          <p:cNvSpPr>
            <a:spLocks noRot="1" noChangeArrowheads="1" noTextEdit="1"/>
          </p:cNvSpPr>
          <p:nvPr>
            <p:ph type="sldImg"/>
          </p:nvPr>
        </p:nvSpPr>
        <p:spPr>
          <a:xfrm>
            <a:off x="1143000" y="534988"/>
            <a:ext cx="4572000" cy="3429000"/>
          </a:xfrm>
          <a:ln/>
        </p:spPr>
      </p:sp>
      <p:sp>
        <p:nvSpPr>
          <p:cNvPr id="47109" name="Rectangle 3">
            <a:extLst>
              <a:ext uri="{FF2B5EF4-FFF2-40B4-BE49-F238E27FC236}">
                <a16:creationId xmlns:a16="http://schemas.microsoft.com/office/drawing/2014/main" id="{E3095CCA-D363-0A23-5B70-BE615475B4A7}"/>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DB3C7724-7290-76B1-D067-15C0E437DC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8F2FFFA-9D4C-C04A-9EB1-E784A339BF7C}" type="slidenum">
              <a:rPr lang="en-US" altLang="en-US"/>
              <a:pPr/>
              <a:t>25</a:t>
            </a:fld>
            <a:endParaRPr lang="en-US" altLang="en-US"/>
          </a:p>
        </p:txBody>
      </p:sp>
      <p:sp>
        <p:nvSpPr>
          <p:cNvPr id="49155" name="Rectangle 7">
            <a:extLst>
              <a:ext uri="{FF2B5EF4-FFF2-40B4-BE49-F238E27FC236}">
                <a16:creationId xmlns:a16="http://schemas.microsoft.com/office/drawing/2014/main" id="{01B74133-0F53-433B-91FF-267229D577E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33DC56E-22FA-1E49-92D8-D91426B59E16}" type="slidenum">
              <a:rPr lang="en-US" altLang="en-US" sz="1200">
                <a:cs typeface="Arial" panose="020B0604020202020204" pitchFamily="34" charset="0"/>
              </a:rPr>
              <a:pPr algn="r" eaLnBrk="1" hangingPunct="1"/>
              <a:t>25</a:t>
            </a:fld>
            <a:endParaRPr lang="en-US" altLang="en-US" sz="1200">
              <a:cs typeface="Arial" panose="020B0604020202020204" pitchFamily="34" charset="0"/>
            </a:endParaRPr>
          </a:p>
        </p:txBody>
      </p:sp>
      <p:sp>
        <p:nvSpPr>
          <p:cNvPr id="49156" name="Rectangle 2">
            <a:extLst>
              <a:ext uri="{FF2B5EF4-FFF2-40B4-BE49-F238E27FC236}">
                <a16:creationId xmlns:a16="http://schemas.microsoft.com/office/drawing/2014/main" id="{788D11C3-F9EC-7713-2F8B-B9818533EA31}"/>
              </a:ext>
            </a:extLst>
          </p:cNvPr>
          <p:cNvSpPr>
            <a:spLocks noRot="1" noChangeArrowheads="1" noTextEdit="1"/>
          </p:cNvSpPr>
          <p:nvPr>
            <p:ph type="sldImg"/>
          </p:nvPr>
        </p:nvSpPr>
        <p:spPr>
          <a:xfrm>
            <a:off x="1143000" y="534988"/>
            <a:ext cx="4572000" cy="3429000"/>
          </a:xfrm>
          <a:ln/>
        </p:spPr>
      </p:sp>
      <p:sp>
        <p:nvSpPr>
          <p:cNvPr id="49157" name="Rectangle 3">
            <a:extLst>
              <a:ext uri="{FF2B5EF4-FFF2-40B4-BE49-F238E27FC236}">
                <a16:creationId xmlns:a16="http://schemas.microsoft.com/office/drawing/2014/main" id="{6CCCFC7E-BC81-DBEC-97C3-6585E995D059}"/>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85BE358-24C8-FB04-064A-C52DCF70D5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DBD276-0E31-2144-A7F7-74FBBE5BD2E5}" type="slidenum">
              <a:rPr lang="en-US" altLang="en-US"/>
              <a:pPr/>
              <a:t>7</a:t>
            </a:fld>
            <a:endParaRPr lang="en-US" altLang="en-US"/>
          </a:p>
        </p:txBody>
      </p:sp>
      <p:sp>
        <p:nvSpPr>
          <p:cNvPr id="13315" name="Rectangle 7">
            <a:extLst>
              <a:ext uri="{FF2B5EF4-FFF2-40B4-BE49-F238E27FC236}">
                <a16:creationId xmlns:a16="http://schemas.microsoft.com/office/drawing/2014/main" id="{B9010601-D9FE-660F-CFCB-344889ECEA5B}"/>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E5D092B-2A35-A348-86E3-D17969A4BE0F}" type="slidenum">
              <a:rPr lang="en-US" altLang="en-US" sz="1200">
                <a:cs typeface="Arial" panose="020B0604020202020204" pitchFamily="34" charset="0"/>
              </a:rPr>
              <a:pPr algn="r" eaLnBrk="1" hangingPunct="1"/>
              <a:t>7</a:t>
            </a:fld>
            <a:endParaRPr lang="en-US" altLang="en-US" sz="1200">
              <a:cs typeface="Arial" panose="020B0604020202020204" pitchFamily="34" charset="0"/>
            </a:endParaRPr>
          </a:p>
        </p:txBody>
      </p:sp>
      <p:sp>
        <p:nvSpPr>
          <p:cNvPr id="13316" name="Rectangle 2">
            <a:extLst>
              <a:ext uri="{FF2B5EF4-FFF2-40B4-BE49-F238E27FC236}">
                <a16:creationId xmlns:a16="http://schemas.microsoft.com/office/drawing/2014/main" id="{95CFC2DF-DC96-CF87-5130-2197EC9750F1}"/>
              </a:ext>
            </a:extLst>
          </p:cNvPr>
          <p:cNvSpPr>
            <a:spLocks noRot="1" noChangeArrowheads="1" noTextEdit="1"/>
          </p:cNvSpPr>
          <p:nvPr>
            <p:ph type="sldImg"/>
          </p:nvPr>
        </p:nvSpPr>
        <p:spPr>
          <a:xfrm>
            <a:off x="1143000" y="534988"/>
            <a:ext cx="4572000" cy="3429000"/>
          </a:xfrm>
          <a:ln/>
        </p:spPr>
      </p:sp>
      <p:sp>
        <p:nvSpPr>
          <p:cNvPr id="13317" name="Rectangle 3">
            <a:extLst>
              <a:ext uri="{FF2B5EF4-FFF2-40B4-BE49-F238E27FC236}">
                <a16:creationId xmlns:a16="http://schemas.microsoft.com/office/drawing/2014/main" id="{0EF0AE65-362E-3512-BF99-72BCFBA279F3}"/>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“Firms can freely enter or exit the market” means there are no barriers or impediments to entry or exit.  E.g., the government does not restrict the number of firms in the market.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10933625-FA6F-0EA9-8FE6-1EF4470DBA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87E9C8-DBF8-2746-8750-EAD0A52BD88F}" type="slidenum">
              <a:rPr lang="en-US" altLang="en-US"/>
              <a:pPr/>
              <a:t>26</a:t>
            </a:fld>
            <a:endParaRPr lang="en-US" altLang="en-US"/>
          </a:p>
        </p:txBody>
      </p:sp>
      <p:sp>
        <p:nvSpPr>
          <p:cNvPr id="51203" name="Rectangle 7">
            <a:extLst>
              <a:ext uri="{FF2B5EF4-FFF2-40B4-BE49-F238E27FC236}">
                <a16:creationId xmlns:a16="http://schemas.microsoft.com/office/drawing/2014/main" id="{AF4F77B0-0F67-13AB-092D-FB43925AA45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A28EADE6-562D-6844-9A39-DA577050EF62}" type="slidenum">
              <a:rPr lang="en-US" altLang="en-US" sz="1200">
                <a:cs typeface="Arial" panose="020B0604020202020204" pitchFamily="34" charset="0"/>
              </a:rPr>
              <a:pPr algn="r" eaLnBrk="1" hangingPunct="1"/>
              <a:t>26</a:t>
            </a:fld>
            <a:endParaRPr lang="en-US" altLang="en-US" sz="1200">
              <a:cs typeface="Arial" panose="020B0604020202020204" pitchFamily="34" charset="0"/>
            </a:endParaRPr>
          </a:p>
        </p:txBody>
      </p:sp>
      <p:sp>
        <p:nvSpPr>
          <p:cNvPr id="51204" name="Rectangle 2">
            <a:extLst>
              <a:ext uri="{FF2B5EF4-FFF2-40B4-BE49-F238E27FC236}">
                <a16:creationId xmlns:a16="http://schemas.microsoft.com/office/drawing/2014/main" id="{D2179E66-515F-F8D5-E64C-59DF86C47AB9}"/>
              </a:ext>
            </a:extLst>
          </p:cNvPr>
          <p:cNvSpPr>
            <a:spLocks noRot="1" noChangeArrowheads="1" noTextEdit="1"/>
          </p:cNvSpPr>
          <p:nvPr>
            <p:ph type="sldImg"/>
          </p:nvPr>
        </p:nvSpPr>
        <p:spPr>
          <a:xfrm>
            <a:off x="1143000" y="534988"/>
            <a:ext cx="4572000" cy="3429000"/>
          </a:xfrm>
          <a:ln/>
        </p:spPr>
      </p:sp>
      <p:sp>
        <p:nvSpPr>
          <p:cNvPr id="51205" name="Rectangle 3">
            <a:extLst>
              <a:ext uri="{FF2B5EF4-FFF2-40B4-BE49-F238E27FC236}">
                <a16:creationId xmlns:a16="http://schemas.microsoft.com/office/drawing/2014/main" id="{6D1446DB-0AE7-AED8-1567-DD7259DE2010}"/>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Students often wonder why firms bother to stay in business if they make zero profit.  The textbook gives a nice discussion of this, briefly summarized on this slide.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400DAECB-42FD-D933-3B0D-30B3D256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C5A910-AE61-0D4E-A393-B2914DFB368D}" type="slidenum">
              <a:rPr lang="en-US" altLang="en-US"/>
              <a:pPr/>
              <a:t>27</a:t>
            </a:fld>
            <a:endParaRPr lang="en-US" altLang="en-US"/>
          </a:p>
        </p:txBody>
      </p:sp>
      <p:sp>
        <p:nvSpPr>
          <p:cNvPr id="53251" name="Rectangle 7">
            <a:extLst>
              <a:ext uri="{FF2B5EF4-FFF2-40B4-BE49-F238E27FC236}">
                <a16:creationId xmlns:a16="http://schemas.microsoft.com/office/drawing/2014/main" id="{D1130A83-1166-A3BF-C7E1-330C4CA8B50B}"/>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0741BC8-21B2-5D44-8BD0-9CB4AE17E287}" type="slidenum">
              <a:rPr lang="en-US" altLang="en-US" sz="1200">
                <a:cs typeface="Arial" panose="020B0604020202020204" pitchFamily="34" charset="0"/>
              </a:rPr>
              <a:pPr algn="r" eaLnBrk="1" hangingPunct="1"/>
              <a:t>27</a:t>
            </a:fld>
            <a:endParaRPr lang="en-US" altLang="en-US" sz="1200">
              <a:cs typeface="Arial" panose="020B0604020202020204" pitchFamily="34" charset="0"/>
            </a:endParaRPr>
          </a:p>
        </p:txBody>
      </p:sp>
      <p:sp>
        <p:nvSpPr>
          <p:cNvPr id="53252" name="Rectangle 2">
            <a:extLst>
              <a:ext uri="{FF2B5EF4-FFF2-40B4-BE49-F238E27FC236}">
                <a16:creationId xmlns:a16="http://schemas.microsoft.com/office/drawing/2014/main" id="{8231B2A9-32E6-54C9-BCFC-CCB85CB01CC8}"/>
              </a:ext>
            </a:extLst>
          </p:cNvPr>
          <p:cNvSpPr>
            <a:spLocks noRot="1" noChangeArrowheads="1" noTextEdit="1"/>
          </p:cNvSpPr>
          <p:nvPr>
            <p:ph type="sldImg"/>
          </p:nvPr>
        </p:nvSpPr>
        <p:spPr>
          <a:xfrm>
            <a:off x="1143000" y="534988"/>
            <a:ext cx="4572000" cy="3429000"/>
          </a:xfrm>
          <a:ln/>
        </p:spPr>
      </p:sp>
      <p:sp>
        <p:nvSpPr>
          <p:cNvPr id="53253" name="Rectangle 3">
            <a:extLst>
              <a:ext uri="{FF2B5EF4-FFF2-40B4-BE49-F238E27FC236}">
                <a16:creationId xmlns:a16="http://schemas.microsoft.com/office/drawing/2014/main" id="{A6815462-6369-1FA2-44E8-92A049349442}"/>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That the LR market supply curve is horizontal at P = min ATC will become more clear shortly, when students see the SR and LR effects of an increase in demand.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AEBAB9E5-5C60-C943-667E-81C6D5B433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1042E3-967F-B241-BDC4-C1D5895BDA72}" type="slidenum">
              <a:rPr lang="en-US" altLang="en-US"/>
              <a:pPr/>
              <a:t>28</a:t>
            </a:fld>
            <a:endParaRPr lang="en-US" altLang="en-US"/>
          </a:p>
        </p:txBody>
      </p:sp>
      <p:sp>
        <p:nvSpPr>
          <p:cNvPr id="55299" name="Rectangle 7">
            <a:extLst>
              <a:ext uri="{FF2B5EF4-FFF2-40B4-BE49-F238E27FC236}">
                <a16:creationId xmlns:a16="http://schemas.microsoft.com/office/drawing/2014/main" id="{604748AB-6918-9BE8-F310-620B0D95FCC6}"/>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A1776620-ED35-DD46-90F3-57CD79ACD40F}" type="slidenum">
              <a:rPr lang="en-US" altLang="en-US" sz="1200">
                <a:cs typeface="Arial" panose="020B0604020202020204" pitchFamily="34" charset="0"/>
              </a:rPr>
              <a:pPr algn="r" eaLnBrk="1" hangingPunct="1"/>
              <a:t>28</a:t>
            </a:fld>
            <a:endParaRPr lang="en-US" altLang="en-US" sz="1200">
              <a:cs typeface="Arial" panose="020B0604020202020204" pitchFamily="34" charset="0"/>
            </a:endParaRPr>
          </a:p>
        </p:txBody>
      </p:sp>
      <p:sp>
        <p:nvSpPr>
          <p:cNvPr id="55300" name="Rectangle 2">
            <a:extLst>
              <a:ext uri="{FF2B5EF4-FFF2-40B4-BE49-F238E27FC236}">
                <a16:creationId xmlns:a16="http://schemas.microsoft.com/office/drawing/2014/main" id="{7D4CF543-A745-A1E0-4E88-BDD671F99563}"/>
              </a:ext>
            </a:extLst>
          </p:cNvPr>
          <p:cNvSpPr>
            <a:spLocks noRot="1" noChangeArrowheads="1" noTextEdit="1"/>
          </p:cNvSpPr>
          <p:nvPr>
            <p:ph type="sldImg"/>
          </p:nvPr>
        </p:nvSpPr>
        <p:spPr>
          <a:xfrm>
            <a:off x="1143000" y="534988"/>
            <a:ext cx="4572000" cy="3429000"/>
          </a:xfrm>
          <a:ln/>
        </p:spPr>
      </p:sp>
      <p:sp>
        <p:nvSpPr>
          <p:cNvPr id="55301" name="Rectangle 3">
            <a:extLst>
              <a:ext uri="{FF2B5EF4-FFF2-40B4-BE49-F238E27FC236}">
                <a16:creationId xmlns:a16="http://schemas.microsoft.com/office/drawing/2014/main" id="{79F71B24-1C81-142B-84C3-21A0AFC9CA1C}"/>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Here are two of the assumptions we made previously, when we began the process of deriving the LR market supply curve.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9C7CAFA6-CC26-6523-8FDE-FB809D23C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D519E3-849E-B149-A856-E3C5B16F481A}" type="slidenum">
              <a:rPr lang="en-US" altLang="en-US"/>
              <a:pPr/>
              <a:t>29</a:t>
            </a:fld>
            <a:endParaRPr lang="en-US" altLang="en-US"/>
          </a:p>
        </p:txBody>
      </p:sp>
      <p:sp>
        <p:nvSpPr>
          <p:cNvPr id="57347" name="Rectangle 7">
            <a:extLst>
              <a:ext uri="{FF2B5EF4-FFF2-40B4-BE49-F238E27FC236}">
                <a16:creationId xmlns:a16="http://schemas.microsoft.com/office/drawing/2014/main" id="{C7660ADE-F3C8-D092-246E-AC76FDF6F13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30E66DD-6D32-3544-B5A9-0BDC9547E3D6}" type="slidenum">
              <a:rPr lang="en-US" altLang="en-US" sz="1200">
                <a:cs typeface="Arial" panose="020B0604020202020204" pitchFamily="34" charset="0"/>
              </a:rPr>
              <a:pPr algn="r" eaLnBrk="1" hangingPunct="1"/>
              <a:t>29</a:t>
            </a:fld>
            <a:endParaRPr lang="en-US" altLang="en-US" sz="1200">
              <a:cs typeface="Arial" panose="020B0604020202020204" pitchFamily="34" charset="0"/>
            </a:endParaRPr>
          </a:p>
        </p:txBody>
      </p:sp>
      <p:sp>
        <p:nvSpPr>
          <p:cNvPr id="57348" name="Rectangle 2">
            <a:extLst>
              <a:ext uri="{FF2B5EF4-FFF2-40B4-BE49-F238E27FC236}">
                <a16:creationId xmlns:a16="http://schemas.microsoft.com/office/drawing/2014/main" id="{1C61D48F-708D-73FA-B52A-E67A3A9D961D}"/>
              </a:ext>
            </a:extLst>
          </p:cNvPr>
          <p:cNvSpPr>
            <a:spLocks noRot="1" noChangeArrowheads="1" noTextEdit="1"/>
          </p:cNvSpPr>
          <p:nvPr>
            <p:ph type="sldImg"/>
          </p:nvPr>
        </p:nvSpPr>
        <p:spPr>
          <a:xfrm>
            <a:off x="1143000" y="534988"/>
            <a:ext cx="4572000" cy="3429000"/>
          </a:xfrm>
          <a:ln/>
        </p:spPr>
      </p:sp>
      <p:sp>
        <p:nvSpPr>
          <p:cNvPr id="57349" name="Rectangle 3">
            <a:extLst>
              <a:ext uri="{FF2B5EF4-FFF2-40B4-BE49-F238E27FC236}">
                <a16:creationId xmlns:a16="http://schemas.microsoft.com/office/drawing/2014/main" id="{712790EE-FDB4-05F2-2E59-32215E8CA068}"/>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Recall from Chapter 7:  a competitive market equilibrium is efficient.  This chapter has shown why:  P = MR under perfect competition, so P = MC in the competitive market equilibrium.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Reviewing these concepts now sets the stage for the next few chapters, where firms with market power set their price above marginal cost, leading to market inefficiencies and a potential role for government intervention.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9B362282-40CC-93F1-DA5B-6BB3CE7E61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C284071-5133-634C-B8B0-FA587D8C71DE}" type="slidenum">
              <a:rPr lang="en-US" altLang="en-US"/>
              <a:pPr/>
              <a:t>30</a:t>
            </a:fld>
            <a:endParaRPr lang="en-US" altLang="en-US"/>
          </a:p>
        </p:txBody>
      </p:sp>
      <p:sp>
        <p:nvSpPr>
          <p:cNvPr id="59395" name="Rectangle 2">
            <a:extLst>
              <a:ext uri="{FF2B5EF4-FFF2-40B4-BE49-F238E27FC236}">
                <a16:creationId xmlns:a16="http://schemas.microsoft.com/office/drawing/2014/main" id="{8726BA0D-4B30-13BA-CFA1-12FC53C609AC}"/>
              </a:ext>
            </a:extLst>
          </p:cNvPr>
          <p:cNvSpPr>
            <a:spLocks noRot="1" noChangeArrowheads="1" noTextEdit="1"/>
          </p:cNvSpPr>
          <p:nvPr>
            <p:ph type="sldImg"/>
          </p:nvPr>
        </p:nvSpPr>
        <p:spPr>
          <a:ln/>
        </p:spPr>
      </p:sp>
      <p:sp>
        <p:nvSpPr>
          <p:cNvPr id="59396" name="Rectangle 3">
            <a:extLst>
              <a:ext uri="{FF2B5EF4-FFF2-40B4-BE49-F238E27FC236}">
                <a16:creationId xmlns:a16="http://schemas.microsoft.com/office/drawing/2014/main" id="{CBB0E3B9-0E3D-E7B4-3CF3-368147886C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5C31264A-A31B-DC42-D930-D5EFC49B02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3583C6-C6C7-7D4F-A732-93B777E64650}" type="slidenum">
              <a:rPr lang="en-US" altLang="en-US"/>
              <a:pPr/>
              <a:t>9</a:t>
            </a:fld>
            <a:endParaRPr lang="en-US" altLang="en-US"/>
          </a:p>
        </p:txBody>
      </p:sp>
      <p:sp>
        <p:nvSpPr>
          <p:cNvPr id="16387" name="Rectangle 7">
            <a:extLst>
              <a:ext uri="{FF2B5EF4-FFF2-40B4-BE49-F238E27FC236}">
                <a16:creationId xmlns:a16="http://schemas.microsoft.com/office/drawing/2014/main" id="{4D454968-79A2-B45F-03E3-A5277E0C646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3118A92E-1E07-FA4C-8507-DC670EF51FDA}" type="slidenum">
              <a:rPr lang="en-US" altLang="en-US" sz="1200">
                <a:cs typeface="Arial" panose="020B0604020202020204" pitchFamily="34" charset="0"/>
              </a:rPr>
              <a:pPr algn="r" eaLnBrk="1" hangingPunct="1"/>
              <a:t>9</a:t>
            </a:fld>
            <a:endParaRPr lang="en-US" altLang="en-US" sz="1200">
              <a:cs typeface="Arial" panose="020B0604020202020204" pitchFamily="34" charset="0"/>
            </a:endParaRPr>
          </a:p>
        </p:txBody>
      </p:sp>
      <p:sp>
        <p:nvSpPr>
          <p:cNvPr id="16388" name="Rectangle 2">
            <a:extLst>
              <a:ext uri="{FF2B5EF4-FFF2-40B4-BE49-F238E27FC236}">
                <a16:creationId xmlns:a16="http://schemas.microsoft.com/office/drawing/2014/main" id="{DE239E89-516E-6E38-2F5E-B24E735E8E35}"/>
              </a:ext>
            </a:extLst>
          </p:cNvPr>
          <p:cNvSpPr>
            <a:spLocks noRot="1" noChangeArrowheads="1" noTextEdit="1"/>
          </p:cNvSpPr>
          <p:nvPr>
            <p:ph type="sldImg"/>
          </p:nvPr>
        </p:nvSpPr>
        <p:spPr>
          <a:xfrm>
            <a:off x="1143000" y="534988"/>
            <a:ext cx="4572000" cy="3429000"/>
          </a:xfrm>
          <a:ln/>
        </p:spPr>
      </p:sp>
      <p:sp>
        <p:nvSpPr>
          <p:cNvPr id="16389" name="Rectangle 3">
            <a:extLst>
              <a:ext uri="{FF2B5EF4-FFF2-40B4-BE49-F238E27FC236}">
                <a16:creationId xmlns:a16="http://schemas.microsoft.com/office/drawing/2014/main" id="{3710FA28-3F07-6111-18B7-69F1DCA85F3C}"/>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These revenue concepts are analogous to the cost concepts (TC, ATC, MC) in the previous chapter.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4DFDF257-EB26-8230-7F88-22F05826F6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DF85DA-0F9D-E345-91B3-025EA2DF656A}" type="slidenum">
              <a:rPr lang="en-US" altLang="en-US"/>
              <a:pPr/>
              <a:t>10</a:t>
            </a:fld>
            <a:endParaRPr lang="en-US" altLang="en-US"/>
          </a:p>
        </p:txBody>
      </p:sp>
      <p:sp>
        <p:nvSpPr>
          <p:cNvPr id="18435" name="Rectangle 7">
            <a:extLst>
              <a:ext uri="{FF2B5EF4-FFF2-40B4-BE49-F238E27FC236}">
                <a16:creationId xmlns:a16="http://schemas.microsoft.com/office/drawing/2014/main" id="{5726788A-3CB6-4295-62A9-D3E05C694CA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03354DE2-19C2-7C46-88B6-4E7D1B6246C3}" type="slidenum">
              <a:rPr lang="en-US" altLang="en-US" sz="1200">
                <a:cs typeface="Arial" panose="020B0604020202020204" pitchFamily="34" charset="0"/>
              </a:rPr>
              <a:pPr algn="r" eaLnBrk="1" hangingPunct="1"/>
              <a:t>10</a:t>
            </a:fld>
            <a:endParaRPr lang="en-US" altLang="en-US" sz="1200">
              <a:cs typeface="Arial" panose="020B0604020202020204" pitchFamily="34" charset="0"/>
            </a:endParaRPr>
          </a:p>
        </p:txBody>
      </p:sp>
      <p:sp>
        <p:nvSpPr>
          <p:cNvPr id="18436" name="Rectangle 2">
            <a:extLst>
              <a:ext uri="{FF2B5EF4-FFF2-40B4-BE49-F238E27FC236}">
                <a16:creationId xmlns:a16="http://schemas.microsoft.com/office/drawing/2014/main" id="{A453B3B4-E04F-C67D-F092-8AEA61932DE0}"/>
              </a:ext>
            </a:extLst>
          </p:cNvPr>
          <p:cNvSpPr>
            <a:spLocks noRot="1" noChangeArrowheads="1" noTextEdit="1"/>
          </p:cNvSpPr>
          <p:nvPr>
            <p:ph type="sldImg"/>
          </p:nvPr>
        </p:nvSpPr>
        <p:spPr>
          <a:xfrm>
            <a:off x="1143000" y="534988"/>
            <a:ext cx="4572000" cy="3429000"/>
          </a:xfrm>
          <a:ln/>
        </p:spPr>
      </p:sp>
      <p:sp>
        <p:nvSpPr>
          <p:cNvPr id="18437" name="Rectangle 3">
            <a:extLst>
              <a:ext uri="{FF2B5EF4-FFF2-40B4-BE49-F238E27FC236}">
                <a16:creationId xmlns:a16="http://schemas.microsoft.com/office/drawing/2014/main" id="{1A9E5110-1DA3-55B3-5A55-30F36F5918DF}"/>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C462B962-3064-C3A8-A5FB-3BD07D36C4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42132B-230A-C34D-82B9-8E5713E84C5F}" type="slidenum">
              <a:rPr lang="en-US" altLang="en-US"/>
              <a:pPr/>
              <a:t>11</a:t>
            </a:fld>
            <a:endParaRPr lang="en-US" altLang="en-US"/>
          </a:p>
        </p:txBody>
      </p:sp>
      <p:sp>
        <p:nvSpPr>
          <p:cNvPr id="20483" name="Rectangle 7">
            <a:extLst>
              <a:ext uri="{FF2B5EF4-FFF2-40B4-BE49-F238E27FC236}">
                <a16:creationId xmlns:a16="http://schemas.microsoft.com/office/drawing/2014/main" id="{731A0348-8C0A-6976-97EC-E46AEEB0CE55}"/>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18F3CC01-3B1E-DD49-A368-757039D35A2E}" type="slidenum">
              <a:rPr lang="en-US" altLang="en-US" sz="1200">
                <a:cs typeface="Arial" panose="020B0604020202020204" pitchFamily="34" charset="0"/>
              </a:rPr>
              <a:pPr algn="r" eaLnBrk="1" hangingPunct="1"/>
              <a:t>11</a:t>
            </a:fld>
            <a:endParaRPr lang="en-US" altLang="en-US" sz="1200">
              <a:cs typeface="Arial" panose="020B0604020202020204" pitchFamily="34" charset="0"/>
            </a:endParaRPr>
          </a:p>
        </p:txBody>
      </p:sp>
      <p:sp>
        <p:nvSpPr>
          <p:cNvPr id="20484" name="Rectangle 2">
            <a:extLst>
              <a:ext uri="{FF2B5EF4-FFF2-40B4-BE49-F238E27FC236}">
                <a16:creationId xmlns:a16="http://schemas.microsoft.com/office/drawing/2014/main" id="{D8CD3C21-1969-6612-2035-CE3D3C3738F5}"/>
              </a:ext>
            </a:extLst>
          </p:cNvPr>
          <p:cNvSpPr>
            <a:spLocks noRot="1" noChangeArrowheads="1" noTextEdit="1"/>
          </p:cNvSpPr>
          <p:nvPr>
            <p:ph type="sldImg"/>
          </p:nvPr>
        </p:nvSpPr>
        <p:spPr>
          <a:xfrm>
            <a:off x="1143000" y="534988"/>
            <a:ext cx="4572000" cy="3429000"/>
          </a:xfrm>
          <a:ln/>
        </p:spPr>
      </p:sp>
      <p:sp>
        <p:nvSpPr>
          <p:cNvPr id="20485" name="Rectangle 3">
            <a:extLst>
              <a:ext uri="{FF2B5EF4-FFF2-40B4-BE49-F238E27FC236}">
                <a16:creationId xmlns:a16="http://schemas.microsoft.com/office/drawing/2014/main" id="{B09AA6EC-C286-DD08-8EBC-4056BB44F4D0}"/>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D1C3A652-EC7A-C65C-13A5-F563DC1C2D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FDD591-F402-8D41-B76F-F4CC02062AC0}" type="slidenum">
              <a:rPr lang="en-US" altLang="en-US"/>
              <a:pPr/>
              <a:t>12</a:t>
            </a:fld>
            <a:endParaRPr lang="en-US" altLang="en-US"/>
          </a:p>
        </p:txBody>
      </p:sp>
      <p:sp>
        <p:nvSpPr>
          <p:cNvPr id="22531" name="Rectangle 7">
            <a:extLst>
              <a:ext uri="{FF2B5EF4-FFF2-40B4-BE49-F238E27FC236}">
                <a16:creationId xmlns:a16="http://schemas.microsoft.com/office/drawing/2014/main" id="{76C85387-9504-A79A-87D7-9D9A69E5F7A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A3966C13-1F47-E146-B3B1-CD21E369D0A2}" type="slidenum">
              <a:rPr lang="en-US" altLang="en-US" sz="1200">
                <a:cs typeface="Arial" panose="020B0604020202020204" pitchFamily="34" charset="0"/>
              </a:rPr>
              <a:pPr algn="r" eaLnBrk="1" hangingPunct="1"/>
              <a:t>12</a:t>
            </a:fld>
            <a:endParaRPr lang="en-US" altLang="en-US" sz="1200">
              <a:cs typeface="Arial" panose="020B0604020202020204" pitchFamily="34" charset="0"/>
            </a:endParaRPr>
          </a:p>
        </p:txBody>
      </p:sp>
      <p:sp>
        <p:nvSpPr>
          <p:cNvPr id="22532" name="Rectangle 2">
            <a:extLst>
              <a:ext uri="{FF2B5EF4-FFF2-40B4-BE49-F238E27FC236}">
                <a16:creationId xmlns:a16="http://schemas.microsoft.com/office/drawing/2014/main" id="{C6197E36-45CC-6392-D38B-F90E6A1A65D3}"/>
              </a:ext>
            </a:extLst>
          </p:cNvPr>
          <p:cNvSpPr>
            <a:spLocks noRot="1" noChangeArrowheads="1" noTextEdit="1"/>
          </p:cNvSpPr>
          <p:nvPr>
            <p:ph type="sldImg"/>
          </p:nvPr>
        </p:nvSpPr>
        <p:spPr>
          <a:xfrm>
            <a:off x="1143000" y="534988"/>
            <a:ext cx="4572000" cy="3429000"/>
          </a:xfrm>
          <a:ln/>
        </p:spPr>
      </p:sp>
      <p:sp>
        <p:nvSpPr>
          <p:cNvPr id="22533" name="Rectangle 3">
            <a:extLst>
              <a:ext uri="{FF2B5EF4-FFF2-40B4-BE49-F238E27FC236}">
                <a16:creationId xmlns:a16="http://schemas.microsoft.com/office/drawing/2014/main" id="{A4E8BBCB-5943-07BF-075A-1504716A4A4B}"/>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table on this slide is similar to Table 2 in the textbook.)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For most students, seeing the complete table all at once is too much information.  So, the table is animated as follows:  </a:t>
            </a:r>
          </a:p>
          <a:p>
            <a:pPr marL="228600" lvl="1" indent="-114300" eaLnBrk="1" hangingPunct="1">
              <a:buFontTx/>
              <a:buChar char="•"/>
            </a:pPr>
            <a:r>
              <a:rPr lang="en-US" altLang="en-US">
                <a:latin typeface="Arial" panose="020B0604020202020204" pitchFamily="34" charset="0"/>
              </a:rPr>
              <a:t>Initially, the only columns displayed are the ones students saw at the end of the exercise in Active Learning 1:  Q, TR, and MR. </a:t>
            </a:r>
          </a:p>
          <a:p>
            <a:pPr marL="228600" lvl="1" indent="-114300" eaLnBrk="1" hangingPunct="1">
              <a:buFontTx/>
              <a:buChar char="•"/>
            </a:pPr>
            <a:r>
              <a:rPr lang="en-US" altLang="en-US">
                <a:latin typeface="Arial" panose="020B0604020202020204" pitchFamily="34" charset="0"/>
              </a:rPr>
              <a:t>Then, TC appears, followed by MC.  It might be useful to remind students of the relationship between MC and TC.  </a:t>
            </a:r>
          </a:p>
          <a:p>
            <a:pPr marL="228600" lvl="1" indent="-114300" eaLnBrk="1" hangingPunct="1">
              <a:buFontTx/>
              <a:buChar char="•"/>
            </a:pPr>
            <a:r>
              <a:rPr lang="en-US" altLang="en-US">
                <a:latin typeface="Arial" panose="020B0604020202020204" pitchFamily="34" charset="0"/>
              </a:rPr>
              <a:t>Then, the Profit column appears.  Students should be able to see that, at each value of Q, profit equals TR minus TC.  </a:t>
            </a:r>
          </a:p>
          <a:p>
            <a:pPr marL="228600" lvl="1" indent="-114300" eaLnBrk="1" hangingPunct="1">
              <a:buFontTx/>
              <a:buChar char="•"/>
            </a:pPr>
            <a:r>
              <a:rPr lang="en-US" altLang="en-US">
                <a:latin typeface="Arial" panose="020B0604020202020204" pitchFamily="34" charset="0"/>
              </a:rPr>
              <a:t>The last column to appear is the change in profit.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When the table is complete, we use it to show </a:t>
            </a:r>
          </a:p>
          <a:p>
            <a:pPr marL="228600" lvl="1" indent="-114300" eaLnBrk="1" hangingPunct="1">
              <a:buFontTx/>
              <a:buChar char="•"/>
            </a:pPr>
            <a:r>
              <a:rPr lang="en-US" altLang="en-US">
                <a:latin typeface="Arial" panose="020B0604020202020204" pitchFamily="34" charset="0"/>
              </a:rPr>
              <a:t>it is profitable to increase production whenever MR &gt; MC, such as at Q = 0, 1, or 2.  </a:t>
            </a:r>
          </a:p>
          <a:p>
            <a:pPr marL="228600" lvl="1" indent="-114300" eaLnBrk="1" hangingPunct="1">
              <a:buFontTx/>
              <a:buChar char="•"/>
            </a:pPr>
            <a:r>
              <a:rPr lang="en-US" altLang="en-US">
                <a:latin typeface="Arial" panose="020B0604020202020204" pitchFamily="34" charset="0"/>
              </a:rPr>
              <a:t>it is profitable to reduce production whenever MC &gt; MR, such as at Q = 5.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044ACB06-4E01-2819-04A7-E1A239B35F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409142-ABF6-C549-A770-A46C7D6CA517}" type="slidenum">
              <a:rPr lang="en-US" altLang="en-US"/>
              <a:pPr/>
              <a:t>13</a:t>
            </a:fld>
            <a:endParaRPr lang="en-US" altLang="en-US"/>
          </a:p>
        </p:txBody>
      </p:sp>
      <p:sp>
        <p:nvSpPr>
          <p:cNvPr id="24579" name="Rectangle 7">
            <a:extLst>
              <a:ext uri="{FF2B5EF4-FFF2-40B4-BE49-F238E27FC236}">
                <a16:creationId xmlns:a16="http://schemas.microsoft.com/office/drawing/2014/main" id="{CDCAF3FA-03AA-8CC5-2AE0-3374BEFF2A0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0A84F111-C27F-2444-8FFF-D1F836859DDC}" type="slidenum">
              <a:rPr lang="en-US" altLang="en-US" sz="1200">
                <a:cs typeface="Arial" panose="020B0604020202020204" pitchFamily="34" charset="0"/>
              </a:rPr>
              <a:pPr algn="r" eaLnBrk="1" hangingPunct="1"/>
              <a:t>13</a:t>
            </a:fld>
            <a:endParaRPr lang="en-US" altLang="en-US" sz="1200">
              <a:cs typeface="Arial" panose="020B0604020202020204" pitchFamily="34" charset="0"/>
            </a:endParaRPr>
          </a:p>
        </p:txBody>
      </p:sp>
      <p:sp>
        <p:nvSpPr>
          <p:cNvPr id="24580" name="Rectangle 2">
            <a:extLst>
              <a:ext uri="{FF2B5EF4-FFF2-40B4-BE49-F238E27FC236}">
                <a16:creationId xmlns:a16="http://schemas.microsoft.com/office/drawing/2014/main" id="{EDED6609-82DD-28C2-F8A7-2B2784924AD0}"/>
              </a:ext>
            </a:extLst>
          </p:cNvPr>
          <p:cNvSpPr>
            <a:spLocks noRot="1" noChangeArrowheads="1" noTextEdit="1"/>
          </p:cNvSpPr>
          <p:nvPr>
            <p:ph type="sldImg"/>
          </p:nvPr>
        </p:nvSpPr>
        <p:spPr>
          <a:xfrm>
            <a:off x="1143000" y="534988"/>
            <a:ext cx="4572000" cy="3429000"/>
          </a:xfrm>
          <a:ln/>
        </p:spPr>
      </p:sp>
      <p:sp>
        <p:nvSpPr>
          <p:cNvPr id="24581" name="Rectangle 3">
            <a:extLst>
              <a:ext uri="{FF2B5EF4-FFF2-40B4-BE49-F238E27FC236}">
                <a16:creationId xmlns:a16="http://schemas.microsoft.com/office/drawing/2014/main" id="{CB7E8023-A870-4028-7F69-CBC7605AFC2D}"/>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This slide is similar to Figure 1 in the chapter.  I’ve omitted the AVC and ATC curves (which appear in Figure 1 in the chapter) because they are not needed at this point.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26D157F8-07C4-4CD2-64BF-8D3890EF40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94018E-C9A0-4F41-AFA9-604EBF889FC2}" type="slidenum">
              <a:rPr lang="en-US" altLang="en-US"/>
              <a:pPr/>
              <a:t>14</a:t>
            </a:fld>
            <a:endParaRPr lang="en-US" altLang="en-US"/>
          </a:p>
        </p:txBody>
      </p:sp>
      <p:sp>
        <p:nvSpPr>
          <p:cNvPr id="26627" name="Rectangle 7">
            <a:extLst>
              <a:ext uri="{FF2B5EF4-FFF2-40B4-BE49-F238E27FC236}">
                <a16:creationId xmlns:a16="http://schemas.microsoft.com/office/drawing/2014/main" id="{5B3E2BE9-4E07-86AD-DBB4-5261E81924CE}"/>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5CA9CB0-2C14-A94C-BAED-4E9D74CD8FB3}" type="slidenum">
              <a:rPr lang="en-US" altLang="en-US" sz="1200">
                <a:cs typeface="Arial" panose="020B0604020202020204" pitchFamily="34" charset="0"/>
              </a:rPr>
              <a:pPr algn="r" eaLnBrk="1" hangingPunct="1"/>
              <a:t>14</a:t>
            </a:fld>
            <a:endParaRPr lang="en-US" altLang="en-US" sz="1200">
              <a:cs typeface="Arial" panose="020B0604020202020204" pitchFamily="34" charset="0"/>
            </a:endParaRPr>
          </a:p>
        </p:txBody>
      </p:sp>
      <p:sp>
        <p:nvSpPr>
          <p:cNvPr id="26628" name="Rectangle 2">
            <a:extLst>
              <a:ext uri="{FF2B5EF4-FFF2-40B4-BE49-F238E27FC236}">
                <a16:creationId xmlns:a16="http://schemas.microsoft.com/office/drawing/2014/main" id="{E7D29865-CB82-C5DF-7166-D925E3C5427F}"/>
              </a:ext>
            </a:extLst>
          </p:cNvPr>
          <p:cNvSpPr>
            <a:spLocks noRot="1" noChangeArrowheads="1" noTextEdit="1"/>
          </p:cNvSpPr>
          <p:nvPr>
            <p:ph type="sldImg"/>
          </p:nvPr>
        </p:nvSpPr>
        <p:spPr>
          <a:xfrm>
            <a:off x="1143000" y="534988"/>
            <a:ext cx="4572000" cy="3429000"/>
          </a:xfrm>
          <a:ln/>
        </p:spPr>
      </p:sp>
      <p:sp>
        <p:nvSpPr>
          <p:cNvPr id="26629" name="Rectangle 3">
            <a:extLst>
              <a:ext uri="{FF2B5EF4-FFF2-40B4-BE49-F238E27FC236}">
                <a16:creationId xmlns:a16="http://schemas.microsoft.com/office/drawing/2014/main" id="{B238DC60-D410-16E9-D200-37D8913F27FF}"/>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E8FFD2BC-420B-76FC-6F52-19DDA3E04E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414A9D-E0C9-9B4F-98AD-E06063B8614B}" type="slidenum">
              <a:rPr lang="en-US" altLang="en-US"/>
              <a:pPr/>
              <a:t>15</a:t>
            </a:fld>
            <a:endParaRPr lang="en-US" altLang="en-US"/>
          </a:p>
        </p:txBody>
      </p:sp>
      <p:sp>
        <p:nvSpPr>
          <p:cNvPr id="28675" name="Rectangle 7">
            <a:extLst>
              <a:ext uri="{FF2B5EF4-FFF2-40B4-BE49-F238E27FC236}">
                <a16:creationId xmlns:a16="http://schemas.microsoft.com/office/drawing/2014/main" id="{3F45A134-4398-8FB8-BD0B-BE2C87060F9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E7ECFD8-170B-104A-AF60-3FA289BCD2C2}" type="slidenum">
              <a:rPr lang="en-US" altLang="en-US" sz="1200">
                <a:cs typeface="Arial" panose="020B0604020202020204" pitchFamily="34" charset="0"/>
              </a:rPr>
              <a:pPr algn="r" eaLnBrk="1" hangingPunct="1"/>
              <a:t>15</a:t>
            </a:fld>
            <a:endParaRPr lang="en-US" altLang="en-US" sz="1200">
              <a:cs typeface="Arial" panose="020B0604020202020204" pitchFamily="34" charset="0"/>
            </a:endParaRPr>
          </a:p>
        </p:txBody>
      </p:sp>
      <p:sp>
        <p:nvSpPr>
          <p:cNvPr id="28676" name="Rectangle 2">
            <a:extLst>
              <a:ext uri="{FF2B5EF4-FFF2-40B4-BE49-F238E27FC236}">
                <a16:creationId xmlns:a16="http://schemas.microsoft.com/office/drawing/2014/main" id="{82D6DF30-D3DA-B566-1FFE-FD29349F1C2A}"/>
              </a:ext>
            </a:extLst>
          </p:cNvPr>
          <p:cNvSpPr>
            <a:spLocks noRot="1" noChangeArrowheads="1" noTextEdit="1"/>
          </p:cNvSpPr>
          <p:nvPr>
            <p:ph type="sldImg"/>
          </p:nvPr>
        </p:nvSpPr>
        <p:spPr>
          <a:xfrm>
            <a:off x="1143000" y="534988"/>
            <a:ext cx="4572000" cy="3429000"/>
          </a:xfrm>
          <a:ln/>
        </p:spPr>
      </p:sp>
      <p:sp>
        <p:nvSpPr>
          <p:cNvPr id="28677" name="Rectangle 3">
            <a:extLst>
              <a:ext uri="{FF2B5EF4-FFF2-40B4-BE49-F238E27FC236}">
                <a16:creationId xmlns:a16="http://schemas.microsoft.com/office/drawing/2014/main" id="{9A4FE492-F9B6-6039-DA7C-3336569D7DFA}"/>
              </a:ext>
            </a:extLst>
          </p:cNvPr>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This slide is “hidden” and will not display in your presentation.  I have included it here in case you would like to substitute it for “Active Learning 2A.”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The height of the rectangle is P – ATC, profit per unit.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The width of the rectangle is Q, the number of units.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The area of the rectangle </a:t>
            </a:r>
          </a:p>
          <a:p>
            <a:pPr eaLnBrk="1" hangingPunct="1"/>
            <a:r>
              <a:rPr lang="en-US" altLang="en-US">
                <a:latin typeface="Arial" panose="020B0604020202020204" pitchFamily="34" charset="0"/>
              </a:rPr>
              <a:t>   = height x width </a:t>
            </a:r>
          </a:p>
          <a:p>
            <a:pPr eaLnBrk="1" hangingPunct="1"/>
            <a:r>
              <a:rPr lang="en-US" altLang="en-US">
                <a:latin typeface="Arial" panose="020B0604020202020204" pitchFamily="34" charset="0"/>
              </a:rPr>
              <a:t>   = (profit per unit) x (number of units) </a:t>
            </a:r>
          </a:p>
          <a:p>
            <a:pPr eaLnBrk="1" hangingPunct="1"/>
            <a:r>
              <a:rPr lang="en-US" altLang="en-US">
                <a:latin typeface="Arial" panose="020B0604020202020204" pitchFamily="34" charset="0"/>
              </a:rPr>
              <a:t>   = total profit.</a:t>
            </a:r>
          </a:p>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18482E35-7641-6F41-058D-1C76F931DA30}"/>
              </a:ext>
            </a:extLst>
          </p:cNvPr>
          <p:cNvSpPr txBox="1">
            <a:spLocks noChangeArrowheads="1"/>
          </p:cNvSpPr>
          <p:nvPr userDrawn="1"/>
        </p:nvSpPr>
        <p:spPr bwMode="auto">
          <a:xfrm>
            <a:off x="0" y="6445250"/>
            <a:ext cx="914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altLang="en-US" sz="1600" i="1">
                <a:solidFill>
                  <a:srgbClr val="969696"/>
                </a:solidFill>
                <a:latin typeface="Times New Roman" charset="0"/>
                <a:ea typeface="Arial" charset="0"/>
                <a:cs typeface="Arial" charset="0"/>
              </a:rPr>
              <a:t>© 2009 South-Western, a part of Cengage Learning, all rights reserved</a:t>
            </a:r>
          </a:p>
        </p:txBody>
      </p:sp>
      <p:sp>
        <p:nvSpPr>
          <p:cNvPr id="3" name="TextBox 2">
            <a:extLst>
              <a:ext uri="{FF2B5EF4-FFF2-40B4-BE49-F238E27FC236}">
                <a16:creationId xmlns:a16="http://schemas.microsoft.com/office/drawing/2014/main" id="{25B56070-91B7-23C7-DEEA-EDF817ADD054}"/>
              </a:ext>
            </a:extLst>
          </p:cNvPr>
          <p:cNvSpPr txBox="1">
            <a:spLocks noChangeArrowheads="1"/>
          </p:cNvSpPr>
          <p:nvPr userDrawn="1"/>
        </p:nvSpPr>
        <p:spPr bwMode="auto">
          <a:xfrm>
            <a:off x="327025" y="301625"/>
            <a:ext cx="19589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en-US" sz="2200">
                <a:solidFill>
                  <a:srgbClr val="008080"/>
                </a:solidFill>
                <a:latin typeface="Tahoma" charset="0"/>
                <a:ea typeface="Arial" charset="0"/>
                <a:cs typeface="Arial" charset="0"/>
              </a:rPr>
              <a:t>C H A P T E R</a:t>
            </a:r>
          </a:p>
        </p:txBody>
      </p:sp>
      <p:sp>
        <p:nvSpPr>
          <p:cNvPr id="6146" name="Rectangle 2"/>
          <p:cNvSpPr>
            <a:spLocks noGrp="1" noChangeArrowheads="1"/>
          </p:cNvSpPr>
          <p:nvPr>
            <p:ph type="ctrTitle"/>
          </p:nvPr>
        </p:nvSpPr>
        <p:spPr>
          <a:xfrm>
            <a:off x="0" y="1479550"/>
            <a:ext cx="9144000" cy="1470025"/>
          </a:xfrm>
        </p:spPr>
        <p:txBody>
          <a:bodyPr/>
          <a:lstStyle>
            <a:lvl1pPr>
              <a:lnSpc>
                <a:spcPct val="105000"/>
              </a:lnSpc>
              <a:defRPr>
                <a:solidFill>
                  <a:schemeClr val="bg1"/>
                </a:solidFill>
                <a:effectLst>
                  <a:outerShdw blurRad="38100" dist="38100" dir="2700000" algn="tl">
                    <a:srgbClr val="C0C0C0"/>
                  </a:outerShdw>
                </a:effectLst>
              </a:defRPr>
            </a:lvl1pPr>
          </a:lstStyle>
          <a:p>
            <a:endParaRPr lang="en-US"/>
          </a:p>
        </p:txBody>
      </p:sp>
      <p:sp>
        <p:nvSpPr>
          <p:cNvPr id="6147" name="Rectangle 3"/>
          <p:cNvSpPr>
            <a:spLocks noGrp="1" noChangeArrowheads="1"/>
          </p:cNvSpPr>
          <p:nvPr>
            <p:ph type="subTitle" idx="1"/>
          </p:nvPr>
        </p:nvSpPr>
        <p:spPr>
          <a:xfrm>
            <a:off x="1987550" y="130175"/>
            <a:ext cx="1219200" cy="990600"/>
          </a:xfrm>
        </p:spPr>
        <p:txBody>
          <a:bodyPr/>
          <a:lstStyle>
            <a:lvl1pPr marL="0" indent="0" algn="ctr">
              <a:buFont typeface="Wingdings" pitchFamily="2" charset="2"/>
              <a:buNone/>
              <a:defRPr sz="5800" i="1">
                <a:solidFill>
                  <a:srgbClr val="008080"/>
                </a:solidFill>
                <a:latin typeface="Tahoma" pitchFamily="34" charset="0"/>
              </a:defRPr>
            </a:lvl1pPr>
          </a:lstStyle>
          <a:p>
            <a:r>
              <a:rPr lang="en-US"/>
              <a:t>34</a:t>
            </a:r>
          </a:p>
        </p:txBody>
      </p:sp>
    </p:spTree>
    <p:extLst>
      <p:ext uri="{BB962C8B-B14F-4D97-AF65-F5344CB8AC3E}">
        <p14:creationId xmlns:p14="http://schemas.microsoft.com/office/powerpoint/2010/main" val="22015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D79EE44-CF08-4B1C-6352-88A7FCEA3BD1}"/>
              </a:ext>
            </a:extLst>
          </p:cNvPr>
          <p:cNvSpPr>
            <a:spLocks noGrp="1" noChangeArrowheads="1"/>
          </p:cNvSpPr>
          <p:nvPr>
            <p:ph type="ftr" sz="quarter" idx="10"/>
          </p:nvPr>
        </p:nvSpPr>
        <p:spPr>
          <a:ln/>
        </p:spPr>
        <p:txBody>
          <a:bodyPr/>
          <a:lstStyle>
            <a:lvl1pPr>
              <a:defRPr/>
            </a:lvl1pPr>
          </a:lstStyle>
          <a:p>
            <a:pPr>
              <a:defRPr/>
            </a:pPr>
            <a:r>
              <a:rPr lang="en-US"/>
              <a:t>FIRMS IN COMPETITIVE MARKETS</a:t>
            </a:r>
          </a:p>
        </p:txBody>
      </p:sp>
      <p:sp>
        <p:nvSpPr>
          <p:cNvPr id="5" name="Rectangle 6">
            <a:extLst>
              <a:ext uri="{FF2B5EF4-FFF2-40B4-BE49-F238E27FC236}">
                <a16:creationId xmlns:a16="http://schemas.microsoft.com/office/drawing/2014/main" id="{42CEF9AE-CC5F-104F-F90E-922F124BFBB0}"/>
              </a:ext>
            </a:extLst>
          </p:cNvPr>
          <p:cNvSpPr>
            <a:spLocks noGrp="1" noChangeArrowheads="1"/>
          </p:cNvSpPr>
          <p:nvPr>
            <p:ph type="sldNum" sz="quarter" idx="11"/>
          </p:nvPr>
        </p:nvSpPr>
        <p:spPr>
          <a:ln/>
        </p:spPr>
        <p:txBody>
          <a:bodyPr/>
          <a:lstStyle>
            <a:lvl1pPr>
              <a:defRPr/>
            </a:lvl1pPr>
          </a:lstStyle>
          <a:p>
            <a:fld id="{14A00208-7436-3D4F-80E2-FDE0BA82F8B7}" type="slidenum">
              <a:rPr lang="en-US" altLang="en-US"/>
              <a:pPr/>
              <a:t>‹#›</a:t>
            </a:fld>
            <a:endParaRPr lang="en-US" altLang="en-US"/>
          </a:p>
        </p:txBody>
      </p:sp>
    </p:spTree>
    <p:extLst>
      <p:ext uri="{BB962C8B-B14F-4D97-AF65-F5344CB8AC3E}">
        <p14:creationId xmlns:p14="http://schemas.microsoft.com/office/powerpoint/2010/main" val="386866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52413"/>
            <a:ext cx="2101850" cy="58737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252413"/>
            <a:ext cx="6156325" cy="5873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3EF1FFA5-4F9B-C8B2-9C82-B67946BE3824}"/>
              </a:ext>
            </a:extLst>
          </p:cNvPr>
          <p:cNvSpPr>
            <a:spLocks noGrp="1" noChangeArrowheads="1"/>
          </p:cNvSpPr>
          <p:nvPr>
            <p:ph type="ftr" sz="quarter" idx="10"/>
          </p:nvPr>
        </p:nvSpPr>
        <p:spPr>
          <a:ln/>
        </p:spPr>
        <p:txBody>
          <a:bodyPr/>
          <a:lstStyle>
            <a:lvl1pPr>
              <a:defRPr/>
            </a:lvl1pPr>
          </a:lstStyle>
          <a:p>
            <a:pPr>
              <a:defRPr/>
            </a:pPr>
            <a:r>
              <a:rPr lang="en-US"/>
              <a:t>FIRMS IN COMPETITIVE MARKETS</a:t>
            </a:r>
          </a:p>
        </p:txBody>
      </p:sp>
      <p:sp>
        <p:nvSpPr>
          <p:cNvPr id="5" name="Rectangle 6">
            <a:extLst>
              <a:ext uri="{FF2B5EF4-FFF2-40B4-BE49-F238E27FC236}">
                <a16:creationId xmlns:a16="http://schemas.microsoft.com/office/drawing/2014/main" id="{7FFB581E-0B8B-5F0E-B3E0-581C67DBC719}"/>
              </a:ext>
            </a:extLst>
          </p:cNvPr>
          <p:cNvSpPr>
            <a:spLocks noGrp="1" noChangeArrowheads="1"/>
          </p:cNvSpPr>
          <p:nvPr>
            <p:ph type="sldNum" sz="quarter" idx="11"/>
          </p:nvPr>
        </p:nvSpPr>
        <p:spPr>
          <a:ln/>
        </p:spPr>
        <p:txBody>
          <a:bodyPr/>
          <a:lstStyle>
            <a:lvl1pPr>
              <a:defRPr/>
            </a:lvl1pPr>
          </a:lstStyle>
          <a:p>
            <a:fld id="{3C5E1269-BAFF-9049-955A-49886AB33DFD}" type="slidenum">
              <a:rPr lang="en-US" altLang="en-US"/>
              <a:pPr/>
              <a:t>‹#›</a:t>
            </a:fld>
            <a:endParaRPr lang="en-US" altLang="en-US"/>
          </a:p>
        </p:txBody>
      </p:sp>
    </p:spTree>
    <p:extLst>
      <p:ext uri="{BB962C8B-B14F-4D97-AF65-F5344CB8AC3E}">
        <p14:creationId xmlns:p14="http://schemas.microsoft.com/office/powerpoint/2010/main" val="87498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B4CF680C-9C61-6DE2-9039-551AEAE39DE7}"/>
              </a:ext>
            </a:extLst>
          </p:cNvPr>
          <p:cNvSpPr>
            <a:spLocks noGrp="1" noChangeArrowheads="1"/>
          </p:cNvSpPr>
          <p:nvPr>
            <p:ph type="ftr" sz="quarter" idx="10"/>
          </p:nvPr>
        </p:nvSpPr>
        <p:spPr>
          <a:ln/>
        </p:spPr>
        <p:txBody>
          <a:bodyPr/>
          <a:lstStyle>
            <a:lvl1pPr>
              <a:defRPr/>
            </a:lvl1pPr>
          </a:lstStyle>
          <a:p>
            <a:pPr>
              <a:defRPr/>
            </a:pPr>
            <a:r>
              <a:rPr lang="en-US"/>
              <a:t>FIRMS IN COMPETITIVE MARKETS</a:t>
            </a:r>
          </a:p>
        </p:txBody>
      </p:sp>
      <p:sp>
        <p:nvSpPr>
          <p:cNvPr id="5" name="Rectangle 6">
            <a:extLst>
              <a:ext uri="{FF2B5EF4-FFF2-40B4-BE49-F238E27FC236}">
                <a16:creationId xmlns:a16="http://schemas.microsoft.com/office/drawing/2014/main" id="{D3BEE19F-ACE8-C9CD-A9D7-4FA3A7B702E4}"/>
              </a:ext>
            </a:extLst>
          </p:cNvPr>
          <p:cNvSpPr>
            <a:spLocks noGrp="1" noChangeArrowheads="1"/>
          </p:cNvSpPr>
          <p:nvPr>
            <p:ph type="sldNum" sz="quarter" idx="11"/>
          </p:nvPr>
        </p:nvSpPr>
        <p:spPr>
          <a:ln/>
        </p:spPr>
        <p:txBody>
          <a:bodyPr/>
          <a:lstStyle>
            <a:lvl1pPr>
              <a:defRPr/>
            </a:lvl1pPr>
          </a:lstStyle>
          <a:p>
            <a:fld id="{CA91E2E2-1868-CE4C-94D0-FEF4852C1F8E}" type="slidenum">
              <a:rPr lang="en-US" altLang="en-US"/>
              <a:pPr/>
              <a:t>‹#›</a:t>
            </a:fld>
            <a:endParaRPr lang="en-US" altLang="en-US"/>
          </a:p>
        </p:txBody>
      </p:sp>
    </p:spTree>
    <p:extLst>
      <p:ext uri="{BB962C8B-B14F-4D97-AF65-F5344CB8AC3E}">
        <p14:creationId xmlns:p14="http://schemas.microsoft.com/office/powerpoint/2010/main" val="787575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C8CE3EF6-9D73-FB0C-1FD1-0E0E0325E140}"/>
              </a:ext>
            </a:extLst>
          </p:cNvPr>
          <p:cNvSpPr>
            <a:spLocks noGrp="1" noChangeArrowheads="1"/>
          </p:cNvSpPr>
          <p:nvPr>
            <p:ph type="ftr" sz="quarter" idx="10"/>
          </p:nvPr>
        </p:nvSpPr>
        <p:spPr>
          <a:ln/>
        </p:spPr>
        <p:txBody>
          <a:bodyPr/>
          <a:lstStyle>
            <a:lvl1pPr>
              <a:defRPr/>
            </a:lvl1pPr>
          </a:lstStyle>
          <a:p>
            <a:pPr>
              <a:defRPr/>
            </a:pPr>
            <a:r>
              <a:rPr lang="en-US"/>
              <a:t>FIRMS IN COMPETITIVE MARKETS</a:t>
            </a:r>
          </a:p>
        </p:txBody>
      </p:sp>
      <p:sp>
        <p:nvSpPr>
          <p:cNvPr id="5" name="Rectangle 6">
            <a:extLst>
              <a:ext uri="{FF2B5EF4-FFF2-40B4-BE49-F238E27FC236}">
                <a16:creationId xmlns:a16="http://schemas.microsoft.com/office/drawing/2014/main" id="{2EB0C969-3C58-F3F4-ED87-09E3E9943BCB}"/>
              </a:ext>
            </a:extLst>
          </p:cNvPr>
          <p:cNvSpPr>
            <a:spLocks noGrp="1" noChangeArrowheads="1"/>
          </p:cNvSpPr>
          <p:nvPr>
            <p:ph type="sldNum" sz="quarter" idx="11"/>
          </p:nvPr>
        </p:nvSpPr>
        <p:spPr>
          <a:ln/>
        </p:spPr>
        <p:txBody>
          <a:bodyPr/>
          <a:lstStyle>
            <a:lvl1pPr>
              <a:defRPr/>
            </a:lvl1pPr>
          </a:lstStyle>
          <a:p>
            <a:fld id="{D8F46EF2-7573-BF4B-932B-385403C61DAA}" type="slidenum">
              <a:rPr lang="en-US" altLang="en-US"/>
              <a:pPr/>
              <a:t>‹#›</a:t>
            </a:fld>
            <a:endParaRPr lang="en-US" altLang="en-US"/>
          </a:p>
        </p:txBody>
      </p:sp>
    </p:spTree>
    <p:extLst>
      <p:ext uri="{BB962C8B-B14F-4D97-AF65-F5344CB8AC3E}">
        <p14:creationId xmlns:p14="http://schemas.microsoft.com/office/powerpoint/2010/main" val="2162904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3063" y="1008063"/>
            <a:ext cx="4079875"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5338" y="1008063"/>
            <a:ext cx="4081462"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162D138F-E09D-CD07-E154-125FC33AABE0}"/>
              </a:ext>
            </a:extLst>
          </p:cNvPr>
          <p:cNvSpPr>
            <a:spLocks noGrp="1" noChangeArrowheads="1"/>
          </p:cNvSpPr>
          <p:nvPr>
            <p:ph type="ftr" sz="quarter" idx="10"/>
          </p:nvPr>
        </p:nvSpPr>
        <p:spPr>
          <a:ln/>
        </p:spPr>
        <p:txBody>
          <a:bodyPr/>
          <a:lstStyle>
            <a:lvl1pPr>
              <a:defRPr/>
            </a:lvl1pPr>
          </a:lstStyle>
          <a:p>
            <a:pPr>
              <a:defRPr/>
            </a:pPr>
            <a:r>
              <a:rPr lang="en-US"/>
              <a:t>FIRMS IN COMPETITIVE MARKETS</a:t>
            </a:r>
          </a:p>
        </p:txBody>
      </p:sp>
      <p:sp>
        <p:nvSpPr>
          <p:cNvPr id="6" name="Rectangle 6">
            <a:extLst>
              <a:ext uri="{FF2B5EF4-FFF2-40B4-BE49-F238E27FC236}">
                <a16:creationId xmlns:a16="http://schemas.microsoft.com/office/drawing/2014/main" id="{EAB745CC-C2CE-1AC7-2357-3E1C55DAFDAB}"/>
              </a:ext>
            </a:extLst>
          </p:cNvPr>
          <p:cNvSpPr>
            <a:spLocks noGrp="1" noChangeArrowheads="1"/>
          </p:cNvSpPr>
          <p:nvPr>
            <p:ph type="sldNum" sz="quarter" idx="11"/>
          </p:nvPr>
        </p:nvSpPr>
        <p:spPr>
          <a:ln/>
        </p:spPr>
        <p:txBody>
          <a:bodyPr/>
          <a:lstStyle>
            <a:lvl1pPr>
              <a:defRPr/>
            </a:lvl1pPr>
          </a:lstStyle>
          <a:p>
            <a:fld id="{56DB1D28-5EBD-4545-9FD9-397B252FD6BA}" type="slidenum">
              <a:rPr lang="en-US" altLang="en-US"/>
              <a:pPr/>
              <a:t>‹#›</a:t>
            </a:fld>
            <a:endParaRPr lang="en-US" altLang="en-US"/>
          </a:p>
        </p:txBody>
      </p:sp>
    </p:spTree>
    <p:extLst>
      <p:ext uri="{BB962C8B-B14F-4D97-AF65-F5344CB8AC3E}">
        <p14:creationId xmlns:p14="http://schemas.microsoft.com/office/powerpoint/2010/main" val="123797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76BBBA01-6635-E476-0B22-DC3D970B05E2}"/>
              </a:ext>
            </a:extLst>
          </p:cNvPr>
          <p:cNvSpPr>
            <a:spLocks noGrp="1" noChangeArrowheads="1"/>
          </p:cNvSpPr>
          <p:nvPr>
            <p:ph type="ftr" sz="quarter" idx="10"/>
          </p:nvPr>
        </p:nvSpPr>
        <p:spPr>
          <a:ln/>
        </p:spPr>
        <p:txBody>
          <a:bodyPr/>
          <a:lstStyle>
            <a:lvl1pPr>
              <a:defRPr/>
            </a:lvl1pPr>
          </a:lstStyle>
          <a:p>
            <a:pPr>
              <a:defRPr/>
            </a:pPr>
            <a:r>
              <a:rPr lang="en-US"/>
              <a:t>FIRMS IN COMPETITIVE MARKETS</a:t>
            </a:r>
          </a:p>
        </p:txBody>
      </p:sp>
      <p:sp>
        <p:nvSpPr>
          <p:cNvPr id="8" name="Rectangle 6">
            <a:extLst>
              <a:ext uri="{FF2B5EF4-FFF2-40B4-BE49-F238E27FC236}">
                <a16:creationId xmlns:a16="http://schemas.microsoft.com/office/drawing/2014/main" id="{3F675E43-52E1-8345-F846-BEA115E0D989}"/>
              </a:ext>
            </a:extLst>
          </p:cNvPr>
          <p:cNvSpPr>
            <a:spLocks noGrp="1" noChangeArrowheads="1"/>
          </p:cNvSpPr>
          <p:nvPr>
            <p:ph type="sldNum" sz="quarter" idx="11"/>
          </p:nvPr>
        </p:nvSpPr>
        <p:spPr>
          <a:ln/>
        </p:spPr>
        <p:txBody>
          <a:bodyPr/>
          <a:lstStyle>
            <a:lvl1pPr>
              <a:defRPr/>
            </a:lvl1pPr>
          </a:lstStyle>
          <a:p>
            <a:fld id="{F01E09BA-4F07-104B-8E06-239FD7480E3B}" type="slidenum">
              <a:rPr lang="en-US" altLang="en-US"/>
              <a:pPr/>
              <a:t>‹#›</a:t>
            </a:fld>
            <a:endParaRPr lang="en-US" altLang="en-US"/>
          </a:p>
        </p:txBody>
      </p:sp>
    </p:spTree>
    <p:extLst>
      <p:ext uri="{BB962C8B-B14F-4D97-AF65-F5344CB8AC3E}">
        <p14:creationId xmlns:p14="http://schemas.microsoft.com/office/powerpoint/2010/main" val="270728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B9954D58-25F7-2595-2208-7D0DBF6454B3}"/>
              </a:ext>
            </a:extLst>
          </p:cNvPr>
          <p:cNvSpPr>
            <a:spLocks noGrp="1" noChangeArrowheads="1"/>
          </p:cNvSpPr>
          <p:nvPr>
            <p:ph type="ftr" sz="quarter" idx="10"/>
          </p:nvPr>
        </p:nvSpPr>
        <p:spPr>
          <a:ln/>
        </p:spPr>
        <p:txBody>
          <a:bodyPr/>
          <a:lstStyle>
            <a:lvl1pPr>
              <a:defRPr/>
            </a:lvl1pPr>
          </a:lstStyle>
          <a:p>
            <a:pPr>
              <a:defRPr/>
            </a:pPr>
            <a:r>
              <a:rPr lang="en-US"/>
              <a:t>FIRMS IN COMPETITIVE MARKETS</a:t>
            </a:r>
          </a:p>
        </p:txBody>
      </p:sp>
      <p:sp>
        <p:nvSpPr>
          <p:cNvPr id="4" name="Rectangle 6">
            <a:extLst>
              <a:ext uri="{FF2B5EF4-FFF2-40B4-BE49-F238E27FC236}">
                <a16:creationId xmlns:a16="http://schemas.microsoft.com/office/drawing/2014/main" id="{E1E54FE8-3D2C-A556-52C7-40640B138A9A}"/>
              </a:ext>
            </a:extLst>
          </p:cNvPr>
          <p:cNvSpPr>
            <a:spLocks noGrp="1" noChangeArrowheads="1"/>
          </p:cNvSpPr>
          <p:nvPr>
            <p:ph type="sldNum" sz="quarter" idx="11"/>
          </p:nvPr>
        </p:nvSpPr>
        <p:spPr>
          <a:ln/>
        </p:spPr>
        <p:txBody>
          <a:bodyPr/>
          <a:lstStyle>
            <a:lvl1pPr>
              <a:defRPr/>
            </a:lvl1pPr>
          </a:lstStyle>
          <a:p>
            <a:fld id="{1D357DD7-BCA6-294C-BC48-7D210653130C}" type="slidenum">
              <a:rPr lang="en-US" altLang="en-US"/>
              <a:pPr/>
              <a:t>‹#›</a:t>
            </a:fld>
            <a:endParaRPr lang="en-US" altLang="en-US"/>
          </a:p>
        </p:txBody>
      </p:sp>
    </p:spTree>
    <p:extLst>
      <p:ext uri="{BB962C8B-B14F-4D97-AF65-F5344CB8AC3E}">
        <p14:creationId xmlns:p14="http://schemas.microsoft.com/office/powerpoint/2010/main" val="391482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EE121788-C0F8-2A02-5BF1-29C529552EE4}"/>
              </a:ext>
            </a:extLst>
          </p:cNvPr>
          <p:cNvSpPr>
            <a:spLocks noGrp="1" noChangeArrowheads="1"/>
          </p:cNvSpPr>
          <p:nvPr>
            <p:ph type="ftr" sz="quarter" idx="10"/>
          </p:nvPr>
        </p:nvSpPr>
        <p:spPr>
          <a:ln/>
        </p:spPr>
        <p:txBody>
          <a:bodyPr/>
          <a:lstStyle>
            <a:lvl1pPr>
              <a:defRPr/>
            </a:lvl1pPr>
          </a:lstStyle>
          <a:p>
            <a:pPr>
              <a:defRPr/>
            </a:pPr>
            <a:r>
              <a:rPr lang="en-US"/>
              <a:t>FIRMS IN COMPETITIVE MARKETS</a:t>
            </a:r>
          </a:p>
        </p:txBody>
      </p:sp>
      <p:sp>
        <p:nvSpPr>
          <p:cNvPr id="3" name="Rectangle 6">
            <a:extLst>
              <a:ext uri="{FF2B5EF4-FFF2-40B4-BE49-F238E27FC236}">
                <a16:creationId xmlns:a16="http://schemas.microsoft.com/office/drawing/2014/main" id="{5D43A1CF-AFF5-FDF9-1933-8796AA8BE49E}"/>
              </a:ext>
            </a:extLst>
          </p:cNvPr>
          <p:cNvSpPr>
            <a:spLocks noGrp="1" noChangeArrowheads="1"/>
          </p:cNvSpPr>
          <p:nvPr>
            <p:ph type="sldNum" sz="quarter" idx="11"/>
          </p:nvPr>
        </p:nvSpPr>
        <p:spPr>
          <a:ln/>
        </p:spPr>
        <p:txBody>
          <a:bodyPr/>
          <a:lstStyle>
            <a:lvl1pPr>
              <a:defRPr/>
            </a:lvl1pPr>
          </a:lstStyle>
          <a:p>
            <a:fld id="{E2330814-F5C4-D946-B5FD-853D9A5966AA}" type="slidenum">
              <a:rPr lang="en-US" altLang="en-US"/>
              <a:pPr/>
              <a:t>‹#›</a:t>
            </a:fld>
            <a:endParaRPr lang="en-US" altLang="en-US"/>
          </a:p>
        </p:txBody>
      </p:sp>
    </p:spTree>
    <p:extLst>
      <p:ext uri="{BB962C8B-B14F-4D97-AF65-F5344CB8AC3E}">
        <p14:creationId xmlns:p14="http://schemas.microsoft.com/office/powerpoint/2010/main" val="2390479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90A49FF4-B8EC-A679-CE19-1A0DCDD2E0FD}"/>
              </a:ext>
            </a:extLst>
          </p:cNvPr>
          <p:cNvSpPr>
            <a:spLocks noGrp="1" noChangeArrowheads="1"/>
          </p:cNvSpPr>
          <p:nvPr>
            <p:ph type="ftr" sz="quarter" idx="10"/>
          </p:nvPr>
        </p:nvSpPr>
        <p:spPr>
          <a:ln/>
        </p:spPr>
        <p:txBody>
          <a:bodyPr/>
          <a:lstStyle>
            <a:lvl1pPr>
              <a:defRPr/>
            </a:lvl1pPr>
          </a:lstStyle>
          <a:p>
            <a:pPr>
              <a:defRPr/>
            </a:pPr>
            <a:r>
              <a:rPr lang="en-US"/>
              <a:t>FIRMS IN COMPETITIVE MARKETS</a:t>
            </a:r>
          </a:p>
        </p:txBody>
      </p:sp>
      <p:sp>
        <p:nvSpPr>
          <p:cNvPr id="6" name="Rectangle 6">
            <a:extLst>
              <a:ext uri="{FF2B5EF4-FFF2-40B4-BE49-F238E27FC236}">
                <a16:creationId xmlns:a16="http://schemas.microsoft.com/office/drawing/2014/main" id="{B755727C-FB22-7924-2A15-6BB3AF5450D3}"/>
              </a:ext>
            </a:extLst>
          </p:cNvPr>
          <p:cNvSpPr>
            <a:spLocks noGrp="1" noChangeArrowheads="1"/>
          </p:cNvSpPr>
          <p:nvPr>
            <p:ph type="sldNum" sz="quarter" idx="11"/>
          </p:nvPr>
        </p:nvSpPr>
        <p:spPr>
          <a:ln/>
        </p:spPr>
        <p:txBody>
          <a:bodyPr/>
          <a:lstStyle>
            <a:lvl1pPr>
              <a:defRPr/>
            </a:lvl1pPr>
          </a:lstStyle>
          <a:p>
            <a:fld id="{3629A61E-B3E2-C841-A7BA-76B2F8222883}" type="slidenum">
              <a:rPr lang="en-US" altLang="en-US"/>
              <a:pPr/>
              <a:t>‹#›</a:t>
            </a:fld>
            <a:endParaRPr lang="en-US" altLang="en-US"/>
          </a:p>
        </p:txBody>
      </p:sp>
    </p:spTree>
    <p:extLst>
      <p:ext uri="{BB962C8B-B14F-4D97-AF65-F5344CB8AC3E}">
        <p14:creationId xmlns:p14="http://schemas.microsoft.com/office/powerpoint/2010/main" val="88365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FEACC1DD-042C-AB6C-AE21-20435875BF03}"/>
              </a:ext>
            </a:extLst>
          </p:cNvPr>
          <p:cNvSpPr>
            <a:spLocks noGrp="1" noChangeArrowheads="1"/>
          </p:cNvSpPr>
          <p:nvPr>
            <p:ph type="ftr" sz="quarter" idx="10"/>
          </p:nvPr>
        </p:nvSpPr>
        <p:spPr>
          <a:ln/>
        </p:spPr>
        <p:txBody>
          <a:bodyPr/>
          <a:lstStyle>
            <a:lvl1pPr>
              <a:defRPr/>
            </a:lvl1pPr>
          </a:lstStyle>
          <a:p>
            <a:pPr>
              <a:defRPr/>
            </a:pPr>
            <a:r>
              <a:rPr lang="en-US"/>
              <a:t>FIRMS IN COMPETITIVE MARKETS</a:t>
            </a:r>
          </a:p>
        </p:txBody>
      </p:sp>
      <p:sp>
        <p:nvSpPr>
          <p:cNvPr id="6" name="Rectangle 6">
            <a:extLst>
              <a:ext uri="{FF2B5EF4-FFF2-40B4-BE49-F238E27FC236}">
                <a16:creationId xmlns:a16="http://schemas.microsoft.com/office/drawing/2014/main" id="{54335253-2BDD-5841-17EC-F3DE7B708F87}"/>
              </a:ext>
            </a:extLst>
          </p:cNvPr>
          <p:cNvSpPr>
            <a:spLocks noGrp="1" noChangeArrowheads="1"/>
          </p:cNvSpPr>
          <p:nvPr>
            <p:ph type="sldNum" sz="quarter" idx="11"/>
          </p:nvPr>
        </p:nvSpPr>
        <p:spPr>
          <a:ln/>
        </p:spPr>
        <p:txBody>
          <a:bodyPr/>
          <a:lstStyle>
            <a:lvl1pPr>
              <a:defRPr/>
            </a:lvl1pPr>
          </a:lstStyle>
          <a:p>
            <a:fld id="{21FDB444-5C1C-404A-80BA-84AED9AB3966}" type="slidenum">
              <a:rPr lang="en-US" altLang="en-US"/>
              <a:pPr/>
              <a:t>‹#›</a:t>
            </a:fld>
            <a:endParaRPr lang="en-US" altLang="en-US"/>
          </a:p>
        </p:txBody>
      </p:sp>
    </p:spTree>
    <p:extLst>
      <p:ext uri="{BB962C8B-B14F-4D97-AF65-F5344CB8AC3E}">
        <p14:creationId xmlns:p14="http://schemas.microsoft.com/office/powerpoint/2010/main" val="99042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E788849-2BC6-E98F-DC44-BF2A48F002C5}"/>
              </a:ext>
            </a:extLst>
          </p:cNvPr>
          <p:cNvSpPr>
            <a:spLocks noGrp="1" noChangeArrowheads="1"/>
          </p:cNvSpPr>
          <p:nvPr>
            <p:ph type="title"/>
          </p:nvPr>
        </p:nvSpPr>
        <p:spPr bwMode="auto">
          <a:xfrm>
            <a:off x="342900" y="252413"/>
            <a:ext cx="841057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a:p>
        </p:txBody>
      </p:sp>
      <p:sp>
        <p:nvSpPr>
          <p:cNvPr id="4099" name="Rectangle 3">
            <a:extLst>
              <a:ext uri="{FF2B5EF4-FFF2-40B4-BE49-F238E27FC236}">
                <a16:creationId xmlns:a16="http://schemas.microsoft.com/office/drawing/2014/main" id="{70512370-C0D1-4222-24D5-61794D825EB9}"/>
              </a:ext>
            </a:extLst>
          </p:cNvPr>
          <p:cNvSpPr>
            <a:spLocks noGrp="1" noChangeArrowheads="1"/>
          </p:cNvSpPr>
          <p:nvPr>
            <p:ph type="body" idx="1"/>
          </p:nvPr>
        </p:nvSpPr>
        <p:spPr bwMode="auto">
          <a:xfrm>
            <a:off x="373063" y="1008063"/>
            <a:ext cx="8313737"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1" name="Rectangle 5">
            <a:extLst>
              <a:ext uri="{FF2B5EF4-FFF2-40B4-BE49-F238E27FC236}">
                <a16:creationId xmlns:a16="http://schemas.microsoft.com/office/drawing/2014/main" id="{663893CE-15E9-574A-88DE-8EE9E95BFFEC}"/>
              </a:ext>
            </a:extLst>
          </p:cNvPr>
          <p:cNvSpPr>
            <a:spLocks noGrp="1" noChangeArrowheads="1"/>
          </p:cNvSpPr>
          <p:nvPr>
            <p:ph type="ftr" sz="quarter" idx="3"/>
          </p:nvPr>
        </p:nvSpPr>
        <p:spPr bwMode="auto">
          <a:xfrm>
            <a:off x="285750" y="6392863"/>
            <a:ext cx="7335838" cy="3667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1" hangingPunct="1">
              <a:defRPr i="1">
                <a:solidFill>
                  <a:srgbClr val="777777"/>
                </a:solidFill>
                <a:latin typeface="Arial" charset="0"/>
              </a:defRPr>
            </a:lvl1pPr>
          </a:lstStyle>
          <a:p>
            <a:pPr>
              <a:defRPr/>
            </a:pPr>
            <a:r>
              <a:rPr lang="en-US"/>
              <a:t>FIRMS IN COMPETITIVE MARKETS</a:t>
            </a:r>
          </a:p>
        </p:txBody>
      </p:sp>
      <p:sp>
        <p:nvSpPr>
          <p:cNvPr id="4102" name="Rectangle 6">
            <a:extLst>
              <a:ext uri="{FF2B5EF4-FFF2-40B4-BE49-F238E27FC236}">
                <a16:creationId xmlns:a16="http://schemas.microsoft.com/office/drawing/2014/main" id="{5C00AB46-C355-BB4E-B125-CBD84BAA410E}"/>
              </a:ext>
            </a:extLst>
          </p:cNvPr>
          <p:cNvSpPr>
            <a:spLocks noGrp="1" noChangeArrowheads="1"/>
          </p:cNvSpPr>
          <p:nvPr>
            <p:ph type="sldNum" sz="quarter" idx="4"/>
          </p:nvPr>
        </p:nvSpPr>
        <p:spPr bwMode="auto">
          <a:xfrm>
            <a:off x="8302625" y="6375400"/>
            <a:ext cx="684213" cy="368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700">
                <a:solidFill>
                  <a:srgbClr val="777777"/>
                </a:solidFill>
              </a:defRPr>
            </a:lvl1pPr>
          </a:lstStyle>
          <a:p>
            <a:fld id="{ADCEA32F-6241-3F44-B237-5979031C834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00"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left)">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left)">
                                      <p:cBhvr>
                                        <p:cTn id="22" dur="500"/>
                                        <p:tgtEl>
                                          <p:spTgt spid="4099">
                                            <p:txEl>
                                              <p:pRg st="3" end="3"/>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Effect transition="in" filter="wipe(left)">
                                      <p:cBhvr>
                                        <p:cTn id="25"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4">
        <p:tmplLst>
          <p:tmpl lvl="1">
            <p:tnLst>
              <p:par>
                <p:cTn presetID="22" presetClass="entr" presetSubtype="8" fill="hold" nodeType="click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Lst>
      </p:bldP>
    </p:bldLst>
  </p:timing>
  <p:hf hdr="0" dt="0"/>
  <p:txStyles>
    <p:titleStyle>
      <a:lvl1pPr algn="ctr" rtl="0" eaLnBrk="0" fontAlgn="base" hangingPunct="0">
        <a:spcBef>
          <a:spcPct val="0"/>
        </a:spcBef>
        <a:spcAft>
          <a:spcPct val="0"/>
        </a:spcAft>
        <a:defRPr sz="3800" b="1">
          <a:solidFill>
            <a:srgbClr val="333399"/>
          </a:solidFill>
          <a:latin typeface="+mj-lt"/>
          <a:ea typeface="+mj-ea"/>
          <a:cs typeface="+mj-cs"/>
        </a:defRPr>
      </a:lvl1pPr>
      <a:lvl2pPr algn="ctr" rtl="0" eaLnBrk="0" fontAlgn="base" hangingPunct="0">
        <a:spcBef>
          <a:spcPct val="0"/>
        </a:spcBef>
        <a:spcAft>
          <a:spcPct val="0"/>
        </a:spcAft>
        <a:defRPr sz="3800" b="1">
          <a:solidFill>
            <a:srgbClr val="333399"/>
          </a:solidFill>
          <a:latin typeface="Book Antiqua" pitchFamily="18" charset="0"/>
        </a:defRPr>
      </a:lvl2pPr>
      <a:lvl3pPr algn="ctr" rtl="0" eaLnBrk="0" fontAlgn="base" hangingPunct="0">
        <a:spcBef>
          <a:spcPct val="0"/>
        </a:spcBef>
        <a:spcAft>
          <a:spcPct val="0"/>
        </a:spcAft>
        <a:defRPr sz="3800" b="1">
          <a:solidFill>
            <a:srgbClr val="333399"/>
          </a:solidFill>
          <a:latin typeface="Book Antiqua" pitchFamily="18" charset="0"/>
        </a:defRPr>
      </a:lvl3pPr>
      <a:lvl4pPr algn="ctr" rtl="0" eaLnBrk="0" fontAlgn="base" hangingPunct="0">
        <a:spcBef>
          <a:spcPct val="0"/>
        </a:spcBef>
        <a:spcAft>
          <a:spcPct val="0"/>
        </a:spcAft>
        <a:defRPr sz="3800" b="1">
          <a:solidFill>
            <a:srgbClr val="333399"/>
          </a:solidFill>
          <a:latin typeface="Book Antiqua" pitchFamily="18" charset="0"/>
        </a:defRPr>
      </a:lvl4pPr>
      <a:lvl5pPr algn="ctr" rtl="0" eaLnBrk="0" fontAlgn="base" hangingPunct="0">
        <a:spcBef>
          <a:spcPct val="0"/>
        </a:spcBef>
        <a:spcAft>
          <a:spcPct val="0"/>
        </a:spcAft>
        <a:defRPr sz="3800" b="1">
          <a:solidFill>
            <a:srgbClr val="333399"/>
          </a:solidFill>
          <a:latin typeface="Book Antiqua" pitchFamily="18" charset="0"/>
        </a:defRPr>
      </a:lvl5pPr>
      <a:lvl6pPr marL="457200" algn="ctr" rtl="0" fontAlgn="base">
        <a:spcBef>
          <a:spcPct val="0"/>
        </a:spcBef>
        <a:spcAft>
          <a:spcPct val="0"/>
        </a:spcAft>
        <a:defRPr sz="3800" b="1">
          <a:solidFill>
            <a:srgbClr val="333399"/>
          </a:solidFill>
          <a:latin typeface="Book Antiqua" pitchFamily="18" charset="0"/>
        </a:defRPr>
      </a:lvl6pPr>
      <a:lvl7pPr marL="914400" algn="ctr" rtl="0" fontAlgn="base">
        <a:spcBef>
          <a:spcPct val="0"/>
        </a:spcBef>
        <a:spcAft>
          <a:spcPct val="0"/>
        </a:spcAft>
        <a:defRPr sz="3800" b="1">
          <a:solidFill>
            <a:srgbClr val="333399"/>
          </a:solidFill>
          <a:latin typeface="Book Antiqua" pitchFamily="18" charset="0"/>
        </a:defRPr>
      </a:lvl7pPr>
      <a:lvl8pPr marL="1371600" algn="ctr" rtl="0" fontAlgn="base">
        <a:spcBef>
          <a:spcPct val="0"/>
        </a:spcBef>
        <a:spcAft>
          <a:spcPct val="0"/>
        </a:spcAft>
        <a:defRPr sz="3800" b="1">
          <a:solidFill>
            <a:srgbClr val="333399"/>
          </a:solidFill>
          <a:latin typeface="Book Antiqua" pitchFamily="18" charset="0"/>
        </a:defRPr>
      </a:lvl8pPr>
      <a:lvl9pPr marL="1828800" algn="ctr" rtl="0" fontAlgn="base">
        <a:spcBef>
          <a:spcPct val="0"/>
        </a:spcBef>
        <a:spcAft>
          <a:spcPct val="0"/>
        </a:spcAft>
        <a:defRPr sz="3800" b="1">
          <a:solidFill>
            <a:srgbClr val="333399"/>
          </a:solidFill>
          <a:latin typeface="Book Antiqua" pitchFamily="18" charset="0"/>
        </a:defRPr>
      </a:lvl9pPr>
    </p:titleStyle>
    <p:bodyStyle>
      <a:lvl1pPr marL="342900" indent="-342900" algn="l" rtl="0" eaLnBrk="0" fontAlgn="base" hangingPunct="0">
        <a:lnSpc>
          <a:spcPct val="105000"/>
        </a:lnSpc>
        <a:spcBef>
          <a:spcPct val="45000"/>
        </a:spcBef>
        <a:spcAft>
          <a:spcPct val="0"/>
        </a:spcAft>
        <a:buClr>
          <a:srgbClr val="339966"/>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Placeholder 2">
            <a:extLst>
              <a:ext uri="{FF2B5EF4-FFF2-40B4-BE49-F238E27FC236}">
                <a16:creationId xmlns:a16="http://schemas.microsoft.com/office/drawing/2014/main" id="{B4524B01-5C76-2D7C-C83D-098E6CC868BA}"/>
              </a:ext>
            </a:extLst>
          </p:cNvPr>
          <p:cNvSpPr>
            <a:spLocks noGrp="1" noChangeArrowheads="1"/>
          </p:cNvSpPr>
          <p:nvPr>
            <p:ph type="body" idx="1"/>
          </p:nvPr>
        </p:nvSpPr>
        <p:spPr>
          <a:xfrm>
            <a:off x="593725" y="1844675"/>
            <a:ext cx="7900988" cy="1500188"/>
          </a:xfrm>
        </p:spPr>
        <p:txBody>
          <a:bodyPr/>
          <a:lstStyle/>
          <a:p>
            <a:pPr algn="ctr"/>
            <a:r>
              <a:rPr lang="en-US" altLang="en-US" sz="2800" b="1"/>
              <a:t>UNIT II</a:t>
            </a:r>
          </a:p>
          <a:p>
            <a:pPr algn="ctr"/>
            <a:r>
              <a:rPr lang="en-US" altLang="en-US" sz="2800" b="1"/>
              <a:t>Objectives of Firm and Price Determination</a:t>
            </a:r>
            <a:r>
              <a:rPr lang="en-GB" altLang="en-US" sz="2800" b="1"/>
              <a:t> </a:t>
            </a:r>
            <a:endParaRPr lang="en-US" altLang="en-US" sz="2800" b="1"/>
          </a:p>
        </p:txBody>
      </p:sp>
      <p:sp>
        <p:nvSpPr>
          <p:cNvPr id="4099" name="Footer Placeholder 3">
            <a:extLst>
              <a:ext uri="{FF2B5EF4-FFF2-40B4-BE49-F238E27FC236}">
                <a16:creationId xmlns:a16="http://schemas.microsoft.com/office/drawing/2014/main" id="{4C05340A-E625-F299-C776-0079C3BE3F0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Footer Placeholder 1">
            <a:extLst>
              <a:ext uri="{FF2B5EF4-FFF2-40B4-BE49-F238E27FC236}">
                <a16:creationId xmlns:a16="http://schemas.microsoft.com/office/drawing/2014/main" id="{9A2F2CFE-AAAF-9989-214D-76FDC60CDDF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15363" name="Slide Number Placeholder 2">
            <a:extLst>
              <a:ext uri="{FF2B5EF4-FFF2-40B4-BE49-F238E27FC236}">
                <a16:creationId xmlns:a16="http://schemas.microsoft.com/office/drawing/2014/main" id="{E9BE029C-11AD-8D58-FE8D-D3C83C37C04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1C1390FD-1E2A-A64F-82C1-0249FBB2807C}" type="slidenum">
              <a:rPr lang="en-US" altLang="en-US" sz="1700">
                <a:solidFill>
                  <a:srgbClr val="777777"/>
                </a:solidFill>
              </a:rPr>
              <a:pPr>
                <a:lnSpc>
                  <a:spcPct val="100000"/>
                </a:lnSpc>
                <a:spcBef>
                  <a:spcPct val="0"/>
                </a:spcBef>
                <a:buClrTx/>
                <a:buSzTx/>
                <a:buFontTx/>
                <a:buNone/>
              </a:pPr>
              <a:t>9</a:t>
            </a:fld>
            <a:endParaRPr lang="en-US" altLang="en-US" sz="1700">
              <a:solidFill>
                <a:srgbClr val="777777"/>
              </a:solidFill>
            </a:endParaRPr>
          </a:p>
        </p:txBody>
      </p:sp>
      <p:sp>
        <p:nvSpPr>
          <p:cNvPr id="15364" name="Rectangle 2">
            <a:extLst>
              <a:ext uri="{FF2B5EF4-FFF2-40B4-BE49-F238E27FC236}">
                <a16:creationId xmlns:a16="http://schemas.microsoft.com/office/drawing/2014/main" id="{B8591A50-714E-FEFB-E40C-B0FE3DAB5397}"/>
              </a:ext>
            </a:extLst>
          </p:cNvPr>
          <p:cNvSpPr>
            <a:spLocks noGrp="1" noChangeArrowheads="1"/>
          </p:cNvSpPr>
          <p:nvPr>
            <p:ph type="title" idx="4294967295"/>
          </p:nvPr>
        </p:nvSpPr>
        <p:spPr>
          <a:xfrm>
            <a:off x="0" y="252413"/>
            <a:ext cx="8410575" cy="681037"/>
          </a:xfrm>
        </p:spPr>
        <p:txBody>
          <a:bodyPr/>
          <a:lstStyle/>
          <a:p>
            <a:pPr eaLnBrk="1" hangingPunct="1"/>
            <a:r>
              <a:rPr lang="en-US" altLang="en-US" sz="3700"/>
              <a:t>The Revenue of a Competitive Firm</a:t>
            </a:r>
          </a:p>
        </p:txBody>
      </p:sp>
      <p:sp>
        <p:nvSpPr>
          <p:cNvPr id="78851" name="Rectangle 3">
            <a:extLst>
              <a:ext uri="{FF2B5EF4-FFF2-40B4-BE49-F238E27FC236}">
                <a16:creationId xmlns:a16="http://schemas.microsoft.com/office/drawing/2014/main" id="{88D3E230-7216-F5B4-6877-801F31D3EC15}"/>
              </a:ext>
            </a:extLst>
          </p:cNvPr>
          <p:cNvSpPr>
            <a:spLocks noGrp="1" noChangeArrowheads="1"/>
          </p:cNvSpPr>
          <p:nvPr>
            <p:ph type="body" idx="4294967295"/>
          </p:nvPr>
        </p:nvSpPr>
        <p:spPr>
          <a:xfrm>
            <a:off x="0" y="1176338"/>
            <a:ext cx="4762500" cy="3802062"/>
          </a:xfrm>
        </p:spPr>
        <p:txBody>
          <a:bodyPr/>
          <a:lstStyle/>
          <a:p>
            <a:pPr eaLnBrk="1" hangingPunct="1">
              <a:spcBef>
                <a:spcPct val="120000"/>
              </a:spcBef>
            </a:pPr>
            <a:r>
              <a:rPr lang="en-US" altLang="en-US"/>
              <a:t>Total revenue (</a:t>
            </a:r>
            <a:r>
              <a:rPr lang="en-US" altLang="en-US" i="1"/>
              <a:t>TR</a:t>
            </a:r>
            <a:r>
              <a:rPr lang="en-US" altLang="en-US"/>
              <a:t>) </a:t>
            </a:r>
          </a:p>
          <a:p>
            <a:pPr eaLnBrk="1" hangingPunct="1">
              <a:spcBef>
                <a:spcPct val="120000"/>
              </a:spcBef>
            </a:pPr>
            <a:r>
              <a:rPr lang="en-US" altLang="en-US" b="1">
                <a:solidFill>
                  <a:srgbClr val="CC0000"/>
                </a:solidFill>
              </a:rPr>
              <a:t>Average revenue (</a:t>
            </a:r>
            <a:r>
              <a:rPr lang="en-US" altLang="en-US" b="1" i="1">
                <a:solidFill>
                  <a:srgbClr val="CC0000"/>
                </a:solidFill>
              </a:rPr>
              <a:t>AR</a:t>
            </a:r>
            <a:r>
              <a:rPr lang="en-US" altLang="en-US" b="1">
                <a:solidFill>
                  <a:srgbClr val="CC0000"/>
                </a:solidFill>
              </a:rPr>
              <a:t>)</a:t>
            </a:r>
          </a:p>
          <a:p>
            <a:pPr eaLnBrk="1" hangingPunct="1">
              <a:spcBef>
                <a:spcPct val="120000"/>
              </a:spcBef>
            </a:pPr>
            <a:r>
              <a:rPr lang="en-US" altLang="en-US" b="1">
                <a:solidFill>
                  <a:srgbClr val="CC0000"/>
                </a:solidFill>
              </a:rPr>
              <a:t>Marginal revenue (</a:t>
            </a:r>
            <a:r>
              <a:rPr lang="en-US" altLang="en-US" b="1" i="1">
                <a:solidFill>
                  <a:srgbClr val="CC0000"/>
                </a:solidFill>
              </a:rPr>
              <a:t>MR</a:t>
            </a:r>
            <a:r>
              <a:rPr lang="en-US" altLang="en-US" b="1">
                <a:solidFill>
                  <a:srgbClr val="CC0000"/>
                </a:solidFill>
              </a:rPr>
              <a:t>)</a:t>
            </a:r>
            <a:r>
              <a:rPr lang="en-US" altLang="en-US"/>
              <a:t>:</a:t>
            </a:r>
            <a:br>
              <a:rPr lang="en-US" altLang="en-US"/>
            </a:br>
            <a:r>
              <a:rPr lang="en-US" altLang="en-US"/>
              <a:t>The change in </a:t>
            </a:r>
            <a:r>
              <a:rPr lang="en-US" altLang="en-US" i="1"/>
              <a:t>TR</a:t>
            </a:r>
            <a:r>
              <a:rPr lang="en-US" altLang="en-US"/>
              <a:t> from </a:t>
            </a:r>
            <a:br>
              <a:rPr lang="en-US" altLang="en-US"/>
            </a:br>
            <a:r>
              <a:rPr lang="en-US" altLang="en-US"/>
              <a:t>selling one more unit. </a:t>
            </a:r>
          </a:p>
        </p:txBody>
      </p:sp>
      <p:grpSp>
        <p:nvGrpSpPr>
          <p:cNvPr id="2" name="Group 21">
            <a:extLst>
              <a:ext uri="{FF2B5EF4-FFF2-40B4-BE49-F238E27FC236}">
                <a16:creationId xmlns:a16="http://schemas.microsoft.com/office/drawing/2014/main" id="{EBB7DEAA-3C03-24E9-892C-4C91B4FFC195}"/>
              </a:ext>
            </a:extLst>
          </p:cNvPr>
          <p:cNvGrpSpPr>
            <a:grpSpLocks/>
          </p:cNvGrpSpPr>
          <p:nvPr/>
        </p:nvGrpSpPr>
        <p:grpSpPr bwMode="auto">
          <a:xfrm>
            <a:off x="5476875" y="3305175"/>
            <a:ext cx="1876425" cy="990600"/>
            <a:chOff x="3450" y="2061"/>
            <a:chExt cx="1182" cy="624"/>
          </a:xfrm>
        </p:grpSpPr>
        <p:grpSp>
          <p:nvGrpSpPr>
            <p:cNvPr id="15376" name="Group 10">
              <a:extLst>
                <a:ext uri="{FF2B5EF4-FFF2-40B4-BE49-F238E27FC236}">
                  <a16:creationId xmlns:a16="http://schemas.microsoft.com/office/drawing/2014/main" id="{CDF38C0E-3164-D746-1156-402D724510C9}"/>
                </a:ext>
              </a:extLst>
            </p:cNvPr>
            <p:cNvGrpSpPr>
              <a:grpSpLocks/>
            </p:cNvGrpSpPr>
            <p:nvPr/>
          </p:nvGrpSpPr>
          <p:grpSpPr bwMode="auto">
            <a:xfrm>
              <a:off x="4081" y="2061"/>
              <a:ext cx="551" cy="624"/>
              <a:chOff x="4601" y="1756"/>
              <a:chExt cx="551" cy="624"/>
            </a:xfrm>
          </p:grpSpPr>
          <p:sp>
            <p:nvSpPr>
              <p:cNvPr id="15378" name="Rectangle 6">
                <a:extLst>
                  <a:ext uri="{FF2B5EF4-FFF2-40B4-BE49-F238E27FC236}">
                    <a16:creationId xmlns:a16="http://schemas.microsoft.com/office/drawing/2014/main" id="{C187808B-7CDA-151A-3C4B-DF30814F768C}"/>
                  </a:ext>
                </a:extLst>
              </p:cNvPr>
              <p:cNvSpPr>
                <a:spLocks noChangeArrowheads="1"/>
              </p:cNvSpPr>
              <p:nvPr/>
            </p:nvSpPr>
            <p:spPr bwMode="auto">
              <a:xfrm>
                <a:off x="4601" y="1756"/>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b="1">
                    <a:cs typeface="Arial" panose="020B0604020202020204" pitchFamily="34" charset="0"/>
                  </a:rPr>
                  <a:t>∆</a:t>
                </a:r>
                <a:r>
                  <a:rPr lang="en-US" altLang="en-US" i="1">
                    <a:cs typeface="Arial" panose="020B0604020202020204" pitchFamily="34" charset="0"/>
                  </a:rPr>
                  <a:t>TR</a:t>
                </a:r>
              </a:p>
            </p:txBody>
          </p:sp>
          <p:sp>
            <p:nvSpPr>
              <p:cNvPr id="15379" name="Rectangle 7">
                <a:extLst>
                  <a:ext uri="{FF2B5EF4-FFF2-40B4-BE49-F238E27FC236}">
                    <a16:creationId xmlns:a16="http://schemas.microsoft.com/office/drawing/2014/main" id="{33E1C9EB-434B-ACD7-96A9-592D07D695FD}"/>
                  </a:ext>
                </a:extLst>
              </p:cNvPr>
              <p:cNvSpPr>
                <a:spLocks noChangeArrowheads="1"/>
              </p:cNvSpPr>
              <p:nvPr/>
            </p:nvSpPr>
            <p:spPr bwMode="auto">
              <a:xfrm>
                <a:off x="4649" y="2053"/>
                <a:ext cx="4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b="1">
                    <a:cs typeface="Arial" panose="020B0604020202020204" pitchFamily="34" charset="0"/>
                  </a:rPr>
                  <a:t>∆</a:t>
                </a:r>
                <a:r>
                  <a:rPr lang="en-US" altLang="en-US" b="1" i="1">
                    <a:cs typeface="Arial" panose="020B0604020202020204" pitchFamily="34" charset="0"/>
                  </a:rPr>
                  <a:t>Q</a:t>
                </a:r>
              </a:p>
            </p:txBody>
          </p:sp>
          <p:sp>
            <p:nvSpPr>
              <p:cNvPr id="15380" name="Line 8">
                <a:extLst>
                  <a:ext uri="{FF2B5EF4-FFF2-40B4-BE49-F238E27FC236}">
                    <a16:creationId xmlns:a16="http://schemas.microsoft.com/office/drawing/2014/main" id="{D63794BB-6337-E534-1660-17E92D76AA1C}"/>
                  </a:ext>
                </a:extLst>
              </p:cNvPr>
              <p:cNvSpPr>
                <a:spLocks noChangeShapeType="1"/>
              </p:cNvSpPr>
              <p:nvPr/>
            </p:nvSpPr>
            <p:spPr bwMode="auto">
              <a:xfrm>
                <a:off x="4658" y="2075"/>
                <a:ext cx="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77" name="Rectangle 9">
              <a:extLst>
                <a:ext uri="{FF2B5EF4-FFF2-40B4-BE49-F238E27FC236}">
                  <a16:creationId xmlns:a16="http://schemas.microsoft.com/office/drawing/2014/main" id="{803DED31-6083-032A-5C8E-0220A155E03B}"/>
                </a:ext>
              </a:extLst>
            </p:cNvPr>
            <p:cNvSpPr>
              <a:spLocks noChangeArrowheads="1"/>
            </p:cNvSpPr>
            <p:nvPr/>
          </p:nvSpPr>
          <p:spPr bwMode="auto">
            <a:xfrm>
              <a:off x="3450" y="2211"/>
              <a:ext cx="6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en-US" i="1">
                  <a:cs typeface="Arial" panose="020B0604020202020204" pitchFamily="34" charset="0"/>
                </a:rPr>
                <a:t>MR</a:t>
              </a:r>
              <a:r>
                <a:rPr lang="en-US" altLang="en-US">
                  <a:cs typeface="Arial" panose="020B0604020202020204" pitchFamily="34" charset="0"/>
                </a:rPr>
                <a:t> =</a:t>
              </a:r>
            </a:p>
          </p:txBody>
        </p:sp>
      </p:grpSp>
      <p:sp>
        <p:nvSpPr>
          <p:cNvPr id="78866" name="Rectangle 18">
            <a:extLst>
              <a:ext uri="{FF2B5EF4-FFF2-40B4-BE49-F238E27FC236}">
                <a16:creationId xmlns:a16="http://schemas.microsoft.com/office/drawing/2014/main" id="{F740AD95-4922-1BAB-7AB2-A0BDB1EA4356}"/>
              </a:ext>
            </a:extLst>
          </p:cNvPr>
          <p:cNvSpPr>
            <a:spLocks noChangeArrowheads="1"/>
          </p:cNvSpPr>
          <p:nvPr/>
        </p:nvSpPr>
        <p:spPr bwMode="auto">
          <a:xfrm>
            <a:off x="5472113" y="1181100"/>
            <a:ext cx="1951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en-US" i="1">
                <a:cs typeface="Arial" panose="020B0604020202020204" pitchFamily="34" charset="0"/>
              </a:rPr>
              <a:t>TR</a:t>
            </a:r>
            <a:r>
              <a:rPr lang="en-US" altLang="en-US">
                <a:cs typeface="Arial" panose="020B0604020202020204" pitchFamily="34" charset="0"/>
              </a:rPr>
              <a:t> = </a:t>
            </a:r>
            <a:r>
              <a:rPr lang="en-US" altLang="en-US" b="1" i="1">
                <a:cs typeface="Arial" panose="020B0604020202020204" pitchFamily="34" charset="0"/>
              </a:rPr>
              <a:t>P</a:t>
            </a:r>
            <a:r>
              <a:rPr lang="en-US" altLang="en-US">
                <a:cs typeface="Arial" panose="020B0604020202020204" pitchFamily="34" charset="0"/>
              </a:rPr>
              <a:t> x </a:t>
            </a:r>
            <a:r>
              <a:rPr lang="en-US" altLang="en-US" b="1" i="1">
                <a:cs typeface="Arial" panose="020B0604020202020204" pitchFamily="34" charset="0"/>
              </a:rPr>
              <a:t>Q</a:t>
            </a:r>
          </a:p>
        </p:txBody>
      </p:sp>
      <p:grpSp>
        <p:nvGrpSpPr>
          <p:cNvPr id="4" name="Group 20">
            <a:extLst>
              <a:ext uri="{FF2B5EF4-FFF2-40B4-BE49-F238E27FC236}">
                <a16:creationId xmlns:a16="http://schemas.microsoft.com/office/drawing/2014/main" id="{A183885C-6348-67C4-B315-3DE24674D298}"/>
              </a:ext>
            </a:extLst>
          </p:cNvPr>
          <p:cNvGrpSpPr>
            <a:grpSpLocks/>
          </p:cNvGrpSpPr>
          <p:nvPr/>
        </p:nvGrpSpPr>
        <p:grpSpPr bwMode="auto">
          <a:xfrm>
            <a:off x="5473700" y="1911350"/>
            <a:ext cx="2635250" cy="990600"/>
            <a:chOff x="3483" y="1113"/>
            <a:chExt cx="1660" cy="624"/>
          </a:xfrm>
        </p:grpSpPr>
        <p:grpSp>
          <p:nvGrpSpPr>
            <p:cNvPr id="15370" name="Group 13">
              <a:extLst>
                <a:ext uri="{FF2B5EF4-FFF2-40B4-BE49-F238E27FC236}">
                  <a16:creationId xmlns:a16="http://schemas.microsoft.com/office/drawing/2014/main" id="{5A7D6D37-CB81-CE06-8219-F6E509F72734}"/>
                </a:ext>
              </a:extLst>
            </p:cNvPr>
            <p:cNvGrpSpPr>
              <a:grpSpLocks/>
            </p:cNvGrpSpPr>
            <p:nvPr/>
          </p:nvGrpSpPr>
          <p:grpSpPr bwMode="auto">
            <a:xfrm>
              <a:off x="4171" y="1113"/>
              <a:ext cx="452" cy="624"/>
              <a:chOff x="4658" y="1756"/>
              <a:chExt cx="452" cy="624"/>
            </a:xfrm>
          </p:grpSpPr>
          <p:sp>
            <p:nvSpPr>
              <p:cNvPr id="15373" name="Rectangle 14">
                <a:extLst>
                  <a:ext uri="{FF2B5EF4-FFF2-40B4-BE49-F238E27FC236}">
                    <a16:creationId xmlns:a16="http://schemas.microsoft.com/office/drawing/2014/main" id="{713D1A91-D54A-A17B-1D73-D85A56C99DDE}"/>
                  </a:ext>
                </a:extLst>
              </p:cNvPr>
              <p:cNvSpPr>
                <a:spLocks noChangeArrowheads="1"/>
              </p:cNvSpPr>
              <p:nvPr/>
            </p:nvSpPr>
            <p:spPr bwMode="auto">
              <a:xfrm>
                <a:off x="4669" y="1756"/>
                <a:ext cx="4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i="1">
                    <a:cs typeface="Arial" panose="020B0604020202020204" pitchFamily="34" charset="0"/>
                  </a:rPr>
                  <a:t>TR</a:t>
                </a:r>
              </a:p>
            </p:txBody>
          </p:sp>
          <p:sp>
            <p:nvSpPr>
              <p:cNvPr id="15374" name="Rectangle 15">
                <a:extLst>
                  <a:ext uri="{FF2B5EF4-FFF2-40B4-BE49-F238E27FC236}">
                    <a16:creationId xmlns:a16="http://schemas.microsoft.com/office/drawing/2014/main" id="{C4AA6CD1-2042-1612-F251-5D7E861E2847}"/>
                  </a:ext>
                </a:extLst>
              </p:cNvPr>
              <p:cNvSpPr>
                <a:spLocks noChangeArrowheads="1"/>
              </p:cNvSpPr>
              <p:nvPr/>
            </p:nvSpPr>
            <p:spPr bwMode="auto">
              <a:xfrm>
                <a:off x="4717" y="2053"/>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b="1" i="1">
                    <a:cs typeface="Arial" panose="020B0604020202020204" pitchFamily="34" charset="0"/>
                  </a:rPr>
                  <a:t>Q</a:t>
                </a:r>
              </a:p>
            </p:txBody>
          </p:sp>
          <p:sp>
            <p:nvSpPr>
              <p:cNvPr id="15375" name="Line 16">
                <a:extLst>
                  <a:ext uri="{FF2B5EF4-FFF2-40B4-BE49-F238E27FC236}">
                    <a16:creationId xmlns:a16="http://schemas.microsoft.com/office/drawing/2014/main" id="{AFEAA09D-CA80-F54A-0522-B88D28F9DF77}"/>
                  </a:ext>
                </a:extLst>
              </p:cNvPr>
              <p:cNvSpPr>
                <a:spLocks noChangeShapeType="1"/>
              </p:cNvSpPr>
              <p:nvPr/>
            </p:nvSpPr>
            <p:spPr bwMode="auto">
              <a:xfrm>
                <a:off x="4658" y="2075"/>
                <a:ext cx="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71" name="Rectangle 17">
              <a:extLst>
                <a:ext uri="{FF2B5EF4-FFF2-40B4-BE49-F238E27FC236}">
                  <a16:creationId xmlns:a16="http://schemas.microsoft.com/office/drawing/2014/main" id="{2457A69E-DE84-108C-EEE7-0A060F66971C}"/>
                </a:ext>
              </a:extLst>
            </p:cNvPr>
            <p:cNvSpPr>
              <a:spLocks noChangeArrowheads="1"/>
            </p:cNvSpPr>
            <p:nvPr/>
          </p:nvSpPr>
          <p:spPr bwMode="auto">
            <a:xfrm>
              <a:off x="3483" y="1263"/>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en-US" i="1">
                  <a:cs typeface="Arial" panose="020B0604020202020204" pitchFamily="34" charset="0"/>
                </a:rPr>
                <a:t>AR</a:t>
              </a:r>
              <a:r>
                <a:rPr lang="en-US" altLang="en-US">
                  <a:cs typeface="Arial" panose="020B0604020202020204" pitchFamily="34" charset="0"/>
                </a:rPr>
                <a:t> =</a:t>
              </a:r>
            </a:p>
          </p:txBody>
        </p:sp>
        <p:sp>
          <p:nvSpPr>
            <p:cNvPr id="15372" name="Rectangle 19">
              <a:extLst>
                <a:ext uri="{FF2B5EF4-FFF2-40B4-BE49-F238E27FC236}">
                  <a16:creationId xmlns:a16="http://schemas.microsoft.com/office/drawing/2014/main" id="{A0CE0A85-AB3C-3980-093B-1B4931C7C0EB}"/>
                </a:ext>
              </a:extLst>
            </p:cNvPr>
            <p:cNvSpPr>
              <a:spLocks noChangeArrowheads="1"/>
            </p:cNvSpPr>
            <p:nvPr/>
          </p:nvSpPr>
          <p:spPr bwMode="auto">
            <a:xfrm>
              <a:off x="4685" y="1261"/>
              <a:ext cx="4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en-US">
                  <a:cs typeface="Arial" panose="020B0604020202020204" pitchFamily="34" charset="0"/>
                </a:rPr>
                <a:t>= </a:t>
              </a:r>
              <a:r>
                <a:rPr lang="en-US" altLang="en-US" b="1" i="1">
                  <a:cs typeface="Arial" panose="020B0604020202020204" pitchFamily="34" charset="0"/>
                </a:rPr>
                <a:t>P</a:t>
              </a:r>
            </a:p>
          </p:txBody>
        </p:sp>
      </p:grpSp>
      <p:sp>
        <p:nvSpPr>
          <p:cNvPr id="15369" name="FlagCount" hidden="1">
            <a:hlinkClick r:id="rId3" action="ppaction://hlinkfile"/>
            <a:extLst>
              <a:ext uri="{FF2B5EF4-FFF2-40B4-BE49-F238E27FC236}">
                <a16:creationId xmlns:a16="http://schemas.microsoft.com/office/drawing/2014/main" id="{B5965327-0189-81BB-D676-B19E5121C52A}"/>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wipe(left)">
                                      <p:cBhvr>
                                        <p:cTn id="7" dur="500"/>
                                        <p:tgtEl>
                                          <p:spTgt spid="78851">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78866"/>
                                        </p:tgtEl>
                                        <p:attrNameLst>
                                          <p:attrName>style.visibility</p:attrName>
                                        </p:attrNameLst>
                                      </p:cBhvr>
                                      <p:to>
                                        <p:strVal val="visible"/>
                                      </p:to>
                                    </p:set>
                                    <p:animEffect transition="in" filter="dissolve">
                                      <p:cBhvr>
                                        <p:cTn id="11" dur="500"/>
                                        <p:tgtEl>
                                          <p:spTgt spid="7886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8851">
                                            <p:txEl>
                                              <p:pRg st="1" end="1"/>
                                            </p:txEl>
                                          </p:spTgt>
                                        </p:tgtEl>
                                        <p:attrNameLst>
                                          <p:attrName>style.visibility</p:attrName>
                                        </p:attrNameLst>
                                      </p:cBhvr>
                                      <p:to>
                                        <p:strVal val="visible"/>
                                      </p:to>
                                    </p:set>
                                    <p:animEffect transition="in" filter="wipe(left)">
                                      <p:cBhvr>
                                        <p:cTn id="16" dur="500"/>
                                        <p:tgtEl>
                                          <p:spTgt spid="78851">
                                            <p:txEl>
                                              <p:pRg st="1" end="1"/>
                                            </p:txEl>
                                          </p:spTgt>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78851">
                                            <p:txEl>
                                              <p:pRg st="2" end="2"/>
                                            </p:txEl>
                                          </p:spTgt>
                                        </p:tgtEl>
                                        <p:attrNameLst>
                                          <p:attrName>style.visibility</p:attrName>
                                        </p:attrNameLst>
                                      </p:cBhvr>
                                      <p:to>
                                        <p:strVal val="visible"/>
                                      </p:to>
                                    </p:set>
                                    <p:animEffect transition="in" filter="wipe(left)">
                                      <p:cBhvr>
                                        <p:cTn id="25" dur="500"/>
                                        <p:tgtEl>
                                          <p:spTgt spid="78851">
                                            <p:txEl>
                                              <p:pRg st="2" end="2"/>
                                            </p:txEl>
                                          </p:spTgt>
                                        </p:tgtEl>
                                      </p:cBhvr>
                                    </p:animEffec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bldLvl="5"/>
      <p:bldP spid="7886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Footer Placeholder 1">
            <a:extLst>
              <a:ext uri="{FF2B5EF4-FFF2-40B4-BE49-F238E27FC236}">
                <a16:creationId xmlns:a16="http://schemas.microsoft.com/office/drawing/2014/main" id="{0320A7A4-C098-1B88-73CE-0A9CF307B76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17411" name="Slide Number Placeholder 2">
            <a:extLst>
              <a:ext uri="{FF2B5EF4-FFF2-40B4-BE49-F238E27FC236}">
                <a16:creationId xmlns:a16="http://schemas.microsoft.com/office/drawing/2014/main" id="{91166743-9D73-6238-E4B5-1D9981B19D7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0B813FE4-C3B5-9A4E-BB1E-F9EC7DF26DBC}" type="slidenum">
              <a:rPr lang="en-US" altLang="en-US" sz="1700">
                <a:solidFill>
                  <a:srgbClr val="777777"/>
                </a:solidFill>
              </a:rPr>
              <a:pPr>
                <a:lnSpc>
                  <a:spcPct val="100000"/>
                </a:lnSpc>
                <a:spcBef>
                  <a:spcPct val="0"/>
                </a:spcBef>
                <a:buClrTx/>
                <a:buSzTx/>
                <a:buFontTx/>
                <a:buNone/>
              </a:pPr>
              <a:t>10</a:t>
            </a:fld>
            <a:endParaRPr lang="en-US" altLang="en-US" sz="1700">
              <a:solidFill>
                <a:srgbClr val="777777"/>
              </a:solidFill>
            </a:endParaRPr>
          </a:p>
        </p:txBody>
      </p:sp>
      <p:sp>
        <p:nvSpPr>
          <p:cNvPr id="17412" name="Rectangle 2">
            <a:extLst>
              <a:ext uri="{FF2B5EF4-FFF2-40B4-BE49-F238E27FC236}">
                <a16:creationId xmlns:a16="http://schemas.microsoft.com/office/drawing/2014/main" id="{76264537-D21A-C8C3-E6B5-5EFEFB66294D}"/>
              </a:ext>
            </a:extLst>
          </p:cNvPr>
          <p:cNvSpPr>
            <a:spLocks noGrp="1" noChangeArrowheads="1"/>
          </p:cNvSpPr>
          <p:nvPr>
            <p:ph type="title" idx="4294967295"/>
          </p:nvPr>
        </p:nvSpPr>
        <p:spPr>
          <a:xfrm>
            <a:off x="0" y="252413"/>
            <a:ext cx="8410575" cy="681037"/>
          </a:xfrm>
        </p:spPr>
        <p:txBody>
          <a:bodyPr/>
          <a:lstStyle/>
          <a:p>
            <a:pPr eaLnBrk="1" hangingPunct="1"/>
            <a:r>
              <a:rPr lang="en-US" altLang="en-US" i="1"/>
              <a:t>MR</a:t>
            </a:r>
            <a:r>
              <a:rPr lang="en-US" altLang="en-US"/>
              <a:t> = </a:t>
            </a:r>
            <a:r>
              <a:rPr lang="en-US" altLang="en-US" i="1"/>
              <a:t>P</a:t>
            </a:r>
            <a:r>
              <a:rPr lang="en-US" altLang="en-US"/>
              <a:t>  for a Competitive Firm</a:t>
            </a:r>
          </a:p>
        </p:txBody>
      </p:sp>
      <p:sp>
        <p:nvSpPr>
          <p:cNvPr id="10245" name="Rectangle 3">
            <a:extLst>
              <a:ext uri="{FF2B5EF4-FFF2-40B4-BE49-F238E27FC236}">
                <a16:creationId xmlns:a16="http://schemas.microsoft.com/office/drawing/2014/main" id="{76B65BDA-1303-8C9B-ED54-46B101DFE28F}"/>
              </a:ext>
            </a:extLst>
          </p:cNvPr>
          <p:cNvSpPr>
            <a:spLocks noGrp="1" noChangeArrowheads="1"/>
          </p:cNvSpPr>
          <p:nvPr>
            <p:ph type="body" idx="4294967295"/>
          </p:nvPr>
        </p:nvSpPr>
        <p:spPr>
          <a:xfrm>
            <a:off x="0" y="1008063"/>
            <a:ext cx="8313738" cy="2176462"/>
          </a:xfrm>
        </p:spPr>
        <p:txBody>
          <a:bodyPr/>
          <a:lstStyle/>
          <a:p>
            <a:pPr eaLnBrk="1" hangingPunct="1"/>
            <a:r>
              <a:rPr lang="en-US" altLang="en-US"/>
              <a:t>A competitive firm can keep increasing its output without affecting the market price.    </a:t>
            </a:r>
          </a:p>
          <a:p>
            <a:pPr eaLnBrk="1" hangingPunct="1"/>
            <a:r>
              <a:rPr lang="en-US" altLang="en-US"/>
              <a:t>So, each one-unit increase in </a:t>
            </a:r>
            <a:r>
              <a:rPr lang="en-US" altLang="en-US" b="1" i="1"/>
              <a:t>Q</a:t>
            </a:r>
            <a:r>
              <a:rPr lang="en-US" altLang="en-US"/>
              <a:t> causes revenue to rise by </a:t>
            </a:r>
            <a:r>
              <a:rPr lang="en-US" altLang="en-US" b="1" i="1"/>
              <a:t>P</a:t>
            </a:r>
            <a:r>
              <a:rPr lang="en-US" altLang="en-US"/>
              <a:t>, </a:t>
            </a:r>
            <a:r>
              <a:rPr lang="en-US" altLang="en-US" i="1"/>
              <a:t>i.e.</a:t>
            </a:r>
            <a:r>
              <a:rPr lang="en-US" altLang="en-US"/>
              <a:t>,  </a:t>
            </a:r>
            <a:r>
              <a:rPr lang="en-US" altLang="en-US" i="1"/>
              <a:t>MR</a:t>
            </a:r>
            <a:r>
              <a:rPr lang="en-US" altLang="en-US"/>
              <a:t> = </a:t>
            </a:r>
            <a:r>
              <a:rPr lang="en-US" altLang="en-US" b="1" i="1"/>
              <a:t>P</a:t>
            </a:r>
            <a:r>
              <a:rPr lang="en-US" altLang="en-US"/>
              <a:t>. </a:t>
            </a:r>
          </a:p>
        </p:txBody>
      </p:sp>
      <p:sp>
        <p:nvSpPr>
          <p:cNvPr id="91140" name="Rectangle 4">
            <a:extLst>
              <a:ext uri="{FF2B5EF4-FFF2-40B4-BE49-F238E27FC236}">
                <a16:creationId xmlns:a16="http://schemas.microsoft.com/office/drawing/2014/main" id="{A5CC697E-B442-8D4C-93A3-D377968E9B3E}"/>
              </a:ext>
            </a:extLst>
          </p:cNvPr>
          <p:cNvSpPr>
            <a:spLocks noChangeArrowheads="1"/>
          </p:cNvSpPr>
          <p:nvPr/>
        </p:nvSpPr>
        <p:spPr bwMode="auto">
          <a:xfrm>
            <a:off x="2011363" y="3659188"/>
            <a:ext cx="4908550" cy="1031875"/>
          </a:xfrm>
          <a:prstGeom prst="rect">
            <a:avLst/>
          </a:prstGeom>
          <a:solidFill>
            <a:srgbClr val="CCFFCC"/>
          </a:solidFill>
          <a:ln>
            <a:noFill/>
          </a:ln>
          <a:effectLst>
            <a:outerShdw blurRad="63500" dist="71842" dir="2700000" algn="ctr" rotWithShape="0">
              <a:schemeClr val="bg2">
                <a:alpha val="74998"/>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10000"/>
              </a:lnSpc>
              <a:defRPr/>
            </a:pPr>
            <a:r>
              <a:rPr lang="en-US" altLang="en-US" sz="2800" i="1">
                <a:ea typeface="Arial" charset="0"/>
                <a:cs typeface="Arial" charset="0"/>
              </a:rPr>
              <a:t>MR</a:t>
            </a:r>
            <a:r>
              <a:rPr lang="en-US" altLang="en-US" sz="2800">
                <a:ea typeface="Arial" charset="0"/>
                <a:cs typeface="Arial" charset="0"/>
              </a:rPr>
              <a:t> = </a:t>
            </a:r>
            <a:r>
              <a:rPr lang="en-US" altLang="en-US" sz="2800" b="1" i="1">
                <a:ea typeface="Arial" charset="0"/>
                <a:cs typeface="Arial" charset="0"/>
              </a:rPr>
              <a:t>P</a:t>
            </a:r>
            <a:r>
              <a:rPr lang="en-US" altLang="en-US" sz="2800">
                <a:ea typeface="Arial" charset="0"/>
                <a:cs typeface="Arial" charset="0"/>
              </a:rPr>
              <a:t>  is only true for </a:t>
            </a:r>
            <a:br>
              <a:rPr lang="en-US" altLang="en-US" sz="2800">
                <a:ea typeface="Arial" charset="0"/>
                <a:cs typeface="Arial" charset="0"/>
              </a:rPr>
            </a:br>
            <a:r>
              <a:rPr lang="en-US" altLang="en-US" sz="2800">
                <a:ea typeface="Arial" charset="0"/>
                <a:cs typeface="Arial" charset="0"/>
              </a:rPr>
              <a:t>firms in competitive markets.</a:t>
            </a:r>
          </a:p>
        </p:txBody>
      </p:sp>
      <p:sp>
        <p:nvSpPr>
          <p:cNvPr id="17415" name="FlagCount" hidden="1">
            <a:hlinkClick r:id="rId3" action="ppaction://hlinkfile"/>
            <a:extLst>
              <a:ext uri="{FF2B5EF4-FFF2-40B4-BE49-F238E27FC236}">
                <a16:creationId xmlns:a16="http://schemas.microsoft.com/office/drawing/2014/main" id="{ADC8AA61-363B-DF09-E54A-76FDB2E87F43}"/>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Effect transition="in" filter="wipe(left)">
                                      <p:cBhvr>
                                        <p:cTn id="7" dur="500"/>
                                        <p:tgtEl>
                                          <p:spTgt spid="102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45">
                                            <p:txEl>
                                              <p:pRg st="1" end="1"/>
                                            </p:txEl>
                                          </p:spTgt>
                                        </p:tgtEl>
                                        <p:attrNameLst>
                                          <p:attrName>style.visibility</p:attrName>
                                        </p:attrNameLst>
                                      </p:cBhvr>
                                      <p:to>
                                        <p:strVal val="visible"/>
                                      </p:to>
                                    </p:set>
                                    <p:animEffect transition="in" filter="wipe(left)">
                                      <p:cBhvr>
                                        <p:cTn id="12" dur="500"/>
                                        <p:tgtEl>
                                          <p:spTgt spid="102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1140"/>
                                        </p:tgtEl>
                                        <p:attrNameLst>
                                          <p:attrName>style.visibility</p:attrName>
                                        </p:attrNameLst>
                                      </p:cBhvr>
                                      <p:to>
                                        <p:strVal val="visible"/>
                                      </p:to>
                                    </p:set>
                                    <p:animEffect transition="in" filter="dissolve">
                                      <p:cBhvr>
                                        <p:cTn id="17"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bldLvl="4"/>
      <p:bldP spid="9114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Footer Placeholder 1">
            <a:extLst>
              <a:ext uri="{FF2B5EF4-FFF2-40B4-BE49-F238E27FC236}">
                <a16:creationId xmlns:a16="http://schemas.microsoft.com/office/drawing/2014/main" id="{FD97635B-B9FF-93D4-4F6C-C52583B3DB5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19459" name="Slide Number Placeholder 2">
            <a:extLst>
              <a:ext uri="{FF2B5EF4-FFF2-40B4-BE49-F238E27FC236}">
                <a16:creationId xmlns:a16="http://schemas.microsoft.com/office/drawing/2014/main" id="{F6966635-7662-B454-CBAC-CEC34356389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5F819194-FA86-E240-B46D-CDCF042E8E34}" type="slidenum">
              <a:rPr lang="en-US" altLang="en-US" sz="1700">
                <a:solidFill>
                  <a:srgbClr val="777777"/>
                </a:solidFill>
              </a:rPr>
              <a:pPr>
                <a:lnSpc>
                  <a:spcPct val="100000"/>
                </a:lnSpc>
                <a:spcBef>
                  <a:spcPct val="0"/>
                </a:spcBef>
                <a:buClrTx/>
                <a:buSzTx/>
                <a:buFontTx/>
                <a:buNone/>
              </a:pPr>
              <a:t>11</a:t>
            </a:fld>
            <a:endParaRPr lang="en-US" altLang="en-US" sz="1700">
              <a:solidFill>
                <a:srgbClr val="777777"/>
              </a:solidFill>
            </a:endParaRPr>
          </a:p>
        </p:txBody>
      </p:sp>
      <p:sp>
        <p:nvSpPr>
          <p:cNvPr id="19460" name="Rectangle 2">
            <a:extLst>
              <a:ext uri="{FF2B5EF4-FFF2-40B4-BE49-F238E27FC236}">
                <a16:creationId xmlns:a16="http://schemas.microsoft.com/office/drawing/2014/main" id="{97F42587-94B7-7E68-1736-AACAE9EA17EA}"/>
              </a:ext>
            </a:extLst>
          </p:cNvPr>
          <p:cNvSpPr>
            <a:spLocks noGrp="1" noChangeArrowheads="1"/>
          </p:cNvSpPr>
          <p:nvPr>
            <p:ph type="title" idx="4294967295"/>
          </p:nvPr>
        </p:nvSpPr>
        <p:spPr>
          <a:xfrm>
            <a:off x="0" y="252413"/>
            <a:ext cx="8410575" cy="681037"/>
          </a:xfrm>
        </p:spPr>
        <p:txBody>
          <a:bodyPr/>
          <a:lstStyle/>
          <a:p>
            <a:pPr eaLnBrk="1" hangingPunct="1"/>
            <a:r>
              <a:rPr lang="en-US" altLang="en-US"/>
              <a:t>Profit Maximization</a:t>
            </a:r>
          </a:p>
        </p:txBody>
      </p:sp>
      <p:sp>
        <p:nvSpPr>
          <p:cNvPr id="89091" name="Rectangle 3">
            <a:extLst>
              <a:ext uri="{FF2B5EF4-FFF2-40B4-BE49-F238E27FC236}">
                <a16:creationId xmlns:a16="http://schemas.microsoft.com/office/drawing/2014/main" id="{DFC52D16-1030-3ECB-22F1-183FE4E24C0F}"/>
              </a:ext>
            </a:extLst>
          </p:cNvPr>
          <p:cNvSpPr>
            <a:spLocks noGrp="1" noChangeArrowheads="1"/>
          </p:cNvSpPr>
          <p:nvPr>
            <p:ph type="body" idx="4294967295"/>
          </p:nvPr>
        </p:nvSpPr>
        <p:spPr>
          <a:xfrm>
            <a:off x="0" y="1008063"/>
            <a:ext cx="8313738" cy="5118100"/>
          </a:xfrm>
        </p:spPr>
        <p:txBody>
          <a:bodyPr/>
          <a:lstStyle/>
          <a:p>
            <a:pPr eaLnBrk="1" hangingPunct="1"/>
            <a:r>
              <a:rPr lang="en-US" altLang="en-US"/>
              <a:t>What </a:t>
            </a:r>
            <a:r>
              <a:rPr lang="en-US" altLang="en-US" b="1" i="1"/>
              <a:t>Q</a:t>
            </a:r>
            <a:r>
              <a:rPr lang="en-US" altLang="en-US"/>
              <a:t> maximizes the firm’s profit?  </a:t>
            </a:r>
          </a:p>
          <a:p>
            <a:pPr eaLnBrk="1" hangingPunct="1"/>
            <a:r>
              <a:rPr lang="en-US" altLang="en-US"/>
              <a:t>To find the answer, “</a:t>
            </a:r>
            <a:r>
              <a:rPr lang="en-US" altLang="en-US" b="1" i="1">
                <a:solidFill>
                  <a:srgbClr val="996633"/>
                </a:solidFill>
              </a:rPr>
              <a:t>think at the margin</a:t>
            </a:r>
            <a:r>
              <a:rPr lang="en-US" altLang="en-US"/>
              <a:t>.” </a:t>
            </a:r>
          </a:p>
          <a:p>
            <a:pPr eaLnBrk="1" hangingPunct="1">
              <a:spcBef>
                <a:spcPct val="30000"/>
              </a:spcBef>
              <a:buFont typeface="Wingdings" pitchFamily="2" charset="2"/>
              <a:buNone/>
            </a:pPr>
            <a:r>
              <a:rPr lang="en-US" altLang="en-US"/>
              <a:t>	If increase </a:t>
            </a:r>
            <a:r>
              <a:rPr lang="en-US" altLang="en-US" b="1" i="1"/>
              <a:t>Q</a:t>
            </a:r>
            <a:r>
              <a:rPr lang="en-US" altLang="en-US"/>
              <a:t> by one unit,</a:t>
            </a:r>
            <a:br>
              <a:rPr lang="en-US" altLang="en-US"/>
            </a:br>
            <a:r>
              <a:rPr lang="en-US" altLang="en-US"/>
              <a:t>revenue rises by </a:t>
            </a:r>
            <a:r>
              <a:rPr lang="en-US" altLang="en-US" i="1"/>
              <a:t>MR</a:t>
            </a:r>
            <a:r>
              <a:rPr lang="en-US" altLang="en-US"/>
              <a:t>,</a:t>
            </a:r>
            <a:br>
              <a:rPr lang="en-US" altLang="en-US"/>
            </a:br>
            <a:r>
              <a:rPr lang="en-US" altLang="en-US"/>
              <a:t>cost rises by </a:t>
            </a:r>
            <a:r>
              <a:rPr lang="en-US" altLang="en-US" i="1"/>
              <a:t>MC</a:t>
            </a:r>
            <a:r>
              <a:rPr lang="en-US" altLang="en-US"/>
              <a:t>. </a:t>
            </a:r>
          </a:p>
          <a:p>
            <a:pPr eaLnBrk="1" hangingPunct="1"/>
            <a:r>
              <a:rPr lang="en-US" altLang="en-US"/>
              <a:t>If </a:t>
            </a:r>
            <a:r>
              <a:rPr lang="en-US" altLang="en-US" i="1"/>
              <a:t>MR</a:t>
            </a:r>
            <a:r>
              <a:rPr lang="en-US" altLang="en-US"/>
              <a:t> &gt; </a:t>
            </a:r>
            <a:r>
              <a:rPr lang="en-US" altLang="en-US" i="1"/>
              <a:t>MC</a:t>
            </a:r>
            <a:r>
              <a:rPr lang="en-US" altLang="en-US"/>
              <a:t>, then increase </a:t>
            </a:r>
            <a:r>
              <a:rPr lang="en-US" altLang="en-US" b="1" i="1"/>
              <a:t>Q</a:t>
            </a:r>
            <a:r>
              <a:rPr lang="en-US" altLang="en-US"/>
              <a:t> to raise profit. </a:t>
            </a:r>
          </a:p>
          <a:p>
            <a:pPr eaLnBrk="1" hangingPunct="1"/>
            <a:r>
              <a:rPr lang="en-US" altLang="en-US"/>
              <a:t>If </a:t>
            </a:r>
            <a:r>
              <a:rPr lang="en-US" altLang="en-US" i="1"/>
              <a:t>MR</a:t>
            </a:r>
            <a:r>
              <a:rPr lang="en-US" altLang="en-US"/>
              <a:t> &lt; </a:t>
            </a:r>
            <a:r>
              <a:rPr lang="en-US" altLang="en-US" i="1"/>
              <a:t>MC</a:t>
            </a:r>
            <a:r>
              <a:rPr lang="en-US" altLang="en-US"/>
              <a:t>, then reduce </a:t>
            </a:r>
            <a:r>
              <a:rPr lang="en-US" altLang="en-US" b="1" i="1"/>
              <a:t>Q</a:t>
            </a:r>
            <a:r>
              <a:rPr lang="en-US" altLang="en-US"/>
              <a:t> to raise profit. </a:t>
            </a:r>
          </a:p>
        </p:txBody>
      </p:sp>
      <p:sp>
        <p:nvSpPr>
          <p:cNvPr id="19462" name="FlagCount" hidden="1">
            <a:hlinkClick r:id="rId3" action="ppaction://hlinkfile"/>
            <a:extLst>
              <a:ext uri="{FF2B5EF4-FFF2-40B4-BE49-F238E27FC236}">
                <a16:creationId xmlns:a16="http://schemas.microsoft.com/office/drawing/2014/main" id="{6A0BAA84-2C68-006C-AD48-0255D13BA0F9}"/>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wipe(left)">
                                      <p:cBhvr>
                                        <p:cTn id="7" dur="500"/>
                                        <p:tgtEl>
                                          <p:spTgt spid="89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wipe(left)">
                                      <p:cBhvr>
                                        <p:cTn id="12" dur="500"/>
                                        <p:tgtEl>
                                          <p:spTgt spid="89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wipe(left)">
                                      <p:cBhvr>
                                        <p:cTn id="17" dur="500"/>
                                        <p:tgtEl>
                                          <p:spTgt spid="89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wipe(left)">
                                      <p:cBhvr>
                                        <p:cTn id="22" dur="500"/>
                                        <p:tgtEl>
                                          <p:spTgt spid="89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9091">
                                            <p:txEl>
                                              <p:pRg st="4" end="4"/>
                                            </p:txEl>
                                          </p:spTgt>
                                        </p:tgtEl>
                                        <p:attrNameLst>
                                          <p:attrName>style.visibility</p:attrName>
                                        </p:attrNameLst>
                                      </p:cBhvr>
                                      <p:to>
                                        <p:strVal val="visible"/>
                                      </p:to>
                                    </p:set>
                                    <p:animEffect transition="in" filter="wipe(left)">
                                      <p:cBhvr>
                                        <p:cTn id="27" dur="500"/>
                                        <p:tgtEl>
                                          <p:spTgt spid="89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bldLvl="5"/>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1">
            <a:extLst>
              <a:ext uri="{FF2B5EF4-FFF2-40B4-BE49-F238E27FC236}">
                <a16:creationId xmlns:a16="http://schemas.microsoft.com/office/drawing/2014/main" id="{80AC4D67-D169-2475-6927-D26F92FAFCC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21507" name="Slide Number Placeholder 2">
            <a:extLst>
              <a:ext uri="{FF2B5EF4-FFF2-40B4-BE49-F238E27FC236}">
                <a16:creationId xmlns:a16="http://schemas.microsoft.com/office/drawing/2014/main" id="{E700F383-E5D7-5864-B6F5-EAE603B16AE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74B4F4D2-6636-DA48-A68A-5EF945529E35}" type="slidenum">
              <a:rPr lang="en-US" altLang="en-US" sz="1700">
                <a:solidFill>
                  <a:srgbClr val="777777"/>
                </a:solidFill>
              </a:rPr>
              <a:pPr>
                <a:lnSpc>
                  <a:spcPct val="100000"/>
                </a:lnSpc>
                <a:spcBef>
                  <a:spcPct val="0"/>
                </a:spcBef>
                <a:buClrTx/>
                <a:buSzTx/>
                <a:buFontTx/>
                <a:buNone/>
              </a:pPr>
              <a:t>12</a:t>
            </a:fld>
            <a:endParaRPr lang="en-US" altLang="en-US" sz="1700">
              <a:solidFill>
                <a:srgbClr val="777777"/>
              </a:solidFill>
            </a:endParaRPr>
          </a:p>
        </p:txBody>
      </p:sp>
      <p:sp>
        <p:nvSpPr>
          <p:cNvPr id="21508" name="Rectangle 3">
            <a:extLst>
              <a:ext uri="{FF2B5EF4-FFF2-40B4-BE49-F238E27FC236}">
                <a16:creationId xmlns:a16="http://schemas.microsoft.com/office/drawing/2014/main" id="{0D1794F0-5737-E140-C509-6405D01226C1}"/>
              </a:ext>
            </a:extLst>
          </p:cNvPr>
          <p:cNvSpPr>
            <a:spLocks noGrp="1" noChangeArrowheads="1"/>
          </p:cNvSpPr>
          <p:nvPr>
            <p:ph type="title" idx="4294967295"/>
          </p:nvPr>
        </p:nvSpPr>
        <p:spPr>
          <a:xfrm>
            <a:off x="0" y="252413"/>
            <a:ext cx="8410575" cy="681037"/>
          </a:xfrm>
        </p:spPr>
        <p:txBody>
          <a:bodyPr/>
          <a:lstStyle/>
          <a:p>
            <a:pPr eaLnBrk="1" hangingPunct="1"/>
            <a:r>
              <a:rPr lang="en-US" altLang="en-US"/>
              <a:t>Profit Maximization</a:t>
            </a:r>
          </a:p>
        </p:txBody>
      </p:sp>
      <p:sp>
        <p:nvSpPr>
          <p:cNvPr id="21509" name="Rectangle 2">
            <a:extLst>
              <a:ext uri="{FF2B5EF4-FFF2-40B4-BE49-F238E27FC236}">
                <a16:creationId xmlns:a16="http://schemas.microsoft.com/office/drawing/2014/main" id="{A516261E-5B10-E3AC-F031-9D5F699EE612}"/>
              </a:ext>
            </a:extLst>
          </p:cNvPr>
          <p:cNvSpPr>
            <a:spLocks noChangeArrowheads="1"/>
          </p:cNvSpPr>
          <p:nvPr/>
        </p:nvSpPr>
        <p:spPr bwMode="auto">
          <a:xfrm>
            <a:off x="2786063" y="1670050"/>
            <a:ext cx="5900737" cy="4432300"/>
          </a:xfrm>
          <a:prstGeom prst="rect">
            <a:avLst/>
          </a:prstGeom>
          <a:solidFill>
            <a:srgbClr val="FFE5E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21510" name="Rectangle 4">
            <a:extLst>
              <a:ext uri="{FF2B5EF4-FFF2-40B4-BE49-F238E27FC236}">
                <a16:creationId xmlns:a16="http://schemas.microsoft.com/office/drawing/2014/main" id="{009AAAD0-2C0C-CBF5-A53B-E641E1FB35D6}"/>
              </a:ext>
            </a:extLst>
          </p:cNvPr>
          <p:cNvSpPr>
            <a:spLocks noChangeArrowheads="1"/>
          </p:cNvSpPr>
          <p:nvPr/>
        </p:nvSpPr>
        <p:spPr bwMode="auto">
          <a:xfrm>
            <a:off x="4838700" y="5526088"/>
            <a:ext cx="9810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11" name="Rectangle 5">
            <a:extLst>
              <a:ext uri="{FF2B5EF4-FFF2-40B4-BE49-F238E27FC236}">
                <a16:creationId xmlns:a16="http://schemas.microsoft.com/office/drawing/2014/main" id="{DA57B28E-0CA9-1D09-5A8E-2CBE258746FF}"/>
              </a:ext>
            </a:extLst>
          </p:cNvPr>
          <p:cNvSpPr>
            <a:spLocks noChangeArrowheads="1"/>
          </p:cNvSpPr>
          <p:nvPr/>
        </p:nvSpPr>
        <p:spPr bwMode="auto">
          <a:xfrm>
            <a:off x="3389313" y="5526088"/>
            <a:ext cx="679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50</a:t>
            </a:r>
          </a:p>
        </p:txBody>
      </p:sp>
      <p:sp>
        <p:nvSpPr>
          <p:cNvPr id="21512" name="Rectangle 6">
            <a:extLst>
              <a:ext uri="{FF2B5EF4-FFF2-40B4-BE49-F238E27FC236}">
                <a16:creationId xmlns:a16="http://schemas.microsoft.com/office/drawing/2014/main" id="{3DCBBC20-22D4-B79D-3C9E-D98790EE9363}"/>
              </a:ext>
            </a:extLst>
          </p:cNvPr>
          <p:cNvSpPr>
            <a:spLocks noChangeArrowheads="1"/>
          </p:cNvSpPr>
          <p:nvPr/>
        </p:nvSpPr>
        <p:spPr bwMode="auto">
          <a:xfrm>
            <a:off x="2787650" y="5526088"/>
            <a:ext cx="6016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5</a:t>
            </a:r>
          </a:p>
        </p:txBody>
      </p:sp>
      <p:sp>
        <p:nvSpPr>
          <p:cNvPr id="21513" name="Rectangle 7">
            <a:extLst>
              <a:ext uri="{FF2B5EF4-FFF2-40B4-BE49-F238E27FC236}">
                <a16:creationId xmlns:a16="http://schemas.microsoft.com/office/drawing/2014/main" id="{88BC5859-8F2F-FCF8-7DA5-1B31906B6825}"/>
              </a:ext>
            </a:extLst>
          </p:cNvPr>
          <p:cNvSpPr>
            <a:spLocks noChangeArrowheads="1"/>
          </p:cNvSpPr>
          <p:nvPr/>
        </p:nvSpPr>
        <p:spPr bwMode="auto">
          <a:xfrm>
            <a:off x="4838700" y="4938713"/>
            <a:ext cx="9810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14" name="Rectangle 8">
            <a:extLst>
              <a:ext uri="{FF2B5EF4-FFF2-40B4-BE49-F238E27FC236}">
                <a16:creationId xmlns:a16="http://schemas.microsoft.com/office/drawing/2014/main" id="{165F96CA-DC98-7187-5F26-60DB442D7A1C}"/>
              </a:ext>
            </a:extLst>
          </p:cNvPr>
          <p:cNvSpPr>
            <a:spLocks noChangeArrowheads="1"/>
          </p:cNvSpPr>
          <p:nvPr/>
        </p:nvSpPr>
        <p:spPr bwMode="auto">
          <a:xfrm>
            <a:off x="3389313" y="4938713"/>
            <a:ext cx="6794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40</a:t>
            </a:r>
          </a:p>
        </p:txBody>
      </p:sp>
      <p:sp>
        <p:nvSpPr>
          <p:cNvPr id="21515" name="Rectangle 9">
            <a:extLst>
              <a:ext uri="{FF2B5EF4-FFF2-40B4-BE49-F238E27FC236}">
                <a16:creationId xmlns:a16="http://schemas.microsoft.com/office/drawing/2014/main" id="{A6C95923-0BA8-8574-AAAB-4A1CC09B2CC8}"/>
              </a:ext>
            </a:extLst>
          </p:cNvPr>
          <p:cNvSpPr>
            <a:spLocks noChangeArrowheads="1"/>
          </p:cNvSpPr>
          <p:nvPr/>
        </p:nvSpPr>
        <p:spPr bwMode="auto">
          <a:xfrm>
            <a:off x="2787650" y="4938713"/>
            <a:ext cx="6016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4</a:t>
            </a:r>
          </a:p>
        </p:txBody>
      </p:sp>
      <p:sp>
        <p:nvSpPr>
          <p:cNvPr id="21516" name="Rectangle 10">
            <a:extLst>
              <a:ext uri="{FF2B5EF4-FFF2-40B4-BE49-F238E27FC236}">
                <a16:creationId xmlns:a16="http://schemas.microsoft.com/office/drawing/2014/main" id="{69508E57-B68B-4FFD-F355-A18BDFE4E256}"/>
              </a:ext>
            </a:extLst>
          </p:cNvPr>
          <p:cNvSpPr>
            <a:spLocks noChangeArrowheads="1"/>
          </p:cNvSpPr>
          <p:nvPr/>
        </p:nvSpPr>
        <p:spPr bwMode="auto">
          <a:xfrm>
            <a:off x="4838700" y="4354513"/>
            <a:ext cx="981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17" name="Rectangle 11">
            <a:extLst>
              <a:ext uri="{FF2B5EF4-FFF2-40B4-BE49-F238E27FC236}">
                <a16:creationId xmlns:a16="http://schemas.microsoft.com/office/drawing/2014/main" id="{8D9FD489-BA8B-6A3F-253E-8642BB122937}"/>
              </a:ext>
            </a:extLst>
          </p:cNvPr>
          <p:cNvSpPr>
            <a:spLocks noChangeArrowheads="1"/>
          </p:cNvSpPr>
          <p:nvPr/>
        </p:nvSpPr>
        <p:spPr bwMode="auto">
          <a:xfrm>
            <a:off x="3389313" y="4354513"/>
            <a:ext cx="679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30</a:t>
            </a:r>
          </a:p>
        </p:txBody>
      </p:sp>
      <p:sp>
        <p:nvSpPr>
          <p:cNvPr id="21518" name="Rectangle 12">
            <a:extLst>
              <a:ext uri="{FF2B5EF4-FFF2-40B4-BE49-F238E27FC236}">
                <a16:creationId xmlns:a16="http://schemas.microsoft.com/office/drawing/2014/main" id="{1945C532-4DC1-7BBE-8569-8C857460F907}"/>
              </a:ext>
            </a:extLst>
          </p:cNvPr>
          <p:cNvSpPr>
            <a:spLocks noChangeArrowheads="1"/>
          </p:cNvSpPr>
          <p:nvPr/>
        </p:nvSpPr>
        <p:spPr bwMode="auto">
          <a:xfrm>
            <a:off x="2787650" y="4354513"/>
            <a:ext cx="60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3</a:t>
            </a:r>
          </a:p>
        </p:txBody>
      </p:sp>
      <p:sp>
        <p:nvSpPr>
          <p:cNvPr id="21519" name="Rectangle 13">
            <a:extLst>
              <a:ext uri="{FF2B5EF4-FFF2-40B4-BE49-F238E27FC236}">
                <a16:creationId xmlns:a16="http://schemas.microsoft.com/office/drawing/2014/main" id="{14C4A67B-8F0D-81BF-0837-9A765250A1DF}"/>
              </a:ext>
            </a:extLst>
          </p:cNvPr>
          <p:cNvSpPr>
            <a:spLocks noChangeArrowheads="1"/>
          </p:cNvSpPr>
          <p:nvPr/>
        </p:nvSpPr>
        <p:spPr bwMode="auto">
          <a:xfrm>
            <a:off x="4838700" y="3765550"/>
            <a:ext cx="981075"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20" name="Rectangle 14">
            <a:extLst>
              <a:ext uri="{FF2B5EF4-FFF2-40B4-BE49-F238E27FC236}">
                <a16:creationId xmlns:a16="http://schemas.microsoft.com/office/drawing/2014/main" id="{1F98E285-27EB-8C2D-0C33-8841443B8D88}"/>
              </a:ext>
            </a:extLst>
          </p:cNvPr>
          <p:cNvSpPr>
            <a:spLocks noChangeArrowheads="1"/>
          </p:cNvSpPr>
          <p:nvPr/>
        </p:nvSpPr>
        <p:spPr bwMode="auto">
          <a:xfrm>
            <a:off x="3389313" y="3765550"/>
            <a:ext cx="67945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20</a:t>
            </a:r>
          </a:p>
        </p:txBody>
      </p:sp>
      <p:sp>
        <p:nvSpPr>
          <p:cNvPr id="21521" name="Rectangle 15">
            <a:extLst>
              <a:ext uri="{FF2B5EF4-FFF2-40B4-BE49-F238E27FC236}">
                <a16:creationId xmlns:a16="http://schemas.microsoft.com/office/drawing/2014/main" id="{BDE6AB4B-A3D0-984C-866E-96170C6B3115}"/>
              </a:ext>
            </a:extLst>
          </p:cNvPr>
          <p:cNvSpPr>
            <a:spLocks noChangeArrowheads="1"/>
          </p:cNvSpPr>
          <p:nvPr/>
        </p:nvSpPr>
        <p:spPr bwMode="auto">
          <a:xfrm>
            <a:off x="2787650" y="3765550"/>
            <a:ext cx="601663"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2</a:t>
            </a:r>
          </a:p>
        </p:txBody>
      </p:sp>
      <p:sp>
        <p:nvSpPr>
          <p:cNvPr id="21522" name="Rectangle 16">
            <a:extLst>
              <a:ext uri="{FF2B5EF4-FFF2-40B4-BE49-F238E27FC236}">
                <a16:creationId xmlns:a16="http://schemas.microsoft.com/office/drawing/2014/main" id="{15894B39-2AE2-19D8-88B5-1FB7E8C4587B}"/>
              </a:ext>
            </a:extLst>
          </p:cNvPr>
          <p:cNvSpPr>
            <a:spLocks noChangeArrowheads="1"/>
          </p:cNvSpPr>
          <p:nvPr/>
        </p:nvSpPr>
        <p:spPr bwMode="auto">
          <a:xfrm>
            <a:off x="4838700" y="3181350"/>
            <a:ext cx="981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23" name="Rectangle 17">
            <a:extLst>
              <a:ext uri="{FF2B5EF4-FFF2-40B4-BE49-F238E27FC236}">
                <a16:creationId xmlns:a16="http://schemas.microsoft.com/office/drawing/2014/main" id="{5E1ABA99-C650-244A-70B3-3C6BFB82343F}"/>
              </a:ext>
            </a:extLst>
          </p:cNvPr>
          <p:cNvSpPr>
            <a:spLocks noChangeArrowheads="1"/>
          </p:cNvSpPr>
          <p:nvPr/>
        </p:nvSpPr>
        <p:spPr bwMode="auto">
          <a:xfrm>
            <a:off x="3389313" y="3181350"/>
            <a:ext cx="679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10</a:t>
            </a:r>
          </a:p>
        </p:txBody>
      </p:sp>
      <p:sp>
        <p:nvSpPr>
          <p:cNvPr id="21524" name="Rectangle 18">
            <a:extLst>
              <a:ext uri="{FF2B5EF4-FFF2-40B4-BE49-F238E27FC236}">
                <a16:creationId xmlns:a16="http://schemas.microsoft.com/office/drawing/2014/main" id="{99F6FE58-D0E9-5632-4B62-4F2284BE0A68}"/>
              </a:ext>
            </a:extLst>
          </p:cNvPr>
          <p:cNvSpPr>
            <a:spLocks noChangeArrowheads="1"/>
          </p:cNvSpPr>
          <p:nvPr/>
        </p:nvSpPr>
        <p:spPr bwMode="auto">
          <a:xfrm>
            <a:off x="2787650" y="3181350"/>
            <a:ext cx="60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1</a:t>
            </a:r>
          </a:p>
        </p:txBody>
      </p:sp>
      <p:sp>
        <p:nvSpPr>
          <p:cNvPr id="21525" name="Rectangle 19">
            <a:extLst>
              <a:ext uri="{FF2B5EF4-FFF2-40B4-BE49-F238E27FC236}">
                <a16:creationId xmlns:a16="http://schemas.microsoft.com/office/drawing/2014/main" id="{430704BB-83BE-C7D8-061B-6D85846BC08D}"/>
              </a:ext>
            </a:extLst>
          </p:cNvPr>
          <p:cNvSpPr>
            <a:spLocks noChangeArrowheads="1"/>
          </p:cNvSpPr>
          <p:nvPr/>
        </p:nvSpPr>
        <p:spPr bwMode="auto">
          <a:xfrm>
            <a:off x="7202488" y="2595563"/>
            <a:ext cx="14954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26" name="Rectangle 20">
            <a:extLst>
              <a:ext uri="{FF2B5EF4-FFF2-40B4-BE49-F238E27FC236}">
                <a16:creationId xmlns:a16="http://schemas.microsoft.com/office/drawing/2014/main" id="{09AB5886-5A05-1276-77E8-333BCC0DA5FE}"/>
              </a:ext>
            </a:extLst>
          </p:cNvPr>
          <p:cNvSpPr>
            <a:spLocks noChangeArrowheads="1"/>
          </p:cNvSpPr>
          <p:nvPr/>
        </p:nvSpPr>
        <p:spPr bwMode="auto">
          <a:xfrm>
            <a:off x="6534150" y="2595563"/>
            <a:ext cx="66833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27" name="Rectangle 21">
            <a:extLst>
              <a:ext uri="{FF2B5EF4-FFF2-40B4-BE49-F238E27FC236}">
                <a16:creationId xmlns:a16="http://schemas.microsoft.com/office/drawing/2014/main" id="{F6E1F4DC-A65A-D727-8099-844A761A4BA1}"/>
              </a:ext>
            </a:extLst>
          </p:cNvPr>
          <p:cNvSpPr>
            <a:spLocks noChangeArrowheads="1"/>
          </p:cNvSpPr>
          <p:nvPr/>
        </p:nvSpPr>
        <p:spPr bwMode="auto">
          <a:xfrm>
            <a:off x="5819775" y="2595563"/>
            <a:ext cx="7143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28" name="Rectangle 22">
            <a:extLst>
              <a:ext uri="{FF2B5EF4-FFF2-40B4-BE49-F238E27FC236}">
                <a16:creationId xmlns:a16="http://schemas.microsoft.com/office/drawing/2014/main" id="{C41CA23A-ECAA-5977-3A55-5558E38B3FB1}"/>
              </a:ext>
            </a:extLst>
          </p:cNvPr>
          <p:cNvSpPr>
            <a:spLocks noChangeArrowheads="1"/>
          </p:cNvSpPr>
          <p:nvPr/>
        </p:nvSpPr>
        <p:spPr bwMode="auto">
          <a:xfrm>
            <a:off x="4838700" y="2595563"/>
            <a:ext cx="9810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grpSp>
        <p:nvGrpSpPr>
          <p:cNvPr id="2" name="Group 23">
            <a:extLst>
              <a:ext uri="{FF2B5EF4-FFF2-40B4-BE49-F238E27FC236}">
                <a16:creationId xmlns:a16="http://schemas.microsoft.com/office/drawing/2014/main" id="{DC599F9C-E769-EDBF-3A00-FE77E5FE29B8}"/>
              </a:ext>
            </a:extLst>
          </p:cNvPr>
          <p:cNvGrpSpPr>
            <a:grpSpLocks/>
          </p:cNvGrpSpPr>
          <p:nvPr/>
        </p:nvGrpSpPr>
        <p:grpSpPr bwMode="auto">
          <a:xfrm>
            <a:off x="4068763" y="2595563"/>
            <a:ext cx="769937" cy="3516312"/>
            <a:chOff x="2563" y="1635"/>
            <a:chExt cx="485" cy="2215"/>
          </a:xfrm>
        </p:grpSpPr>
        <p:sp>
          <p:nvSpPr>
            <p:cNvPr id="21597" name="Rectangle 24">
              <a:extLst>
                <a:ext uri="{FF2B5EF4-FFF2-40B4-BE49-F238E27FC236}">
                  <a16:creationId xmlns:a16="http://schemas.microsoft.com/office/drawing/2014/main" id="{84768BBB-8988-3D20-DA0C-9751056E5EA5}"/>
                </a:ext>
              </a:extLst>
            </p:cNvPr>
            <p:cNvSpPr>
              <a:spLocks noChangeArrowheads="1"/>
            </p:cNvSpPr>
            <p:nvPr/>
          </p:nvSpPr>
          <p:spPr bwMode="auto">
            <a:xfrm>
              <a:off x="2563" y="3481"/>
              <a:ext cx="485"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45</a:t>
              </a:r>
            </a:p>
          </p:txBody>
        </p:sp>
        <p:sp>
          <p:nvSpPr>
            <p:cNvPr id="21598" name="Rectangle 25">
              <a:extLst>
                <a:ext uri="{FF2B5EF4-FFF2-40B4-BE49-F238E27FC236}">
                  <a16:creationId xmlns:a16="http://schemas.microsoft.com/office/drawing/2014/main" id="{285EEB3C-2285-FD6F-B4AE-F29C24EE250A}"/>
                </a:ext>
              </a:extLst>
            </p:cNvPr>
            <p:cNvSpPr>
              <a:spLocks noChangeArrowheads="1"/>
            </p:cNvSpPr>
            <p:nvPr/>
          </p:nvSpPr>
          <p:spPr bwMode="auto">
            <a:xfrm>
              <a:off x="2563" y="3111"/>
              <a:ext cx="485"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33</a:t>
              </a:r>
            </a:p>
          </p:txBody>
        </p:sp>
        <p:sp>
          <p:nvSpPr>
            <p:cNvPr id="21599" name="Rectangle 26">
              <a:extLst>
                <a:ext uri="{FF2B5EF4-FFF2-40B4-BE49-F238E27FC236}">
                  <a16:creationId xmlns:a16="http://schemas.microsoft.com/office/drawing/2014/main" id="{F6B2270B-D3C4-F1B1-5529-71020A596DD3}"/>
                </a:ext>
              </a:extLst>
            </p:cNvPr>
            <p:cNvSpPr>
              <a:spLocks noChangeArrowheads="1"/>
            </p:cNvSpPr>
            <p:nvPr/>
          </p:nvSpPr>
          <p:spPr bwMode="auto">
            <a:xfrm>
              <a:off x="2563" y="2743"/>
              <a:ext cx="48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23</a:t>
              </a:r>
            </a:p>
          </p:txBody>
        </p:sp>
        <p:sp>
          <p:nvSpPr>
            <p:cNvPr id="21600" name="Rectangle 27">
              <a:extLst>
                <a:ext uri="{FF2B5EF4-FFF2-40B4-BE49-F238E27FC236}">
                  <a16:creationId xmlns:a16="http://schemas.microsoft.com/office/drawing/2014/main" id="{A0AF3474-DC92-D04A-9533-24B93A76BEF3}"/>
                </a:ext>
              </a:extLst>
            </p:cNvPr>
            <p:cNvSpPr>
              <a:spLocks noChangeArrowheads="1"/>
            </p:cNvSpPr>
            <p:nvPr/>
          </p:nvSpPr>
          <p:spPr bwMode="auto">
            <a:xfrm>
              <a:off x="2563" y="2372"/>
              <a:ext cx="485"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15</a:t>
              </a:r>
            </a:p>
          </p:txBody>
        </p:sp>
        <p:sp>
          <p:nvSpPr>
            <p:cNvPr id="21601" name="Rectangle 28">
              <a:extLst>
                <a:ext uri="{FF2B5EF4-FFF2-40B4-BE49-F238E27FC236}">
                  <a16:creationId xmlns:a16="http://schemas.microsoft.com/office/drawing/2014/main" id="{A26F413E-B756-B702-CD62-DDF454C778D2}"/>
                </a:ext>
              </a:extLst>
            </p:cNvPr>
            <p:cNvSpPr>
              <a:spLocks noChangeArrowheads="1"/>
            </p:cNvSpPr>
            <p:nvPr/>
          </p:nvSpPr>
          <p:spPr bwMode="auto">
            <a:xfrm>
              <a:off x="2563" y="2004"/>
              <a:ext cx="48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9</a:t>
              </a:r>
            </a:p>
          </p:txBody>
        </p:sp>
        <p:sp>
          <p:nvSpPr>
            <p:cNvPr id="21602" name="Rectangle 29">
              <a:extLst>
                <a:ext uri="{FF2B5EF4-FFF2-40B4-BE49-F238E27FC236}">
                  <a16:creationId xmlns:a16="http://schemas.microsoft.com/office/drawing/2014/main" id="{E66330D3-0933-8A86-00C1-D480CC407025}"/>
                </a:ext>
              </a:extLst>
            </p:cNvPr>
            <p:cNvSpPr>
              <a:spLocks noChangeArrowheads="1"/>
            </p:cNvSpPr>
            <p:nvPr/>
          </p:nvSpPr>
          <p:spPr bwMode="auto">
            <a:xfrm>
              <a:off x="2563" y="1635"/>
              <a:ext cx="485"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$5</a:t>
              </a:r>
            </a:p>
          </p:txBody>
        </p:sp>
      </p:grpSp>
      <p:sp>
        <p:nvSpPr>
          <p:cNvPr id="21530" name="Rectangle 30">
            <a:extLst>
              <a:ext uri="{FF2B5EF4-FFF2-40B4-BE49-F238E27FC236}">
                <a16:creationId xmlns:a16="http://schemas.microsoft.com/office/drawing/2014/main" id="{CE2C3761-440D-F786-4B2C-0F88043847F2}"/>
              </a:ext>
            </a:extLst>
          </p:cNvPr>
          <p:cNvSpPr>
            <a:spLocks noChangeArrowheads="1"/>
          </p:cNvSpPr>
          <p:nvPr/>
        </p:nvSpPr>
        <p:spPr bwMode="auto">
          <a:xfrm>
            <a:off x="3389313" y="2595563"/>
            <a:ext cx="679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$0</a:t>
            </a:r>
          </a:p>
        </p:txBody>
      </p:sp>
      <p:sp>
        <p:nvSpPr>
          <p:cNvPr id="21531" name="Rectangle 31">
            <a:extLst>
              <a:ext uri="{FF2B5EF4-FFF2-40B4-BE49-F238E27FC236}">
                <a16:creationId xmlns:a16="http://schemas.microsoft.com/office/drawing/2014/main" id="{DC81807B-B545-489B-A995-3B18FD30DB77}"/>
              </a:ext>
            </a:extLst>
          </p:cNvPr>
          <p:cNvSpPr>
            <a:spLocks noChangeArrowheads="1"/>
          </p:cNvSpPr>
          <p:nvPr/>
        </p:nvSpPr>
        <p:spPr bwMode="auto">
          <a:xfrm>
            <a:off x="2787650" y="2595563"/>
            <a:ext cx="6016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0</a:t>
            </a:r>
          </a:p>
        </p:txBody>
      </p:sp>
      <p:sp>
        <p:nvSpPr>
          <p:cNvPr id="21532" name="Rectangle 32">
            <a:extLst>
              <a:ext uri="{FF2B5EF4-FFF2-40B4-BE49-F238E27FC236}">
                <a16:creationId xmlns:a16="http://schemas.microsoft.com/office/drawing/2014/main" id="{12898880-A5E1-B500-A9A6-3163876FDEE2}"/>
              </a:ext>
            </a:extLst>
          </p:cNvPr>
          <p:cNvSpPr>
            <a:spLocks noChangeArrowheads="1"/>
          </p:cNvSpPr>
          <p:nvPr/>
        </p:nvSpPr>
        <p:spPr bwMode="auto">
          <a:xfrm>
            <a:off x="7202488" y="1673225"/>
            <a:ext cx="14954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00B85C"/>
              </a:buClr>
              <a:buFont typeface="Wingdings" pitchFamily="2" charset="2"/>
              <a:buNone/>
            </a:pPr>
            <a:r>
              <a:rPr lang="en-US" altLang="en-US" b="1">
                <a:cs typeface="Arial" panose="020B0604020202020204" pitchFamily="34" charset="0"/>
                <a:sym typeface="Symbol" pitchFamily="2" charset="2"/>
              </a:rPr>
              <a:t></a:t>
            </a:r>
            <a:r>
              <a:rPr lang="en-US" altLang="en-US" sz="2400">
                <a:cs typeface="Arial" panose="020B0604020202020204" pitchFamily="34" charset="0"/>
              </a:rPr>
              <a:t>Profit = </a:t>
            </a:r>
            <a:r>
              <a:rPr lang="en-US" altLang="en-US" sz="2400" i="1">
                <a:cs typeface="Arial" panose="020B0604020202020204" pitchFamily="34" charset="0"/>
              </a:rPr>
              <a:t>MR</a:t>
            </a:r>
            <a:r>
              <a:rPr lang="en-US" altLang="en-US" sz="1400">
                <a:cs typeface="Arial" panose="020B0604020202020204" pitchFamily="34" charset="0"/>
              </a:rPr>
              <a:t> </a:t>
            </a:r>
            <a:r>
              <a:rPr lang="en-US" altLang="en-US" sz="2400">
                <a:cs typeface="Arial" panose="020B0604020202020204" pitchFamily="34" charset="0"/>
              </a:rPr>
              <a:t>–</a:t>
            </a:r>
            <a:r>
              <a:rPr lang="en-US" altLang="en-US" sz="1400">
                <a:cs typeface="Arial" panose="020B0604020202020204" pitchFamily="34" charset="0"/>
              </a:rPr>
              <a:t> </a:t>
            </a:r>
            <a:r>
              <a:rPr lang="en-US" altLang="en-US" sz="2400" i="1">
                <a:cs typeface="Arial" panose="020B0604020202020204" pitchFamily="34" charset="0"/>
              </a:rPr>
              <a:t>MC</a:t>
            </a:r>
          </a:p>
        </p:txBody>
      </p:sp>
      <p:sp>
        <p:nvSpPr>
          <p:cNvPr id="21533" name="Rectangle 33">
            <a:extLst>
              <a:ext uri="{FF2B5EF4-FFF2-40B4-BE49-F238E27FC236}">
                <a16:creationId xmlns:a16="http://schemas.microsoft.com/office/drawing/2014/main" id="{5945BDF6-26F9-CB8E-4127-DE177F204357}"/>
              </a:ext>
            </a:extLst>
          </p:cNvPr>
          <p:cNvSpPr>
            <a:spLocks noChangeArrowheads="1"/>
          </p:cNvSpPr>
          <p:nvPr/>
        </p:nvSpPr>
        <p:spPr bwMode="auto">
          <a:xfrm>
            <a:off x="6534150" y="1673225"/>
            <a:ext cx="66833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i="1">
                <a:cs typeface="Arial" panose="020B0604020202020204" pitchFamily="34" charset="0"/>
              </a:rPr>
              <a:t>MC</a:t>
            </a:r>
          </a:p>
        </p:txBody>
      </p:sp>
      <p:sp>
        <p:nvSpPr>
          <p:cNvPr id="21534" name="Rectangle 34">
            <a:extLst>
              <a:ext uri="{FF2B5EF4-FFF2-40B4-BE49-F238E27FC236}">
                <a16:creationId xmlns:a16="http://schemas.microsoft.com/office/drawing/2014/main" id="{EF9867B1-08A0-BA7A-F029-C08DDDFCC8CB}"/>
              </a:ext>
            </a:extLst>
          </p:cNvPr>
          <p:cNvSpPr>
            <a:spLocks noChangeArrowheads="1"/>
          </p:cNvSpPr>
          <p:nvPr/>
        </p:nvSpPr>
        <p:spPr bwMode="auto">
          <a:xfrm>
            <a:off x="5819775" y="1673225"/>
            <a:ext cx="7143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i="1">
                <a:cs typeface="Arial" panose="020B0604020202020204" pitchFamily="34" charset="0"/>
              </a:rPr>
              <a:t>MR</a:t>
            </a:r>
          </a:p>
        </p:txBody>
      </p:sp>
      <p:sp>
        <p:nvSpPr>
          <p:cNvPr id="21535" name="Rectangle 35">
            <a:extLst>
              <a:ext uri="{FF2B5EF4-FFF2-40B4-BE49-F238E27FC236}">
                <a16:creationId xmlns:a16="http://schemas.microsoft.com/office/drawing/2014/main" id="{2EBE6A7C-0E97-183B-92C3-AA0E9E4BFE13}"/>
              </a:ext>
            </a:extLst>
          </p:cNvPr>
          <p:cNvSpPr>
            <a:spLocks noChangeArrowheads="1"/>
          </p:cNvSpPr>
          <p:nvPr/>
        </p:nvSpPr>
        <p:spPr bwMode="auto">
          <a:xfrm>
            <a:off x="4838700" y="1673225"/>
            <a:ext cx="9810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Profit</a:t>
            </a:r>
          </a:p>
        </p:txBody>
      </p:sp>
      <p:sp>
        <p:nvSpPr>
          <p:cNvPr id="21536" name="Rectangle 36">
            <a:extLst>
              <a:ext uri="{FF2B5EF4-FFF2-40B4-BE49-F238E27FC236}">
                <a16:creationId xmlns:a16="http://schemas.microsoft.com/office/drawing/2014/main" id="{670A6D06-125E-B682-5E4B-1C0A49517447}"/>
              </a:ext>
            </a:extLst>
          </p:cNvPr>
          <p:cNvSpPr>
            <a:spLocks noChangeArrowheads="1"/>
          </p:cNvSpPr>
          <p:nvPr/>
        </p:nvSpPr>
        <p:spPr bwMode="auto">
          <a:xfrm>
            <a:off x="4068763" y="1673225"/>
            <a:ext cx="7699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i="1">
                <a:cs typeface="Arial" panose="020B0604020202020204" pitchFamily="34" charset="0"/>
              </a:rPr>
              <a:t>TC</a:t>
            </a:r>
          </a:p>
        </p:txBody>
      </p:sp>
      <p:sp>
        <p:nvSpPr>
          <p:cNvPr id="21537" name="Rectangle 37">
            <a:extLst>
              <a:ext uri="{FF2B5EF4-FFF2-40B4-BE49-F238E27FC236}">
                <a16:creationId xmlns:a16="http://schemas.microsoft.com/office/drawing/2014/main" id="{E953D5FF-6CE2-0974-443D-C4D401101649}"/>
              </a:ext>
            </a:extLst>
          </p:cNvPr>
          <p:cNvSpPr>
            <a:spLocks noChangeArrowheads="1"/>
          </p:cNvSpPr>
          <p:nvPr/>
        </p:nvSpPr>
        <p:spPr bwMode="auto">
          <a:xfrm>
            <a:off x="3389313" y="1673225"/>
            <a:ext cx="6794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i="1">
                <a:cs typeface="Arial" panose="020B0604020202020204" pitchFamily="34" charset="0"/>
              </a:rPr>
              <a:t>TR</a:t>
            </a:r>
          </a:p>
        </p:txBody>
      </p:sp>
      <p:sp>
        <p:nvSpPr>
          <p:cNvPr id="21538" name="Rectangle 38">
            <a:extLst>
              <a:ext uri="{FF2B5EF4-FFF2-40B4-BE49-F238E27FC236}">
                <a16:creationId xmlns:a16="http://schemas.microsoft.com/office/drawing/2014/main" id="{953240DF-89FE-807A-32B4-D0B163A3C97C}"/>
              </a:ext>
            </a:extLst>
          </p:cNvPr>
          <p:cNvSpPr>
            <a:spLocks noChangeArrowheads="1"/>
          </p:cNvSpPr>
          <p:nvPr/>
        </p:nvSpPr>
        <p:spPr bwMode="auto">
          <a:xfrm>
            <a:off x="2787650" y="1673225"/>
            <a:ext cx="6016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b="1" i="1">
                <a:cs typeface="Arial" panose="020B0604020202020204" pitchFamily="34" charset="0"/>
              </a:rPr>
              <a:t>Q</a:t>
            </a:r>
          </a:p>
        </p:txBody>
      </p:sp>
      <p:sp>
        <p:nvSpPr>
          <p:cNvPr id="21539" name="Line 39">
            <a:extLst>
              <a:ext uri="{FF2B5EF4-FFF2-40B4-BE49-F238E27FC236}">
                <a16:creationId xmlns:a16="http://schemas.microsoft.com/office/drawing/2014/main" id="{51C60ED2-7903-75B6-5E74-5486BCB0DAFE}"/>
              </a:ext>
            </a:extLst>
          </p:cNvPr>
          <p:cNvSpPr>
            <a:spLocks noChangeShapeType="1"/>
          </p:cNvSpPr>
          <p:nvPr/>
        </p:nvSpPr>
        <p:spPr bwMode="auto">
          <a:xfrm>
            <a:off x="2787650" y="1673225"/>
            <a:ext cx="5910263" cy="0"/>
          </a:xfrm>
          <a:prstGeom prst="line">
            <a:avLst/>
          </a:prstGeom>
          <a:noFill/>
          <a:ln w="1905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0" name="Line 40">
            <a:extLst>
              <a:ext uri="{FF2B5EF4-FFF2-40B4-BE49-F238E27FC236}">
                <a16:creationId xmlns:a16="http://schemas.microsoft.com/office/drawing/2014/main" id="{23D7E861-FEAA-4CDD-BF44-B5254E9AD856}"/>
              </a:ext>
            </a:extLst>
          </p:cNvPr>
          <p:cNvSpPr>
            <a:spLocks noChangeShapeType="1"/>
          </p:cNvSpPr>
          <p:nvPr/>
        </p:nvSpPr>
        <p:spPr bwMode="auto">
          <a:xfrm>
            <a:off x="2787650" y="2595563"/>
            <a:ext cx="5910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1" name="Line 41">
            <a:extLst>
              <a:ext uri="{FF2B5EF4-FFF2-40B4-BE49-F238E27FC236}">
                <a16:creationId xmlns:a16="http://schemas.microsoft.com/office/drawing/2014/main" id="{1DCFCE3A-7230-FC33-46F1-DF18CF39A625}"/>
              </a:ext>
            </a:extLst>
          </p:cNvPr>
          <p:cNvSpPr>
            <a:spLocks noChangeShapeType="1"/>
          </p:cNvSpPr>
          <p:nvPr/>
        </p:nvSpPr>
        <p:spPr bwMode="auto">
          <a:xfrm>
            <a:off x="2787650" y="3181350"/>
            <a:ext cx="5910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2" name="Line 42">
            <a:extLst>
              <a:ext uri="{FF2B5EF4-FFF2-40B4-BE49-F238E27FC236}">
                <a16:creationId xmlns:a16="http://schemas.microsoft.com/office/drawing/2014/main" id="{3CE98D64-006A-3AF1-61BA-727FA5763904}"/>
              </a:ext>
            </a:extLst>
          </p:cNvPr>
          <p:cNvSpPr>
            <a:spLocks noChangeShapeType="1"/>
          </p:cNvSpPr>
          <p:nvPr/>
        </p:nvSpPr>
        <p:spPr bwMode="auto">
          <a:xfrm>
            <a:off x="2787650" y="3765550"/>
            <a:ext cx="5910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3" name="Line 43">
            <a:extLst>
              <a:ext uri="{FF2B5EF4-FFF2-40B4-BE49-F238E27FC236}">
                <a16:creationId xmlns:a16="http://schemas.microsoft.com/office/drawing/2014/main" id="{ED0CB352-4C8A-FEAF-C19A-3B5BC8C4B8BF}"/>
              </a:ext>
            </a:extLst>
          </p:cNvPr>
          <p:cNvSpPr>
            <a:spLocks noChangeShapeType="1"/>
          </p:cNvSpPr>
          <p:nvPr/>
        </p:nvSpPr>
        <p:spPr bwMode="auto">
          <a:xfrm>
            <a:off x="2787650" y="4354513"/>
            <a:ext cx="5910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4" name="Line 44">
            <a:extLst>
              <a:ext uri="{FF2B5EF4-FFF2-40B4-BE49-F238E27FC236}">
                <a16:creationId xmlns:a16="http://schemas.microsoft.com/office/drawing/2014/main" id="{F38BFC1C-FB6B-7210-1B62-D630AC4983ED}"/>
              </a:ext>
            </a:extLst>
          </p:cNvPr>
          <p:cNvSpPr>
            <a:spLocks noChangeShapeType="1"/>
          </p:cNvSpPr>
          <p:nvPr/>
        </p:nvSpPr>
        <p:spPr bwMode="auto">
          <a:xfrm>
            <a:off x="2787650" y="4938713"/>
            <a:ext cx="5910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5" name="Line 45">
            <a:extLst>
              <a:ext uri="{FF2B5EF4-FFF2-40B4-BE49-F238E27FC236}">
                <a16:creationId xmlns:a16="http://schemas.microsoft.com/office/drawing/2014/main" id="{8A0FC4F4-67E7-4524-5CCF-D50A7C9F8AE3}"/>
              </a:ext>
            </a:extLst>
          </p:cNvPr>
          <p:cNvSpPr>
            <a:spLocks noChangeShapeType="1"/>
          </p:cNvSpPr>
          <p:nvPr/>
        </p:nvSpPr>
        <p:spPr bwMode="auto">
          <a:xfrm>
            <a:off x="2787650" y="5526088"/>
            <a:ext cx="5910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6" name="Line 46">
            <a:extLst>
              <a:ext uri="{FF2B5EF4-FFF2-40B4-BE49-F238E27FC236}">
                <a16:creationId xmlns:a16="http://schemas.microsoft.com/office/drawing/2014/main" id="{2A617085-D2FE-1EDA-C040-95E56E3E37BD}"/>
              </a:ext>
            </a:extLst>
          </p:cNvPr>
          <p:cNvSpPr>
            <a:spLocks noChangeShapeType="1"/>
          </p:cNvSpPr>
          <p:nvPr/>
        </p:nvSpPr>
        <p:spPr bwMode="auto">
          <a:xfrm>
            <a:off x="2787650" y="6111875"/>
            <a:ext cx="5910263" cy="0"/>
          </a:xfrm>
          <a:prstGeom prst="line">
            <a:avLst/>
          </a:prstGeom>
          <a:noFill/>
          <a:ln w="1905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7" name="Line 47">
            <a:extLst>
              <a:ext uri="{FF2B5EF4-FFF2-40B4-BE49-F238E27FC236}">
                <a16:creationId xmlns:a16="http://schemas.microsoft.com/office/drawing/2014/main" id="{A45D54B7-50AE-287A-9654-A4F9E8CC7248}"/>
              </a:ext>
            </a:extLst>
          </p:cNvPr>
          <p:cNvSpPr>
            <a:spLocks noChangeShapeType="1"/>
          </p:cNvSpPr>
          <p:nvPr/>
        </p:nvSpPr>
        <p:spPr bwMode="auto">
          <a:xfrm>
            <a:off x="2787650" y="1673225"/>
            <a:ext cx="0" cy="4438650"/>
          </a:xfrm>
          <a:prstGeom prst="line">
            <a:avLst/>
          </a:prstGeom>
          <a:noFill/>
          <a:ln w="1905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8" name="Line 48">
            <a:extLst>
              <a:ext uri="{FF2B5EF4-FFF2-40B4-BE49-F238E27FC236}">
                <a16:creationId xmlns:a16="http://schemas.microsoft.com/office/drawing/2014/main" id="{51B4DF19-1954-F0DB-52F5-E6AFA397DE91}"/>
              </a:ext>
            </a:extLst>
          </p:cNvPr>
          <p:cNvSpPr>
            <a:spLocks noChangeShapeType="1"/>
          </p:cNvSpPr>
          <p:nvPr/>
        </p:nvSpPr>
        <p:spPr bwMode="auto">
          <a:xfrm>
            <a:off x="3389313" y="1673225"/>
            <a:ext cx="0" cy="4438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9" name="Line 49">
            <a:extLst>
              <a:ext uri="{FF2B5EF4-FFF2-40B4-BE49-F238E27FC236}">
                <a16:creationId xmlns:a16="http://schemas.microsoft.com/office/drawing/2014/main" id="{AEAF62FD-92BF-FFA2-4964-7E6C98013D64}"/>
              </a:ext>
            </a:extLst>
          </p:cNvPr>
          <p:cNvSpPr>
            <a:spLocks noChangeShapeType="1"/>
          </p:cNvSpPr>
          <p:nvPr/>
        </p:nvSpPr>
        <p:spPr bwMode="auto">
          <a:xfrm>
            <a:off x="4068763" y="1673225"/>
            <a:ext cx="0" cy="4438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0" name="Line 50">
            <a:extLst>
              <a:ext uri="{FF2B5EF4-FFF2-40B4-BE49-F238E27FC236}">
                <a16:creationId xmlns:a16="http://schemas.microsoft.com/office/drawing/2014/main" id="{28D4F48F-40A5-50BC-71F5-688A9A44FFFF}"/>
              </a:ext>
            </a:extLst>
          </p:cNvPr>
          <p:cNvSpPr>
            <a:spLocks noChangeShapeType="1"/>
          </p:cNvSpPr>
          <p:nvPr/>
        </p:nvSpPr>
        <p:spPr bwMode="auto">
          <a:xfrm>
            <a:off x="4838700" y="1673225"/>
            <a:ext cx="0" cy="4438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1" name="Line 51">
            <a:extLst>
              <a:ext uri="{FF2B5EF4-FFF2-40B4-BE49-F238E27FC236}">
                <a16:creationId xmlns:a16="http://schemas.microsoft.com/office/drawing/2014/main" id="{6B950275-C21C-FF16-B940-6BB9B562B601}"/>
              </a:ext>
            </a:extLst>
          </p:cNvPr>
          <p:cNvSpPr>
            <a:spLocks noChangeShapeType="1"/>
          </p:cNvSpPr>
          <p:nvPr/>
        </p:nvSpPr>
        <p:spPr bwMode="auto">
          <a:xfrm>
            <a:off x="5819775" y="1673225"/>
            <a:ext cx="0" cy="4438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2" name="Line 52">
            <a:extLst>
              <a:ext uri="{FF2B5EF4-FFF2-40B4-BE49-F238E27FC236}">
                <a16:creationId xmlns:a16="http://schemas.microsoft.com/office/drawing/2014/main" id="{14AB93F9-909D-B2AB-BDF5-18CB5836B491}"/>
              </a:ext>
            </a:extLst>
          </p:cNvPr>
          <p:cNvSpPr>
            <a:spLocks noChangeShapeType="1"/>
          </p:cNvSpPr>
          <p:nvPr/>
        </p:nvSpPr>
        <p:spPr bwMode="auto">
          <a:xfrm>
            <a:off x="6534150" y="1673225"/>
            <a:ext cx="0" cy="4438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3" name="Line 53">
            <a:extLst>
              <a:ext uri="{FF2B5EF4-FFF2-40B4-BE49-F238E27FC236}">
                <a16:creationId xmlns:a16="http://schemas.microsoft.com/office/drawing/2014/main" id="{81EB201D-BEA1-E3F0-2287-9FDDEB92B86D}"/>
              </a:ext>
            </a:extLst>
          </p:cNvPr>
          <p:cNvSpPr>
            <a:spLocks noChangeShapeType="1"/>
          </p:cNvSpPr>
          <p:nvPr/>
        </p:nvSpPr>
        <p:spPr bwMode="auto">
          <a:xfrm>
            <a:off x="7202488" y="1673225"/>
            <a:ext cx="0" cy="4438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4" name="Line 54">
            <a:extLst>
              <a:ext uri="{FF2B5EF4-FFF2-40B4-BE49-F238E27FC236}">
                <a16:creationId xmlns:a16="http://schemas.microsoft.com/office/drawing/2014/main" id="{118B0423-0326-956F-50A4-D326ADD2C461}"/>
              </a:ext>
            </a:extLst>
          </p:cNvPr>
          <p:cNvSpPr>
            <a:spLocks noChangeShapeType="1"/>
          </p:cNvSpPr>
          <p:nvPr/>
        </p:nvSpPr>
        <p:spPr bwMode="auto">
          <a:xfrm>
            <a:off x="8697913" y="1673225"/>
            <a:ext cx="0" cy="4438650"/>
          </a:xfrm>
          <a:prstGeom prst="line">
            <a:avLst/>
          </a:prstGeom>
          <a:noFill/>
          <a:ln w="1905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5" name="Text Box 55">
            <a:extLst>
              <a:ext uri="{FF2B5EF4-FFF2-40B4-BE49-F238E27FC236}">
                <a16:creationId xmlns:a16="http://schemas.microsoft.com/office/drawing/2014/main" id="{FEAA26D9-652F-2950-5274-25B545742ED1}"/>
              </a:ext>
            </a:extLst>
          </p:cNvPr>
          <p:cNvSpPr txBox="1">
            <a:spLocks noChangeArrowheads="1"/>
          </p:cNvSpPr>
          <p:nvPr/>
        </p:nvSpPr>
        <p:spPr bwMode="auto">
          <a:xfrm>
            <a:off x="401638" y="1917700"/>
            <a:ext cx="2182812"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10000"/>
              </a:lnSpc>
              <a:spcBef>
                <a:spcPct val="50000"/>
              </a:spcBef>
              <a:buClrTx/>
              <a:buSzTx/>
              <a:buFontTx/>
              <a:buNone/>
            </a:pPr>
            <a:r>
              <a:rPr lang="en-US" altLang="en-US" sz="2600">
                <a:cs typeface="Arial" panose="020B0604020202020204" pitchFamily="34" charset="0"/>
              </a:rPr>
              <a:t>At any </a:t>
            </a:r>
            <a:r>
              <a:rPr lang="en-US" altLang="en-US" sz="2600" b="1" i="1">
                <a:cs typeface="Arial" panose="020B0604020202020204" pitchFamily="34" charset="0"/>
              </a:rPr>
              <a:t>Q</a:t>
            </a:r>
            <a:r>
              <a:rPr lang="en-US" altLang="en-US" sz="2600">
                <a:cs typeface="Arial" panose="020B0604020202020204" pitchFamily="34" charset="0"/>
              </a:rPr>
              <a:t> with </a:t>
            </a:r>
            <a:r>
              <a:rPr lang="en-US" altLang="en-US" sz="2600" i="1">
                <a:cs typeface="Arial" panose="020B0604020202020204" pitchFamily="34" charset="0"/>
              </a:rPr>
              <a:t>MR</a:t>
            </a:r>
            <a:r>
              <a:rPr lang="en-US" altLang="en-US" sz="2600">
                <a:cs typeface="Arial" panose="020B0604020202020204" pitchFamily="34" charset="0"/>
              </a:rPr>
              <a:t> &gt; </a:t>
            </a:r>
            <a:r>
              <a:rPr lang="en-US" altLang="en-US" sz="2600" i="1">
                <a:cs typeface="Arial" panose="020B0604020202020204" pitchFamily="34" charset="0"/>
              </a:rPr>
              <a:t>MC</a:t>
            </a:r>
            <a:r>
              <a:rPr lang="en-US" altLang="en-US" sz="2600">
                <a:cs typeface="Arial" panose="020B0604020202020204" pitchFamily="34" charset="0"/>
              </a:rPr>
              <a:t>,</a:t>
            </a:r>
            <a:br>
              <a:rPr lang="en-US" altLang="en-US" sz="2600">
                <a:cs typeface="Arial" panose="020B0604020202020204" pitchFamily="34" charset="0"/>
              </a:rPr>
            </a:br>
            <a:r>
              <a:rPr lang="en-US" altLang="en-US" sz="2600">
                <a:cs typeface="Arial" panose="020B0604020202020204" pitchFamily="34" charset="0"/>
              </a:rPr>
              <a:t>increasing </a:t>
            </a:r>
            <a:r>
              <a:rPr lang="en-US" altLang="en-US" sz="2600" b="1" i="1">
                <a:cs typeface="Arial" panose="020B0604020202020204" pitchFamily="34" charset="0"/>
              </a:rPr>
              <a:t>Q</a:t>
            </a:r>
            <a:r>
              <a:rPr lang="en-US" altLang="en-US" sz="2600">
                <a:cs typeface="Arial" panose="020B0604020202020204" pitchFamily="34" charset="0"/>
              </a:rPr>
              <a:t> raises profit. </a:t>
            </a:r>
          </a:p>
        </p:txBody>
      </p:sp>
      <p:sp>
        <p:nvSpPr>
          <p:cNvPr id="21556" name="Rectangle 56">
            <a:extLst>
              <a:ext uri="{FF2B5EF4-FFF2-40B4-BE49-F238E27FC236}">
                <a16:creationId xmlns:a16="http://schemas.microsoft.com/office/drawing/2014/main" id="{548E067A-24F2-5603-B8FB-F7E7C3E09CD2}"/>
              </a:ext>
            </a:extLst>
          </p:cNvPr>
          <p:cNvSpPr>
            <a:spLocks noChangeArrowheads="1"/>
          </p:cNvSpPr>
          <p:nvPr/>
        </p:nvSpPr>
        <p:spPr bwMode="auto">
          <a:xfrm>
            <a:off x="7202488" y="5226050"/>
            <a:ext cx="1487487" cy="585788"/>
          </a:xfrm>
          <a:prstGeom prst="rect">
            <a:avLst/>
          </a:prstGeom>
          <a:solidFill>
            <a:srgbClr val="FFE5E5"/>
          </a:solidFill>
          <a:ln w="9525">
            <a:solidFill>
              <a:schemeClr val="tx1"/>
            </a:solidFill>
            <a:miter lim="800000"/>
            <a:headEnd/>
            <a:tailEnd/>
          </a:ln>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57" name="Rectangle 57">
            <a:extLst>
              <a:ext uri="{FF2B5EF4-FFF2-40B4-BE49-F238E27FC236}">
                <a16:creationId xmlns:a16="http://schemas.microsoft.com/office/drawing/2014/main" id="{540E3979-C357-A653-30F9-C15091C9716C}"/>
              </a:ext>
            </a:extLst>
          </p:cNvPr>
          <p:cNvSpPr>
            <a:spLocks noChangeArrowheads="1"/>
          </p:cNvSpPr>
          <p:nvPr/>
        </p:nvSpPr>
        <p:spPr bwMode="auto">
          <a:xfrm>
            <a:off x="6534150" y="5226050"/>
            <a:ext cx="668338" cy="585788"/>
          </a:xfrm>
          <a:prstGeom prst="rect">
            <a:avLst/>
          </a:prstGeom>
          <a:solidFill>
            <a:srgbClr val="FFE5E5"/>
          </a:solidFill>
          <a:ln w="9525">
            <a:solidFill>
              <a:schemeClr val="tx1"/>
            </a:solidFill>
            <a:miter lim="800000"/>
            <a:headEnd/>
            <a:tailEnd/>
          </a:ln>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58" name="Rectangle 58">
            <a:extLst>
              <a:ext uri="{FF2B5EF4-FFF2-40B4-BE49-F238E27FC236}">
                <a16:creationId xmlns:a16="http://schemas.microsoft.com/office/drawing/2014/main" id="{649B09FB-CE66-9434-7625-01D3607D8866}"/>
              </a:ext>
            </a:extLst>
          </p:cNvPr>
          <p:cNvSpPr>
            <a:spLocks noChangeArrowheads="1"/>
          </p:cNvSpPr>
          <p:nvPr/>
        </p:nvSpPr>
        <p:spPr bwMode="auto">
          <a:xfrm>
            <a:off x="5819775" y="5226050"/>
            <a:ext cx="714375" cy="585788"/>
          </a:xfrm>
          <a:prstGeom prst="rect">
            <a:avLst/>
          </a:prstGeom>
          <a:solidFill>
            <a:srgbClr val="FFE5E5"/>
          </a:solidFill>
          <a:ln w="9525">
            <a:solidFill>
              <a:schemeClr val="tx1"/>
            </a:solidFill>
            <a:miter lim="800000"/>
            <a:headEnd/>
            <a:tailEnd/>
          </a:ln>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59" name="Rectangle 59">
            <a:extLst>
              <a:ext uri="{FF2B5EF4-FFF2-40B4-BE49-F238E27FC236}">
                <a16:creationId xmlns:a16="http://schemas.microsoft.com/office/drawing/2014/main" id="{4C5E25F3-803D-977B-25EF-BFF82FB93855}"/>
              </a:ext>
            </a:extLst>
          </p:cNvPr>
          <p:cNvSpPr>
            <a:spLocks noChangeArrowheads="1"/>
          </p:cNvSpPr>
          <p:nvPr/>
        </p:nvSpPr>
        <p:spPr bwMode="auto">
          <a:xfrm>
            <a:off x="7202488" y="4638675"/>
            <a:ext cx="1487487" cy="587375"/>
          </a:xfrm>
          <a:prstGeom prst="rect">
            <a:avLst/>
          </a:prstGeom>
          <a:solidFill>
            <a:srgbClr val="FFE5E5"/>
          </a:solidFill>
          <a:ln w="9525">
            <a:solidFill>
              <a:schemeClr val="tx1"/>
            </a:solidFill>
            <a:miter lim="800000"/>
            <a:headEnd/>
            <a:tailEnd/>
          </a:ln>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60" name="Rectangle 60">
            <a:extLst>
              <a:ext uri="{FF2B5EF4-FFF2-40B4-BE49-F238E27FC236}">
                <a16:creationId xmlns:a16="http://schemas.microsoft.com/office/drawing/2014/main" id="{61709F88-45B0-3C3E-83CE-98D58C91B76E}"/>
              </a:ext>
            </a:extLst>
          </p:cNvPr>
          <p:cNvSpPr>
            <a:spLocks noChangeArrowheads="1"/>
          </p:cNvSpPr>
          <p:nvPr/>
        </p:nvSpPr>
        <p:spPr bwMode="auto">
          <a:xfrm>
            <a:off x="6534150" y="4638675"/>
            <a:ext cx="668338" cy="587375"/>
          </a:xfrm>
          <a:prstGeom prst="rect">
            <a:avLst/>
          </a:prstGeom>
          <a:solidFill>
            <a:srgbClr val="FFE5E5"/>
          </a:solidFill>
          <a:ln w="9525">
            <a:solidFill>
              <a:schemeClr val="tx1"/>
            </a:solidFill>
            <a:miter lim="800000"/>
            <a:headEnd/>
            <a:tailEnd/>
          </a:ln>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61" name="Rectangle 61">
            <a:extLst>
              <a:ext uri="{FF2B5EF4-FFF2-40B4-BE49-F238E27FC236}">
                <a16:creationId xmlns:a16="http://schemas.microsoft.com/office/drawing/2014/main" id="{D416F37F-D226-16E6-A8C8-A414FF19792D}"/>
              </a:ext>
            </a:extLst>
          </p:cNvPr>
          <p:cNvSpPr>
            <a:spLocks noChangeArrowheads="1"/>
          </p:cNvSpPr>
          <p:nvPr/>
        </p:nvSpPr>
        <p:spPr bwMode="auto">
          <a:xfrm>
            <a:off x="5819775" y="4638675"/>
            <a:ext cx="714375" cy="587375"/>
          </a:xfrm>
          <a:prstGeom prst="rect">
            <a:avLst/>
          </a:prstGeom>
          <a:solidFill>
            <a:srgbClr val="FFE5E5"/>
          </a:solidFill>
          <a:ln w="9525">
            <a:solidFill>
              <a:schemeClr val="tx1"/>
            </a:solidFill>
            <a:miter lim="800000"/>
            <a:headEnd/>
            <a:tailEnd/>
          </a:ln>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62" name="Rectangle 62">
            <a:extLst>
              <a:ext uri="{FF2B5EF4-FFF2-40B4-BE49-F238E27FC236}">
                <a16:creationId xmlns:a16="http://schemas.microsoft.com/office/drawing/2014/main" id="{284E58DC-07F1-E145-5FAA-A5F0986828F1}"/>
              </a:ext>
            </a:extLst>
          </p:cNvPr>
          <p:cNvSpPr>
            <a:spLocks noChangeArrowheads="1"/>
          </p:cNvSpPr>
          <p:nvPr/>
        </p:nvSpPr>
        <p:spPr bwMode="auto">
          <a:xfrm>
            <a:off x="7202488" y="4054475"/>
            <a:ext cx="1487487" cy="584200"/>
          </a:xfrm>
          <a:prstGeom prst="rect">
            <a:avLst/>
          </a:prstGeom>
          <a:solidFill>
            <a:srgbClr val="FFE5E5"/>
          </a:solidFill>
          <a:ln w="9525">
            <a:solidFill>
              <a:schemeClr val="tx1"/>
            </a:solidFill>
            <a:miter lim="800000"/>
            <a:headEnd/>
            <a:tailEnd/>
          </a:ln>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63" name="Rectangle 63">
            <a:extLst>
              <a:ext uri="{FF2B5EF4-FFF2-40B4-BE49-F238E27FC236}">
                <a16:creationId xmlns:a16="http://schemas.microsoft.com/office/drawing/2014/main" id="{5E138E70-370A-E4D9-558F-5A037A8DA4DA}"/>
              </a:ext>
            </a:extLst>
          </p:cNvPr>
          <p:cNvSpPr>
            <a:spLocks noChangeArrowheads="1"/>
          </p:cNvSpPr>
          <p:nvPr/>
        </p:nvSpPr>
        <p:spPr bwMode="auto">
          <a:xfrm>
            <a:off x="6534150" y="4054475"/>
            <a:ext cx="668338" cy="584200"/>
          </a:xfrm>
          <a:prstGeom prst="rect">
            <a:avLst/>
          </a:prstGeom>
          <a:solidFill>
            <a:srgbClr val="FFE5E5"/>
          </a:solidFill>
          <a:ln w="9525">
            <a:solidFill>
              <a:schemeClr val="tx1"/>
            </a:solidFill>
            <a:miter lim="800000"/>
            <a:headEnd/>
            <a:tailEnd/>
          </a:ln>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64" name="Rectangle 64">
            <a:extLst>
              <a:ext uri="{FF2B5EF4-FFF2-40B4-BE49-F238E27FC236}">
                <a16:creationId xmlns:a16="http://schemas.microsoft.com/office/drawing/2014/main" id="{7A7AEA6A-570B-D065-907C-64E32D9DA23C}"/>
              </a:ext>
            </a:extLst>
          </p:cNvPr>
          <p:cNvSpPr>
            <a:spLocks noChangeArrowheads="1"/>
          </p:cNvSpPr>
          <p:nvPr/>
        </p:nvSpPr>
        <p:spPr bwMode="auto">
          <a:xfrm>
            <a:off x="5819775" y="4054475"/>
            <a:ext cx="714375" cy="584200"/>
          </a:xfrm>
          <a:prstGeom prst="rect">
            <a:avLst/>
          </a:prstGeom>
          <a:solidFill>
            <a:srgbClr val="FFE5E5"/>
          </a:solidFill>
          <a:ln w="9525">
            <a:solidFill>
              <a:schemeClr val="tx1"/>
            </a:solidFill>
            <a:miter lim="800000"/>
            <a:headEnd/>
            <a:tailEnd/>
          </a:ln>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65" name="Rectangle 65">
            <a:extLst>
              <a:ext uri="{FF2B5EF4-FFF2-40B4-BE49-F238E27FC236}">
                <a16:creationId xmlns:a16="http://schemas.microsoft.com/office/drawing/2014/main" id="{83C2A459-98D8-528B-639C-291C1EF420B1}"/>
              </a:ext>
            </a:extLst>
          </p:cNvPr>
          <p:cNvSpPr>
            <a:spLocks noChangeArrowheads="1"/>
          </p:cNvSpPr>
          <p:nvPr/>
        </p:nvSpPr>
        <p:spPr bwMode="auto">
          <a:xfrm>
            <a:off x="7202488" y="3465513"/>
            <a:ext cx="1487487" cy="588962"/>
          </a:xfrm>
          <a:prstGeom prst="rect">
            <a:avLst/>
          </a:prstGeom>
          <a:solidFill>
            <a:srgbClr val="FFE5E5"/>
          </a:solidFill>
          <a:ln w="9525">
            <a:solidFill>
              <a:schemeClr val="tx1"/>
            </a:solidFill>
            <a:miter lim="800000"/>
            <a:headEnd/>
            <a:tailEnd/>
          </a:ln>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66" name="Rectangle 66">
            <a:extLst>
              <a:ext uri="{FF2B5EF4-FFF2-40B4-BE49-F238E27FC236}">
                <a16:creationId xmlns:a16="http://schemas.microsoft.com/office/drawing/2014/main" id="{8A48BCE5-C642-53F1-41E2-5B017466B2ED}"/>
              </a:ext>
            </a:extLst>
          </p:cNvPr>
          <p:cNvSpPr>
            <a:spLocks noChangeArrowheads="1"/>
          </p:cNvSpPr>
          <p:nvPr/>
        </p:nvSpPr>
        <p:spPr bwMode="auto">
          <a:xfrm>
            <a:off x="6534150" y="3465513"/>
            <a:ext cx="668338" cy="588962"/>
          </a:xfrm>
          <a:prstGeom prst="rect">
            <a:avLst/>
          </a:prstGeom>
          <a:solidFill>
            <a:srgbClr val="FFE5E5"/>
          </a:solidFill>
          <a:ln w="9525">
            <a:solidFill>
              <a:schemeClr val="tx1"/>
            </a:solidFill>
            <a:miter lim="800000"/>
            <a:headEnd/>
            <a:tailEnd/>
          </a:ln>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67" name="Rectangle 67">
            <a:extLst>
              <a:ext uri="{FF2B5EF4-FFF2-40B4-BE49-F238E27FC236}">
                <a16:creationId xmlns:a16="http://schemas.microsoft.com/office/drawing/2014/main" id="{84D411F8-5A90-0839-2852-9A092629CF52}"/>
              </a:ext>
            </a:extLst>
          </p:cNvPr>
          <p:cNvSpPr>
            <a:spLocks noChangeArrowheads="1"/>
          </p:cNvSpPr>
          <p:nvPr/>
        </p:nvSpPr>
        <p:spPr bwMode="auto">
          <a:xfrm>
            <a:off x="5819775" y="3465513"/>
            <a:ext cx="714375" cy="588962"/>
          </a:xfrm>
          <a:prstGeom prst="rect">
            <a:avLst/>
          </a:prstGeom>
          <a:solidFill>
            <a:srgbClr val="FFE5E5"/>
          </a:solidFill>
          <a:ln w="9525">
            <a:solidFill>
              <a:schemeClr val="tx1"/>
            </a:solidFill>
            <a:miter lim="800000"/>
            <a:headEnd/>
            <a:tailEnd/>
          </a:ln>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68" name="Rectangle 68">
            <a:extLst>
              <a:ext uri="{FF2B5EF4-FFF2-40B4-BE49-F238E27FC236}">
                <a16:creationId xmlns:a16="http://schemas.microsoft.com/office/drawing/2014/main" id="{54F9C506-8A32-1D48-74C5-B60B8C57F759}"/>
              </a:ext>
            </a:extLst>
          </p:cNvPr>
          <p:cNvSpPr>
            <a:spLocks noChangeArrowheads="1"/>
          </p:cNvSpPr>
          <p:nvPr/>
        </p:nvSpPr>
        <p:spPr bwMode="auto">
          <a:xfrm>
            <a:off x="7202488" y="2881313"/>
            <a:ext cx="1487487" cy="584200"/>
          </a:xfrm>
          <a:prstGeom prst="rect">
            <a:avLst/>
          </a:prstGeom>
          <a:solidFill>
            <a:srgbClr val="FFE5E5"/>
          </a:solidFill>
          <a:ln w="9525">
            <a:solidFill>
              <a:schemeClr val="tx1"/>
            </a:solidFill>
            <a:miter lim="800000"/>
            <a:headEnd/>
            <a:tailEnd/>
          </a:ln>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69" name="Rectangle 69">
            <a:extLst>
              <a:ext uri="{FF2B5EF4-FFF2-40B4-BE49-F238E27FC236}">
                <a16:creationId xmlns:a16="http://schemas.microsoft.com/office/drawing/2014/main" id="{19648F1E-48AB-9686-7EF1-D3E4F5F9595B}"/>
              </a:ext>
            </a:extLst>
          </p:cNvPr>
          <p:cNvSpPr>
            <a:spLocks noChangeArrowheads="1"/>
          </p:cNvSpPr>
          <p:nvPr/>
        </p:nvSpPr>
        <p:spPr bwMode="auto">
          <a:xfrm>
            <a:off x="6534150" y="2881313"/>
            <a:ext cx="668338" cy="584200"/>
          </a:xfrm>
          <a:prstGeom prst="rect">
            <a:avLst/>
          </a:prstGeom>
          <a:solidFill>
            <a:srgbClr val="FFE5E5"/>
          </a:solidFill>
          <a:ln w="9525">
            <a:solidFill>
              <a:schemeClr val="tx1"/>
            </a:solidFill>
            <a:miter lim="800000"/>
            <a:headEnd/>
            <a:tailEnd/>
          </a:ln>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sp>
        <p:nvSpPr>
          <p:cNvPr id="21570" name="Rectangle 70">
            <a:extLst>
              <a:ext uri="{FF2B5EF4-FFF2-40B4-BE49-F238E27FC236}">
                <a16:creationId xmlns:a16="http://schemas.microsoft.com/office/drawing/2014/main" id="{6FCF4A0C-6BAC-5961-701A-AF9AC650AD1E}"/>
              </a:ext>
            </a:extLst>
          </p:cNvPr>
          <p:cNvSpPr>
            <a:spLocks noChangeArrowheads="1"/>
          </p:cNvSpPr>
          <p:nvPr/>
        </p:nvSpPr>
        <p:spPr bwMode="auto">
          <a:xfrm>
            <a:off x="5819775" y="2881313"/>
            <a:ext cx="714375" cy="584200"/>
          </a:xfrm>
          <a:prstGeom prst="rect">
            <a:avLst/>
          </a:prstGeom>
          <a:solidFill>
            <a:srgbClr val="FFE5E5"/>
          </a:solidFill>
          <a:ln w="9525">
            <a:solidFill>
              <a:schemeClr val="tx1"/>
            </a:solidFill>
            <a:miter lim="800000"/>
            <a:headEnd/>
            <a:tailEnd/>
          </a:ln>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endParaRPr lang="en-US" altLang="en-US" sz="2400">
              <a:cs typeface="Arial" panose="020B0604020202020204" pitchFamily="34" charset="0"/>
            </a:endParaRPr>
          </a:p>
        </p:txBody>
      </p:sp>
      <p:grpSp>
        <p:nvGrpSpPr>
          <p:cNvPr id="3" name="Group 71">
            <a:extLst>
              <a:ext uri="{FF2B5EF4-FFF2-40B4-BE49-F238E27FC236}">
                <a16:creationId xmlns:a16="http://schemas.microsoft.com/office/drawing/2014/main" id="{1B0E2CC4-0FF3-64F9-27E6-F209650534CC}"/>
              </a:ext>
            </a:extLst>
          </p:cNvPr>
          <p:cNvGrpSpPr>
            <a:grpSpLocks/>
          </p:cNvGrpSpPr>
          <p:nvPr/>
        </p:nvGrpSpPr>
        <p:grpSpPr bwMode="auto">
          <a:xfrm>
            <a:off x="4846638" y="2592388"/>
            <a:ext cx="981075" cy="3516312"/>
            <a:chOff x="3053" y="1633"/>
            <a:chExt cx="618" cy="2215"/>
          </a:xfrm>
        </p:grpSpPr>
        <p:sp>
          <p:nvSpPr>
            <p:cNvPr id="21591" name="Rectangle 72">
              <a:extLst>
                <a:ext uri="{FF2B5EF4-FFF2-40B4-BE49-F238E27FC236}">
                  <a16:creationId xmlns:a16="http://schemas.microsoft.com/office/drawing/2014/main" id="{3ED3C44F-FE78-CFEB-5701-A637E1AB631A}"/>
                </a:ext>
              </a:extLst>
            </p:cNvPr>
            <p:cNvSpPr>
              <a:spLocks noChangeArrowheads="1"/>
            </p:cNvSpPr>
            <p:nvPr/>
          </p:nvSpPr>
          <p:spPr bwMode="auto">
            <a:xfrm>
              <a:off x="3053" y="3479"/>
              <a:ext cx="618"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5</a:t>
              </a:r>
            </a:p>
          </p:txBody>
        </p:sp>
        <p:sp>
          <p:nvSpPr>
            <p:cNvPr id="21592" name="Rectangle 73">
              <a:extLst>
                <a:ext uri="{FF2B5EF4-FFF2-40B4-BE49-F238E27FC236}">
                  <a16:creationId xmlns:a16="http://schemas.microsoft.com/office/drawing/2014/main" id="{B0C12D2A-8FA8-D992-9300-C2EF0B6362A9}"/>
                </a:ext>
              </a:extLst>
            </p:cNvPr>
            <p:cNvSpPr>
              <a:spLocks noChangeArrowheads="1"/>
            </p:cNvSpPr>
            <p:nvPr/>
          </p:nvSpPr>
          <p:spPr bwMode="auto">
            <a:xfrm>
              <a:off x="3053" y="3109"/>
              <a:ext cx="618"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7</a:t>
              </a:r>
            </a:p>
          </p:txBody>
        </p:sp>
        <p:sp>
          <p:nvSpPr>
            <p:cNvPr id="21593" name="Rectangle 74">
              <a:extLst>
                <a:ext uri="{FF2B5EF4-FFF2-40B4-BE49-F238E27FC236}">
                  <a16:creationId xmlns:a16="http://schemas.microsoft.com/office/drawing/2014/main" id="{42C551BE-43CE-14B5-98C9-73CF0D2A0F4F}"/>
                </a:ext>
              </a:extLst>
            </p:cNvPr>
            <p:cNvSpPr>
              <a:spLocks noChangeArrowheads="1"/>
            </p:cNvSpPr>
            <p:nvPr/>
          </p:nvSpPr>
          <p:spPr bwMode="auto">
            <a:xfrm>
              <a:off x="3053" y="2741"/>
              <a:ext cx="61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7</a:t>
              </a:r>
            </a:p>
          </p:txBody>
        </p:sp>
        <p:sp>
          <p:nvSpPr>
            <p:cNvPr id="21594" name="Rectangle 75">
              <a:extLst>
                <a:ext uri="{FF2B5EF4-FFF2-40B4-BE49-F238E27FC236}">
                  <a16:creationId xmlns:a16="http://schemas.microsoft.com/office/drawing/2014/main" id="{BA133EFB-AE93-193C-962C-C175ECCC95CE}"/>
                </a:ext>
              </a:extLst>
            </p:cNvPr>
            <p:cNvSpPr>
              <a:spLocks noChangeArrowheads="1"/>
            </p:cNvSpPr>
            <p:nvPr/>
          </p:nvSpPr>
          <p:spPr bwMode="auto">
            <a:xfrm>
              <a:off x="3053" y="2370"/>
              <a:ext cx="61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5</a:t>
              </a:r>
            </a:p>
          </p:txBody>
        </p:sp>
        <p:sp>
          <p:nvSpPr>
            <p:cNvPr id="21595" name="Rectangle 76">
              <a:extLst>
                <a:ext uri="{FF2B5EF4-FFF2-40B4-BE49-F238E27FC236}">
                  <a16:creationId xmlns:a16="http://schemas.microsoft.com/office/drawing/2014/main" id="{4AEA0240-8C0C-BF97-F8B2-4B1978C9ECE7}"/>
                </a:ext>
              </a:extLst>
            </p:cNvPr>
            <p:cNvSpPr>
              <a:spLocks noChangeArrowheads="1"/>
            </p:cNvSpPr>
            <p:nvPr/>
          </p:nvSpPr>
          <p:spPr bwMode="auto">
            <a:xfrm>
              <a:off x="3053" y="2002"/>
              <a:ext cx="61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1</a:t>
              </a:r>
            </a:p>
          </p:txBody>
        </p:sp>
        <p:sp>
          <p:nvSpPr>
            <p:cNvPr id="21596" name="Rectangle 77">
              <a:extLst>
                <a:ext uri="{FF2B5EF4-FFF2-40B4-BE49-F238E27FC236}">
                  <a16:creationId xmlns:a16="http://schemas.microsoft.com/office/drawing/2014/main" id="{F3A9D896-C163-AC94-1C93-91DE90F0EF3D}"/>
                </a:ext>
              </a:extLst>
            </p:cNvPr>
            <p:cNvSpPr>
              <a:spLocks noChangeArrowheads="1"/>
            </p:cNvSpPr>
            <p:nvPr/>
          </p:nvSpPr>
          <p:spPr bwMode="auto">
            <a:xfrm>
              <a:off x="3053" y="1633"/>
              <a:ext cx="618"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–$5</a:t>
              </a:r>
            </a:p>
          </p:txBody>
        </p:sp>
      </p:grpSp>
      <p:sp>
        <p:nvSpPr>
          <p:cNvPr id="21572" name="Rectangle 78">
            <a:extLst>
              <a:ext uri="{FF2B5EF4-FFF2-40B4-BE49-F238E27FC236}">
                <a16:creationId xmlns:a16="http://schemas.microsoft.com/office/drawing/2014/main" id="{84D2724C-FDA7-B693-CFBC-61C17B8BBEAB}"/>
              </a:ext>
            </a:extLst>
          </p:cNvPr>
          <p:cNvSpPr>
            <a:spLocks noChangeArrowheads="1"/>
          </p:cNvSpPr>
          <p:nvPr/>
        </p:nvSpPr>
        <p:spPr bwMode="auto">
          <a:xfrm>
            <a:off x="5818188" y="5221288"/>
            <a:ext cx="7143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10</a:t>
            </a:r>
          </a:p>
        </p:txBody>
      </p:sp>
      <p:sp>
        <p:nvSpPr>
          <p:cNvPr id="21573" name="Rectangle 79">
            <a:extLst>
              <a:ext uri="{FF2B5EF4-FFF2-40B4-BE49-F238E27FC236}">
                <a16:creationId xmlns:a16="http://schemas.microsoft.com/office/drawing/2014/main" id="{36E62B8F-DFAC-0781-D3A9-C86FE21C6097}"/>
              </a:ext>
            </a:extLst>
          </p:cNvPr>
          <p:cNvSpPr>
            <a:spLocks noChangeArrowheads="1"/>
          </p:cNvSpPr>
          <p:nvPr/>
        </p:nvSpPr>
        <p:spPr bwMode="auto">
          <a:xfrm>
            <a:off x="5818188" y="4633913"/>
            <a:ext cx="7143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10</a:t>
            </a:r>
          </a:p>
        </p:txBody>
      </p:sp>
      <p:sp>
        <p:nvSpPr>
          <p:cNvPr id="21574" name="Rectangle 80">
            <a:extLst>
              <a:ext uri="{FF2B5EF4-FFF2-40B4-BE49-F238E27FC236}">
                <a16:creationId xmlns:a16="http://schemas.microsoft.com/office/drawing/2014/main" id="{7CDDF527-153E-B547-E452-01EE715ACB80}"/>
              </a:ext>
            </a:extLst>
          </p:cNvPr>
          <p:cNvSpPr>
            <a:spLocks noChangeArrowheads="1"/>
          </p:cNvSpPr>
          <p:nvPr/>
        </p:nvSpPr>
        <p:spPr bwMode="auto">
          <a:xfrm>
            <a:off x="5818188" y="4049713"/>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10</a:t>
            </a:r>
          </a:p>
        </p:txBody>
      </p:sp>
      <p:sp>
        <p:nvSpPr>
          <p:cNvPr id="21575" name="Rectangle 81">
            <a:extLst>
              <a:ext uri="{FF2B5EF4-FFF2-40B4-BE49-F238E27FC236}">
                <a16:creationId xmlns:a16="http://schemas.microsoft.com/office/drawing/2014/main" id="{33107662-55AB-50A5-3126-37A96D09ED3B}"/>
              </a:ext>
            </a:extLst>
          </p:cNvPr>
          <p:cNvSpPr>
            <a:spLocks noChangeArrowheads="1"/>
          </p:cNvSpPr>
          <p:nvPr/>
        </p:nvSpPr>
        <p:spPr bwMode="auto">
          <a:xfrm>
            <a:off x="5818188" y="3460750"/>
            <a:ext cx="714375"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10</a:t>
            </a:r>
          </a:p>
        </p:txBody>
      </p:sp>
      <p:grpSp>
        <p:nvGrpSpPr>
          <p:cNvPr id="4" name="Group 82">
            <a:extLst>
              <a:ext uri="{FF2B5EF4-FFF2-40B4-BE49-F238E27FC236}">
                <a16:creationId xmlns:a16="http://schemas.microsoft.com/office/drawing/2014/main" id="{1A24C4C1-E8F7-8838-60CF-338FD8906E05}"/>
              </a:ext>
            </a:extLst>
          </p:cNvPr>
          <p:cNvGrpSpPr>
            <a:grpSpLocks/>
          </p:cNvGrpSpPr>
          <p:nvPr/>
        </p:nvGrpSpPr>
        <p:grpSpPr bwMode="auto">
          <a:xfrm>
            <a:off x="7200900" y="2876550"/>
            <a:ext cx="1468438" cy="2930525"/>
            <a:chOff x="4536" y="1812"/>
            <a:chExt cx="925" cy="1846"/>
          </a:xfrm>
        </p:grpSpPr>
        <p:sp>
          <p:nvSpPr>
            <p:cNvPr id="21586" name="Rectangle 83">
              <a:extLst>
                <a:ext uri="{FF2B5EF4-FFF2-40B4-BE49-F238E27FC236}">
                  <a16:creationId xmlns:a16="http://schemas.microsoft.com/office/drawing/2014/main" id="{5862E758-ED2E-1682-2598-1B5B0EEB3D98}"/>
                </a:ext>
              </a:extLst>
            </p:cNvPr>
            <p:cNvSpPr>
              <a:spLocks noChangeArrowheads="1"/>
            </p:cNvSpPr>
            <p:nvPr/>
          </p:nvSpPr>
          <p:spPr bwMode="auto">
            <a:xfrm>
              <a:off x="4536" y="3289"/>
              <a:ext cx="925"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–2 </a:t>
              </a:r>
            </a:p>
          </p:txBody>
        </p:sp>
        <p:sp>
          <p:nvSpPr>
            <p:cNvPr id="21587" name="Rectangle 84">
              <a:extLst>
                <a:ext uri="{FF2B5EF4-FFF2-40B4-BE49-F238E27FC236}">
                  <a16:creationId xmlns:a16="http://schemas.microsoft.com/office/drawing/2014/main" id="{438240A5-29CA-8050-BF53-05EAEA083985}"/>
                </a:ext>
              </a:extLst>
            </p:cNvPr>
            <p:cNvSpPr>
              <a:spLocks noChangeArrowheads="1"/>
            </p:cNvSpPr>
            <p:nvPr/>
          </p:nvSpPr>
          <p:spPr bwMode="auto">
            <a:xfrm>
              <a:off x="4536" y="2919"/>
              <a:ext cx="925"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0</a:t>
              </a:r>
            </a:p>
          </p:txBody>
        </p:sp>
        <p:sp>
          <p:nvSpPr>
            <p:cNvPr id="21588" name="Rectangle 85">
              <a:extLst>
                <a:ext uri="{FF2B5EF4-FFF2-40B4-BE49-F238E27FC236}">
                  <a16:creationId xmlns:a16="http://schemas.microsoft.com/office/drawing/2014/main" id="{3B076F60-FFC7-59AD-87CA-ED37CFEF8BD4}"/>
                </a:ext>
              </a:extLst>
            </p:cNvPr>
            <p:cNvSpPr>
              <a:spLocks noChangeArrowheads="1"/>
            </p:cNvSpPr>
            <p:nvPr/>
          </p:nvSpPr>
          <p:spPr bwMode="auto">
            <a:xfrm>
              <a:off x="4536" y="2551"/>
              <a:ext cx="9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2</a:t>
              </a:r>
            </a:p>
          </p:txBody>
        </p:sp>
        <p:sp>
          <p:nvSpPr>
            <p:cNvPr id="21589" name="Rectangle 86">
              <a:extLst>
                <a:ext uri="{FF2B5EF4-FFF2-40B4-BE49-F238E27FC236}">
                  <a16:creationId xmlns:a16="http://schemas.microsoft.com/office/drawing/2014/main" id="{19FFFA67-CE11-533E-81FC-0E7FC9A59D66}"/>
                </a:ext>
              </a:extLst>
            </p:cNvPr>
            <p:cNvSpPr>
              <a:spLocks noChangeArrowheads="1"/>
            </p:cNvSpPr>
            <p:nvPr/>
          </p:nvSpPr>
          <p:spPr bwMode="auto">
            <a:xfrm>
              <a:off x="4536" y="2180"/>
              <a:ext cx="925"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4</a:t>
              </a:r>
            </a:p>
          </p:txBody>
        </p:sp>
        <p:sp>
          <p:nvSpPr>
            <p:cNvPr id="21590" name="Rectangle 87">
              <a:extLst>
                <a:ext uri="{FF2B5EF4-FFF2-40B4-BE49-F238E27FC236}">
                  <a16:creationId xmlns:a16="http://schemas.microsoft.com/office/drawing/2014/main" id="{C8F5D22D-2C7C-A612-7435-8C686C3B84C7}"/>
                </a:ext>
              </a:extLst>
            </p:cNvPr>
            <p:cNvSpPr>
              <a:spLocks noChangeArrowheads="1"/>
            </p:cNvSpPr>
            <p:nvPr/>
          </p:nvSpPr>
          <p:spPr bwMode="auto">
            <a:xfrm>
              <a:off x="4536" y="1812"/>
              <a:ext cx="9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$6</a:t>
              </a:r>
            </a:p>
          </p:txBody>
        </p:sp>
      </p:grpSp>
      <p:grpSp>
        <p:nvGrpSpPr>
          <p:cNvPr id="5" name="Group 88">
            <a:extLst>
              <a:ext uri="{FF2B5EF4-FFF2-40B4-BE49-F238E27FC236}">
                <a16:creationId xmlns:a16="http://schemas.microsoft.com/office/drawing/2014/main" id="{F8AEDB55-B8C6-E2FD-BDAF-CD38F506D9AA}"/>
              </a:ext>
            </a:extLst>
          </p:cNvPr>
          <p:cNvGrpSpPr>
            <a:grpSpLocks/>
          </p:cNvGrpSpPr>
          <p:nvPr/>
        </p:nvGrpSpPr>
        <p:grpSpPr bwMode="auto">
          <a:xfrm>
            <a:off x="6532563" y="2876550"/>
            <a:ext cx="668337" cy="2930525"/>
            <a:chOff x="4115" y="1812"/>
            <a:chExt cx="421" cy="1846"/>
          </a:xfrm>
        </p:grpSpPr>
        <p:sp>
          <p:nvSpPr>
            <p:cNvPr id="21581" name="Rectangle 89">
              <a:extLst>
                <a:ext uri="{FF2B5EF4-FFF2-40B4-BE49-F238E27FC236}">
                  <a16:creationId xmlns:a16="http://schemas.microsoft.com/office/drawing/2014/main" id="{5950F358-1995-3B46-849B-86E24B3E305E}"/>
                </a:ext>
              </a:extLst>
            </p:cNvPr>
            <p:cNvSpPr>
              <a:spLocks noChangeArrowheads="1"/>
            </p:cNvSpPr>
            <p:nvPr/>
          </p:nvSpPr>
          <p:spPr bwMode="auto">
            <a:xfrm>
              <a:off x="4115" y="3289"/>
              <a:ext cx="42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12</a:t>
              </a:r>
            </a:p>
          </p:txBody>
        </p:sp>
        <p:sp>
          <p:nvSpPr>
            <p:cNvPr id="21582" name="Rectangle 90">
              <a:extLst>
                <a:ext uri="{FF2B5EF4-FFF2-40B4-BE49-F238E27FC236}">
                  <a16:creationId xmlns:a16="http://schemas.microsoft.com/office/drawing/2014/main" id="{8EF8972B-B80C-F227-8898-057EF2AB5A4C}"/>
                </a:ext>
              </a:extLst>
            </p:cNvPr>
            <p:cNvSpPr>
              <a:spLocks noChangeArrowheads="1"/>
            </p:cNvSpPr>
            <p:nvPr/>
          </p:nvSpPr>
          <p:spPr bwMode="auto">
            <a:xfrm>
              <a:off x="4115" y="2919"/>
              <a:ext cx="421"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10</a:t>
              </a:r>
            </a:p>
          </p:txBody>
        </p:sp>
        <p:sp>
          <p:nvSpPr>
            <p:cNvPr id="21583" name="Rectangle 91">
              <a:extLst>
                <a:ext uri="{FF2B5EF4-FFF2-40B4-BE49-F238E27FC236}">
                  <a16:creationId xmlns:a16="http://schemas.microsoft.com/office/drawing/2014/main" id="{BE0DFCC6-29FC-5B95-5F12-B4105B4B81A6}"/>
                </a:ext>
              </a:extLst>
            </p:cNvPr>
            <p:cNvSpPr>
              <a:spLocks noChangeArrowheads="1"/>
            </p:cNvSpPr>
            <p:nvPr/>
          </p:nvSpPr>
          <p:spPr bwMode="auto">
            <a:xfrm>
              <a:off x="4115" y="2551"/>
              <a:ext cx="42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8</a:t>
              </a:r>
            </a:p>
          </p:txBody>
        </p:sp>
        <p:sp>
          <p:nvSpPr>
            <p:cNvPr id="21584" name="Rectangle 92">
              <a:extLst>
                <a:ext uri="{FF2B5EF4-FFF2-40B4-BE49-F238E27FC236}">
                  <a16:creationId xmlns:a16="http://schemas.microsoft.com/office/drawing/2014/main" id="{9A33D350-E496-5454-52BB-6247DCADF641}"/>
                </a:ext>
              </a:extLst>
            </p:cNvPr>
            <p:cNvSpPr>
              <a:spLocks noChangeArrowheads="1"/>
            </p:cNvSpPr>
            <p:nvPr/>
          </p:nvSpPr>
          <p:spPr bwMode="auto">
            <a:xfrm>
              <a:off x="4115" y="2180"/>
              <a:ext cx="421"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6</a:t>
              </a:r>
            </a:p>
          </p:txBody>
        </p:sp>
        <p:sp>
          <p:nvSpPr>
            <p:cNvPr id="21585" name="Rectangle 93">
              <a:extLst>
                <a:ext uri="{FF2B5EF4-FFF2-40B4-BE49-F238E27FC236}">
                  <a16:creationId xmlns:a16="http://schemas.microsoft.com/office/drawing/2014/main" id="{32A820FA-9B92-E5E4-1159-08DF38DA2AA3}"/>
                </a:ext>
              </a:extLst>
            </p:cNvPr>
            <p:cNvSpPr>
              <a:spLocks noChangeArrowheads="1"/>
            </p:cNvSpPr>
            <p:nvPr/>
          </p:nvSpPr>
          <p:spPr bwMode="auto">
            <a:xfrm>
              <a:off x="4115" y="1812"/>
              <a:ext cx="42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solidFill>
                    <a:srgbClr val="0000FF"/>
                  </a:solidFill>
                  <a:cs typeface="Arial" panose="020B0604020202020204" pitchFamily="34" charset="0"/>
                </a:rPr>
                <a:t>$4</a:t>
              </a:r>
            </a:p>
          </p:txBody>
        </p:sp>
      </p:grpSp>
      <p:sp>
        <p:nvSpPr>
          <p:cNvPr id="21578" name="Rectangle 94">
            <a:extLst>
              <a:ext uri="{FF2B5EF4-FFF2-40B4-BE49-F238E27FC236}">
                <a16:creationId xmlns:a16="http://schemas.microsoft.com/office/drawing/2014/main" id="{B8D0BB73-5486-5E14-71AD-FD6F28E29462}"/>
              </a:ext>
            </a:extLst>
          </p:cNvPr>
          <p:cNvSpPr>
            <a:spLocks noChangeArrowheads="1"/>
          </p:cNvSpPr>
          <p:nvPr/>
        </p:nvSpPr>
        <p:spPr bwMode="auto">
          <a:xfrm>
            <a:off x="5818188" y="2876550"/>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sz="2400">
                <a:cs typeface="Arial" panose="020B0604020202020204" pitchFamily="34" charset="0"/>
              </a:rPr>
              <a:t>$10</a:t>
            </a:r>
          </a:p>
        </p:txBody>
      </p:sp>
      <p:sp>
        <p:nvSpPr>
          <p:cNvPr id="122977" name="Text Box 97">
            <a:extLst>
              <a:ext uri="{FF2B5EF4-FFF2-40B4-BE49-F238E27FC236}">
                <a16:creationId xmlns:a16="http://schemas.microsoft.com/office/drawing/2014/main" id="{7778E191-7514-1B07-A1BA-99329BDCF2B2}"/>
              </a:ext>
            </a:extLst>
          </p:cNvPr>
          <p:cNvSpPr txBox="1">
            <a:spLocks noChangeArrowheads="1"/>
          </p:cNvSpPr>
          <p:nvPr/>
        </p:nvSpPr>
        <p:spPr bwMode="auto">
          <a:xfrm>
            <a:off x="381000" y="4062413"/>
            <a:ext cx="2230438"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10000"/>
              </a:lnSpc>
              <a:spcBef>
                <a:spcPct val="50000"/>
              </a:spcBef>
              <a:buClrTx/>
              <a:buSzTx/>
              <a:buFontTx/>
              <a:buNone/>
            </a:pPr>
            <a:r>
              <a:rPr lang="en-US" altLang="en-US" sz="2600">
                <a:cs typeface="Arial" panose="020B0604020202020204" pitchFamily="34" charset="0"/>
              </a:rPr>
              <a:t>At any </a:t>
            </a:r>
            <a:r>
              <a:rPr lang="en-US" altLang="en-US" sz="2600" b="1" i="1">
                <a:cs typeface="Arial" panose="020B0604020202020204" pitchFamily="34" charset="0"/>
              </a:rPr>
              <a:t>Q</a:t>
            </a:r>
            <a:r>
              <a:rPr lang="en-US" altLang="en-US" sz="2600">
                <a:cs typeface="Arial" panose="020B0604020202020204" pitchFamily="34" charset="0"/>
              </a:rPr>
              <a:t> with </a:t>
            </a:r>
            <a:r>
              <a:rPr lang="en-US" altLang="en-US" sz="2600" i="1">
                <a:cs typeface="Arial" panose="020B0604020202020204" pitchFamily="34" charset="0"/>
              </a:rPr>
              <a:t>MR</a:t>
            </a:r>
            <a:r>
              <a:rPr lang="en-US" altLang="en-US" sz="2600">
                <a:cs typeface="Arial" panose="020B0604020202020204" pitchFamily="34" charset="0"/>
              </a:rPr>
              <a:t> &lt; </a:t>
            </a:r>
            <a:r>
              <a:rPr lang="en-US" altLang="en-US" sz="2600" i="1">
                <a:cs typeface="Arial" panose="020B0604020202020204" pitchFamily="34" charset="0"/>
              </a:rPr>
              <a:t>MC</a:t>
            </a:r>
            <a:r>
              <a:rPr lang="en-US" altLang="en-US" sz="2600">
                <a:cs typeface="Arial" panose="020B0604020202020204" pitchFamily="34" charset="0"/>
              </a:rPr>
              <a:t>,</a:t>
            </a:r>
            <a:br>
              <a:rPr lang="en-US" altLang="en-US" sz="2600">
                <a:cs typeface="Arial" panose="020B0604020202020204" pitchFamily="34" charset="0"/>
              </a:rPr>
            </a:br>
            <a:r>
              <a:rPr lang="en-US" altLang="en-US" sz="2600">
                <a:cs typeface="Arial" panose="020B0604020202020204" pitchFamily="34" charset="0"/>
              </a:rPr>
              <a:t>reducing </a:t>
            </a:r>
            <a:r>
              <a:rPr lang="en-US" altLang="en-US" sz="2600" b="1" i="1">
                <a:cs typeface="Arial" panose="020B0604020202020204" pitchFamily="34" charset="0"/>
              </a:rPr>
              <a:t>Q</a:t>
            </a:r>
            <a:r>
              <a:rPr lang="en-US" altLang="en-US" sz="2600">
                <a:cs typeface="Arial" panose="020B0604020202020204" pitchFamily="34" charset="0"/>
              </a:rPr>
              <a:t> raises profit. </a:t>
            </a:r>
          </a:p>
        </p:txBody>
      </p:sp>
      <p:sp>
        <p:nvSpPr>
          <p:cNvPr id="21580" name="FlagCount" hidden="1">
            <a:hlinkClick r:id="rId3" action="ppaction://hlinkfile"/>
            <a:extLst>
              <a:ext uri="{FF2B5EF4-FFF2-40B4-BE49-F238E27FC236}">
                <a16:creationId xmlns:a16="http://schemas.microsoft.com/office/drawing/2014/main" id="{0755193E-583C-ABFA-3D4C-10B1F1F7BA77}"/>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00000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subTnLst>
                                    <p:animClr clrSpc="rgb" dir="cw">
                                      <p:cBhvr override="childStyle">
                                        <p:cTn dur="1" fill="hold" display="0" masterRel="nextClick" afterEffect="1"/>
                                        <p:tgtEl>
                                          <p:spTgt spid="5"/>
                                        </p:tgtEl>
                                        <p:attrNameLst>
                                          <p:attrName>ppt_c</p:attrName>
                                        </p:attrNameLst>
                                      </p:cBhvr>
                                      <p:to>
                                        <a:srgbClr val="00000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Right)">
                                      <p:cBhvr>
                                        <p:cTn id="17"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000000"/>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00000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2935"/>
                                        </p:tgtEl>
                                        <p:attrNameLst>
                                          <p:attrName>style.visibility</p:attrName>
                                        </p:attrNameLst>
                                      </p:cBhvr>
                                      <p:to>
                                        <p:strVal val="visible"/>
                                      </p:to>
                                    </p:set>
                                    <p:animEffect transition="in" filter="wipe(left)">
                                      <p:cBhvr>
                                        <p:cTn id="27" dur="500"/>
                                        <p:tgtEl>
                                          <p:spTgt spid="122935"/>
                                        </p:tgtEl>
                                      </p:cBhvr>
                                    </p:animEffect>
                                  </p:childTnLst>
                                  <p:subTnLst>
                                    <p:animClr clrSpc="rgb" dir="cw">
                                      <p:cBhvr override="childStyle">
                                        <p:cTn dur="1" fill="hold" display="0" masterRel="nextClick" afterEffect="1"/>
                                        <p:tgtEl>
                                          <p:spTgt spid="122935"/>
                                        </p:tgtEl>
                                        <p:attrNameLst>
                                          <p:attrName>ppt_c</p:attrName>
                                        </p:attrNameLst>
                                      </p:cBhvr>
                                      <p:to>
                                        <a:schemeClr val="bg2"/>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2977"/>
                                        </p:tgtEl>
                                        <p:attrNameLst>
                                          <p:attrName>style.visibility</p:attrName>
                                        </p:attrNameLst>
                                      </p:cBhvr>
                                      <p:to>
                                        <p:strVal val="visible"/>
                                      </p:to>
                                    </p:set>
                                    <p:animEffect transition="in" filter="wipe(left)">
                                      <p:cBhvr>
                                        <p:cTn id="32" dur="500"/>
                                        <p:tgtEl>
                                          <p:spTgt spid="122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5" grpId="0"/>
      <p:bldP spid="12297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1">
            <a:extLst>
              <a:ext uri="{FF2B5EF4-FFF2-40B4-BE49-F238E27FC236}">
                <a16:creationId xmlns:a16="http://schemas.microsoft.com/office/drawing/2014/main" id="{10D0950D-29D7-A016-D5EB-3D152D269BC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23555" name="Slide Number Placeholder 2">
            <a:extLst>
              <a:ext uri="{FF2B5EF4-FFF2-40B4-BE49-F238E27FC236}">
                <a16:creationId xmlns:a16="http://schemas.microsoft.com/office/drawing/2014/main" id="{14C6B634-AFAA-51AF-C7FF-751ED413FC4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78A6758C-A673-CD4E-91BA-F9D7A56ACD30}" type="slidenum">
              <a:rPr lang="en-US" altLang="en-US" sz="1700">
                <a:solidFill>
                  <a:srgbClr val="777777"/>
                </a:solidFill>
              </a:rPr>
              <a:pPr>
                <a:lnSpc>
                  <a:spcPct val="100000"/>
                </a:lnSpc>
                <a:spcBef>
                  <a:spcPct val="0"/>
                </a:spcBef>
                <a:buClrTx/>
                <a:buSzTx/>
                <a:buFontTx/>
                <a:buNone/>
              </a:pPr>
              <a:t>13</a:t>
            </a:fld>
            <a:endParaRPr lang="en-US" altLang="en-US" sz="1700">
              <a:solidFill>
                <a:srgbClr val="777777"/>
              </a:solidFill>
            </a:endParaRPr>
          </a:p>
        </p:txBody>
      </p:sp>
      <p:sp>
        <p:nvSpPr>
          <p:cNvPr id="23556" name="Rectangle 2">
            <a:extLst>
              <a:ext uri="{FF2B5EF4-FFF2-40B4-BE49-F238E27FC236}">
                <a16:creationId xmlns:a16="http://schemas.microsoft.com/office/drawing/2014/main" id="{6F6E639F-5F7E-76FA-3F97-876785230ADB}"/>
              </a:ext>
            </a:extLst>
          </p:cNvPr>
          <p:cNvSpPr>
            <a:spLocks noGrp="1" noChangeArrowheads="1"/>
          </p:cNvSpPr>
          <p:nvPr>
            <p:ph type="title" idx="4294967295"/>
          </p:nvPr>
        </p:nvSpPr>
        <p:spPr>
          <a:xfrm>
            <a:off x="0" y="219075"/>
            <a:ext cx="8229600" cy="649288"/>
          </a:xfrm>
        </p:spPr>
        <p:txBody>
          <a:bodyPr/>
          <a:lstStyle/>
          <a:p>
            <a:pPr eaLnBrk="1" hangingPunct="1"/>
            <a:r>
              <a:rPr lang="en-US" altLang="en-US" sz="3400"/>
              <a:t>MC and the Firm’s Supply Decision</a:t>
            </a:r>
          </a:p>
        </p:txBody>
      </p:sp>
      <p:sp>
        <p:nvSpPr>
          <p:cNvPr id="104451" name="Rectangle 3">
            <a:extLst>
              <a:ext uri="{FF2B5EF4-FFF2-40B4-BE49-F238E27FC236}">
                <a16:creationId xmlns:a16="http://schemas.microsoft.com/office/drawing/2014/main" id="{330CD884-E3EF-4744-0B90-047FB0E50F4A}"/>
              </a:ext>
            </a:extLst>
          </p:cNvPr>
          <p:cNvSpPr>
            <a:spLocks noGrp="1" noChangeArrowheads="1"/>
          </p:cNvSpPr>
          <p:nvPr>
            <p:ph type="body" idx="4294967295"/>
          </p:nvPr>
        </p:nvSpPr>
        <p:spPr>
          <a:xfrm>
            <a:off x="430213" y="1574800"/>
            <a:ext cx="2820987" cy="4721225"/>
          </a:xfrm>
        </p:spPr>
        <p:txBody>
          <a:bodyPr/>
          <a:lstStyle/>
          <a:p>
            <a:pPr marL="0" indent="0" eaLnBrk="1" hangingPunct="1">
              <a:buFont typeface="Wingdings" pitchFamily="2" charset="2"/>
              <a:buNone/>
            </a:pPr>
            <a:r>
              <a:rPr lang="en-US" altLang="en-US" sz="2500"/>
              <a:t>At </a:t>
            </a:r>
            <a:r>
              <a:rPr lang="en-US" altLang="en-US" sz="2500" b="1" i="1"/>
              <a:t>Q</a:t>
            </a:r>
            <a:r>
              <a:rPr lang="en-US" altLang="en-US" sz="2500" b="1" baseline="-25000"/>
              <a:t>a</a:t>
            </a:r>
            <a:r>
              <a:rPr lang="en-US" altLang="en-US" sz="2500"/>
              <a:t>, </a:t>
            </a:r>
            <a:r>
              <a:rPr lang="en-US" altLang="en-US" sz="2500" i="1"/>
              <a:t>MC</a:t>
            </a:r>
            <a:r>
              <a:rPr lang="en-US" altLang="en-US" sz="2500"/>
              <a:t> &lt; </a:t>
            </a:r>
            <a:r>
              <a:rPr lang="en-US" altLang="en-US" sz="2500" i="1"/>
              <a:t>MR</a:t>
            </a:r>
            <a:r>
              <a:rPr lang="en-US" altLang="en-US" sz="2500"/>
              <a:t>.</a:t>
            </a:r>
          </a:p>
          <a:p>
            <a:pPr marL="0" indent="0" eaLnBrk="1" hangingPunct="1">
              <a:spcBef>
                <a:spcPct val="20000"/>
              </a:spcBef>
              <a:buFont typeface="Wingdings" pitchFamily="2" charset="2"/>
              <a:buNone/>
            </a:pPr>
            <a:r>
              <a:rPr lang="en-US" altLang="en-US" sz="2500"/>
              <a:t>So, increase </a:t>
            </a:r>
            <a:r>
              <a:rPr lang="en-US" altLang="en-US" sz="2500" b="1" i="1"/>
              <a:t>Q</a:t>
            </a:r>
            <a:r>
              <a:rPr lang="en-US" altLang="en-US" sz="2500"/>
              <a:t> </a:t>
            </a:r>
            <a:br>
              <a:rPr lang="en-US" altLang="en-US" sz="2500"/>
            </a:br>
            <a:r>
              <a:rPr lang="en-US" altLang="en-US" sz="2500"/>
              <a:t>to raise profit. </a:t>
            </a:r>
          </a:p>
          <a:p>
            <a:pPr marL="0" indent="0" eaLnBrk="1" hangingPunct="1">
              <a:spcBef>
                <a:spcPct val="60000"/>
              </a:spcBef>
              <a:buFont typeface="Wingdings" pitchFamily="2" charset="2"/>
              <a:buNone/>
            </a:pPr>
            <a:r>
              <a:rPr lang="en-US" altLang="en-US" sz="2500"/>
              <a:t>At </a:t>
            </a:r>
            <a:r>
              <a:rPr lang="en-US" altLang="en-US" sz="2500" b="1" i="1"/>
              <a:t>Q</a:t>
            </a:r>
            <a:r>
              <a:rPr lang="en-US" altLang="en-US" sz="2500" b="1" baseline="-25000"/>
              <a:t>b</a:t>
            </a:r>
            <a:r>
              <a:rPr lang="en-US" altLang="en-US" sz="2500"/>
              <a:t>, </a:t>
            </a:r>
            <a:r>
              <a:rPr lang="en-US" altLang="en-US" sz="2500" i="1"/>
              <a:t>MC</a:t>
            </a:r>
            <a:r>
              <a:rPr lang="en-US" altLang="en-US" sz="2500"/>
              <a:t> &gt; </a:t>
            </a:r>
            <a:r>
              <a:rPr lang="en-US" altLang="en-US" sz="2500" i="1"/>
              <a:t>MR</a:t>
            </a:r>
            <a:r>
              <a:rPr lang="en-US" altLang="en-US" sz="2500"/>
              <a:t>.</a:t>
            </a:r>
          </a:p>
          <a:p>
            <a:pPr marL="0" indent="0" eaLnBrk="1" hangingPunct="1">
              <a:spcBef>
                <a:spcPct val="20000"/>
              </a:spcBef>
              <a:buFont typeface="Wingdings" pitchFamily="2" charset="2"/>
              <a:buNone/>
            </a:pPr>
            <a:r>
              <a:rPr lang="en-US" altLang="en-US" sz="2500"/>
              <a:t>So, reduce </a:t>
            </a:r>
            <a:r>
              <a:rPr lang="en-US" altLang="en-US" sz="2500" b="1" i="1"/>
              <a:t>Q</a:t>
            </a:r>
            <a:r>
              <a:rPr lang="en-US" altLang="en-US" sz="2500"/>
              <a:t> </a:t>
            </a:r>
            <a:br>
              <a:rPr lang="en-US" altLang="en-US" sz="2500"/>
            </a:br>
            <a:r>
              <a:rPr lang="en-US" altLang="en-US" sz="2500"/>
              <a:t>to raise profit. </a:t>
            </a:r>
          </a:p>
          <a:p>
            <a:pPr marL="0" indent="0" eaLnBrk="1" hangingPunct="1">
              <a:spcBef>
                <a:spcPct val="60000"/>
              </a:spcBef>
              <a:buFont typeface="Wingdings" pitchFamily="2" charset="2"/>
              <a:buNone/>
            </a:pPr>
            <a:r>
              <a:rPr lang="en-US" altLang="en-US" sz="2500"/>
              <a:t>At </a:t>
            </a:r>
            <a:r>
              <a:rPr lang="en-US" altLang="en-US" sz="2500" b="1" i="1"/>
              <a:t>Q</a:t>
            </a:r>
            <a:r>
              <a:rPr lang="en-US" altLang="en-US" sz="2500" b="1" baseline="-25000"/>
              <a:t>1</a:t>
            </a:r>
            <a:r>
              <a:rPr lang="en-US" altLang="en-US" sz="2500"/>
              <a:t>, </a:t>
            </a:r>
            <a:r>
              <a:rPr lang="en-US" altLang="en-US" sz="2500" i="1"/>
              <a:t>MC</a:t>
            </a:r>
            <a:r>
              <a:rPr lang="en-US" altLang="en-US" sz="2500"/>
              <a:t> = </a:t>
            </a:r>
            <a:r>
              <a:rPr lang="en-US" altLang="en-US" sz="2500" i="1"/>
              <a:t>MR</a:t>
            </a:r>
            <a:r>
              <a:rPr lang="en-US" altLang="en-US" sz="2500"/>
              <a:t>.</a:t>
            </a:r>
          </a:p>
          <a:p>
            <a:pPr marL="0" indent="0" eaLnBrk="1" hangingPunct="1">
              <a:spcBef>
                <a:spcPct val="20000"/>
              </a:spcBef>
              <a:buFont typeface="Wingdings" pitchFamily="2" charset="2"/>
              <a:buNone/>
            </a:pPr>
            <a:r>
              <a:rPr lang="en-US" altLang="en-US" sz="2500"/>
              <a:t>Changing </a:t>
            </a:r>
            <a:r>
              <a:rPr lang="en-US" altLang="en-US" sz="2500" b="1" i="1"/>
              <a:t>Q</a:t>
            </a:r>
            <a:r>
              <a:rPr lang="en-US" altLang="en-US" sz="2500"/>
              <a:t> </a:t>
            </a:r>
            <a:br>
              <a:rPr lang="en-US" altLang="en-US" sz="2500"/>
            </a:br>
            <a:r>
              <a:rPr lang="en-US" altLang="en-US" sz="2500"/>
              <a:t>would lower profit. </a:t>
            </a:r>
          </a:p>
        </p:txBody>
      </p:sp>
      <p:grpSp>
        <p:nvGrpSpPr>
          <p:cNvPr id="2" name="Group 51">
            <a:extLst>
              <a:ext uri="{FF2B5EF4-FFF2-40B4-BE49-F238E27FC236}">
                <a16:creationId xmlns:a16="http://schemas.microsoft.com/office/drawing/2014/main" id="{130D371D-0F2B-EF92-4574-E886F230647B}"/>
              </a:ext>
            </a:extLst>
          </p:cNvPr>
          <p:cNvGrpSpPr>
            <a:grpSpLocks/>
          </p:cNvGrpSpPr>
          <p:nvPr/>
        </p:nvGrpSpPr>
        <p:grpSpPr bwMode="auto">
          <a:xfrm>
            <a:off x="3673475" y="3935413"/>
            <a:ext cx="4887913" cy="473075"/>
            <a:chOff x="2314" y="2374"/>
            <a:chExt cx="3079" cy="298"/>
          </a:xfrm>
        </p:grpSpPr>
        <p:sp>
          <p:nvSpPr>
            <p:cNvPr id="23586" name="Line 18">
              <a:extLst>
                <a:ext uri="{FF2B5EF4-FFF2-40B4-BE49-F238E27FC236}">
                  <a16:creationId xmlns:a16="http://schemas.microsoft.com/office/drawing/2014/main" id="{C7BB485A-D007-FCC1-97B6-CFF48B4B3DDC}"/>
                </a:ext>
              </a:extLst>
            </p:cNvPr>
            <p:cNvSpPr>
              <a:spLocks noChangeShapeType="1"/>
            </p:cNvSpPr>
            <p:nvPr/>
          </p:nvSpPr>
          <p:spPr bwMode="auto">
            <a:xfrm>
              <a:off x="2726" y="2525"/>
              <a:ext cx="22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Text Box 25">
              <a:extLst>
                <a:ext uri="{FF2B5EF4-FFF2-40B4-BE49-F238E27FC236}">
                  <a16:creationId xmlns:a16="http://schemas.microsoft.com/office/drawing/2014/main" id="{414AA00D-E8DC-6C64-42A5-1453CEF58393}"/>
                </a:ext>
              </a:extLst>
            </p:cNvPr>
            <p:cNvSpPr txBox="1">
              <a:spLocks noChangeArrowheads="1"/>
            </p:cNvSpPr>
            <p:nvPr/>
          </p:nvSpPr>
          <p:spPr bwMode="auto">
            <a:xfrm>
              <a:off x="2314" y="2374"/>
              <a:ext cx="38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500" b="1" i="1">
                  <a:cs typeface="Arial" panose="020B0604020202020204" pitchFamily="34" charset="0"/>
                </a:rPr>
                <a:t>P</a:t>
              </a:r>
              <a:r>
                <a:rPr lang="en-US" altLang="en-US" sz="2500" b="1" baseline="-25000">
                  <a:cs typeface="Arial" panose="020B0604020202020204" pitchFamily="34" charset="0"/>
                </a:rPr>
                <a:t>1</a:t>
              </a:r>
            </a:p>
          </p:txBody>
        </p:sp>
        <p:sp>
          <p:nvSpPr>
            <p:cNvPr id="23588" name="Text Box 48">
              <a:extLst>
                <a:ext uri="{FF2B5EF4-FFF2-40B4-BE49-F238E27FC236}">
                  <a16:creationId xmlns:a16="http://schemas.microsoft.com/office/drawing/2014/main" id="{06A21818-B7BE-E5D7-6E6F-B96AA96F974D}"/>
                </a:ext>
              </a:extLst>
            </p:cNvPr>
            <p:cNvSpPr txBox="1">
              <a:spLocks noChangeArrowheads="1"/>
            </p:cNvSpPr>
            <p:nvPr/>
          </p:nvSpPr>
          <p:spPr bwMode="auto">
            <a:xfrm>
              <a:off x="5010" y="2401"/>
              <a:ext cx="38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i="1">
                  <a:cs typeface="Arial" panose="020B0604020202020204" pitchFamily="34" charset="0"/>
                </a:rPr>
                <a:t>MR</a:t>
              </a:r>
            </a:p>
          </p:txBody>
        </p:sp>
      </p:grpSp>
      <p:grpSp>
        <p:nvGrpSpPr>
          <p:cNvPr id="23559" name="Group 61">
            <a:extLst>
              <a:ext uri="{FF2B5EF4-FFF2-40B4-BE49-F238E27FC236}">
                <a16:creationId xmlns:a16="http://schemas.microsoft.com/office/drawing/2014/main" id="{6F64FDE9-D7FD-A56A-FA19-8926CFE47DEB}"/>
              </a:ext>
            </a:extLst>
          </p:cNvPr>
          <p:cNvGrpSpPr>
            <a:grpSpLocks/>
          </p:cNvGrpSpPr>
          <p:nvPr/>
        </p:nvGrpSpPr>
        <p:grpSpPr bwMode="auto">
          <a:xfrm>
            <a:off x="3706813" y="1698625"/>
            <a:ext cx="4864100" cy="4146550"/>
            <a:chOff x="2335" y="1070"/>
            <a:chExt cx="3064" cy="2612"/>
          </a:xfrm>
        </p:grpSpPr>
        <p:grpSp>
          <p:nvGrpSpPr>
            <p:cNvPr id="23581" name="Group 4">
              <a:extLst>
                <a:ext uri="{FF2B5EF4-FFF2-40B4-BE49-F238E27FC236}">
                  <a16:creationId xmlns:a16="http://schemas.microsoft.com/office/drawing/2014/main" id="{E19A52E6-6D79-39B3-1321-3F5A8588ABD3}"/>
                </a:ext>
              </a:extLst>
            </p:cNvPr>
            <p:cNvGrpSpPr>
              <a:grpSpLocks/>
            </p:cNvGrpSpPr>
            <p:nvPr/>
          </p:nvGrpSpPr>
          <p:grpSpPr bwMode="auto">
            <a:xfrm>
              <a:off x="2730" y="1335"/>
              <a:ext cx="2357" cy="2206"/>
              <a:chOff x="1489" y="785"/>
              <a:chExt cx="3650" cy="2492"/>
            </a:xfrm>
          </p:grpSpPr>
          <p:sp>
            <p:nvSpPr>
              <p:cNvPr id="23584" name="Line 5">
                <a:extLst>
                  <a:ext uri="{FF2B5EF4-FFF2-40B4-BE49-F238E27FC236}">
                    <a16:creationId xmlns:a16="http://schemas.microsoft.com/office/drawing/2014/main" id="{9ADAC552-52C1-85E8-B91C-2F5B7EA8C604}"/>
                  </a:ext>
                </a:extLst>
              </p:cNvPr>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5" name="Line 6">
                <a:extLst>
                  <a:ext uri="{FF2B5EF4-FFF2-40B4-BE49-F238E27FC236}">
                    <a16:creationId xmlns:a16="http://schemas.microsoft.com/office/drawing/2014/main" id="{21DA5A34-B59C-A421-1AC3-DE2564289DFF}"/>
                  </a:ext>
                </a:extLst>
              </p:cNvPr>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82" name="Text Box 7">
              <a:extLst>
                <a:ext uri="{FF2B5EF4-FFF2-40B4-BE49-F238E27FC236}">
                  <a16:creationId xmlns:a16="http://schemas.microsoft.com/office/drawing/2014/main" id="{552A2771-7982-1E02-4C8D-05A70B817ABC}"/>
                </a:ext>
              </a:extLst>
            </p:cNvPr>
            <p:cNvSpPr txBox="1">
              <a:spLocks noChangeArrowheads="1"/>
            </p:cNvSpPr>
            <p:nvPr/>
          </p:nvSpPr>
          <p:spPr bwMode="auto">
            <a:xfrm>
              <a:off x="5061" y="3384"/>
              <a:ext cx="33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b="1" i="1">
                  <a:cs typeface="Arial" panose="020B0604020202020204" pitchFamily="34" charset="0"/>
                </a:rPr>
                <a:t>Q</a:t>
              </a:r>
            </a:p>
          </p:txBody>
        </p:sp>
        <p:sp>
          <p:nvSpPr>
            <p:cNvPr id="23583" name="Text Box 8">
              <a:extLst>
                <a:ext uri="{FF2B5EF4-FFF2-40B4-BE49-F238E27FC236}">
                  <a16:creationId xmlns:a16="http://schemas.microsoft.com/office/drawing/2014/main" id="{36D6808D-45CC-0946-66EB-A1EB799672BA}"/>
                </a:ext>
              </a:extLst>
            </p:cNvPr>
            <p:cNvSpPr txBox="1">
              <a:spLocks noChangeArrowheads="1"/>
            </p:cNvSpPr>
            <p:nvPr/>
          </p:nvSpPr>
          <p:spPr bwMode="auto">
            <a:xfrm>
              <a:off x="2335" y="1070"/>
              <a:ext cx="69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500">
                  <a:cs typeface="Arial" panose="020B0604020202020204" pitchFamily="34" charset="0"/>
                </a:rPr>
                <a:t>Costs</a:t>
              </a:r>
            </a:p>
          </p:txBody>
        </p:sp>
      </p:grpSp>
      <p:grpSp>
        <p:nvGrpSpPr>
          <p:cNvPr id="23560" name="Group 54">
            <a:extLst>
              <a:ext uri="{FF2B5EF4-FFF2-40B4-BE49-F238E27FC236}">
                <a16:creationId xmlns:a16="http://schemas.microsoft.com/office/drawing/2014/main" id="{2EF84236-C810-E3AA-94CD-25AC3DA447F4}"/>
              </a:ext>
            </a:extLst>
          </p:cNvPr>
          <p:cNvGrpSpPr>
            <a:grpSpLocks/>
          </p:cNvGrpSpPr>
          <p:nvPr/>
        </p:nvGrpSpPr>
        <p:grpSpPr bwMode="auto">
          <a:xfrm>
            <a:off x="4592638" y="2287588"/>
            <a:ext cx="3322637" cy="3157537"/>
            <a:chOff x="2893" y="1336"/>
            <a:chExt cx="2093" cy="1989"/>
          </a:xfrm>
        </p:grpSpPr>
        <p:sp>
          <p:nvSpPr>
            <p:cNvPr id="23579" name="Line 9">
              <a:extLst>
                <a:ext uri="{FF2B5EF4-FFF2-40B4-BE49-F238E27FC236}">
                  <a16:creationId xmlns:a16="http://schemas.microsoft.com/office/drawing/2014/main" id="{4D52C83F-B355-3C6F-A91F-F40E1B8F0568}"/>
                </a:ext>
              </a:extLst>
            </p:cNvPr>
            <p:cNvSpPr>
              <a:spLocks noChangeShapeType="1"/>
            </p:cNvSpPr>
            <p:nvPr/>
          </p:nvSpPr>
          <p:spPr bwMode="auto">
            <a:xfrm flipV="1">
              <a:off x="2893" y="1568"/>
              <a:ext cx="1690" cy="175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Text Box 15">
              <a:extLst>
                <a:ext uri="{FF2B5EF4-FFF2-40B4-BE49-F238E27FC236}">
                  <a16:creationId xmlns:a16="http://schemas.microsoft.com/office/drawing/2014/main" id="{C9E7FB14-567B-6B8E-B70C-93864AF70F8E}"/>
                </a:ext>
              </a:extLst>
            </p:cNvPr>
            <p:cNvSpPr txBox="1">
              <a:spLocks noChangeArrowheads="1"/>
            </p:cNvSpPr>
            <p:nvPr/>
          </p:nvSpPr>
          <p:spPr bwMode="auto">
            <a:xfrm>
              <a:off x="4603" y="1336"/>
              <a:ext cx="38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i="1">
                  <a:cs typeface="Arial" panose="020B0604020202020204" pitchFamily="34" charset="0"/>
                </a:rPr>
                <a:t>MC</a:t>
              </a:r>
            </a:p>
          </p:txBody>
        </p:sp>
      </p:grpSp>
      <p:grpSp>
        <p:nvGrpSpPr>
          <p:cNvPr id="6" name="Group 56">
            <a:extLst>
              <a:ext uri="{FF2B5EF4-FFF2-40B4-BE49-F238E27FC236}">
                <a16:creationId xmlns:a16="http://schemas.microsoft.com/office/drawing/2014/main" id="{A9DDC8A0-5A4A-8857-02EE-31AFA95948E9}"/>
              </a:ext>
            </a:extLst>
          </p:cNvPr>
          <p:cNvGrpSpPr>
            <a:grpSpLocks/>
          </p:cNvGrpSpPr>
          <p:nvPr/>
        </p:nvGrpSpPr>
        <p:grpSpPr bwMode="auto">
          <a:xfrm>
            <a:off x="5640388" y="4102100"/>
            <a:ext cx="422275" cy="1914525"/>
            <a:chOff x="3553" y="2479"/>
            <a:chExt cx="266" cy="1206"/>
          </a:xfrm>
        </p:grpSpPr>
        <p:sp>
          <p:nvSpPr>
            <p:cNvPr id="23576" name="Text Box 26">
              <a:extLst>
                <a:ext uri="{FF2B5EF4-FFF2-40B4-BE49-F238E27FC236}">
                  <a16:creationId xmlns:a16="http://schemas.microsoft.com/office/drawing/2014/main" id="{E8489E99-C7CC-F9B4-AA90-3CD9A6F2E347}"/>
                </a:ext>
              </a:extLst>
            </p:cNvPr>
            <p:cNvSpPr txBox="1">
              <a:spLocks noChangeArrowheads="1"/>
            </p:cNvSpPr>
            <p:nvPr/>
          </p:nvSpPr>
          <p:spPr bwMode="auto">
            <a:xfrm>
              <a:off x="3553" y="3445"/>
              <a:ext cx="26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500" b="1" i="1">
                  <a:cs typeface="Arial" panose="020B0604020202020204" pitchFamily="34" charset="0"/>
                </a:rPr>
                <a:t>Q</a:t>
              </a:r>
              <a:r>
                <a:rPr lang="en-US" altLang="en-US" sz="2500" b="1" baseline="-25000">
                  <a:cs typeface="Arial" panose="020B0604020202020204" pitchFamily="34" charset="0"/>
                </a:rPr>
                <a:t>1</a:t>
              </a:r>
            </a:p>
          </p:txBody>
        </p:sp>
        <p:sp>
          <p:nvSpPr>
            <p:cNvPr id="23577" name="Line 29">
              <a:extLst>
                <a:ext uri="{FF2B5EF4-FFF2-40B4-BE49-F238E27FC236}">
                  <a16:creationId xmlns:a16="http://schemas.microsoft.com/office/drawing/2014/main" id="{72003746-B214-4688-57DD-00C0BB2416DC}"/>
                </a:ext>
              </a:extLst>
            </p:cNvPr>
            <p:cNvSpPr>
              <a:spLocks noChangeShapeType="1"/>
            </p:cNvSpPr>
            <p:nvPr/>
          </p:nvSpPr>
          <p:spPr bwMode="auto">
            <a:xfrm>
              <a:off x="3665" y="2528"/>
              <a:ext cx="0" cy="909"/>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Oval 14">
              <a:extLst>
                <a:ext uri="{FF2B5EF4-FFF2-40B4-BE49-F238E27FC236}">
                  <a16:creationId xmlns:a16="http://schemas.microsoft.com/office/drawing/2014/main" id="{D75A0936-728F-8EC6-DC58-63629461AC93}"/>
                </a:ext>
              </a:extLst>
            </p:cNvPr>
            <p:cNvSpPr>
              <a:spLocks noChangeArrowheads="1"/>
            </p:cNvSpPr>
            <p:nvPr/>
          </p:nvSpPr>
          <p:spPr bwMode="auto">
            <a:xfrm>
              <a:off x="3620" y="247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grpSp>
      <p:grpSp>
        <p:nvGrpSpPr>
          <p:cNvPr id="7" name="Group 57">
            <a:extLst>
              <a:ext uri="{FF2B5EF4-FFF2-40B4-BE49-F238E27FC236}">
                <a16:creationId xmlns:a16="http://schemas.microsoft.com/office/drawing/2014/main" id="{28AA3C86-8775-FC37-FB40-2BC27E62CD52}"/>
              </a:ext>
            </a:extLst>
          </p:cNvPr>
          <p:cNvGrpSpPr>
            <a:grpSpLocks/>
          </p:cNvGrpSpPr>
          <p:nvPr/>
        </p:nvGrpSpPr>
        <p:grpSpPr bwMode="auto">
          <a:xfrm>
            <a:off x="5013325" y="4103688"/>
            <a:ext cx="449263" cy="1914525"/>
            <a:chOff x="3158" y="2480"/>
            <a:chExt cx="283" cy="1206"/>
          </a:xfrm>
        </p:grpSpPr>
        <p:sp>
          <p:nvSpPr>
            <p:cNvPr id="23572" name="Text Box 34">
              <a:extLst>
                <a:ext uri="{FF2B5EF4-FFF2-40B4-BE49-F238E27FC236}">
                  <a16:creationId xmlns:a16="http://schemas.microsoft.com/office/drawing/2014/main" id="{BFFD2B09-0792-4DF7-1DDE-836BD9A56703}"/>
                </a:ext>
              </a:extLst>
            </p:cNvPr>
            <p:cNvSpPr txBox="1">
              <a:spLocks noChangeArrowheads="1"/>
            </p:cNvSpPr>
            <p:nvPr/>
          </p:nvSpPr>
          <p:spPr bwMode="auto">
            <a:xfrm>
              <a:off x="3158" y="3446"/>
              <a:ext cx="28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500" b="1" i="1">
                  <a:cs typeface="Arial" panose="020B0604020202020204" pitchFamily="34" charset="0"/>
                </a:rPr>
                <a:t>Q</a:t>
              </a:r>
              <a:r>
                <a:rPr lang="en-US" altLang="en-US" sz="2500" b="1" baseline="-25000">
                  <a:cs typeface="Arial" panose="020B0604020202020204" pitchFamily="34" charset="0"/>
                </a:rPr>
                <a:t>a</a:t>
              </a:r>
            </a:p>
          </p:txBody>
        </p:sp>
        <p:sp>
          <p:nvSpPr>
            <p:cNvPr id="23573" name="Line 42">
              <a:extLst>
                <a:ext uri="{FF2B5EF4-FFF2-40B4-BE49-F238E27FC236}">
                  <a16:creationId xmlns:a16="http://schemas.microsoft.com/office/drawing/2014/main" id="{4D8B76C3-0ED9-59AD-1CBE-E5DCAD52D813}"/>
                </a:ext>
              </a:extLst>
            </p:cNvPr>
            <p:cNvSpPr>
              <a:spLocks noChangeShapeType="1"/>
            </p:cNvSpPr>
            <p:nvPr/>
          </p:nvSpPr>
          <p:spPr bwMode="auto">
            <a:xfrm>
              <a:off x="3290" y="2529"/>
              <a:ext cx="0" cy="909"/>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74" name="Oval 43">
              <a:extLst>
                <a:ext uri="{FF2B5EF4-FFF2-40B4-BE49-F238E27FC236}">
                  <a16:creationId xmlns:a16="http://schemas.microsoft.com/office/drawing/2014/main" id="{24341919-8CD0-DDE9-C4D8-44FCB5902BDC}"/>
                </a:ext>
              </a:extLst>
            </p:cNvPr>
            <p:cNvSpPr>
              <a:spLocks noChangeArrowheads="1"/>
            </p:cNvSpPr>
            <p:nvPr/>
          </p:nvSpPr>
          <p:spPr bwMode="auto">
            <a:xfrm>
              <a:off x="3245" y="248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23575" name="Oval 44">
              <a:extLst>
                <a:ext uri="{FF2B5EF4-FFF2-40B4-BE49-F238E27FC236}">
                  <a16:creationId xmlns:a16="http://schemas.microsoft.com/office/drawing/2014/main" id="{904E24B6-E98C-C8AB-8BBD-3F0692DA11FB}"/>
                </a:ext>
              </a:extLst>
            </p:cNvPr>
            <p:cNvSpPr>
              <a:spLocks noChangeArrowheads="1"/>
            </p:cNvSpPr>
            <p:nvPr/>
          </p:nvSpPr>
          <p:spPr bwMode="auto">
            <a:xfrm>
              <a:off x="3246" y="286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grpSp>
      <p:grpSp>
        <p:nvGrpSpPr>
          <p:cNvPr id="8" name="Group 55">
            <a:extLst>
              <a:ext uri="{FF2B5EF4-FFF2-40B4-BE49-F238E27FC236}">
                <a16:creationId xmlns:a16="http://schemas.microsoft.com/office/drawing/2014/main" id="{6BC2FA0C-2C90-01FB-1C13-EFADA6B54712}"/>
              </a:ext>
            </a:extLst>
          </p:cNvPr>
          <p:cNvGrpSpPr>
            <a:grpSpLocks/>
          </p:cNvGrpSpPr>
          <p:nvPr/>
        </p:nvGrpSpPr>
        <p:grpSpPr bwMode="auto">
          <a:xfrm>
            <a:off x="6189663" y="3563938"/>
            <a:ext cx="401637" cy="2454275"/>
            <a:chOff x="3899" y="2140"/>
            <a:chExt cx="253" cy="1546"/>
          </a:xfrm>
        </p:grpSpPr>
        <p:sp>
          <p:nvSpPr>
            <p:cNvPr id="23568" name="Text Box 35">
              <a:extLst>
                <a:ext uri="{FF2B5EF4-FFF2-40B4-BE49-F238E27FC236}">
                  <a16:creationId xmlns:a16="http://schemas.microsoft.com/office/drawing/2014/main" id="{600F0BEF-8A72-D30F-1A5A-7A4BC375A1F6}"/>
                </a:ext>
              </a:extLst>
            </p:cNvPr>
            <p:cNvSpPr txBox="1">
              <a:spLocks noChangeArrowheads="1"/>
            </p:cNvSpPr>
            <p:nvPr/>
          </p:nvSpPr>
          <p:spPr bwMode="auto">
            <a:xfrm>
              <a:off x="3899" y="3446"/>
              <a:ext cx="25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500" b="1" i="1">
                  <a:cs typeface="Arial" panose="020B0604020202020204" pitchFamily="34" charset="0"/>
                </a:rPr>
                <a:t>Q</a:t>
              </a:r>
              <a:r>
                <a:rPr lang="en-US" altLang="en-US" sz="2500" b="1" baseline="-25000">
                  <a:cs typeface="Arial" panose="020B0604020202020204" pitchFamily="34" charset="0"/>
                </a:rPr>
                <a:t>b</a:t>
              </a:r>
            </a:p>
          </p:txBody>
        </p:sp>
        <p:sp>
          <p:nvSpPr>
            <p:cNvPr id="23569" name="Line 45">
              <a:extLst>
                <a:ext uri="{FF2B5EF4-FFF2-40B4-BE49-F238E27FC236}">
                  <a16:creationId xmlns:a16="http://schemas.microsoft.com/office/drawing/2014/main" id="{B9B7E54C-C4A7-3305-6CA7-5CD8A1D5B409}"/>
                </a:ext>
              </a:extLst>
            </p:cNvPr>
            <p:cNvSpPr>
              <a:spLocks noChangeShapeType="1"/>
            </p:cNvSpPr>
            <p:nvPr/>
          </p:nvSpPr>
          <p:spPr bwMode="auto">
            <a:xfrm>
              <a:off x="3995" y="2171"/>
              <a:ext cx="0" cy="1268"/>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Oval 46">
              <a:extLst>
                <a:ext uri="{FF2B5EF4-FFF2-40B4-BE49-F238E27FC236}">
                  <a16:creationId xmlns:a16="http://schemas.microsoft.com/office/drawing/2014/main" id="{8ECB2900-1231-96ED-0D54-CE276EFE01D1}"/>
                </a:ext>
              </a:extLst>
            </p:cNvPr>
            <p:cNvSpPr>
              <a:spLocks noChangeArrowheads="1"/>
            </p:cNvSpPr>
            <p:nvPr/>
          </p:nvSpPr>
          <p:spPr bwMode="auto">
            <a:xfrm>
              <a:off x="3950" y="248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23571" name="Oval 47">
              <a:extLst>
                <a:ext uri="{FF2B5EF4-FFF2-40B4-BE49-F238E27FC236}">
                  <a16:creationId xmlns:a16="http://schemas.microsoft.com/office/drawing/2014/main" id="{E9651740-8D6F-2111-F827-B06257849772}"/>
                </a:ext>
              </a:extLst>
            </p:cNvPr>
            <p:cNvSpPr>
              <a:spLocks noChangeArrowheads="1"/>
            </p:cNvSpPr>
            <p:nvPr/>
          </p:nvSpPr>
          <p:spPr bwMode="auto">
            <a:xfrm>
              <a:off x="3948" y="214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grpSp>
      <p:sp>
        <p:nvSpPr>
          <p:cNvPr id="104508" name="Rectangle 60">
            <a:extLst>
              <a:ext uri="{FF2B5EF4-FFF2-40B4-BE49-F238E27FC236}">
                <a16:creationId xmlns:a16="http://schemas.microsoft.com/office/drawing/2014/main" id="{B15C608A-0DA1-2142-4B78-2BAC7E93549F}"/>
              </a:ext>
            </a:extLst>
          </p:cNvPr>
          <p:cNvSpPr>
            <a:spLocks noChangeArrowheads="1"/>
          </p:cNvSpPr>
          <p:nvPr/>
        </p:nvSpPr>
        <p:spPr bwMode="auto">
          <a:xfrm>
            <a:off x="1346200" y="960438"/>
            <a:ext cx="6467475" cy="4730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2500">
                <a:cs typeface="Arial" panose="020B0604020202020204" pitchFamily="34" charset="0"/>
              </a:rPr>
              <a:t>Rule:  </a:t>
            </a:r>
            <a:r>
              <a:rPr lang="en-US" altLang="en-US" sz="2500" i="1">
                <a:cs typeface="Arial" panose="020B0604020202020204" pitchFamily="34" charset="0"/>
              </a:rPr>
              <a:t>MR</a:t>
            </a:r>
            <a:r>
              <a:rPr lang="en-US" altLang="en-US" sz="2500">
                <a:cs typeface="Arial" panose="020B0604020202020204" pitchFamily="34" charset="0"/>
              </a:rPr>
              <a:t> = </a:t>
            </a:r>
            <a:r>
              <a:rPr lang="en-US" altLang="en-US" sz="2500" i="1">
                <a:cs typeface="Arial" panose="020B0604020202020204" pitchFamily="34" charset="0"/>
              </a:rPr>
              <a:t>MC</a:t>
            </a:r>
            <a:r>
              <a:rPr lang="en-US" altLang="en-US" sz="2500">
                <a:cs typeface="Arial" panose="020B0604020202020204" pitchFamily="34" charset="0"/>
              </a:rPr>
              <a:t> at the profit-maximizing </a:t>
            </a:r>
            <a:r>
              <a:rPr lang="en-US" altLang="en-US" sz="2500" b="1" i="1">
                <a:cs typeface="Arial" panose="020B0604020202020204" pitchFamily="34" charset="0"/>
              </a:rPr>
              <a:t>Q</a:t>
            </a:r>
            <a:r>
              <a:rPr lang="en-US" altLang="en-US" sz="2500">
                <a:cs typeface="Arial" panose="020B0604020202020204" pitchFamily="34" charset="0"/>
              </a:rPr>
              <a:t>.</a:t>
            </a:r>
          </a:p>
        </p:txBody>
      </p:sp>
      <p:sp>
        <p:nvSpPr>
          <p:cNvPr id="104510" name="Line 62">
            <a:extLst>
              <a:ext uri="{FF2B5EF4-FFF2-40B4-BE49-F238E27FC236}">
                <a16:creationId xmlns:a16="http://schemas.microsoft.com/office/drawing/2014/main" id="{0BB0771C-6CFE-84F3-8349-7BCF79DACDAD}"/>
              </a:ext>
            </a:extLst>
          </p:cNvPr>
          <p:cNvSpPr>
            <a:spLocks noChangeShapeType="1"/>
          </p:cNvSpPr>
          <p:nvPr/>
        </p:nvSpPr>
        <p:spPr bwMode="auto">
          <a:xfrm>
            <a:off x="5216525" y="5613400"/>
            <a:ext cx="349250" cy="0"/>
          </a:xfrm>
          <a:prstGeom prst="line">
            <a:avLst/>
          </a:prstGeom>
          <a:noFill/>
          <a:ln w="539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4511" name="Line 63">
            <a:extLst>
              <a:ext uri="{FF2B5EF4-FFF2-40B4-BE49-F238E27FC236}">
                <a16:creationId xmlns:a16="http://schemas.microsoft.com/office/drawing/2014/main" id="{266170CA-A7EC-6D43-A7D5-D3D639500F6A}"/>
              </a:ext>
            </a:extLst>
          </p:cNvPr>
          <p:cNvSpPr>
            <a:spLocks noChangeShapeType="1"/>
          </p:cNvSpPr>
          <p:nvPr/>
        </p:nvSpPr>
        <p:spPr bwMode="auto">
          <a:xfrm>
            <a:off x="5994400" y="5614988"/>
            <a:ext cx="344488" cy="0"/>
          </a:xfrm>
          <a:prstGeom prst="line">
            <a:avLst/>
          </a:prstGeom>
          <a:noFill/>
          <a:ln w="5397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3567" name="FlagCount" hidden="1">
            <a:hlinkClick r:id="rId3" action="ppaction://hlinkfile"/>
            <a:extLst>
              <a:ext uri="{FF2B5EF4-FFF2-40B4-BE49-F238E27FC236}">
                <a16:creationId xmlns:a16="http://schemas.microsoft.com/office/drawing/2014/main" id="{F69C7150-B52B-216D-2934-0ACB1AEBA1FF}"/>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4451">
                                            <p:txEl>
                                              <p:pRg st="0" end="0"/>
                                            </p:txEl>
                                          </p:spTgt>
                                        </p:tgtEl>
                                        <p:attrNameLst>
                                          <p:attrName>style.visibility</p:attrName>
                                        </p:attrNameLst>
                                      </p:cBhvr>
                                      <p:to>
                                        <p:strVal val="visible"/>
                                      </p:to>
                                    </p:set>
                                    <p:animEffect transition="in" filter="wipe(left)">
                                      <p:cBhvr>
                                        <p:cTn id="12" dur="500"/>
                                        <p:tgtEl>
                                          <p:spTgt spid="104451">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04451">
                                            <p:txEl>
                                              <p:pRg st="1" end="1"/>
                                            </p:txEl>
                                          </p:spTgt>
                                        </p:tgtEl>
                                        <p:attrNameLst>
                                          <p:attrName>style.visibility</p:attrName>
                                        </p:attrNameLst>
                                      </p:cBhvr>
                                      <p:to>
                                        <p:strVal val="visible"/>
                                      </p:to>
                                    </p:set>
                                    <p:animEffect transition="in" filter="wipe(left)">
                                      <p:cBhvr>
                                        <p:cTn id="20" dur="500"/>
                                        <p:tgtEl>
                                          <p:spTgt spid="104451">
                                            <p:txEl>
                                              <p:pRg st="1" end="1"/>
                                            </p:txEl>
                                          </p:spTgt>
                                        </p:tgtEl>
                                      </p:cBhvr>
                                    </p:animEffect>
                                  </p:childTnLst>
                                </p:cTn>
                              </p:par>
                              <p:par>
                                <p:cTn id="21" presetID="17" presetClass="entr" presetSubtype="8" fill="hold" nodeType="withEffect">
                                  <p:stCondLst>
                                    <p:cond delay="0"/>
                                  </p:stCondLst>
                                  <p:childTnLst>
                                    <p:set>
                                      <p:cBhvr>
                                        <p:cTn id="22" dur="1" fill="hold">
                                          <p:stCondLst>
                                            <p:cond delay="0"/>
                                          </p:stCondLst>
                                        </p:cTn>
                                        <p:tgtEl>
                                          <p:spTgt spid="104510"/>
                                        </p:tgtEl>
                                        <p:attrNameLst>
                                          <p:attrName>style.visibility</p:attrName>
                                        </p:attrNameLst>
                                      </p:cBhvr>
                                      <p:to>
                                        <p:strVal val="visible"/>
                                      </p:to>
                                    </p:set>
                                    <p:anim calcmode="lin" valueType="num">
                                      <p:cBhvr>
                                        <p:cTn id="23" dur="500" fill="hold"/>
                                        <p:tgtEl>
                                          <p:spTgt spid="104510"/>
                                        </p:tgtEl>
                                        <p:attrNameLst>
                                          <p:attrName>ppt_x</p:attrName>
                                        </p:attrNameLst>
                                      </p:cBhvr>
                                      <p:tavLst>
                                        <p:tav tm="0">
                                          <p:val>
                                            <p:strVal val="#ppt_x-#ppt_w/2"/>
                                          </p:val>
                                        </p:tav>
                                        <p:tav tm="100000">
                                          <p:val>
                                            <p:strVal val="#ppt_x"/>
                                          </p:val>
                                        </p:tav>
                                      </p:tavLst>
                                    </p:anim>
                                    <p:anim calcmode="lin" valueType="num">
                                      <p:cBhvr>
                                        <p:cTn id="24" dur="500" fill="hold"/>
                                        <p:tgtEl>
                                          <p:spTgt spid="104510"/>
                                        </p:tgtEl>
                                        <p:attrNameLst>
                                          <p:attrName>ppt_y</p:attrName>
                                        </p:attrNameLst>
                                      </p:cBhvr>
                                      <p:tavLst>
                                        <p:tav tm="0">
                                          <p:val>
                                            <p:strVal val="#ppt_y"/>
                                          </p:val>
                                        </p:tav>
                                        <p:tav tm="100000">
                                          <p:val>
                                            <p:strVal val="#ppt_y"/>
                                          </p:val>
                                        </p:tav>
                                      </p:tavLst>
                                    </p:anim>
                                    <p:anim calcmode="lin" valueType="num">
                                      <p:cBhvr>
                                        <p:cTn id="25" dur="500" fill="hold"/>
                                        <p:tgtEl>
                                          <p:spTgt spid="104510"/>
                                        </p:tgtEl>
                                        <p:attrNameLst>
                                          <p:attrName>ppt_w</p:attrName>
                                        </p:attrNameLst>
                                      </p:cBhvr>
                                      <p:tavLst>
                                        <p:tav tm="0">
                                          <p:val>
                                            <p:fltVal val="0"/>
                                          </p:val>
                                        </p:tav>
                                        <p:tav tm="100000">
                                          <p:val>
                                            <p:strVal val="#ppt_w"/>
                                          </p:val>
                                        </p:tav>
                                      </p:tavLst>
                                    </p:anim>
                                    <p:anim calcmode="lin" valueType="num">
                                      <p:cBhvr>
                                        <p:cTn id="26" dur="500" fill="hold"/>
                                        <p:tgtEl>
                                          <p:spTgt spid="104510"/>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04510"/>
                                        </p:tgtEl>
                                        <p:attrNameLst>
                                          <p:attrName>ppt_c</p:attrName>
                                        </p:attrNameLst>
                                      </p:cBhvr>
                                      <p:to>
                                        <a:schemeClr val="bg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04451">
                                            <p:txEl>
                                              <p:pRg st="2" end="2"/>
                                            </p:txEl>
                                          </p:spTgt>
                                        </p:tgtEl>
                                        <p:attrNameLst>
                                          <p:attrName>style.visibility</p:attrName>
                                        </p:attrNameLst>
                                      </p:cBhvr>
                                      <p:to>
                                        <p:strVal val="visible"/>
                                      </p:to>
                                    </p:set>
                                    <p:animEffect transition="in" filter="wipe(left)">
                                      <p:cBhvr>
                                        <p:cTn id="31" dur="500"/>
                                        <p:tgtEl>
                                          <p:spTgt spid="104451">
                                            <p:txEl>
                                              <p:pRg st="2" end="2"/>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04451">
                                            <p:txEl>
                                              <p:pRg st="3" end="3"/>
                                            </p:txEl>
                                          </p:spTgt>
                                        </p:tgtEl>
                                        <p:attrNameLst>
                                          <p:attrName>style.visibility</p:attrName>
                                        </p:attrNameLst>
                                      </p:cBhvr>
                                      <p:to>
                                        <p:strVal val="visible"/>
                                      </p:to>
                                    </p:set>
                                    <p:animEffect transition="in" filter="wipe(left)">
                                      <p:cBhvr>
                                        <p:cTn id="39" dur="500"/>
                                        <p:tgtEl>
                                          <p:spTgt spid="104451">
                                            <p:txEl>
                                              <p:pRg st="3" end="3"/>
                                            </p:txEl>
                                          </p:spTgt>
                                        </p:tgtEl>
                                      </p:cBhvr>
                                    </p:animEffect>
                                  </p:childTnLst>
                                </p:cTn>
                              </p:par>
                              <p:par>
                                <p:cTn id="40" presetID="17" presetClass="entr" presetSubtype="2" fill="hold" nodeType="withEffect">
                                  <p:stCondLst>
                                    <p:cond delay="0"/>
                                  </p:stCondLst>
                                  <p:childTnLst>
                                    <p:set>
                                      <p:cBhvr>
                                        <p:cTn id="41" dur="1" fill="hold">
                                          <p:stCondLst>
                                            <p:cond delay="0"/>
                                          </p:stCondLst>
                                        </p:cTn>
                                        <p:tgtEl>
                                          <p:spTgt spid="104511"/>
                                        </p:tgtEl>
                                        <p:attrNameLst>
                                          <p:attrName>style.visibility</p:attrName>
                                        </p:attrNameLst>
                                      </p:cBhvr>
                                      <p:to>
                                        <p:strVal val="visible"/>
                                      </p:to>
                                    </p:set>
                                    <p:anim calcmode="lin" valueType="num">
                                      <p:cBhvr>
                                        <p:cTn id="42" dur="500" fill="hold"/>
                                        <p:tgtEl>
                                          <p:spTgt spid="104511"/>
                                        </p:tgtEl>
                                        <p:attrNameLst>
                                          <p:attrName>ppt_x</p:attrName>
                                        </p:attrNameLst>
                                      </p:cBhvr>
                                      <p:tavLst>
                                        <p:tav tm="0">
                                          <p:val>
                                            <p:strVal val="#ppt_x+#ppt_w/2"/>
                                          </p:val>
                                        </p:tav>
                                        <p:tav tm="100000">
                                          <p:val>
                                            <p:strVal val="#ppt_x"/>
                                          </p:val>
                                        </p:tav>
                                      </p:tavLst>
                                    </p:anim>
                                    <p:anim calcmode="lin" valueType="num">
                                      <p:cBhvr>
                                        <p:cTn id="43" dur="500" fill="hold"/>
                                        <p:tgtEl>
                                          <p:spTgt spid="104511"/>
                                        </p:tgtEl>
                                        <p:attrNameLst>
                                          <p:attrName>ppt_y</p:attrName>
                                        </p:attrNameLst>
                                      </p:cBhvr>
                                      <p:tavLst>
                                        <p:tav tm="0">
                                          <p:val>
                                            <p:strVal val="#ppt_y"/>
                                          </p:val>
                                        </p:tav>
                                        <p:tav tm="100000">
                                          <p:val>
                                            <p:strVal val="#ppt_y"/>
                                          </p:val>
                                        </p:tav>
                                      </p:tavLst>
                                    </p:anim>
                                    <p:anim calcmode="lin" valueType="num">
                                      <p:cBhvr>
                                        <p:cTn id="44" dur="500" fill="hold"/>
                                        <p:tgtEl>
                                          <p:spTgt spid="104511"/>
                                        </p:tgtEl>
                                        <p:attrNameLst>
                                          <p:attrName>ppt_w</p:attrName>
                                        </p:attrNameLst>
                                      </p:cBhvr>
                                      <p:tavLst>
                                        <p:tav tm="0">
                                          <p:val>
                                            <p:fltVal val="0"/>
                                          </p:val>
                                        </p:tav>
                                        <p:tav tm="100000">
                                          <p:val>
                                            <p:strVal val="#ppt_w"/>
                                          </p:val>
                                        </p:tav>
                                      </p:tavLst>
                                    </p:anim>
                                    <p:anim calcmode="lin" valueType="num">
                                      <p:cBhvr>
                                        <p:cTn id="45" dur="500" fill="hold"/>
                                        <p:tgtEl>
                                          <p:spTgt spid="104511"/>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04511"/>
                                        </p:tgtEl>
                                        <p:attrNameLst>
                                          <p:attrName>ppt_c</p:attrName>
                                        </p:attrNameLst>
                                      </p:cBhvr>
                                      <p:to>
                                        <a:schemeClr val="bg2"/>
                                      </p:to>
                                    </p:animClr>
                                  </p:sub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04451">
                                            <p:txEl>
                                              <p:pRg st="4" end="4"/>
                                            </p:txEl>
                                          </p:spTgt>
                                        </p:tgtEl>
                                        <p:attrNameLst>
                                          <p:attrName>style.visibility</p:attrName>
                                        </p:attrNameLst>
                                      </p:cBhvr>
                                      <p:to>
                                        <p:strVal val="visible"/>
                                      </p:to>
                                    </p:set>
                                    <p:animEffect transition="in" filter="wipe(left)">
                                      <p:cBhvr>
                                        <p:cTn id="50" dur="500"/>
                                        <p:tgtEl>
                                          <p:spTgt spid="104451">
                                            <p:txEl>
                                              <p:pRg st="4" end="4"/>
                                            </p:txEl>
                                          </p:spTgt>
                                        </p:tgtEl>
                                      </p:cBhvr>
                                    </p:animEffect>
                                  </p:childTnLst>
                                </p:cTn>
                              </p:par>
                              <p:par>
                                <p:cTn id="51" presetID="22" presetClass="entr" presetSubtype="1" fill="hold"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up)">
                                      <p:cBhvr>
                                        <p:cTn id="53" dur="500"/>
                                        <p:tgtEl>
                                          <p:spTgt spid="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04451">
                                            <p:txEl>
                                              <p:pRg st="5" end="5"/>
                                            </p:txEl>
                                          </p:spTgt>
                                        </p:tgtEl>
                                        <p:attrNameLst>
                                          <p:attrName>style.visibility</p:attrName>
                                        </p:attrNameLst>
                                      </p:cBhvr>
                                      <p:to>
                                        <p:strVal val="visible"/>
                                      </p:to>
                                    </p:set>
                                    <p:animEffect transition="in" filter="wipe(left)">
                                      <p:cBhvr>
                                        <p:cTn id="58" dur="500"/>
                                        <p:tgtEl>
                                          <p:spTgt spid="104451">
                                            <p:txEl>
                                              <p:pRg st="5" end="5"/>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104508"/>
                                        </p:tgtEl>
                                        <p:attrNameLst>
                                          <p:attrName>style.visibility</p:attrName>
                                        </p:attrNameLst>
                                      </p:cBhvr>
                                      <p:to>
                                        <p:strVal val="visible"/>
                                      </p:to>
                                    </p:set>
                                    <p:animEffect transition="in" filter="dissolve">
                                      <p:cBhvr>
                                        <p:cTn id="63" dur="500"/>
                                        <p:tgtEl>
                                          <p:spTgt spid="104508"/>
                                        </p:tgtEl>
                                      </p:cBhvr>
                                    </p:animEffect>
                                  </p:childTnLst>
                                </p:cTn>
                              </p:par>
                              <p:par>
                                <p:cTn id="64" presetID="9" presetClass="exit" presetSubtype="0" fill="hold" nodeType="withEffect">
                                  <p:stCondLst>
                                    <p:cond delay="0"/>
                                  </p:stCondLst>
                                  <p:childTnLst>
                                    <p:animEffect transition="out" filter="dissolve">
                                      <p:cBhvr>
                                        <p:cTn id="65" dur="500"/>
                                        <p:tgtEl>
                                          <p:spTgt spid="7"/>
                                        </p:tgtEl>
                                      </p:cBhvr>
                                    </p:animEffect>
                                    <p:set>
                                      <p:cBhvr>
                                        <p:cTn id="66" dur="1" fill="hold">
                                          <p:stCondLst>
                                            <p:cond delay="499"/>
                                          </p:stCondLst>
                                        </p:cTn>
                                        <p:tgtEl>
                                          <p:spTgt spid="7"/>
                                        </p:tgtEl>
                                        <p:attrNameLst>
                                          <p:attrName>style.visibility</p:attrName>
                                        </p:attrNameLst>
                                      </p:cBhvr>
                                      <p:to>
                                        <p:strVal val="hidden"/>
                                      </p:to>
                                    </p:set>
                                  </p:childTnLst>
                                </p:cTn>
                              </p:par>
                              <p:par>
                                <p:cTn id="67" presetID="9" presetClass="exit" presetSubtype="0" fill="hold" nodeType="withEffect">
                                  <p:stCondLst>
                                    <p:cond delay="0"/>
                                  </p:stCondLst>
                                  <p:childTnLst>
                                    <p:animEffect transition="out" filter="dissolve">
                                      <p:cBhvr>
                                        <p:cTn id="68" dur="500"/>
                                        <p:tgtEl>
                                          <p:spTgt spid="8"/>
                                        </p:tgtEl>
                                      </p:cBhvr>
                                    </p:animEffect>
                                    <p:set>
                                      <p:cBhvr>
                                        <p:cTn id="69" dur="1" fill="hold">
                                          <p:stCondLst>
                                            <p:cond delay="499"/>
                                          </p:stCondLst>
                                        </p:cTn>
                                        <p:tgtEl>
                                          <p:spTgt spid="8"/>
                                        </p:tgtEl>
                                        <p:attrNameLst>
                                          <p:attrName>style.visibility</p:attrName>
                                        </p:attrNameLst>
                                      </p:cBhvr>
                                      <p:to>
                                        <p:strVal val="hidden"/>
                                      </p:to>
                                    </p:set>
                                  </p:childTnLst>
                                </p:cTn>
                              </p:par>
                              <p:par>
                                <p:cTn id="70" presetID="9" presetClass="exit" presetSubtype="0" fill="hold" nodeType="withEffect">
                                  <p:stCondLst>
                                    <p:cond delay="0"/>
                                  </p:stCondLst>
                                  <p:childTnLst>
                                    <p:animEffect transition="out" filter="dissolve">
                                      <p:cBhvr>
                                        <p:cTn id="71" dur="500"/>
                                        <p:tgtEl>
                                          <p:spTgt spid="104511"/>
                                        </p:tgtEl>
                                      </p:cBhvr>
                                    </p:animEffect>
                                    <p:set>
                                      <p:cBhvr>
                                        <p:cTn id="72" dur="1" fill="hold">
                                          <p:stCondLst>
                                            <p:cond delay="499"/>
                                          </p:stCondLst>
                                        </p:cTn>
                                        <p:tgtEl>
                                          <p:spTgt spid="104511"/>
                                        </p:tgtEl>
                                        <p:attrNameLst>
                                          <p:attrName>style.visibility</p:attrName>
                                        </p:attrNameLst>
                                      </p:cBhvr>
                                      <p:to>
                                        <p:strVal val="hidden"/>
                                      </p:to>
                                    </p:set>
                                  </p:childTnLst>
                                </p:cTn>
                              </p:par>
                              <p:par>
                                <p:cTn id="73" presetID="9" presetClass="exit" presetSubtype="0" fill="hold" nodeType="withEffect">
                                  <p:stCondLst>
                                    <p:cond delay="0"/>
                                  </p:stCondLst>
                                  <p:childTnLst>
                                    <p:animEffect transition="out" filter="dissolve">
                                      <p:cBhvr>
                                        <p:cTn id="74" dur="500"/>
                                        <p:tgtEl>
                                          <p:spTgt spid="104510"/>
                                        </p:tgtEl>
                                      </p:cBhvr>
                                    </p:animEffect>
                                    <p:set>
                                      <p:cBhvr>
                                        <p:cTn id="75" dur="1" fill="hold">
                                          <p:stCondLst>
                                            <p:cond delay="499"/>
                                          </p:stCondLst>
                                        </p:cTn>
                                        <p:tgtEl>
                                          <p:spTgt spid="1045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bldLvl="5"/>
      <p:bldP spid="10450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1">
            <a:extLst>
              <a:ext uri="{FF2B5EF4-FFF2-40B4-BE49-F238E27FC236}">
                <a16:creationId xmlns:a16="http://schemas.microsoft.com/office/drawing/2014/main" id="{C69A327E-1DFF-133D-0B6B-E4F81CFFBCC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25603" name="Slide Number Placeholder 2">
            <a:extLst>
              <a:ext uri="{FF2B5EF4-FFF2-40B4-BE49-F238E27FC236}">
                <a16:creationId xmlns:a16="http://schemas.microsoft.com/office/drawing/2014/main" id="{1237E71B-BD48-143F-89AD-DC2F566984C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8B66BA87-DCF7-714A-80DC-2CD5BABA303A}" type="slidenum">
              <a:rPr lang="en-US" altLang="en-US" sz="1700">
                <a:solidFill>
                  <a:srgbClr val="777777"/>
                </a:solidFill>
              </a:rPr>
              <a:pPr>
                <a:lnSpc>
                  <a:spcPct val="100000"/>
                </a:lnSpc>
                <a:spcBef>
                  <a:spcPct val="0"/>
                </a:spcBef>
                <a:buClrTx/>
                <a:buSzTx/>
                <a:buFontTx/>
                <a:buNone/>
              </a:pPr>
              <a:t>14</a:t>
            </a:fld>
            <a:endParaRPr lang="en-US" altLang="en-US" sz="1700">
              <a:solidFill>
                <a:srgbClr val="777777"/>
              </a:solidFill>
            </a:endParaRPr>
          </a:p>
        </p:txBody>
      </p:sp>
      <p:sp>
        <p:nvSpPr>
          <p:cNvPr id="25604" name="Rectangle 10">
            <a:extLst>
              <a:ext uri="{FF2B5EF4-FFF2-40B4-BE49-F238E27FC236}">
                <a16:creationId xmlns:a16="http://schemas.microsoft.com/office/drawing/2014/main" id="{7E9A1C48-4496-8230-C5F2-1C446F9D8BDE}"/>
              </a:ext>
            </a:extLst>
          </p:cNvPr>
          <p:cNvSpPr>
            <a:spLocks noGrp="1" noChangeArrowheads="1"/>
          </p:cNvSpPr>
          <p:nvPr>
            <p:ph type="title" idx="4294967295"/>
          </p:nvPr>
        </p:nvSpPr>
        <p:spPr>
          <a:xfrm>
            <a:off x="0" y="219075"/>
            <a:ext cx="8229600" cy="649288"/>
          </a:xfrm>
        </p:spPr>
        <p:txBody>
          <a:bodyPr/>
          <a:lstStyle/>
          <a:p>
            <a:pPr eaLnBrk="1" hangingPunct="1"/>
            <a:r>
              <a:rPr lang="en-US" altLang="en-US" sz="3400"/>
              <a:t>MC and the Firm’s Supply Decision</a:t>
            </a:r>
          </a:p>
        </p:txBody>
      </p:sp>
      <p:sp>
        <p:nvSpPr>
          <p:cNvPr id="107531" name="Rectangle 11">
            <a:extLst>
              <a:ext uri="{FF2B5EF4-FFF2-40B4-BE49-F238E27FC236}">
                <a16:creationId xmlns:a16="http://schemas.microsoft.com/office/drawing/2014/main" id="{1B9921FF-5671-3E99-CA12-BC4463DA5592}"/>
              </a:ext>
            </a:extLst>
          </p:cNvPr>
          <p:cNvSpPr>
            <a:spLocks noGrp="1" noChangeArrowheads="1"/>
          </p:cNvSpPr>
          <p:nvPr>
            <p:ph type="body" idx="4294967295"/>
          </p:nvPr>
        </p:nvSpPr>
        <p:spPr>
          <a:xfrm>
            <a:off x="320675" y="1174750"/>
            <a:ext cx="3186113" cy="3954463"/>
          </a:xfrm>
        </p:spPr>
        <p:txBody>
          <a:bodyPr/>
          <a:lstStyle/>
          <a:p>
            <a:pPr marL="0" indent="0" eaLnBrk="1" hangingPunct="1">
              <a:spcBef>
                <a:spcPct val="50000"/>
              </a:spcBef>
              <a:buFont typeface="Wingdings" pitchFamily="2" charset="2"/>
              <a:buNone/>
            </a:pPr>
            <a:r>
              <a:rPr lang="en-US" altLang="en-US" sz="2500"/>
              <a:t>If price rises to </a:t>
            </a:r>
            <a:r>
              <a:rPr lang="en-US" altLang="en-US" sz="2500" b="1" i="1"/>
              <a:t>P</a:t>
            </a:r>
            <a:r>
              <a:rPr lang="en-US" altLang="en-US" sz="2500" b="1" baseline="-25000"/>
              <a:t>2</a:t>
            </a:r>
            <a:r>
              <a:rPr lang="en-US" altLang="en-US" sz="2500"/>
              <a:t>,</a:t>
            </a:r>
          </a:p>
          <a:p>
            <a:pPr marL="0" indent="0" eaLnBrk="1" hangingPunct="1">
              <a:spcBef>
                <a:spcPct val="20000"/>
              </a:spcBef>
              <a:buFont typeface="Wingdings" pitchFamily="2" charset="2"/>
              <a:buNone/>
            </a:pPr>
            <a:r>
              <a:rPr lang="en-US" altLang="en-US" sz="2500"/>
              <a:t>then the profit-maximizing quantity rises to </a:t>
            </a:r>
            <a:r>
              <a:rPr lang="en-US" altLang="en-US" sz="2500" b="1" i="1"/>
              <a:t>Q</a:t>
            </a:r>
            <a:r>
              <a:rPr lang="en-US" altLang="en-US" sz="2500" b="1" baseline="-25000"/>
              <a:t>2</a:t>
            </a:r>
            <a:r>
              <a:rPr lang="en-US" altLang="en-US" sz="2500"/>
              <a:t>. </a:t>
            </a:r>
          </a:p>
          <a:p>
            <a:pPr marL="0" indent="0" eaLnBrk="1" hangingPunct="1">
              <a:spcBef>
                <a:spcPct val="50000"/>
              </a:spcBef>
              <a:buFont typeface="Wingdings" pitchFamily="2" charset="2"/>
              <a:buNone/>
            </a:pPr>
            <a:r>
              <a:rPr lang="en-US" altLang="en-US" sz="2500"/>
              <a:t>The </a:t>
            </a:r>
            <a:r>
              <a:rPr lang="en-US" altLang="en-US" sz="2500" i="1"/>
              <a:t>MC</a:t>
            </a:r>
            <a:r>
              <a:rPr lang="en-US" altLang="en-US" sz="2500"/>
              <a:t> curve determines the </a:t>
            </a:r>
            <a:br>
              <a:rPr lang="en-US" altLang="en-US" sz="2500"/>
            </a:br>
            <a:r>
              <a:rPr lang="en-US" altLang="en-US" sz="2500"/>
              <a:t>firm’s </a:t>
            </a:r>
            <a:r>
              <a:rPr lang="en-US" altLang="en-US" sz="2500" b="1" i="1"/>
              <a:t>Q</a:t>
            </a:r>
            <a:r>
              <a:rPr lang="en-US" altLang="en-US" sz="2500"/>
              <a:t> at any price.  </a:t>
            </a:r>
          </a:p>
          <a:p>
            <a:pPr marL="0" indent="0" eaLnBrk="1" hangingPunct="1">
              <a:spcBef>
                <a:spcPct val="50000"/>
              </a:spcBef>
              <a:buFont typeface="Wingdings" pitchFamily="2" charset="2"/>
              <a:buNone/>
            </a:pPr>
            <a:r>
              <a:rPr lang="en-US" altLang="en-US" sz="2500"/>
              <a:t>Hence, </a:t>
            </a:r>
          </a:p>
        </p:txBody>
      </p:sp>
      <p:grpSp>
        <p:nvGrpSpPr>
          <p:cNvPr id="25606" name="Group 41">
            <a:extLst>
              <a:ext uri="{FF2B5EF4-FFF2-40B4-BE49-F238E27FC236}">
                <a16:creationId xmlns:a16="http://schemas.microsoft.com/office/drawing/2014/main" id="{48B9DA27-AE2C-A689-1973-96CCC7E8187B}"/>
              </a:ext>
            </a:extLst>
          </p:cNvPr>
          <p:cNvGrpSpPr>
            <a:grpSpLocks/>
          </p:cNvGrpSpPr>
          <p:nvPr/>
        </p:nvGrpSpPr>
        <p:grpSpPr bwMode="auto">
          <a:xfrm>
            <a:off x="3673475" y="3935413"/>
            <a:ext cx="4994275" cy="473075"/>
            <a:chOff x="2314" y="2479"/>
            <a:chExt cx="3146" cy="298"/>
          </a:xfrm>
        </p:grpSpPr>
        <p:sp>
          <p:nvSpPr>
            <p:cNvPr id="25631" name="Line 3">
              <a:extLst>
                <a:ext uri="{FF2B5EF4-FFF2-40B4-BE49-F238E27FC236}">
                  <a16:creationId xmlns:a16="http://schemas.microsoft.com/office/drawing/2014/main" id="{346CF35E-3D1A-B2BF-C28B-903EC95B815F}"/>
                </a:ext>
              </a:extLst>
            </p:cNvPr>
            <p:cNvSpPr>
              <a:spLocks noChangeShapeType="1"/>
            </p:cNvSpPr>
            <p:nvPr/>
          </p:nvSpPr>
          <p:spPr bwMode="auto">
            <a:xfrm>
              <a:off x="2726" y="2630"/>
              <a:ext cx="225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2" name="Text Box 4">
              <a:extLst>
                <a:ext uri="{FF2B5EF4-FFF2-40B4-BE49-F238E27FC236}">
                  <a16:creationId xmlns:a16="http://schemas.microsoft.com/office/drawing/2014/main" id="{1C4D9912-4D7F-7C69-F1D3-62AA47962988}"/>
                </a:ext>
              </a:extLst>
            </p:cNvPr>
            <p:cNvSpPr txBox="1">
              <a:spLocks noChangeArrowheads="1"/>
            </p:cNvSpPr>
            <p:nvPr/>
          </p:nvSpPr>
          <p:spPr bwMode="auto">
            <a:xfrm>
              <a:off x="2314" y="2479"/>
              <a:ext cx="38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500" b="1" i="1">
                  <a:cs typeface="Arial" panose="020B0604020202020204" pitchFamily="34" charset="0"/>
                </a:rPr>
                <a:t>P</a:t>
              </a:r>
              <a:r>
                <a:rPr lang="en-US" altLang="en-US" sz="2500" b="1" baseline="-25000">
                  <a:cs typeface="Arial" panose="020B0604020202020204" pitchFamily="34" charset="0"/>
                </a:rPr>
                <a:t>1</a:t>
              </a:r>
            </a:p>
          </p:txBody>
        </p:sp>
        <p:sp>
          <p:nvSpPr>
            <p:cNvPr id="25633" name="Text Box 5">
              <a:extLst>
                <a:ext uri="{FF2B5EF4-FFF2-40B4-BE49-F238E27FC236}">
                  <a16:creationId xmlns:a16="http://schemas.microsoft.com/office/drawing/2014/main" id="{B15B9422-6172-B7A3-6520-9E0BFFFE01A8}"/>
                </a:ext>
              </a:extLst>
            </p:cNvPr>
            <p:cNvSpPr txBox="1">
              <a:spLocks noChangeArrowheads="1"/>
            </p:cNvSpPr>
            <p:nvPr/>
          </p:nvSpPr>
          <p:spPr bwMode="auto">
            <a:xfrm>
              <a:off x="5010" y="2506"/>
              <a:ext cx="4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i="1">
                  <a:cs typeface="Arial" panose="020B0604020202020204" pitchFamily="34" charset="0"/>
                </a:rPr>
                <a:t>MR</a:t>
              </a:r>
              <a:endParaRPr lang="en-US" altLang="en-US" sz="2500" i="1" baseline="-25000">
                <a:cs typeface="Arial" panose="020B0604020202020204" pitchFamily="34" charset="0"/>
              </a:endParaRPr>
            </a:p>
          </p:txBody>
        </p:sp>
      </p:grpSp>
      <p:grpSp>
        <p:nvGrpSpPr>
          <p:cNvPr id="3" name="Group 42">
            <a:extLst>
              <a:ext uri="{FF2B5EF4-FFF2-40B4-BE49-F238E27FC236}">
                <a16:creationId xmlns:a16="http://schemas.microsoft.com/office/drawing/2014/main" id="{D57EB2B2-7275-492A-F3ED-4834B00992EA}"/>
              </a:ext>
            </a:extLst>
          </p:cNvPr>
          <p:cNvGrpSpPr>
            <a:grpSpLocks/>
          </p:cNvGrpSpPr>
          <p:nvPr/>
        </p:nvGrpSpPr>
        <p:grpSpPr bwMode="auto">
          <a:xfrm>
            <a:off x="3670300" y="2787650"/>
            <a:ext cx="4994275" cy="473075"/>
            <a:chOff x="2312" y="1756"/>
            <a:chExt cx="3146" cy="298"/>
          </a:xfrm>
        </p:grpSpPr>
        <p:sp>
          <p:nvSpPr>
            <p:cNvPr id="25628" name="Line 7">
              <a:extLst>
                <a:ext uri="{FF2B5EF4-FFF2-40B4-BE49-F238E27FC236}">
                  <a16:creationId xmlns:a16="http://schemas.microsoft.com/office/drawing/2014/main" id="{54F76829-3C39-4ED6-C3D7-FB93C1FBB4B6}"/>
                </a:ext>
              </a:extLst>
            </p:cNvPr>
            <p:cNvSpPr>
              <a:spLocks noChangeShapeType="1"/>
            </p:cNvSpPr>
            <p:nvPr/>
          </p:nvSpPr>
          <p:spPr bwMode="auto">
            <a:xfrm>
              <a:off x="2724" y="1907"/>
              <a:ext cx="22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9" name="Text Box 8">
              <a:extLst>
                <a:ext uri="{FF2B5EF4-FFF2-40B4-BE49-F238E27FC236}">
                  <a16:creationId xmlns:a16="http://schemas.microsoft.com/office/drawing/2014/main" id="{7774F906-1AAF-DF75-C91F-BED7048EAA8A}"/>
                </a:ext>
              </a:extLst>
            </p:cNvPr>
            <p:cNvSpPr txBox="1">
              <a:spLocks noChangeArrowheads="1"/>
            </p:cNvSpPr>
            <p:nvPr/>
          </p:nvSpPr>
          <p:spPr bwMode="auto">
            <a:xfrm>
              <a:off x="2312" y="1756"/>
              <a:ext cx="38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500" b="1" i="1">
                  <a:cs typeface="Arial" panose="020B0604020202020204" pitchFamily="34" charset="0"/>
                </a:rPr>
                <a:t>P</a:t>
              </a:r>
              <a:r>
                <a:rPr lang="en-US" altLang="en-US" sz="2500" b="1" baseline="-25000">
                  <a:cs typeface="Arial" panose="020B0604020202020204" pitchFamily="34" charset="0"/>
                </a:rPr>
                <a:t>2</a:t>
              </a:r>
            </a:p>
          </p:txBody>
        </p:sp>
        <p:sp>
          <p:nvSpPr>
            <p:cNvPr id="25630" name="Text Box 9">
              <a:extLst>
                <a:ext uri="{FF2B5EF4-FFF2-40B4-BE49-F238E27FC236}">
                  <a16:creationId xmlns:a16="http://schemas.microsoft.com/office/drawing/2014/main" id="{D749154B-8354-AA66-4F14-CE3E0B797770}"/>
                </a:ext>
              </a:extLst>
            </p:cNvPr>
            <p:cNvSpPr txBox="1">
              <a:spLocks noChangeArrowheads="1"/>
            </p:cNvSpPr>
            <p:nvPr/>
          </p:nvSpPr>
          <p:spPr bwMode="auto">
            <a:xfrm>
              <a:off x="5015" y="1790"/>
              <a:ext cx="44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i="1">
                  <a:cs typeface="Arial" panose="020B0604020202020204" pitchFamily="34" charset="0"/>
                </a:rPr>
                <a:t>MR</a:t>
              </a:r>
              <a:r>
                <a:rPr lang="en-US" altLang="en-US" sz="2500" b="1" baseline="-25000">
                  <a:cs typeface="Arial" panose="020B0604020202020204" pitchFamily="34" charset="0"/>
                </a:rPr>
                <a:t>2</a:t>
              </a:r>
            </a:p>
          </p:txBody>
        </p:sp>
      </p:grpSp>
      <p:grpSp>
        <p:nvGrpSpPr>
          <p:cNvPr id="25608" name="Group 13">
            <a:extLst>
              <a:ext uri="{FF2B5EF4-FFF2-40B4-BE49-F238E27FC236}">
                <a16:creationId xmlns:a16="http://schemas.microsoft.com/office/drawing/2014/main" id="{3AF1C3DA-B010-AAC6-CCC3-60E54DD026DE}"/>
              </a:ext>
            </a:extLst>
          </p:cNvPr>
          <p:cNvGrpSpPr>
            <a:grpSpLocks/>
          </p:cNvGrpSpPr>
          <p:nvPr/>
        </p:nvGrpSpPr>
        <p:grpSpPr bwMode="auto">
          <a:xfrm>
            <a:off x="4333875" y="2119313"/>
            <a:ext cx="3741738" cy="3502025"/>
            <a:chOff x="1489" y="785"/>
            <a:chExt cx="3650" cy="2492"/>
          </a:xfrm>
        </p:grpSpPr>
        <p:sp>
          <p:nvSpPr>
            <p:cNvPr id="25626" name="Line 14">
              <a:extLst>
                <a:ext uri="{FF2B5EF4-FFF2-40B4-BE49-F238E27FC236}">
                  <a16:creationId xmlns:a16="http://schemas.microsoft.com/office/drawing/2014/main" id="{223EB538-A13A-0CAE-F585-6EFCBD13A77F}"/>
                </a:ext>
              </a:extLst>
            </p:cNvPr>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7" name="Line 15">
              <a:extLst>
                <a:ext uri="{FF2B5EF4-FFF2-40B4-BE49-F238E27FC236}">
                  <a16:creationId xmlns:a16="http://schemas.microsoft.com/office/drawing/2014/main" id="{7103367C-3FB6-ABFF-2359-07DC664F150C}"/>
                </a:ext>
              </a:extLst>
            </p:cNvPr>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09" name="Text Box 16">
            <a:extLst>
              <a:ext uri="{FF2B5EF4-FFF2-40B4-BE49-F238E27FC236}">
                <a16:creationId xmlns:a16="http://schemas.microsoft.com/office/drawing/2014/main" id="{A34A5353-F046-C0D2-A474-1F647403FFA2}"/>
              </a:ext>
            </a:extLst>
          </p:cNvPr>
          <p:cNvSpPr txBox="1">
            <a:spLocks noChangeArrowheads="1"/>
          </p:cNvSpPr>
          <p:nvPr/>
        </p:nvSpPr>
        <p:spPr bwMode="auto">
          <a:xfrm>
            <a:off x="8034338" y="5372100"/>
            <a:ext cx="536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b="1" i="1">
                <a:cs typeface="Arial" panose="020B0604020202020204" pitchFamily="34" charset="0"/>
              </a:rPr>
              <a:t>Q</a:t>
            </a:r>
          </a:p>
        </p:txBody>
      </p:sp>
      <p:sp>
        <p:nvSpPr>
          <p:cNvPr id="25610" name="Text Box 17">
            <a:extLst>
              <a:ext uri="{FF2B5EF4-FFF2-40B4-BE49-F238E27FC236}">
                <a16:creationId xmlns:a16="http://schemas.microsoft.com/office/drawing/2014/main" id="{50B12260-A4CE-2AAF-348B-3A0F98069919}"/>
              </a:ext>
            </a:extLst>
          </p:cNvPr>
          <p:cNvSpPr txBox="1">
            <a:spLocks noChangeArrowheads="1"/>
          </p:cNvSpPr>
          <p:nvPr/>
        </p:nvSpPr>
        <p:spPr bwMode="auto">
          <a:xfrm>
            <a:off x="3711575" y="1698625"/>
            <a:ext cx="10985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500">
                <a:cs typeface="Arial" panose="020B0604020202020204" pitchFamily="34" charset="0"/>
              </a:rPr>
              <a:t>Costs</a:t>
            </a:r>
          </a:p>
        </p:txBody>
      </p:sp>
      <p:grpSp>
        <p:nvGrpSpPr>
          <p:cNvPr id="25611" name="Group 18">
            <a:extLst>
              <a:ext uri="{FF2B5EF4-FFF2-40B4-BE49-F238E27FC236}">
                <a16:creationId xmlns:a16="http://schemas.microsoft.com/office/drawing/2014/main" id="{5F6EB6FF-1945-8652-0A32-E2802A55867B}"/>
              </a:ext>
            </a:extLst>
          </p:cNvPr>
          <p:cNvGrpSpPr>
            <a:grpSpLocks/>
          </p:cNvGrpSpPr>
          <p:nvPr/>
        </p:nvGrpSpPr>
        <p:grpSpPr bwMode="auto">
          <a:xfrm>
            <a:off x="4592638" y="2287588"/>
            <a:ext cx="3322637" cy="3157537"/>
            <a:chOff x="2893" y="1336"/>
            <a:chExt cx="2093" cy="1989"/>
          </a:xfrm>
        </p:grpSpPr>
        <p:sp>
          <p:nvSpPr>
            <p:cNvPr id="25624" name="Line 19">
              <a:extLst>
                <a:ext uri="{FF2B5EF4-FFF2-40B4-BE49-F238E27FC236}">
                  <a16:creationId xmlns:a16="http://schemas.microsoft.com/office/drawing/2014/main" id="{79626321-7913-110F-28D1-8AF9284038E0}"/>
                </a:ext>
              </a:extLst>
            </p:cNvPr>
            <p:cNvSpPr>
              <a:spLocks noChangeShapeType="1"/>
            </p:cNvSpPr>
            <p:nvPr/>
          </p:nvSpPr>
          <p:spPr bwMode="auto">
            <a:xfrm flipV="1">
              <a:off x="2893" y="1568"/>
              <a:ext cx="1690" cy="175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5" name="Text Box 20">
              <a:extLst>
                <a:ext uri="{FF2B5EF4-FFF2-40B4-BE49-F238E27FC236}">
                  <a16:creationId xmlns:a16="http://schemas.microsoft.com/office/drawing/2014/main" id="{2BD43FD8-147F-492F-1A2D-065AE7CA8855}"/>
                </a:ext>
              </a:extLst>
            </p:cNvPr>
            <p:cNvSpPr txBox="1">
              <a:spLocks noChangeArrowheads="1"/>
            </p:cNvSpPr>
            <p:nvPr/>
          </p:nvSpPr>
          <p:spPr bwMode="auto">
            <a:xfrm>
              <a:off x="4603" y="1336"/>
              <a:ext cx="38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i="1">
                  <a:cs typeface="Arial" panose="020B0604020202020204" pitchFamily="34" charset="0"/>
                </a:rPr>
                <a:t>MC</a:t>
              </a:r>
            </a:p>
          </p:txBody>
        </p:sp>
      </p:grpSp>
      <p:grpSp>
        <p:nvGrpSpPr>
          <p:cNvPr id="25612" name="Group 21">
            <a:extLst>
              <a:ext uri="{FF2B5EF4-FFF2-40B4-BE49-F238E27FC236}">
                <a16:creationId xmlns:a16="http://schemas.microsoft.com/office/drawing/2014/main" id="{53699329-1F75-0A70-F7F0-86369DEED7B2}"/>
              </a:ext>
            </a:extLst>
          </p:cNvPr>
          <p:cNvGrpSpPr>
            <a:grpSpLocks/>
          </p:cNvGrpSpPr>
          <p:nvPr/>
        </p:nvGrpSpPr>
        <p:grpSpPr bwMode="auto">
          <a:xfrm>
            <a:off x="5640388" y="4102100"/>
            <a:ext cx="422275" cy="1914525"/>
            <a:chOff x="3553" y="2479"/>
            <a:chExt cx="266" cy="1206"/>
          </a:xfrm>
        </p:grpSpPr>
        <p:sp>
          <p:nvSpPr>
            <p:cNvPr id="25621" name="Text Box 22">
              <a:extLst>
                <a:ext uri="{FF2B5EF4-FFF2-40B4-BE49-F238E27FC236}">
                  <a16:creationId xmlns:a16="http://schemas.microsoft.com/office/drawing/2014/main" id="{8D0E16B4-4DBC-9043-B9EF-C2E5E3BDC873}"/>
                </a:ext>
              </a:extLst>
            </p:cNvPr>
            <p:cNvSpPr txBox="1">
              <a:spLocks noChangeArrowheads="1"/>
            </p:cNvSpPr>
            <p:nvPr/>
          </p:nvSpPr>
          <p:spPr bwMode="auto">
            <a:xfrm>
              <a:off x="3553" y="3445"/>
              <a:ext cx="26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500" b="1" i="1">
                  <a:cs typeface="Arial" panose="020B0604020202020204" pitchFamily="34" charset="0"/>
                </a:rPr>
                <a:t>Q</a:t>
              </a:r>
              <a:r>
                <a:rPr lang="en-US" altLang="en-US" sz="2500" b="1" baseline="-25000">
                  <a:cs typeface="Arial" panose="020B0604020202020204" pitchFamily="34" charset="0"/>
                </a:rPr>
                <a:t>1</a:t>
              </a:r>
            </a:p>
          </p:txBody>
        </p:sp>
        <p:sp>
          <p:nvSpPr>
            <p:cNvPr id="25622" name="Line 23">
              <a:extLst>
                <a:ext uri="{FF2B5EF4-FFF2-40B4-BE49-F238E27FC236}">
                  <a16:creationId xmlns:a16="http://schemas.microsoft.com/office/drawing/2014/main" id="{D9FB29FD-F7A5-46A7-CC31-EC6D83821BE9}"/>
                </a:ext>
              </a:extLst>
            </p:cNvPr>
            <p:cNvSpPr>
              <a:spLocks noChangeShapeType="1"/>
            </p:cNvSpPr>
            <p:nvPr/>
          </p:nvSpPr>
          <p:spPr bwMode="auto">
            <a:xfrm>
              <a:off x="3665" y="2528"/>
              <a:ext cx="0" cy="909"/>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5623" name="Oval 24">
              <a:extLst>
                <a:ext uri="{FF2B5EF4-FFF2-40B4-BE49-F238E27FC236}">
                  <a16:creationId xmlns:a16="http://schemas.microsoft.com/office/drawing/2014/main" id="{E3434941-32BB-0259-CDBB-164D9A13A2E0}"/>
                </a:ext>
              </a:extLst>
            </p:cNvPr>
            <p:cNvSpPr>
              <a:spLocks noChangeArrowheads="1"/>
            </p:cNvSpPr>
            <p:nvPr/>
          </p:nvSpPr>
          <p:spPr bwMode="auto">
            <a:xfrm>
              <a:off x="3620" y="247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grpSp>
      <p:grpSp>
        <p:nvGrpSpPr>
          <p:cNvPr id="7" name="Group 25">
            <a:extLst>
              <a:ext uri="{FF2B5EF4-FFF2-40B4-BE49-F238E27FC236}">
                <a16:creationId xmlns:a16="http://schemas.microsoft.com/office/drawing/2014/main" id="{BB42BB1D-928B-BF9E-B4D1-277BB32ABE99}"/>
              </a:ext>
            </a:extLst>
          </p:cNvPr>
          <p:cNvGrpSpPr>
            <a:grpSpLocks/>
          </p:cNvGrpSpPr>
          <p:nvPr/>
        </p:nvGrpSpPr>
        <p:grpSpPr bwMode="auto">
          <a:xfrm>
            <a:off x="6742113" y="2954338"/>
            <a:ext cx="422275" cy="3060700"/>
            <a:chOff x="4247" y="1756"/>
            <a:chExt cx="266" cy="1928"/>
          </a:xfrm>
        </p:grpSpPr>
        <p:sp>
          <p:nvSpPr>
            <p:cNvPr id="25618" name="Line 26">
              <a:extLst>
                <a:ext uri="{FF2B5EF4-FFF2-40B4-BE49-F238E27FC236}">
                  <a16:creationId xmlns:a16="http://schemas.microsoft.com/office/drawing/2014/main" id="{378D7F62-4976-3E3F-3CC9-D3D741AFF654}"/>
                </a:ext>
              </a:extLst>
            </p:cNvPr>
            <p:cNvSpPr>
              <a:spLocks noChangeShapeType="1"/>
            </p:cNvSpPr>
            <p:nvPr/>
          </p:nvSpPr>
          <p:spPr bwMode="auto">
            <a:xfrm>
              <a:off x="4356" y="1805"/>
              <a:ext cx="0" cy="1631"/>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5619" name="Oval 27">
              <a:extLst>
                <a:ext uri="{FF2B5EF4-FFF2-40B4-BE49-F238E27FC236}">
                  <a16:creationId xmlns:a16="http://schemas.microsoft.com/office/drawing/2014/main" id="{D62AB078-BFB6-70D2-1579-25CC42F01E04}"/>
                </a:ext>
              </a:extLst>
            </p:cNvPr>
            <p:cNvSpPr>
              <a:spLocks noChangeArrowheads="1"/>
            </p:cNvSpPr>
            <p:nvPr/>
          </p:nvSpPr>
          <p:spPr bwMode="auto">
            <a:xfrm>
              <a:off x="4311" y="175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25620" name="Text Box 28">
              <a:extLst>
                <a:ext uri="{FF2B5EF4-FFF2-40B4-BE49-F238E27FC236}">
                  <a16:creationId xmlns:a16="http://schemas.microsoft.com/office/drawing/2014/main" id="{E506363A-2096-BD46-657F-913FE4EA47C5}"/>
                </a:ext>
              </a:extLst>
            </p:cNvPr>
            <p:cNvSpPr txBox="1">
              <a:spLocks noChangeArrowheads="1"/>
            </p:cNvSpPr>
            <p:nvPr/>
          </p:nvSpPr>
          <p:spPr bwMode="auto">
            <a:xfrm>
              <a:off x="4247" y="3444"/>
              <a:ext cx="26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500" b="1" i="1">
                  <a:cs typeface="Arial" panose="020B0604020202020204" pitchFamily="34" charset="0"/>
                </a:rPr>
                <a:t>Q</a:t>
              </a:r>
              <a:r>
                <a:rPr lang="en-US" altLang="en-US" sz="2500" b="1" baseline="-25000">
                  <a:cs typeface="Arial" panose="020B0604020202020204" pitchFamily="34" charset="0"/>
                </a:rPr>
                <a:t>2</a:t>
              </a:r>
            </a:p>
          </p:txBody>
        </p:sp>
      </p:grpSp>
      <p:sp>
        <p:nvSpPr>
          <p:cNvPr id="107564" name="Rectangle 44">
            <a:extLst>
              <a:ext uri="{FF2B5EF4-FFF2-40B4-BE49-F238E27FC236}">
                <a16:creationId xmlns:a16="http://schemas.microsoft.com/office/drawing/2014/main" id="{E7BE1C69-A210-016D-367C-F9B288723C57}"/>
              </a:ext>
            </a:extLst>
          </p:cNvPr>
          <p:cNvSpPr>
            <a:spLocks noChangeArrowheads="1"/>
          </p:cNvSpPr>
          <p:nvPr/>
        </p:nvSpPr>
        <p:spPr bwMode="auto">
          <a:xfrm>
            <a:off x="698500" y="4876800"/>
            <a:ext cx="2949575" cy="8921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40000"/>
              </a:spcBef>
              <a:buClr>
                <a:srgbClr val="00B85C"/>
              </a:buClr>
              <a:buFont typeface="Wingdings" pitchFamily="2" charset="2"/>
              <a:buNone/>
            </a:pPr>
            <a:r>
              <a:rPr lang="en-US" altLang="en-US" sz="2500">
                <a:cs typeface="Arial" panose="020B0604020202020204" pitchFamily="34" charset="0"/>
              </a:rPr>
              <a:t>the </a:t>
            </a:r>
            <a:r>
              <a:rPr lang="en-US" altLang="en-US" sz="2500" i="1">
                <a:cs typeface="Arial" panose="020B0604020202020204" pitchFamily="34" charset="0"/>
              </a:rPr>
              <a:t>MC</a:t>
            </a:r>
            <a:r>
              <a:rPr lang="en-US" altLang="en-US" sz="2500">
                <a:cs typeface="Arial" panose="020B0604020202020204" pitchFamily="34" charset="0"/>
              </a:rPr>
              <a:t> curve </a:t>
            </a:r>
            <a:r>
              <a:rPr lang="en-US" altLang="en-US" sz="2500" u="sng">
                <a:cs typeface="Arial" panose="020B0604020202020204" pitchFamily="34" charset="0"/>
              </a:rPr>
              <a:t>is</a:t>
            </a:r>
            <a:r>
              <a:rPr lang="en-US" altLang="en-US" sz="2500">
                <a:cs typeface="Arial" panose="020B0604020202020204" pitchFamily="34" charset="0"/>
              </a:rPr>
              <a:t> the firm’s supply curve.</a:t>
            </a:r>
          </a:p>
        </p:txBody>
      </p:sp>
      <p:sp>
        <p:nvSpPr>
          <p:cNvPr id="107566" name="Line 46">
            <a:extLst>
              <a:ext uri="{FF2B5EF4-FFF2-40B4-BE49-F238E27FC236}">
                <a16:creationId xmlns:a16="http://schemas.microsoft.com/office/drawing/2014/main" id="{B54FDB21-3F2F-F0F6-959A-18C4BF20EDE4}"/>
              </a:ext>
            </a:extLst>
          </p:cNvPr>
          <p:cNvSpPr>
            <a:spLocks noChangeShapeType="1"/>
          </p:cNvSpPr>
          <p:nvPr/>
        </p:nvSpPr>
        <p:spPr bwMode="auto">
          <a:xfrm>
            <a:off x="5830888" y="5621338"/>
            <a:ext cx="1073150" cy="0"/>
          </a:xfrm>
          <a:prstGeom prst="line">
            <a:avLst/>
          </a:prstGeom>
          <a:noFill/>
          <a:ln w="539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7567" name="Line 47">
            <a:extLst>
              <a:ext uri="{FF2B5EF4-FFF2-40B4-BE49-F238E27FC236}">
                <a16:creationId xmlns:a16="http://schemas.microsoft.com/office/drawing/2014/main" id="{046BB157-5CAE-4F33-D8CE-30DE6D25186A}"/>
              </a:ext>
            </a:extLst>
          </p:cNvPr>
          <p:cNvSpPr>
            <a:spLocks noChangeShapeType="1"/>
          </p:cNvSpPr>
          <p:nvPr/>
        </p:nvSpPr>
        <p:spPr bwMode="auto">
          <a:xfrm flipH="1" flipV="1">
            <a:off x="4327525" y="3068638"/>
            <a:ext cx="7938" cy="1085850"/>
          </a:xfrm>
          <a:prstGeom prst="line">
            <a:avLst/>
          </a:prstGeom>
          <a:noFill/>
          <a:ln w="539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7" name="FlagCount" hidden="1">
            <a:hlinkClick r:id="rId3" action="ppaction://hlinkfile"/>
            <a:extLst>
              <a:ext uri="{FF2B5EF4-FFF2-40B4-BE49-F238E27FC236}">
                <a16:creationId xmlns:a16="http://schemas.microsoft.com/office/drawing/2014/main" id="{D71E3F3F-612E-68A8-6625-B1958B018BA3}"/>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7531">
                                            <p:txEl>
                                              <p:pRg st="0" end="0"/>
                                            </p:txEl>
                                          </p:spTgt>
                                        </p:tgtEl>
                                        <p:attrNameLst>
                                          <p:attrName>style.visibility</p:attrName>
                                        </p:attrNameLst>
                                      </p:cBhvr>
                                      <p:to>
                                        <p:strVal val="visible"/>
                                      </p:to>
                                    </p:set>
                                    <p:animEffect transition="in" filter="wipe(left)">
                                      <p:cBhvr>
                                        <p:cTn id="7" dur="500"/>
                                        <p:tgtEl>
                                          <p:spTgt spid="107531">
                                            <p:txEl>
                                              <p:pRg st="0" end="0"/>
                                            </p:txEl>
                                          </p:spTgt>
                                        </p:tgtEl>
                                      </p:cBhvr>
                                    </p:animEffect>
                                  </p:childTnLst>
                                </p:cTn>
                              </p:par>
                            </p:childTnLst>
                          </p:cTn>
                        </p:par>
                        <p:par>
                          <p:cTn id="8" fill="hold" nodeType="afterGroup">
                            <p:stCondLst>
                              <p:cond delay="500"/>
                            </p:stCondLst>
                            <p:childTnLst>
                              <p:par>
                                <p:cTn id="9" presetID="17" presetClass="entr" presetSubtype="4" fill="hold" nodeType="afterEffect">
                                  <p:stCondLst>
                                    <p:cond delay="0"/>
                                  </p:stCondLst>
                                  <p:childTnLst>
                                    <p:set>
                                      <p:cBhvr>
                                        <p:cTn id="10" dur="1" fill="hold">
                                          <p:stCondLst>
                                            <p:cond delay="0"/>
                                          </p:stCondLst>
                                        </p:cTn>
                                        <p:tgtEl>
                                          <p:spTgt spid="107567"/>
                                        </p:tgtEl>
                                        <p:attrNameLst>
                                          <p:attrName>style.visibility</p:attrName>
                                        </p:attrNameLst>
                                      </p:cBhvr>
                                      <p:to>
                                        <p:strVal val="visible"/>
                                      </p:to>
                                    </p:set>
                                    <p:anim calcmode="lin" valueType="num">
                                      <p:cBhvr>
                                        <p:cTn id="11" dur="500" fill="hold"/>
                                        <p:tgtEl>
                                          <p:spTgt spid="107567"/>
                                        </p:tgtEl>
                                        <p:attrNameLst>
                                          <p:attrName>ppt_x</p:attrName>
                                        </p:attrNameLst>
                                      </p:cBhvr>
                                      <p:tavLst>
                                        <p:tav tm="0">
                                          <p:val>
                                            <p:strVal val="#ppt_x"/>
                                          </p:val>
                                        </p:tav>
                                        <p:tav tm="100000">
                                          <p:val>
                                            <p:strVal val="#ppt_x"/>
                                          </p:val>
                                        </p:tav>
                                      </p:tavLst>
                                    </p:anim>
                                    <p:anim calcmode="lin" valueType="num">
                                      <p:cBhvr>
                                        <p:cTn id="12" dur="500" fill="hold"/>
                                        <p:tgtEl>
                                          <p:spTgt spid="107567"/>
                                        </p:tgtEl>
                                        <p:attrNameLst>
                                          <p:attrName>ppt_y</p:attrName>
                                        </p:attrNameLst>
                                      </p:cBhvr>
                                      <p:tavLst>
                                        <p:tav tm="0">
                                          <p:val>
                                            <p:strVal val="#ppt_y+#ppt_h/2"/>
                                          </p:val>
                                        </p:tav>
                                        <p:tav tm="100000">
                                          <p:val>
                                            <p:strVal val="#ppt_y"/>
                                          </p:val>
                                        </p:tav>
                                      </p:tavLst>
                                    </p:anim>
                                    <p:anim calcmode="lin" valueType="num">
                                      <p:cBhvr>
                                        <p:cTn id="13" dur="500" fill="hold"/>
                                        <p:tgtEl>
                                          <p:spTgt spid="107567"/>
                                        </p:tgtEl>
                                        <p:attrNameLst>
                                          <p:attrName>ppt_w</p:attrName>
                                        </p:attrNameLst>
                                      </p:cBhvr>
                                      <p:tavLst>
                                        <p:tav tm="0">
                                          <p:val>
                                            <p:strVal val="#ppt_w"/>
                                          </p:val>
                                        </p:tav>
                                        <p:tav tm="100000">
                                          <p:val>
                                            <p:strVal val="#ppt_w"/>
                                          </p:val>
                                        </p:tav>
                                      </p:tavLst>
                                    </p:anim>
                                    <p:anim calcmode="lin" valueType="num">
                                      <p:cBhvr>
                                        <p:cTn id="14" dur="500" fill="hold"/>
                                        <p:tgtEl>
                                          <p:spTgt spid="107567"/>
                                        </p:tgtEl>
                                        <p:attrNameLst>
                                          <p:attrName>ppt_h</p:attrName>
                                        </p:attrNameLst>
                                      </p:cBhvr>
                                      <p:tavLst>
                                        <p:tav tm="0">
                                          <p:val>
                                            <p:fltVal val="0"/>
                                          </p:val>
                                        </p:tav>
                                        <p:tav tm="100000">
                                          <p:val>
                                            <p:strVal val="#ppt_h"/>
                                          </p:val>
                                        </p:tav>
                                      </p:tavLst>
                                    </p:anim>
                                  </p:childTnLst>
                                </p:cTn>
                              </p:par>
                            </p:childTnLst>
                          </p:cTn>
                        </p:par>
                        <p:par>
                          <p:cTn id="15" fill="hold" nodeType="afterGroup">
                            <p:stCondLst>
                              <p:cond delay="1000"/>
                            </p:stCondLst>
                            <p:childTnLst>
                              <p:par>
                                <p:cTn id="16" presetID="18" presetClass="entr" presetSubtype="3"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trips(upRigh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07531">
                                            <p:txEl>
                                              <p:pRg st="1" end="1"/>
                                            </p:txEl>
                                          </p:spTgt>
                                        </p:tgtEl>
                                        <p:attrNameLst>
                                          <p:attrName>style.visibility</p:attrName>
                                        </p:attrNameLst>
                                      </p:cBhvr>
                                      <p:to>
                                        <p:strVal val="visible"/>
                                      </p:to>
                                    </p:set>
                                    <p:animEffect transition="in" filter="wipe(left)">
                                      <p:cBhvr>
                                        <p:cTn id="23" dur="500"/>
                                        <p:tgtEl>
                                          <p:spTgt spid="107531">
                                            <p:txEl>
                                              <p:pRg st="1" end="1"/>
                                            </p:txEl>
                                          </p:spTgt>
                                        </p:tgtEl>
                                      </p:cBhvr>
                                    </p:animEffect>
                                  </p:childTnLst>
                                </p:cTn>
                              </p:par>
                            </p:childTnLst>
                          </p:cTn>
                        </p:par>
                        <p:par>
                          <p:cTn id="24" fill="hold" nodeType="afterGroup">
                            <p:stCondLst>
                              <p:cond delay="500"/>
                            </p:stCondLst>
                            <p:childTnLst>
                              <p:par>
                                <p:cTn id="25" presetID="17" presetClass="entr" presetSubtype="8" fill="hold" nodeType="afterEffect">
                                  <p:stCondLst>
                                    <p:cond delay="0"/>
                                  </p:stCondLst>
                                  <p:childTnLst>
                                    <p:set>
                                      <p:cBhvr>
                                        <p:cTn id="26" dur="1" fill="hold">
                                          <p:stCondLst>
                                            <p:cond delay="0"/>
                                          </p:stCondLst>
                                        </p:cTn>
                                        <p:tgtEl>
                                          <p:spTgt spid="107566"/>
                                        </p:tgtEl>
                                        <p:attrNameLst>
                                          <p:attrName>style.visibility</p:attrName>
                                        </p:attrNameLst>
                                      </p:cBhvr>
                                      <p:to>
                                        <p:strVal val="visible"/>
                                      </p:to>
                                    </p:set>
                                    <p:anim calcmode="lin" valueType="num">
                                      <p:cBhvr>
                                        <p:cTn id="27" dur="500" fill="hold"/>
                                        <p:tgtEl>
                                          <p:spTgt spid="107566"/>
                                        </p:tgtEl>
                                        <p:attrNameLst>
                                          <p:attrName>ppt_x</p:attrName>
                                        </p:attrNameLst>
                                      </p:cBhvr>
                                      <p:tavLst>
                                        <p:tav tm="0">
                                          <p:val>
                                            <p:strVal val="#ppt_x-#ppt_w/2"/>
                                          </p:val>
                                        </p:tav>
                                        <p:tav tm="100000">
                                          <p:val>
                                            <p:strVal val="#ppt_x"/>
                                          </p:val>
                                        </p:tav>
                                      </p:tavLst>
                                    </p:anim>
                                    <p:anim calcmode="lin" valueType="num">
                                      <p:cBhvr>
                                        <p:cTn id="28" dur="500" fill="hold"/>
                                        <p:tgtEl>
                                          <p:spTgt spid="107566"/>
                                        </p:tgtEl>
                                        <p:attrNameLst>
                                          <p:attrName>ppt_y</p:attrName>
                                        </p:attrNameLst>
                                      </p:cBhvr>
                                      <p:tavLst>
                                        <p:tav tm="0">
                                          <p:val>
                                            <p:strVal val="#ppt_y"/>
                                          </p:val>
                                        </p:tav>
                                        <p:tav tm="100000">
                                          <p:val>
                                            <p:strVal val="#ppt_y"/>
                                          </p:val>
                                        </p:tav>
                                      </p:tavLst>
                                    </p:anim>
                                    <p:anim calcmode="lin" valueType="num">
                                      <p:cBhvr>
                                        <p:cTn id="29" dur="500" fill="hold"/>
                                        <p:tgtEl>
                                          <p:spTgt spid="107566"/>
                                        </p:tgtEl>
                                        <p:attrNameLst>
                                          <p:attrName>ppt_w</p:attrName>
                                        </p:attrNameLst>
                                      </p:cBhvr>
                                      <p:tavLst>
                                        <p:tav tm="0">
                                          <p:val>
                                            <p:fltVal val="0"/>
                                          </p:val>
                                        </p:tav>
                                        <p:tav tm="100000">
                                          <p:val>
                                            <p:strVal val="#ppt_w"/>
                                          </p:val>
                                        </p:tav>
                                      </p:tavLst>
                                    </p:anim>
                                    <p:anim calcmode="lin" valueType="num">
                                      <p:cBhvr>
                                        <p:cTn id="30" dur="500" fill="hold"/>
                                        <p:tgtEl>
                                          <p:spTgt spid="107566"/>
                                        </p:tgtEl>
                                        <p:attrNameLst>
                                          <p:attrName>ppt_h</p:attrName>
                                        </p:attrNameLst>
                                      </p:cBhvr>
                                      <p:tavLst>
                                        <p:tav tm="0">
                                          <p:val>
                                            <p:strVal val="#ppt_h"/>
                                          </p:val>
                                        </p:tav>
                                        <p:tav tm="100000">
                                          <p:val>
                                            <p:strVal val="#ppt_h"/>
                                          </p:val>
                                        </p:tav>
                                      </p:tavLst>
                                    </p:anim>
                                  </p:childTnLst>
                                </p:cTn>
                              </p:par>
                              <p:par>
                                <p:cTn id="31" presetID="22" presetClass="entr" presetSubtype="1"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xit" presetSubtype="0" fill="hold" nodeType="clickEffect">
                                  <p:stCondLst>
                                    <p:cond delay="0"/>
                                  </p:stCondLst>
                                  <p:childTnLst>
                                    <p:animEffect transition="out" filter="dissolve">
                                      <p:cBhvr>
                                        <p:cTn id="37" dur="500"/>
                                        <p:tgtEl>
                                          <p:spTgt spid="107566"/>
                                        </p:tgtEl>
                                      </p:cBhvr>
                                    </p:animEffect>
                                    <p:set>
                                      <p:cBhvr>
                                        <p:cTn id="38" dur="1" fill="hold">
                                          <p:stCondLst>
                                            <p:cond delay="499"/>
                                          </p:stCondLst>
                                        </p:cTn>
                                        <p:tgtEl>
                                          <p:spTgt spid="107566"/>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107567"/>
                                        </p:tgtEl>
                                      </p:cBhvr>
                                    </p:animEffect>
                                    <p:set>
                                      <p:cBhvr>
                                        <p:cTn id="41" dur="1" fill="hold">
                                          <p:stCondLst>
                                            <p:cond delay="499"/>
                                          </p:stCondLst>
                                        </p:cTn>
                                        <p:tgtEl>
                                          <p:spTgt spid="107567"/>
                                        </p:tgtEl>
                                        <p:attrNameLst>
                                          <p:attrName>style.visibility</p:attrName>
                                        </p:attrNameLst>
                                      </p:cBhvr>
                                      <p:to>
                                        <p:strVal val="hidden"/>
                                      </p:to>
                                    </p:set>
                                  </p:childTnLst>
                                </p:cTn>
                              </p:par>
                              <p:par>
                                <p:cTn id="42" presetID="22" presetClass="entr" presetSubtype="8" fill="hold" nodeType="withEffect">
                                  <p:stCondLst>
                                    <p:cond delay="0"/>
                                  </p:stCondLst>
                                  <p:childTnLst>
                                    <p:set>
                                      <p:cBhvr>
                                        <p:cTn id="43" dur="1" fill="hold">
                                          <p:stCondLst>
                                            <p:cond delay="0"/>
                                          </p:stCondLst>
                                        </p:cTn>
                                        <p:tgtEl>
                                          <p:spTgt spid="107531">
                                            <p:txEl>
                                              <p:pRg st="2" end="2"/>
                                            </p:txEl>
                                          </p:spTgt>
                                        </p:tgtEl>
                                        <p:attrNameLst>
                                          <p:attrName>style.visibility</p:attrName>
                                        </p:attrNameLst>
                                      </p:cBhvr>
                                      <p:to>
                                        <p:strVal val="visible"/>
                                      </p:to>
                                    </p:set>
                                    <p:animEffect transition="in" filter="wipe(left)">
                                      <p:cBhvr>
                                        <p:cTn id="44" dur="500"/>
                                        <p:tgtEl>
                                          <p:spTgt spid="107531">
                                            <p:txEl>
                                              <p:pRg st="2" end="2"/>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07531">
                                            <p:txEl>
                                              <p:pRg st="3" end="3"/>
                                            </p:txEl>
                                          </p:spTgt>
                                        </p:tgtEl>
                                        <p:attrNameLst>
                                          <p:attrName>style.visibility</p:attrName>
                                        </p:attrNameLst>
                                      </p:cBhvr>
                                      <p:to>
                                        <p:strVal val="visible"/>
                                      </p:to>
                                    </p:set>
                                    <p:animEffect transition="in" filter="wipe(left)">
                                      <p:cBhvr>
                                        <p:cTn id="49" dur="500"/>
                                        <p:tgtEl>
                                          <p:spTgt spid="107531">
                                            <p:txEl>
                                              <p:pRg st="3" end="3"/>
                                            </p:txEl>
                                          </p:spTgt>
                                        </p:tgtEl>
                                      </p:cBhvr>
                                    </p:animEffect>
                                  </p:childTnLst>
                                </p:cTn>
                              </p:par>
                            </p:childTnLst>
                          </p:cTn>
                        </p:par>
                        <p:par>
                          <p:cTn id="50" fill="hold" nodeType="afterGroup">
                            <p:stCondLst>
                              <p:cond delay="500"/>
                            </p:stCondLst>
                            <p:childTnLst>
                              <p:par>
                                <p:cTn id="51" presetID="9" presetClass="entr" presetSubtype="0" fill="hold" nodeType="afterEffect">
                                  <p:stCondLst>
                                    <p:cond delay="0"/>
                                  </p:stCondLst>
                                  <p:childTnLst>
                                    <p:set>
                                      <p:cBhvr>
                                        <p:cTn id="52" dur="1" fill="hold">
                                          <p:stCondLst>
                                            <p:cond delay="0"/>
                                          </p:stCondLst>
                                        </p:cTn>
                                        <p:tgtEl>
                                          <p:spTgt spid="107564"/>
                                        </p:tgtEl>
                                        <p:attrNameLst>
                                          <p:attrName>style.visibility</p:attrName>
                                        </p:attrNameLst>
                                      </p:cBhvr>
                                      <p:to>
                                        <p:strVal val="visible"/>
                                      </p:to>
                                    </p:set>
                                    <p:animEffect transition="in" filter="dissolve">
                                      <p:cBhvr>
                                        <p:cTn id="53" dur="500"/>
                                        <p:tgtEl>
                                          <p:spTgt spid="107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1" grpId="0" build="p" bldLvl="5"/>
      <p:bldP spid="1075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1">
            <a:extLst>
              <a:ext uri="{FF2B5EF4-FFF2-40B4-BE49-F238E27FC236}">
                <a16:creationId xmlns:a16="http://schemas.microsoft.com/office/drawing/2014/main" id="{86DB069F-EEF2-3D5F-7487-2D5120FDBB9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27651" name="Slide Number Placeholder 2">
            <a:extLst>
              <a:ext uri="{FF2B5EF4-FFF2-40B4-BE49-F238E27FC236}">
                <a16:creationId xmlns:a16="http://schemas.microsoft.com/office/drawing/2014/main" id="{20E78099-55A9-116A-FFE5-8353F19396F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BD7E61CC-0BFC-3B4C-B23F-CAFAC358EC84}" type="slidenum">
              <a:rPr lang="en-US" altLang="en-US" sz="1700">
                <a:solidFill>
                  <a:srgbClr val="777777"/>
                </a:solidFill>
              </a:rPr>
              <a:pPr>
                <a:lnSpc>
                  <a:spcPct val="100000"/>
                </a:lnSpc>
                <a:spcBef>
                  <a:spcPct val="0"/>
                </a:spcBef>
                <a:buClrTx/>
                <a:buSzTx/>
                <a:buFontTx/>
                <a:buNone/>
              </a:pPr>
              <a:t>15</a:t>
            </a:fld>
            <a:endParaRPr lang="en-US" altLang="en-US" sz="1700">
              <a:solidFill>
                <a:srgbClr val="777777"/>
              </a:solidFill>
            </a:endParaRPr>
          </a:p>
        </p:txBody>
      </p:sp>
      <p:sp>
        <p:nvSpPr>
          <p:cNvPr id="27652" name="Rectangle 5">
            <a:extLst>
              <a:ext uri="{FF2B5EF4-FFF2-40B4-BE49-F238E27FC236}">
                <a16:creationId xmlns:a16="http://schemas.microsoft.com/office/drawing/2014/main" id="{B874B6E4-BAB0-39A6-0F62-E2463793E0C2}"/>
              </a:ext>
            </a:extLst>
          </p:cNvPr>
          <p:cNvSpPr>
            <a:spLocks noGrp="1" noChangeArrowheads="1"/>
          </p:cNvSpPr>
          <p:nvPr>
            <p:ph type="title" idx="4294967295"/>
          </p:nvPr>
        </p:nvSpPr>
        <p:spPr>
          <a:xfrm>
            <a:off x="0" y="252413"/>
            <a:ext cx="8410575" cy="681037"/>
          </a:xfrm>
        </p:spPr>
        <p:txBody>
          <a:bodyPr/>
          <a:lstStyle/>
          <a:p>
            <a:pPr eaLnBrk="1" hangingPunct="1"/>
            <a:r>
              <a:rPr lang="en-US" altLang="en-US" sz="3600"/>
              <a:t>A Firm With Profits</a:t>
            </a:r>
          </a:p>
        </p:txBody>
      </p:sp>
      <p:grpSp>
        <p:nvGrpSpPr>
          <p:cNvPr id="2" name="Group 2">
            <a:extLst>
              <a:ext uri="{FF2B5EF4-FFF2-40B4-BE49-F238E27FC236}">
                <a16:creationId xmlns:a16="http://schemas.microsoft.com/office/drawing/2014/main" id="{CE954864-DBA2-DCD2-840D-B74B3E173FE2}"/>
              </a:ext>
            </a:extLst>
          </p:cNvPr>
          <p:cNvGrpSpPr>
            <a:grpSpLocks/>
          </p:cNvGrpSpPr>
          <p:nvPr/>
        </p:nvGrpSpPr>
        <p:grpSpPr bwMode="auto">
          <a:xfrm>
            <a:off x="4333875" y="2822575"/>
            <a:ext cx="2600325" cy="971550"/>
            <a:chOff x="2730" y="1848"/>
            <a:chExt cx="1638" cy="612"/>
          </a:xfrm>
        </p:grpSpPr>
        <p:sp>
          <p:nvSpPr>
            <p:cNvPr id="27682" name="Rectangle 3">
              <a:extLst>
                <a:ext uri="{FF2B5EF4-FFF2-40B4-BE49-F238E27FC236}">
                  <a16:creationId xmlns:a16="http://schemas.microsoft.com/office/drawing/2014/main" id="{FC163AA3-9247-45CF-1AC6-79747A6FF84A}"/>
                </a:ext>
              </a:extLst>
            </p:cNvPr>
            <p:cNvSpPr>
              <a:spLocks noChangeArrowheads="1"/>
            </p:cNvSpPr>
            <p:nvPr/>
          </p:nvSpPr>
          <p:spPr bwMode="auto">
            <a:xfrm>
              <a:off x="2730" y="1848"/>
              <a:ext cx="1638" cy="612"/>
            </a:xfrm>
            <a:prstGeom prst="rect">
              <a:avLst/>
            </a:prstGeom>
            <a:solidFill>
              <a:srgbClr val="FFDBB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27683" name="Text Box 4">
              <a:extLst>
                <a:ext uri="{FF2B5EF4-FFF2-40B4-BE49-F238E27FC236}">
                  <a16:creationId xmlns:a16="http://schemas.microsoft.com/office/drawing/2014/main" id="{B5E7C8FD-CB53-0D7B-8426-B4E0A1BFBA26}"/>
                </a:ext>
              </a:extLst>
            </p:cNvPr>
            <p:cNvSpPr txBox="1">
              <a:spLocks noChangeArrowheads="1"/>
            </p:cNvSpPr>
            <p:nvPr/>
          </p:nvSpPr>
          <p:spPr bwMode="auto">
            <a:xfrm>
              <a:off x="3219" y="1979"/>
              <a:ext cx="60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500">
                  <a:cs typeface="Arial" panose="020B0604020202020204" pitchFamily="34" charset="0"/>
                </a:rPr>
                <a:t>profit</a:t>
              </a:r>
              <a:endParaRPr lang="en-US" altLang="en-US" sz="2500" i="1">
                <a:cs typeface="Arial" panose="020B0604020202020204" pitchFamily="34" charset="0"/>
              </a:endParaRPr>
            </a:p>
          </p:txBody>
        </p:sp>
      </p:grpSp>
      <p:grpSp>
        <p:nvGrpSpPr>
          <p:cNvPr id="27654" name="Group 6">
            <a:extLst>
              <a:ext uri="{FF2B5EF4-FFF2-40B4-BE49-F238E27FC236}">
                <a16:creationId xmlns:a16="http://schemas.microsoft.com/office/drawing/2014/main" id="{40AFD70C-BB71-D7D6-3CEA-9B834DC53F17}"/>
              </a:ext>
            </a:extLst>
          </p:cNvPr>
          <p:cNvGrpSpPr>
            <a:grpSpLocks/>
          </p:cNvGrpSpPr>
          <p:nvPr/>
        </p:nvGrpSpPr>
        <p:grpSpPr bwMode="auto">
          <a:xfrm>
            <a:off x="4333875" y="1557338"/>
            <a:ext cx="3741738" cy="3786187"/>
            <a:chOff x="1489" y="785"/>
            <a:chExt cx="3650" cy="2492"/>
          </a:xfrm>
        </p:grpSpPr>
        <p:sp>
          <p:nvSpPr>
            <p:cNvPr id="27680" name="Line 7">
              <a:extLst>
                <a:ext uri="{FF2B5EF4-FFF2-40B4-BE49-F238E27FC236}">
                  <a16:creationId xmlns:a16="http://schemas.microsoft.com/office/drawing/2014/main" id="{5F1F178C-7A19-D50A-55BB-FAF0ED2AF63F}"/>
                </a:ext>
              </a:extLst>
            </p:cNvPr>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1" name="Line 8">
              <a:extLst>
                <a:ext uri="{FF2B5EF4-FFF2-40B4-BE49-F238E27FC236}">
                  <a16:creationId xmlns:a16="http://schemas.microsoft.com/office/drawing/2014/main" id="{E73619E4-4C31-C7E6-45AF-99EFF2151C96}"/>
                </a:ext>
              </a:extLst>
            </p:cNvPr>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7655" name="Text Box 9">
            <a:extLst>
              <a:ext uri="{FF2B5EF4-FFF2-40B4-BE49-F238E27FC236}">
                <a16:creationId xmlns:a16="http://schemas.microsoft.com/office/drawing/2014/main" id="{17FF951B-7E57-03E4-A4F5-0946160A3488}"/>
              </a:ext>
            </a:extLst>
          </p:cNvPr>
          <p:cNvSpPr txBox="1">
            <a:spLocks noChangeArrowheads="1"/>
          </p:cNvSpPr>
          <p:nvPr/>
        </p:nvSpPr>
        <p:spPr bwMode="auto">
          <a:xfrm>
            <a:off x="8034338" y="5094288"/>
            <a:ext cx="536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b="1" i="1">
                <a:cs typeface="Arial" panose="020B0604020202020204" pitchFamily="34" charset="0"/>
              </a:rPr>
              <a:t>Q</a:t>
            </a:r>
          </a:p>
        </p:txBody>
      </p:sp>
      <p:sp>
        <p:nvSpPr>
          <p:cNvPr id="27656" name="Text Box 10">
            <a:extLst>
              <a:ext uri="{FF2B5EF4-FFF2-40B4-BE49-F238E27FC236}">
                <a16:creationId xmlns:a16="http://schemas.microsoft.com/office/drawing/2014/main" id="{FFF392B9-1915-EB95-212A-E2A40DFB1A78}"/>
              </a:ext>
            </a:extLst>
          </p:cNvPr>
          <p:cNvSpPr txBox="1">
            <a:spLocks noChangeArrowheads="1"/>
          </p:cNvSpPr>
          <p:nvPr/>
        </p:nvSpPr>
        <p:spPr bwMode="auto">
          <a:xfrm>
            <a:off x="2654300" y="1454150"/>
            <a:ext cx="16732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500">
                <a:cs typeface="Arial" panose="020B0604020202020204" pitchFamily="34" charset="0"/>
              </a:rPr>
              <a:t>Costs, </a:t>
            </a:r>
            <a:r>
              <a:rPr lang="en-US" altLang="en-US" sz="2500" b="1" i="1">
                <a:cs typeface="Arial" panose="020B0604020202020204" pitchFamily="34" charset="0"/>
              </a:rPr>
              <a:t>P</a:t>
            </a:r>
          </a:p>
        </p:txBody>
      </p:sp>
      <p:sp>
        <p:nvSpPr>
          <p:cNvPr id="27657" name="Line 11">
            <a:extLst>
              <a:ext uri="{FF2B5EF4-FFF2-40B4-BE49-F238E27FC236}">
                <a16:creationId xmlns:a16="http://schemas.microsoft.com/office/drawing/2014/main" id="{C5C88494-740C-D5E9-3FB3-A25DF2628F86}"/>
              </a:ext>
            </a:extLst>
          </p:cNvPr>
          <p:cNvSpPr>
            <a:spLocks noChangeShapeType="1"/>
          </p:cNvSpPr>
          <p:nvPr/>
        </p:nvSpPr>
        <p:spPr bwMode="auto">
          <a:xfrm flipV="1">
            <a:off x="5138738" y="2378075"/>
            <a:ext cx="2136775" cy="281305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Arc 12">
            <a:extLst>
              <a:ext uri="{FF2B5EF4-FFF2-40B4-BE49-F238E27FC236}">
                <a16:creationId xmlns:a16="http://schemas.microsoft.com/office/drawing/2014/main" id="{97979997-5475-FA2F-3AC0-1F135FDD88A0}"/>
              </a:ext>
            </a:extLst>
          </p:cNvPr>
          <p:cNvSpPr>
            <a:spLocks/>
          </p:cNvSpPr>
          <p:nvPr/>
        </p:nvSpPr>
        <p:spPr bwMode="auto">
          <a:xfrm flipH="1" flipV="1">
            <a:off x="4643438" y="2422525"/>
            <a:ext cx="3062287" cy="1516063"/>
          </a:xfrm>
          <a:custGeom>
            <a:avLst/>
            <a:gdLst>
              <a:gd name="T0" fmla="*/ 0 w 32505"/>
              <a:gd name="T1" fmla="*/ 2147483646 h 21600"/>
              <a:gd name="T2" fmla="*/ 2147483646 w 32505"/>
              <a:gd name="T3" fmla="*/ 2147483646 h 21600"/>
              <a:gd name="T4" fmla="*/ 2147483646 w 32505"/>
              <a:gd name="T5" fmla="*/ 2147483646 h 21600"/>
              <a:gd name="T6" fmla="*/ 0 60000 65536"/>
              <a:gd name="T7" fmla="*/ 0 60000 65536"/>
              <a:gd name="T8" fmla="*/ 0 60000 65536"/>
              <a:gd name="T9" fmla="*/ 0 w 32505"/>
              <a:gd name="T10" fmla="*/ 0 h 21600"/>
              <a:gd name="T11" fmla="*/ 32505 w 32505"/>
              <a:gd name="T12" fmla="*/ 21600 h 21600"/>
            </a:gdLst>
            <a:ahLst/>
            <a:cxnLst>
              <a:cxn ang="T6">
                <a:pos x="T0" y="T1"/>
              </a:cxn>
              <a:cxn ang="T7">
                <a:pos x="T2" y="T3"/>
              </a:cxn>
              <a:cxn ang="T8">
                <a:pos x="T4" y="T5"/>
              </a:cxn>
            </a:cxnLst>
            <a:rect l="T9" t="T10" r="T11" b="T12"/>
            <a:pathLst>
              <a:path w="32505" h="21600" fill="none" extrusionOk="0">
                <a:moveTo>
                  <a:pt x="0" y="8530"/>
                </a:moveTo>
                <a:cubicBezTo>
                  <a:pt x="4084" y="3155"/>
                  <a:pt x="10446" y="-1"/>
                  <a:pt x="17197" y="0"/>
                </a:cubicBezTo>
                <a:cubicBezTo>
                  <a:pt x="22942" y="0"/>
                  <a:pt x="28451" y="2289"/>
                  <a:pt x="32504" y="6361"/>
                </a:cubicBezTo>
              </a:path>
              <a:path w="32505" h="21600" stroke="0" extrusionOk="0">
                <a:moveTo>
                  <a:pt x="0" y="8530"/>
                </a:moveTo>
                <a:cubicBezTo>
                  <a:pt x="4084" y="3155"/>
                  <a:pt x="10446" y="-1"/>
                  <a:pt x="17197" y="0"/>
                </a:cubicBezTo>
                <a:cubicBezTo>
                  <a:pt x="22942" y="0"/>
                  <a:pt x="28451" y="2289"/>
                  <a:pt x="32504" y="6361"/>
                </a:cubicBezTo>
                <a:lnTo>
                  <a:pt x="17197" y="21600"/>
                </a:lnTo>
                <a:lnTo>
                  <a:pt x="0" y="8530"/>
                </a:lnTo>
                <a:close/>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9" name="Text Box 13">
            <a:extLst>
              <a:ext uri="{FF2B5EF4-FFF2-40B4-BE49-F238E27FC236}">
                <a16:creationId xmlns:a16="http://schemas.microsoft.com/office/drawing/2014/main" id="{2C94E09E-16B3-24FE-5449-E8C2D2D878F2}"/>
              </a:ext>
            </a:extLst>
          </p:cNvPr>
          <p:cNvSpPr txBox="1">
            <a:spLocks noChangeArrowheads="1"/>
          </p:cNvSpPr>
          <p:nvPr/>
        </p:nvSpPr>
        <p:spPr bwMode="auto">
          <a:xfrm>
            <a:off x="7207250" y="2009775"/>
            <a:ext cx="6080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i="1">
                <a:cs typeface="Arial" panose="020B0604020202020204" pitchFamily="34" charset="0"/>
              </a:rPr>
              <a:t>MC</a:t>
            </a:r>
          </a:p>
        </p:txBody>
      </p:sp>
      <p:sp>
        <p:nvSpPr>
          <p:cNvPr id="27660" name="Text Box 14">
            <a:extLst>
              <a:ext uri="{FF2B5EF4-FFF2-40B4-BE49-F238E27FC236}">
                <a16:creationId xmlns:a16="http://schemas.microsoft.com/office/drawing/2014/main" id="{BB98A94B-70AC-3127-04DF-186F7ACC8B50}"/>
              </a:ext>
            </a:extLst>
          </p:cNvPr>
          <p:cNvSpPr txBox="1">
            <a:spLocks noChangeArrowheads="1"/>
          </p:cNvSpPr>
          <p:nvPr/>
        </p:nvSpPr>
        <p:spPr bwMode="auto">
          <a:xfrm>
            <a:off x="7756525" y="3006725"/>
            <a:ext cx="7381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i="1">
                <a:cs typeface="Arial" panose="020B0604020202020204" pitchFamily="34" charset="0"/>
              </a:rPr>
              <a:t>ATC</a:t>
            </a:r>
          </a:p>
        </p:txBody>
      </p:sp>
      <p:grpSp>
        <p:nvGrpSpPr>
          <p:cNvPr id="4" name="Group 15">
            <a:extLst>
              <a:ext uri="{FF2B5EF4-FFF2-40B4-BE49-F238E27FC236}">
                <a16:creationId xmlns:a16="http://schemas.microsoft.com/office/drawing/2014/main" id="{F3EC9AE8-B0F8-A2AF-0E5C-92198C7302E2}"/>
              </a:ext>
            </a:extLst>
          </p:cNvPr>
          <p:cNvGrpSpPr>
            <a:grpSpLocks/>
          </p:cNvGrpSpPr>
          <p:nvPr/>
        </p:nvGrpSpPr>
        <p:grpSpPr bwMode="auto">
          <a:xfrm>
            <a:off x="3673475" y="2579688"/>
            <a:ext cx="4887913" cy="473075"/>
            <a:chOff x="2314" y="2374"/>
            <a:chExt cx="3079" cy="298"/>
          </a:xfrm>
        </p:grpSpPr>
        <p:sp>
          <p:nvSpPr>
            <p:cNvPr id="27677" name="Line 16">
              <a:extLst>
                <a:ext uri="{FF2B5EF4-FFF2-40B4-BE49-F238E27FC236}">
                  <a16:creationId xmlns:a16="http://schemas.microsoft.com/office/drawing/2014/main" id="{91AFF0C6-78AE-5C6F-0E8A-6102970E9301}"/>
                </a:ext>
              </a:extLst>
            </p:cNvPr>
            <p:cNvSpPr>
              <a:spLocks noChangeShapeType="1"/>
            </p:cNvSpPr>
            <p:nvPr/>
          </p:nvSpPr>
          <p:spPr bwMode="auto">
            <a:xfrm>
              <a:off x="2726" y="2525"/>
              <a:ext cx="22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8" name="Text Box 17">
              <a:extLst>
                <a:ext uri="{FF2B5EF4-FFF2-40B4-BE49-F238E27FC236}">
                  <a16:creationId xmlns:a16="http://schemas.microsoft.com/office/drawing/2014/main" id="{3FEF0891-5888-7444-4787-D97C0DB42BEC}"/>
                </a:ext>
              </a:extLst>
            </p:cNvPr>
            <p:cNvSpPr txBox="1">
              <a:spLocks noChangeArrowheads="1"/>
            </p:cNvSpPr>
            <p:nvPr/>
          </p:nvSpPr>
          <p:spPr bwMode="auto">
            <a:xfrm>
              <a:off x="2314" y="2374"/>
              <a:ext cx="38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500" b="1" i="1">
                  <a:cs typeface="Arial" panose="020B0604020202020204" pitchFamily="34" charset="0"/>
                </a:rPr>
                <a:t>P</a:t>
              </a:r>
              <a:endParaRPr lang="en-US" altLang="en-US" sz="2500" b="1" baseline="-25000">
                <a:cs typeface="Arial" panose="020B0604020202020204" pitchFamily="34" charset="0"/>
              </a:endParaRPr>
            </a:p>
          </p:txBody>
        </p:sp>
        <p:sp>
          <p:nvSpPr>
            <p:cNvPr id="27679" name="Text Box 18">
              <a:extLst>
                <a:ext uri="{FF2B5EF4-FFF2-40B4-BE49-F238E27FC236}">
                  <a16:creationId xmlns:a16="http://schemas.microsoft.com/office/drawing/2014/main" id="{C2920B73-3DC6-EC1C-6C0E-B8839A2F2600}"/>
                </a:ext>
              </a:extLst>
            </p:cNvPr>
            <p:cNvSpPr txBox="1">
              <a:spLocks noChangeArrowheads="1"/>
            </p:cNvSpPr>
            <p:nvPr/>
          </p:nvSpPr>
          <p:spPr bwMode="auto">
            <a:xfrm>
              <a:off x="5010" y="2401"/>
              <a:ext cx="38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i="1">
                  <a:cs typeface="Arial" panose="020B0604020202020204" pitchFamily="34" charset="0"/>
                </a:rPr>
                <a:t>MR</a:t>
              </a:r>
            </a:p>
          </p:txBody>
        </p:sp>
      </p:grpSp>
      <p:grpSp>
        <p:nvGrpSpPr>
          <p:cNvPr id="5" name="Group 19">
            <a:extLst>
              <a:ext uri="{FF2B5EF4-FFF2-40B4-BE49-F238E27FC236}">
                <a16:creationId xmlns:a16="http://schemas.microsoft.com/office/drawing/2014/main" id="{27AB721C-3E9F-6529-F72D-AF48256B8977}"/>
              </a:ext>
            </a:extLst>
          </p:cNvPr>
          <p:cNvGrpSpPr>
            <a:grpSpLocks/>
          </p:cNvGrpSpPr>
          <p:nvPr/>
        </p:nvGrpSpPr>
        <p:grpSpPr bwMode="auto">
          <a:xfrm>
            <a:off x="6726238" y="2747963"/>
            <a:ext cx="422275" cy="2989262"/>
            <a:chOff x="4237" y="1801"/>
            <a:chExt cx="266" cy="1883"/>
          </a:xfrm>
        </p:grpSpPr>
        <p:sp>
          <p:nvSpPr>
            <p:cNvPr id="27674" name="Text Box 20">
              <a:extLst>
                <a:ext uri="{FF2B5EF4-FFF2-40B4-BE49-F238E27FC236}">
                  <a16:creationId xmlns:a16="http://schemas.microsoft.com/office/drawing/2014/main" id="{D10225EC-AD36-3ED4-DF6C-56F16D448FDD}"/>
                </a:ext>
              </a:extLst>
            </p:cNvPr>
            <p:cNvSpPr txBox="1">
              <a:spLocks noChangeArrowheads="1"/>
            </p:cNvSpPr>
            <p:nvPr/>
          </p:nvSpPr>
          <p:spPr bwMode="auto">
            <a:xfrm>
              <a:off x="4237" y="3444"/>
              <a:ext cx="26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500" b="1" i="1">
                  <a:cs typeface="Arial" panose="020B0604020202020204" pitchFamily="34" charset="0"/>
                </a:rPr>
                <a:t>Q</a:t>
              </a:r>
              <a:endParaRPr lang="en-US" altLang="en-US" sz="2500" b="1" baseline="-25000">
                <a:cs typeface="Arial" panose="020B0604020202020204" pitchFamily="34" charset="0"/>
              </a:endParaRPr>
            </a:p>
          </p:txBody>
        </p:sp>
        <p:sp>
          <p:nvSpPr>
            <p:cNvPr id="27675" name="Line 21">
              <a:extLst>
                <a:ext uri="{FF2B5EF4-FFF2-40B4-BE49-F238E27FC236}">
                  <a16:creationId xmlns:a16="http://schemas.microsoft.com/office/drawing/2014/main" id="{8D6913F3-D9FD-DACB-4135-57C47886F57F}"/>
                </a:ext>
              </a:extLst>
            </p:cNvPr>
            <p:cNvSpPr>
              <a:spLocks noChangeShapeType="1"/>
            </p:cNvSpPr>
            <p:nvPr/>
          </p:nvSpPr>
          <p:spPr bwMode="auto">
            <a:xfrm>
              <a:off x="4371" y="1847"/>
              <a:ext cx="0" cy="159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76" name="Oval 22">
              <a:extLst>
                <a:ext uri="{FF2B5EF4-FFF2-40B4-BE49-F238E27FC236}">
                  <a16:creationId xmlns:a16="http://schemas.microsoft.com/office/drawing/2014/main" id="{58CD2316-1481-FC64-BAF3-0CABEB961853}"/>
                </a:ext>
              </a:extLst>
            </p:cNvPr>
            <p:cNvSpPr>
              <a:spLocks noChangeArrowheads="1"/>
            </p:cNvSpPr>
            <p:nvPr/>
          </p:nvSpPr>
          <p:spPr bwMode="auto">
            <a:xfrm>
              <a:off x="4327" y="180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grpSp>
      <p:grpSp>
        <p:nvGrpSpPr>
          <p:cNvPr id="6" name="Group 23">
            <a:extLst>
              <a:ext uri="{FF2B5EF4-FFF2-40B4-BE49-F238E27FC236}">
                <a16:creationId xmlns:a16="http://schemas.microsoft.com/office/drawing/2014/main" id="{A6B100EC-E9FA-8DAE-CF7D-A4EC6AE432A9}"/>
              </a:ext>
            </a:extLst>
          </p:cNvPr>
          <p:cNvGrpSpPr>
            <a:grpSpLocks/>
          </p:cNvGrpSpPr>
          <p:nvPr/>
        </p:nvGrpSpPr>
        <p:grpSpPr bwMode="auto">
          <a:xfrm>
            <a:off x="3570288" y="3602038"/>
            <a:ext cx="3440112" cy="381000"/>
            <a:chOff x="2249" y="2339"/>
            <a:chExt cx="2167" cy="240"/>
          </a:xfrm>
        </p:grpSpPr>
        <p:sp>
          <p:nvSpPr>
            <p:cNvPr id="27671" name="Line 24">
              <a:extLst>
                <a:ext uri="{FF2B5EF4-FFF2-40B4-BE49-F238E27FC236}">
                  <a16:creationId xmlns:a16="http://schemas.microsoft.com/office/drawing/2014/main" id="{B359245C-B146-4117-9E95-5A17506475A9}"/>
                </a:ext>
              </a:extLst>
            </p:cNvPr>
            <p:cNvSpPr>
              <a:spLocks noChangeShapeType="1"/>
            </p:cNvSpPr>
            <p:nvPr/>
          </p:nvSpPr>
          <p:spPr bwMode="auto">
            <a:xfrm flipH="1">
              <a:off x="2730" y="2463"/>
              <a:ext cx="1641" cy="0"/>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72" name="Oval 25">
              <a:extLst>
                <a:ext uri="{FF2B5EF4-FFF2-40B4-BE49-F238E27FC236}">
                  <a16:creationId xmlns:a16="http://schemas.microsoft.com/office/drawing/2014/main" id="{E31972E0-4436-D7E4-7A1F-C6EB2ED27CCA}"/>
                </a:ext>
              </a:extLst>
            </p:cNvPr>
            <p:cNvSpPr>
              <a:spLocks noChangeArrowheads="1"/>
            </p:cNvSpPr>
            <p:nvPr/>
          </p:nvSpPr>
          <p:spPr bwMode="auto">
            <a:xfrm>
              <a:off x="4328" y="241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27673" name="Text Box 26">
              <a:extLst>
                <a:ext uri="{FF2B5EF4-FFF2-40B4-BE49-F238E27FC236}">
                  <a16:creationId xmlns:a16="http://schemas.microsoft.com/office/drawing/2014/main" id="{000D0C22-E719-32CE-0944-690AA94A2A23}"/>
                </a:ext>
              </a:extLst>
            </p:cNvPr>
            <p:cNvSpPr txBox="1">
              <a:spLocks noChangeArrowheads="1"/>
            </p:cNvSpPr>
            <p:nvPr/>
          </p:nvSpPr>
          <p:spPr bwMode="auto">
            <a:xfrm>
              <a:off x="2249" y="2339"/>
              <a:ext cx="46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i="1">
                  <a:cs typeface="Arial" panose="020B0604020202020204" pitchFamily="34" charset="0"/>
                </a:rPr>
                <a:t>ATC</a:t>
              </a:r>
            </a:p>
          </p:txBody>
        </p:sp>
      </p:grpSp>
      <p:sp>
        <p:nvSpPr>
          <p:cNvPr id="281627" name="AutoShape 27">
            <a:extLst>
              <a:ext uri="{FF2B5EF4-FFF2-40B4-BE49-F238E27FC236}">
                <a16:creationId xmlns:a16="http://schemas.microsoft.com/office/drawing/2014/main" id="{F7E776FB-3CE9-4D2B-4176-780E21ED0F4D}"/>
              </a:ext>
            </a:extLst>
          </p:cNvPr>
          <p:cNvSpPr>
            <a:spLocks/>
          </p:cNvSpPr>
          <p:nvPr/>
        </p:nvSpPr>
        <p:spPr bwMode="auto">
          <a:xfrm>
            <a:off x="4092575" y="2824163"/>
            <a:ext cx="207963" cy="965200"/>
          </a:xfrm>
          <a:prstGeom prst="leftBrace">
            <a:avLst>
              <a:gd name="adj1" fmla="val 38677"/>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281628" name="Text Box 28">
            <a:extLst>
              <a:ext uri="{FF2B5EF4-FFF2-40B4-BE49-F238E27FC236}">
                <a16:creationId xmlns:a16="http://schemas.microsoft.com/office/drawing/2014/main" id="{AD0DD00C-B81B-1C04-56E0-BBE2DCDEF9C5}"/>
              </a:ext>
            </a:extLst>
          </p:cNvPr>
          <p:cNvSpPr txBox="1">
            <a:spLocks noChangeArrowheads="1"/>
          </p:cNvSpPr>
          <p:nvPr/>
        </p:nvSpPr>
        <p:spPr bwMode="auto">
          <a:xfrm>
            <a:off x="471488" y="3068638"/>
            <a:ext cx="360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400">
                <a:cs typeface="Arial" panose="020B0604020202020204" pitchFamily="34" charset="0"/>
              </a:rPr>
              <a:t>profit per unit = </a:t>
            </a:r>
            <a:r>
              <a:rPr lang="en-US" altLang="en-US" sz="2400" b="1" i="1">
                <a:cs typeface="Arial" panose="020B0604020202020204" pitchFamily="34" charset="0"/>
              </a:rPr>
              <a:t>P</a:t>
            </a:r>
            <a:r>
              <a:rPr lang="en-US" altLang="en-US" sz="2400">
                <a:cs typeface="Arial" panose="020B0604020202020204" pitchFamily="34" charset="0"/>
              </a:rPr>
              <a:t> – </a:t>
            </a:r>
            <a:r>
              <a:rPr lang="en-US" altLang="en-US" sz="2400" i="1">
                <a:cs typeface="Arial" panose="020B0604020202020204" pitchFamily="34" charset="0"/>
              </a:rPr>
              <a:t>ATC</a:t>
            </a:r>
          </a:p>
        </p:txBody>
      </p:sp>
      <p:sp>
        <p:nvSpPr>
          <p:cNvPr id="281629" name="Text Box 29">
            <a:extLst>
              <a:ext uri="{FF2B5EF4-FFF2-40B4-BE49-F238E27FC236}">
                <a16:creationId xmlns:a16="http://schemas.microsoft.com/office/drawing/2014/main" id="{2BCB4961-21D5-1411-8AC3-BDD562130903}"/>
              </a:ext>
            </a:extLst>
          </p:cNvPr>
          <p:cNvSpPr txBox="1">
            <a:spLocks noChangeArrowheads="1"/>
          </p:cNvSpPr>
          <p:nvPr/>
        </p:nvSpPr>
        <p:spPr bwMode="auto">
          <a:xfrm>
            <a:off x="1166813" y="2570163"/>
            <a:ext cx="278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400">
                <a:cs typeface="Arial" panose="020B0604020202020204" pitchFamily="34" charset="0"/>
              </a:rPr>
              <a:t>revenue per unit =</a:t>
            </a:r>
          </a:p>
        </p:txBody>
      </p:sp>
      <p:sp>
        <p:nvSpPr>
          <p:cNvPr id="281630" name="Text Box 30">
            <a:extLst>
              <a:ext uri="{FF2B5EF4-FFF2-40B4-BE49-F238E27FC236}">
                <a16:creationId xmlns:a16="http://schemas.microsoft.com/office/drawing/2014/main" id="{79AF2B31-6713-66AF-923D-D28FC15129B9}"/>
              </a:ext>
            </a:extLst>
          </p:cNvPr>
          <p:cNvSpPr txBox="1">
            <a:spLocks noChangeArrowheads="1"/>
          </p:cNvSpPr>
          <p:nvPr/>
        </p:nvSpPr>
        <p:spPr bwMode="auto">
          <a:xfrm>
            <a:off x="1368425" y="3546475"/>
            <a:ext cx="2192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400">
                <a:cs typeface="Arial" panose="020B0604020202020204" pitchFamily="34" charset="0"/>
              </a:rPr>
              <a:t>cost per unit =</a:t>
            </a:r>
          </a:p>
        </p:txBody>
      </p:sp>
      <p:grpSp>
        <p:nvGrpSpPr>
          <p:cNvPr id="7" name="Group 31">
            <a:extLst>
              <a:ext uri="{FF2B5EF4-FFF2-40B4-BE49-F238E27FC236}">
                <a16:creationId xmlns:a16="http://schemas.microsoft.com/office/drawing/2014/main" id="{D2186706-A569-D561-A4BB-0D64EB90D98E}"/>
              </a:ext>
            </a:extLst>
          </p:cNvPr>
          <p:cNvGrpSpPr>
            <a:grpSpLocks/>
          </p:cNvGrpSpPr>
          <p:nvPr/>
        </p:nvGrpSpPr>
        <p:grpSpPr bwMode="auto">
          <a:xfrm>
            <a:off x="2755900" y="5688013"/>
            <a:ext cx="4059238" cy="542925"/>
            <a:chOff x="1736" y="3583"/>
            <a:chExt cx="2557" cy="342"/>
          </a:xfrm>
        </p:grpSpPr>
        <p:sp>
          <p:nvSpPr>
            <p:cNvPr id="27669" name="Text Box 32">
              <a:extLst>
                <a:ext uri="{FF2B5EF4-FFF2-40B4-BE49-F238E27FC236}">
                  <a16:creationId xmlns:a16="http://schemas.microsoft.com/office/drawing/2014/main" id="{5AA44494-A45B-E3CA-FE09-9B653F5A7B20}"/>
                </a:ext>
              </a:extLst>
            </p:cNvPr>
            <p:cNvSpPr txBox="1">
              <a:spLocks noChangeArrowheads="1"/>
            </p:cNvSpPr>
            <p:nvPr/>
          </p:nvSpPr>
          <p:spPr bwMode="auto">
            <a:xfrm>
              <a:off x="1736" y="3637"/>
              <a:ext cx="24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a:cs typeface="Arial" panose="020B0604020202020204" pitchFamily="34" charset="0"/>
                </a:rPr>
                <a:t>profit-maximizing quantity</a:t>
              </a:r>
            </a:p>
          </p:txBody>
        </p:sp>
        <p:sp>
          <p:nvSpPr>
            <p:cNvPr id="27670" name="Line 33">
              <a:extLst>
                <a:ext uri="{FF2B5EF4-FFF2-40B4-BE49-F238E27FC236}">
                  <a16:creationId xmlns:a16="http://schemas.microsoft.com/office/drawing/2014/main" id="{323F332B-2202-4275-79D8-E9BB8FC205F1}"/>
                </a:ext>
              </a:extLst>
            </p:cNvPr>
            <p:cNvSpPr>
              <a:spLocks noChangeShapeType="1"/>
            </p:cNvSpPr>
            <p:nvPr/>
          </p:nvSpPr>
          <p:spPr bwMode="auto">
            <a:xfrm flipV="1">
              <a:off x="4092" y="3583"/>
              <a:ext cx="201"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nodeType="afterGroup">
                            <p:stCondLst>
                              <p:cond delay="500"/>
                            </p:stCondLst>
                            <p:childTnLst>
                              <p:par>
                                <p:cTn id="14" presetID="18" presetClass="entr" presetSubtype="12"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trips(downLeft)">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281629"/>
                                        </p:tgtEl>
                                        <p:attrNameLst>
                                          <p:attrName>style.visibility</p:attrName>
                                        </p:attrNameLst>
                                      </p:cBhvr>
                                      <p:to>
                                        <p:strVal val="visible"/>
                                      </p:to>
                                    </p:set>
                                    <p:animEffect transition="in" filter="wipe(right)">
                                      <p:cBhvr>
                                        <p:cTn id="21" dur="500"/>
                                        <p:tgtEl>
                                          <p:spTgt spid="28162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childTnLst>
                          </p:cTn>
                        </p:par>
                        <p:par>
                          <p:cTn id="27" fill="hold" nodeType="afterGroup">
                            <p:stCondLst>
                              <p:cond delay="500"/>
                            </p:stCondLst>
                            <p:childTnLst>
                              <p:par>
                                <p:cTn id="28" presetID="22" presetClass="entr" presetSubtype="2" fill="hold" nodeType="afterEffect">
                                  <p:stCondLst>
                                    <p:cond delay="0"/>
                                  </p:stCondLst>
                                  <p:childTnLst>
                                    <p:set>
                                      <p:cBhvr>
                                        <p:cTn id="29" dur="1" fill="hold">
                                          <p:stCondLst>
                                            <p:cond delay="0"/>
                                          </p:stCondLst>
                                        </p:cTn>
                                        <p:tgtEl>
                                          <p:spTgt spid="281630"/>
                                        </p:tgtEl>
                                        <p:attrNameLst>
                                          <p:attrName>style.visibility</p:attrName>
                                        </p:attrNameLst>
                                      </p:cBhvr>
                                      <p:to>
                                        <p:strVal val="visible"/>
                                      </p:to>
                                    </p:set>
                                    <p:animEffect transition="in" filter="wipe(right)">
                                      <p:cBhvr>
                                        <p:cTn id="30" dur="500"/>
                                        <p:tgtEl>
                                          <p:spTgt spid="28163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12" fill="hold" nodeType="clickEffect">
                                  <p:stCondLst>
                                    <p:cond delay="0"/>
                                  </p:stCondLst>
                                  <p:childTnLst>
                                    <p:set>
                                      <p:cBhvr>
                                        <p:cTn id="34" dur="1" fill="hold">
                                          <p:stCondLst>
                                            <p:cond delay="0"/>
                                          </p:stCondLst>
                                        </p:cTn>
                                        <p:tgtEl>
                                          <p:spTgt spid="281627"/>
                                        </p:tgtEl>
                                        <p:attrNameLst>
                                          <p:attrName>style.visibility</p:attrName>
                                        </p:attrNameLst>
                                      </p:cBhvr>
                                      <p:to>
                                        <p:strVal val="visible"/>
                                      </p:to>
                                    </p:set>
                                    <p:animEffect transition="in" filter="strips(downLeft)">
                                      <p:cBhvr>
                                        <p:cTn id="35" dur="500"/>
                                        <p:tgtEl>
                                          <p:spTgt spid="281627"/>
                                        </p:tgtEl>
                                      </p:cBhvr>
                                    </p:animEffect>
                                  </p:childTnLst>
                                </p:cTn>
                              </p:par>
                            </p:childTnLst>
                          </p:cTn>
                        </p:par>
                        <p:par>
                          <p:cTn id="36" fill="hold" nodeType="afterGroup">
                            <p:stCondLst>
                              <p:cond delay="500"/>
                            </p:stCondLst>
                            <p:childTnLst>
                              <p:par>
                                <p:cTn id="37" presetID="22" presetClass="entr" presetSubtype="2" fill="hold" nodeType="afterEffect">
                                  <p:stCondLst>
                                    <p:cond delay="0"/>
                                  </p:stCondLst>
                                  <p:childTnLst>
                                    <p:set>
                                      <p:cBhvr>
                                        <p:cTn id="38" dur="1" fill="hold">
                                          <p:stCondLst>
                                            <p:cond delay="0"/>
                                          </p:stCondLst>
                                        </p:cTn>
                                        <p:tgtEl>
                                          <p:spTgt spid="281628"/>
                                        </p:tgtEl>
                                        <p:attrNameLst>
                                          <p:attrName>style.visibility</p:attrName>
                                        </p:attrNameLst>
                                      </p:cBhvr>
                                      <p:to>
                                        <p:strVal val="visible"/>
                                      </p:to>
                                    </p:set>
                                    <p:animEffect transition="in" filter="wipe(right)">
                                      <p:cBhvr>
                                        <p:cTn id="39" dur="500"/>
                                        <p:tgtEl>
                                          <p:spTgt spid="28162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xit" presetSubtype="0" fill="hold" nodeType="clickEffect">
                                  <p:stCondLst>
                                    <p:cond delay="0"/>
                                  </p:stCondLst>
                                  <p:childTnLst>
                                    <p:animEffect transition="out" filter="dissolve">
                                      <p:cBhvr>
                                        <p:cTn id="43" dur="500"/>
                                        <p:tgtEl>
                                          <p:spTgt spid="281629"/>
                                        </p:tgtEl>
                                      </p:cBhvr>
                                    </p:animEffect>
                                    <p:set>
                                      <p:cBhvr>
                                        <p:cTn id="44" dur="1" fill="hold">
                                          <p:stCondLst>
                                            <p:cond delay="499"/>
                                          </p:stCondLst>
                                        </p:cTn>
                                        <p:tgtEl>
                                          <p:spTgt spid="281629"/>
                                        </p:tgtEl>
                                        <p:attrNameLst>
                                          <p:attrName>style.visibility</p:attrName>
                                        </p:attrNameLst>
                                      </p:cBhvr>
                                      <p:to>
                                        <p:strVal val="hidden"/>
                                      </p:to>
                                    </p:set>
                                  </p:childTnLst>
                                </p:cTn>
                              </p:par>
                              <p:par>
                                <p:cTn id="45" presetID="9" presetClass="exit" presetSubtype="0" fill="hold" nodeType="withEffect">
                                  <p:stCondLst>
                                    <p:cond delay="0"/>
                                  </p:stCondLst>
                                  <p:childTnLst>
                                    <p:animEffect transition="out" filter="dissolve">
                                      <p:cBhvr>
                                        <p:cTn id="46" dur="500"/>
                                        <p:tgtEl>
                                          <p:spTgt spid="281630"/>
                                        </p:tgtEl>
                                      </p:cBhvr>
                                    </p:animEffect>
                                    <p:set>
                                      <p:cBhvr>
                                        <p:cTn id="47" dur="1" fill="hold">
                                          <p:stCondLst>
                                            <p:cond delay="499"/>
                                          </p:stCondLst>
                                        </p:cTn>
                                        <p:tgtEl>
                                          <p:spTgt spid="281630"/>
                                        </p:tgtEl>
                                        <p:attrNameLst>
                                          <p:attrName>style.visibility</p:attrName>
                                        </p:attrNameLst>
                                      </p:cBhvr>
                                      <p:to>
                                        <p:strVal val="hidden"/>
                                      </p:to>
                                    </p:set>
                                  </p:childTnLst>
                                </p:cTn>
                              </p:par>
                            </p:childTnLst>
                          </p:cTn>
                        </p:par>
                        <p:par>
                          <p:cTn id="48" fill="hold" nodeType="afterGroup">
                            <p:stCondLst>
                              <p:cond delay="500"/>
                            </p:stCondLst>
                            <p:childTnLst>
                              <p:par>
                                <p:cTn id="49" presetID="9"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27" grpId="0" animBg="1"/>
      <p:bldP spid="281628" grpId="0"/>
      <p:bldP spid="281629" grpId="0"/>
      <p:bldP spid="281629" grpId="1"/>
      <p:bldP spid="281630" grpId="0"/>
      <p:bldP spid="28163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1">
            <a:extLst>
              <a:ext uri="{FF2B5EF4-FFF2-40B4-BE49-F238E27FC236}">
                <a16:creationId xmlns:a16="http://schemas.microsoft.com/office/drawing/2014/main" id="{6D76FD7D-668A-C885-4435-147AE05F52C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29699" name="Slide Number Placeholder 2">
            <a:extLst>
              <a:ext uri="{FF2B5EF4-FFF2-40B4-BE49-F238E27FC236}">
                <a16:creationId xmlns:a16="http://schemas.microsoft.com/office/drawing/2014/main" id="{13B24F2A-435D-EAD1-09F1-D05F5DD61FE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4BBDA16C-95F1-BD46-9212-C6322FB37742}" type="slidenum">
              <a:rPr lang="en-US" altLang="en-US" sz="1700">
                <a:solidFill>
                  <a:srgbClr val="777777"/>
                </a:solidFill>
              </a:rPr>
              <a:pPr>
                <a:lnSpc>
                  <a:spcPct val="100000"/>
                </a:lnSpc>
                <a:spcBef>
                  <a:spcPct val="0"/>
                </a:spcBef>
                <a:buClrTx/>
                <a:buSzTx/>
                <a:buFontTx/>
                <a:buNone/>
              </a:pPr>
              <a:t>16</a:t>
            </a:fld>
            <a:endParaRPr lang="en-US" altLang="en-US" sz="1700">
              <a:solidFill>
                <a:srgbClr val="777777"/>
              </a:solidFill>
            </a:endParaRPr>
          </a:p>
        </p:txBody>
      </p:sp>
      <p:sp>
        <p:nvSpPr>
          <p:cNvPr id="29700" name="Rectangle 8">
            <a:extLst>
              <a:ext uri="{FF2B5EF4-FFF2-40B4-BE49-F238E27FC236}">
                <a16:creationId xmlns:a16="http://schemas.microsoft.com/office/drawing/2014/main" id="{89358786-912B-885F-648F-8D092FA9AC35}"/>
              </a:ext>
            </a:extLst>
          </p:cNvPr>
          <p:cNvSpPr>
            <a:spLocks noGrp="1" noChangeArrowheads="1"/>
          </p:cNvSpPr>
          <p:nvPr>
            <p:ph type="title" idx="4294967295"/>
          </p:nvPr>
        </p:nvSpPr>
        <p:spPr>
          <a:xfrm>
            <a:off x="0" y="252413"/>
            <a:ext cx="8410575" cy="681037"/>
          </a:xfrm>
        </p:spPr>
        <p:txBody>
          <a:bodyPr/>
          <a:lstStyle/>
          <a:p>
            <a:pPr eaLnBrk="1" hangingPunct="1"/>
            <a:r>
              <a:rPr lang="en-US" altLang="en-US" sz="3600"/>
              <a:t>A Firm With Losses</a:t>
            </a:r>
          </a:p>
        </p:txBody>
      </p:sp>
      <p:grpSp>
        <p:nvGrpSpPr>
          <p:cNvPr id="2" name="Group 2">
            <a:extLst>
              <a:ext uri="{FF2B5EF4-FFF2-40B4-BE49-F238E27FC236}">
                <a16:creationId xmlns:a16="http://schemas.microsoft.com/office/drawing/2014/main" id="{A0A43A99-2D5C-8BAE-C995-9A745D0E3D52}"/>
              </a:ext>
            </a:extLst>
          </p:cNvPr>
          <p:cNvGrpSpPr>
            <a:grpSpLocks/>
          </p:cNvGrpSpPr>
          <p:nvPr/>
        </p:nvGrpSpPr>
        <p:grpSpPr bwMode="auto">
          <a:xfrm>
            <a:off x="3511550" y="3716338"/>
            <a:ext cx="2189163" cy="381000"/>
            <a:chOff x="2212" y="2411"/>
            <a:chExt cx="1379" cy="240"/>
          </a:xfrm>
        </p:grpSpPr>
        <p:sp>
          <p:nvSpPr>
            <p:cNvPr id="29730" name="Line 3">
              <a:extLst>
                <a:ext uri="{FF2B5EF4-FFF2-40B4-BE49-F238E27FC236}">
                  <a16:creationId xmlns:a16="http://schemas.microsoft.com/office/drawing/2014/main" id="{19DEC435-14BF-7B45-6373-950B1C1C8E1D}"/>
                </a:ext>
              </a:extLst>
            </p:cNvPr>
            <p:cNvSpPr>
              <a:spLocks noChangeShapeType="1"/>
            </p:cNvSpPr>
            <p:nvPr/>
          </p:nvSpPr>
          <p:spPr bwMode="auto">
            <a:xfrm flipH="1" flipV="1">
              <a:off x="2728" y="2531"/>
              <a:ext cx="863" cy="0"/>
            </a:xfrm>
            <a:prstGeom prst="line">
              <a:avLst/>
            </a:prstGeom>
            <a:noFill/>
            <a:ln w="9525">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31" name="Text Box 4">
              <a:extLst>
                <a:ext uri="{FF2B5EF4-FFF2-40B4-BE49-F238E27FC236}">
                  <a16:creationId xmlns:a16="http://schemas.microsoft.com/office/drawing/2014/main" id="{04E3DFB1-01C1-AC22-A6B7-E1CC76B54F41}"/>
                </a:ext>
              </a:extLst>
            </p:cNvPr>
            <p:cNvSpPr txBox="1">
              <a:spLocks noChangeArrowheads="1"/>
            </p:cNvSpPr>
            <p:nvPr/>
          </p:nvSpPr>
          <p:spPr bwMode="auto">
            <a:xfrm>
              <a:off x="2212" y="2411"/>
              <a:ext cx="46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500" i="1">
                  <a:cs typeface="Arial" panose="020B0604020202020204" pitchFamily="34" charset="0"/>
                </a:rPr>
                <a:t>ATC</a:t>
              </a:r>
            </a:p>
          </p:txBody>
        </p:sp>
      </p:grpSp>
      <p:grpSp>
        <p:nvGrpSpPr>
          <p:cNvPr id="3" name="Group 5">
            <a:extLst>
              <a:ext uri="{FF2B5EF4-FFF2-40B4-BE49-F238E27FC236}">
                <a16:creationId xmlns:a16="http://schemas.microsoft.com/office/drawing/2014/main" id="{DCD3086D-E298-B602-AAE7-8D0951B10E8F}"/>
              </a:ext>
            </a:extLst>
          </p:cNvPr>
          <p:cNvGrpSpPr>
            <a:grpSpLocks/>
          </p:cNvGrpSpPr>
          <p:nvPr/>
        </p:nvGrpSpPr>
        <p:grpSpPr bwMode="auto">
          <a:xfrm>
            <a:off x="4341813" y="3911600"/>
            <a:ext cx="1360487" cy="528638"/>
            <a:chOff x="2735" y="2534"/>
            <a:chExt cx="857" cy="333"/>
          </a:xfrm>
        </p:grpSpPr>
        <p:sp>
          <p:nvSpPr>
            <p:cNvPr id="29728" name="Rectangle 6">
              <a:extLst>
                <a:ext uri="{FF2B5EF4-FFF2-40B4-BE49-F238E27FC236}">
                  <a16:creationId xmlns:a16="http://schemas.microsoft.com/office/drawing/2014/main" id="{8B010759-0291-A962-A6ED-A1DDB436A49C}"/>
                </a:ext>
              </a:extLst>
            </p:cNvPr>
            <p:cNvSpPr>
              <a:spLocks noChangeArrowheads="1"/>
            </p:cNvSpPr>
            <p:nvPr/>
          </p:nvSpPr>
          <p:spPr bwMode="auto">
            <a:xfrm>
              <a:off x="2735" y="2534"/>
              <a:ext cx="857" cy="333"/>
            </a:xfrm>
            <a:prstGeom prst="rect">
              <a:avLst/>
            </a:prstGeom>
            <a:solidFill>
              <a:srgbClr val="FFDBB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29729" name="Text Box 7">
              <a:extLst>
                <a:ext uri="{FF2B5EF4-FFF2-40B4-BE49-F238E27FC236}">
                  <a16:creationId xmlns:a16="http://schemas.microsoft.com/office/drawing/2014/main" id="{D53B7388-CC30-6C48-B01B-4FF0FB207D0E}"/>
                </a:ext>
              </a:extLst>
            </p:cNvPr>
            <p:cNvSpPr txBox="1">
              <a:spLocks noChangeArrowheads="1"/>
            </p:cNvSpPr>
            <p:nvPr/>
          </p:nvSpPr>
          <p:spPr bwMode="auto">
            <a:xfrm>
              <a:off x="2844" y="2548"/>
              <a:ext cx="60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500">
                  <a:cs typeface="Arial" panose="020B0604020202020204" pitchFamily="34" charset="0"/>
                </a:rPr>
                <a:t>loss</a:t>
              </a:r>
              <a:endParaRPr lang="en-US" altLang="en-US" sz="2500" i="1">
                <a:cs typeface="Arial" panose="020B0604020202020204" pitchFamily="34" charset="0"/>
              </a:endParaRPr>
            </a:p>
          </p:txBody>
        </p:sp>
      </p:grpSp>
      <p:grpSp>
        <p:nvGrpSpPr>
          <p:cNvPr id="29703" name="Group 9">
            <a:extLst>
              <a:ext uri="{FF2B5EF4-FFF2-40B4-BE49-F238E27FC236}">
                <a16:creationId xmlns:a16="http://schemas.microsoft.com/office/drawing/2014/main" id="{39241B72-0E13-95CC-68C2-FF6DE6073C24}"/>
              </a:ext>
            </a:extLst>
          </p:cNvPr>
          <p:cNvGrpSpPr>
            <a:grpSpLocks/>
          </p:cNvGrpSpPr>
          <p:nvPr/>
        </p:nvGrpSpPr>
        <p:grpSpPr bwMode="auto">
          <a:xfrm>
            <a:off x="4333875" y="1557338"/>
            <a:ext cx="3741738" cy="3786187"/>
            <a:chOff x="1489" y="785"/>
            <a:chExt cx="3650" cy="2492"/>
          </a:xfrm>
        </p:grpSpPr>
        <p:sp>
          <p:nvSpPr>
            <p:cNvPr id="29726" name="Line 10">
              <a:extLst>
                <a:ext uri="{FF2B5EF4-FFF2-40B4-BE49-F238E27FC236}">
                  <a16:creationId xmlns:a16="http://schemas.microsoft.com/office/drawing/2014/main" id="{6134F1AD-289F-8851-8280-248BCAC071EE}"/>
                </a:ext>
              </a:extLst>
            </p:cNvPr>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7" name="Line 11">
              <a:extLst>
                <a:ext uri="{FF2B5EF4-FFF2-40B4-BE49-F238E27FC236}">
                  <a16:creationId xmlns:a16="http://schemas.microsoft.com/office/drawing/2014/main" id="{C2BA1BFE-782C-E87F-D24A-5B6AE6EDB9FA}"/>
                </a:ext>
              </a:extLst>
            </p:cNvPr>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04" name="Text Box 12">
            <a:extLst>
              <a:ext uri="{FF2B5EF4-FFF2-40B4-BE49-F238E27FC236}">
                <a16:creationId xmlns:a16="http://schemas.microsoft.com/office/drawing/2014/main" id="{A5DF41CC-C33F-C748-58E3-FD3AB9CEC588}"/>
              </a:ext>
            </a:extLst>
          </p:cNvPr>
          <p:cNvSpPr txBox="1">
            <a:spLocks noChangeArrowheads="1"/>
          </p:cNvSpPr>
          <p:nvPr/>
        </p:nvSpPr>
        <p:spPr bwMode="auto">
          <a:xfrm>
            <a:off x="8034338" y="5094288"/>
            <a:ext cx="5365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b="1" i="1">
                <a:cs typeface="Arial" panose="020B0604020202020204" pitchFamily="34" charset="0"/>
              </a:rPr>
              <a:t>Q</a:t>
            </a:r>
          </a:p>
        </p:txBody>
      </p:sp>
      <p:sp>
        <p:nvSpPr>
          <p:cNvPr id="29705" name="Text Box 13">
            <a:extLst>
              <a:ext uri="{FF2B5EF4-FFF2-40B4-BE49-F238E27FC236}">
                <a16:creationId xmlns:a16="http://schemas.microsoft.com/office/drawing/2014/main" id="{58BD1056-CB20-5551-4B53-E32128407D71}"/>
              </a:ext>
            </a:extLst>
          </p:cNvPr>
          <p:cNvSpPr txBox="1">
            <a:spLocks noChangeArrowheads="1"/>
          </p:cNvSpPr>
          <p:nvPr/>
        </p:nvSpPr>
        <p:spPr bwMode="auto">
          <a:xfrm>
            <a:off x="2844800" y="1454150"/>
            <a:ext cx="14827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500">
                <a:cs typeface="Arial" panose="020B0604020202020204" pitchFamily="34" charset="0"/>
              </a:rPr>
              <a:t>Costs, </a:t>
            </a:r>
            <a:r>
              <a:rPr lang="en-US" altLang="en-US" sz="2500" b="1" i="1">
                <a:cs typeface="Arial" panose="020B0604020202020204" pitchFamily="34" charset="0"/>
              </a:rPr>
              <a:t>P</a:t>
            </a:r>
          </a:p>
        </p:txBody>
      </p:sp>
      <p:sp>
        <p:nvSpPr>
          <p:cNvPr id="29706" name="Line 14">
            <a:extLst>
              <a:ext uri="{FF2B5EF4-FFF2-40B4-BE49-F238E27FC236}">
                <a16:creationId xmlns:a16="http://schemas.microsoft.com/office/drawing/2014/main" id="{9AE051DC-E023-5474-1561-E731EC970EC3}"/>
              </a:ext>
            </a:extLst>
          </p:cNvPr>
          <p:cNvSpPr>
            <a:spLocks noChangeShapeType="1"/>
          </p:cNvSpPr>
          <p:nvPr/>
        </p:nvSpPr>
        <p:spPr bwMode="auto">
          <a:xfrm flipV="1">
            <a:off x="5138738" y="2378075"/>
            <a:ext cx="2136775" cy="281305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Arc 15">
            <a:extLst>
              <a:ext uri="{FF2B5EF4-FFF2-40B4-BE49-F238E27FC236}">
                <a16:creationId xmlns:a16="http://schemas.microsoft.com/office/drawing/2014/main" id="{8250E5B0-DA21-5403-3E8A-B2EA99F3396A}"/>
              </a:ext>
            </a:extLst>
          </p:cNvPr>
          <p:cNvSpPr>
            <a:spLocks/>
          </p:cNvSpPr>
          <p:nvPr/>
        </p:nvSpPr>
        <p:spPr bwMode="auto">
          <a:xfrm flipH="1" flipV="1">
            <a:off x="4643438" y="2422525"/>
            <a:ext cx="3062287" cy="1516063"/>
          </a:xfrm>
          <a:custGeom>
            <a:avLst/>
            <a:gdLst>
              <a:gd name="T0" fmla="*/ 0 w 32505"/>
              <a:gd name="T1" fmla="*/ 2147483646 h 21600"/>
              <a:gd name="T2" fmla="*/ 2147483646 w 32505"/>
              <a:gd name="T3" fmla="*/ 2147483646 h 21600"/>
              <a:gd name="T4" fmla="*/ 2147483646 w 32505"/>
              <a:gd name="T5" fmla="*/ 2147483646 h 21600"/>
              <a:gd name="T6" fmla="*/ 0 60000 65536"/>
              <a:gd name="T7" fmla="*/ 0 60000 65536"/>
              <a:gd name="T8" fmla="*/ 0 60000 65536"/>
              <a:gd name="T9" fmla="*/ 0 w 32505"/>
              <a:gd name="T10" fmla="*/ 0 h 21600"/>
              <a:gd name="T11" fmla="*/ 32505 w 32505"/>
              <a:gd name="T12" fmla="*/ 21600 h 21600"/>
            </a:gdLst>
            <a:ahLst/>
            <a:cxnLst>
              <a:cxn ang="T6">
                <a:pos x="T0" y="T1"/>
              </a:cxn>
              <a:cxn ang="T7">
                <a:pos x="T2" y="T3"/>
              </a:cxn>
              <a:cxn ang="T8">
                <a:pos x="T4" y="T5"/>
              </a:cxn>
            </a:cxnLst>
            <a:rect l="T9" t="T10" r="T11" b="T12"/>
            <a:pathLst>
              <a:path w="32505" h="21600" fill="none" extrusionOk="0">
                <a:moveTo>
                  <a:pt x="0" y="8530"/>
                </a:moveTo>
                <a:cubicBezTo>
                  <a:pt x="4084" y="3155"/>
                  <a:pt x="10446" y="-1"/>
                  <a:pt x="17197" y="0"/>
                </a:cubicBezTo>
                <a:cubicBezTo>
                  <a:pt x="22942" y="0"/>
                  <a:pt x="28451" y="2289"/>
                  <a:pt x="32504" y="6361"/>
                </a:cubicBezTo>
              </a:path>
              <a:path w="32505" h="21600" stroke="0" extrusionOk="0">
                <a:moveTo>
                  <a:pt x="0" y="8530"/>
                </a:moveTo>
                <a:cubicBezTo>
                  <a:pt x="4084" y="3155"/>
                  <a:pt x="10446" y="-1"/>
                  <a:pt x="17197" y="0"/>
                </a:cubicBezTo>
                <a:cubicBezTo>
                  <a:pt x="22942" y="0"/>
                  <a:pt x="28451" y="2289"/>
                  <a:pt x="32504" y="6361"/>
                </a:cubicBezTo>
                <a:lnTo>
                  <a:pt x="17197" y="21600"/>
                </a:lnTo>
                <a:lnTo>
                  <a:pt x="0" y="8530"/>
                </a:lnTo>
                <a:close/>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08" name="Text Box 16">
            <a:extLst>
              <a:ext uri="{FF2B5EF4-FFF2-40B4-BE49-F238E27FC236}">
                <a16:creationId xmlns:a16="http://schemas.microsoft.com/office/drawing/2014/main" id="{8D21DC7E-40A8-1C0B-6D00-2B55FAB28E7C}"/>
              </a:ext>
            </a:extLst>
          </p:cNvPr>
          <p:cNvSpPr txBox="1">
            <a:spLocks noChangeArrowheads="1"/>
          </p:cNvSpPr>
          <p:nvPr/>
        </p:nvSpPr>
        <p:spPr bwMode="auto">
          <a:xfrm>
            <a:off x="7207250" y="2009775"/>
            <a:ext cx="6080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i="1">
                <a:cs typeface="Arial" panose="020B0604020202020204" pitchFamily="34" charset="0"/>
              </a:rPr>
              <a:t>MC</a:t>
            </a:r>
          </a:p>
        </p:txBody>
      </p:sp>
      <p:sp>
        <p:nvSpPr>
          <p:cNvPr id="29709" name="Text Box 17">
            <a:extLst>
              <a:ext uri="{FF2B5EF4-FFF2-40B4-BE49-F238E27FC236}">
                <a16:creationId xmlns:a16="http://schemas.microsoft.com/office/drawing/2014/main" id="{C0346B50-D4E4-96D6-B8CE-6C71F150B8CE}"/>
              </a:ext>
            </a:extLst>
          </p:cNvPr>
          <p:cNvSpPr txBox="1">
            <a:spLocks noChangeArrowheads="1"/>
          </p:cNvSpPr>
          <p:nvPr/>
        </p:nvSpPr>
        <p:spPr bwMode="auto">
          <a:xfrm>
            <a:off x="7756525" y="3006725"/>
            <a:ext cx="7381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i="1">
                <a:cs typeface="Arial" panose="020B0604020202020204" pitchFamily="34" charset="0"/>
              </a:rPr>
              <a:t>ATC</a:t>
            </a:r>
          </a:p>
        </p:txBody>
      </p:sp>
      <p:grpSp>
        <p:nvGrpSpPr>
          <p:cNvPr id="5" name="Group 18">
            <a:extLst>
              <a:ext uri="{FF2B5EF4-FFF2-40B4-BE49-F238E27FC236}">
                <a16:creationId xmlns:a16="http://schemas.microsoft.com/office/drawing/2014/main" id="{A2D72701-86AD-32C3-46AE-0C01B9650ACB}"/>
              </a:ext>
            </a:extLst>
          </p:cNvPr>
          <p:cNvGrpSpPr>
            <a:grpSpLocks/>
          </p:cNvGrpSpPr>
          <p:nvPr/>
        </p:nvGrpSpPr>
        <p:grpSpPr bwMode="auto">
          <a:xfrm>
            <a:off x="3673475" y="4213225"/>
            <a:ext cx="4887913" cy="473075"/>
            <a:chOff x="2314" y="2374"/>
            <a:chExt cx="3079" cy="298"/>
          </a:xfrm>
        </p:grpSpPr>
        <p:sp>
          <p:nvSpPr>
            <p:cNvPr id="29723" name="Line 19">
              <a:extLst>
                <a:ext uri="{FF2B5EF4-FFF2-40B4-BE49-F238E27FC236}">
                  <a16:creationId xmlns:a16="http://schemas.microsoft.com/office/drawing/2014/main" id="{13BEBC3D-754D-21C2-9B01-930AD375F616}"/>
                </a:ext>
              </a:extLst>
            </p:cNvPr>
            <p:cNvSpPr>
              <a:spLocks noChangeShapeType="1"/>
            </p:cNvSpPr>
            <p:nvPr/>
          </p:nvSpPr>
          <p:spPr bwMode="auto">
            <a:xfrm>
              <a:off x="2726" y="2525"/>
              <a:ext cx="22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4" name="Text Box 20">
              <a:extLst>
                <a:ext uri="{FF2B5EF4-FFF2-40B4-BE49-F238E27FC236}">
                  <a16:creationId xmlns:a16="http://schemas.microsoft.com/office/drawing/2014/main" id="{FF977BE1-5B9D-344E-A498-8BF92844871C}"/>
                </a:ext>
              </a:extLst>
            </p:cNvPr>
            <p:cNvSpPr txBox="1">
              <a:spLocks noChangeArrowheads="1"/>
            </p:cNvSpPr>
            <p:nvPr/>
          </p:nvSpPr>
          <p:spPr bwMode="auto">
            <a:xfrm>
              <a:off x="2314" y="2374"/>
              <a:ext cx="38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500" b="1" i="1">
                  <a:cs typeface="Arial" panose="020B0604020202020204" pitchFamily="34" charset="0"/>
                </a:rPr>
                <a:t>P</a:t>
              </a:r>
              <a:endParaRPr lang="en-US" altLang="en-US" sz="2500" b="1" baseline="-25000">
                <a:cs typeface="Arial" panose="020B0604020202020204" pitchFamily="34" charset="0"/>
              </a:endParaRPr>
            </a:p>
          </p:txBody>
        </p:sp>
        <p:sp>
          <p:nvSpPr>
            <p:cNvPr id="29725" name="Text Box 21">
              <a:extLst>
                <a:ext uri="{FF2B5EF4-FFF2-40B4-BE49-F238E27FC236}">
                  <a16:creationId xmlns:a16="http://schemas.microsoft.com/office/drawing/2014/main" id="{60695556-F5B8-B6E3-5DB1-13D631405CE4}"/>
                </a:ext>
              </a:extLst>
            </p:cNvPr>
            <p:cNvSpPr txBox="1">
              <a:spLocks noChangeArrowheads="1"/>
            </p:cNvSpPr>
            <p:nvPr/>
          </p:nvSpPr>
          <p:spPr bwMode="auto">
            <a:xfrm>
              <a:off x="5010" y="2401"/>
              <a:ext cx="38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i="1">
                  <a:cs typeface="Arial" panose="020B0604020202020204" pitchFamily="34" charset="0"/>
                </a:rPr>
                <a:t>MR</a:t>
              </a:r>
            </a:p>
          </p:txBody>
        </p:sp>
      </p:grpSp>
      <p:grpSp>
        <p:nvGrpSpPr>
          <p:cNvPr id="6" name="Group 22">
            <a:extLst>
              <a:ext uri="{FF2B5EF4-FFF2-40B4-BE49-F238E27FC236}">
                <a16:creationId xmlns:a16="http://schemas.microsoft.com/office/drawing/2014/main" id="{C172175F-FCA3-C368-86F6-6705A268C55A}"/>
              </a:ext>
            </a:extLst>
          </p:cNvPr>
          <p:cNvGrpSpPr>
            <a:grpSpLocks/>
          </p:cNvGrpSpPr>
          <p:nvPr/>
        </p:nvGrpSpPr>
        <p:grpSpPr bwMode="auto">
          <a:xfrm>
            <a:off x="5484813" y="3833813"/>
            <a:ext cx="422275" cy="1892300"/>
            <a:chOff x="3455" y="2485"/>
            <a:chExt cx="266" cy="1192"/>
          </a:xfrm>
        </p:grpSpPr>
        <p:sp>
          <p:nvSpPr>
            <p:cNvPr id="29719" name="Text Box 23">
              <a:extLst>
                <a:ext uri="{FF2B5EF4-FFF2-40B4-BE49-F238E27FC236}">
                  <a16:creationId xmlns:a16="http://schemas.microsoft.com/office/drawing/2014/main" id="{1932DEDB-F6C4-3DEB-B874-D7CEA80F31FD}"/>
                </a:ext>
              </a:extLst>
            </p:cNvPr>
            <p:cNvSpPr txBox="1">
              <a:spLocks noChangeArrowheads="1"/>
            </p:cNvSpPr>
            <p:nvPr/>
          </p:nvSpPr>
          <p:spPr bwMode="auto">
            <a:xfrm>
              <a:off x="3455" y="3437"/>
              <a:ext cx="26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500" b="1" i="1">
                  <a:cs typeface="Arial" panose="020B0604020202020204" pitchFamily="34" charset="0"/>
                </a:rPr>
                <a:t>Q</a:t>
              </a:r>
              <a:endParaRPr lang="en-US" altLang="en-US" sz="2500" b="1" baseline="-25000">
                <a:cs typeface="Arial" panose="020B0604020202020204" pitchFamily="34" charset="0"/>
              </a:endParaRPr>
            </a:p>
          </p:txBody>
        </p:sp>
        <p:sp>
          <p:nvSpPr>
            <p:cNvPr id="29720" name="Line 24">
              <a:extLst>
                <a:ext uri="{FF2B5EF4-FFF2-40B4-BE49-F238E27FC236}">
                  <a16:creationId xmlns:a16="http://schemas.microsoft.com/office/drawing/2014/main" id="{5777E76C-BF7D-6EE9-B85E-45DD31C76F80}"/>
                </a:ext>
              </a:extLst>
            </p:cNvPr>
            <p:cNvSpPr>
              <a:spLocks noChangeShapeType="1"/>
            </p:cNvSpPr>
            <p:nvPr/>
          </p:nvSpPr>
          <p:spPr bwMode="auto">
            <a:xfrm>
              <a:off x="3593" y="2529"/>
              <a:ext cx="0" cy="905"/>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21" name="Oval 25">
              <a:extLst>
                <a:ext uri="{FF2B5EF4-FFF2-40B4-BE49-F238E27FC236}">
                  <a16:creationId xmlns:a16="http://schemas.microsoft.com/office/drawing/2014/main" id="{C9B7C4BB-E877-DCF2-87C4-60B0E1081ADB}"/>
                </a:ext>
              </a:extLst>
            </p:cNvPr>
            <p:cNvSpPr>
              <a:spLocks noChangeArrowheads="1"/>
            </p:cNvSpPr>
            <p:nvPr/>
          </p:nvSpPr>
          <p:spPr bwMode="auto">
            <a:xfrm>
              <a:off x="3549" y="283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29722" name="Oval 26">
              <a:extLst>
                <a:ext uri="{FF2B5EF4-FFF2-40B4-BE49-F238E27FC236}">
                  <a16:creationId xmlns:a16="http://schemas.microsoft.com/office/drawing/2014/main" id="{0080FC81-619D-96C4-575D-171C68A67D23}"/>
                </a:ext>
              </a:extLst>
            </p:cNvPr>
            <p:cNvSpPr>
              <a:spLocks noChangeArrowheads="1"/>
            </p:cNvSpPr>
            <p:nvPr/>
          </p:nvSpPr>
          <p:spPr bwMode="auto">
            <a:xfrm>
              <a:off x="3547" y="248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grpSp>
      <p:sp>
        <p:nvSpPr>
          <p:cNvPr id="283675" name="Text Box 27">
            <a:extLst>
              <a:ext uri="{FF2B5EF4-FFF2-40B4-BE49-F238E27FC236}">
                <a16:creationId xmlns:a16="http://schemas.microsoft.com/office/drawing/2014/main" id="{4ED0D7C9-8215-8DCC-3E86-462A64ED87A7}"/>
              </a:ext>
            </a:extLst>
          </p:cNvPr>
          <p:cNvSpPr txBox="1">
            <a:spLocks noChangeArrowheads="1"/>
          </p:cNvSpPr>
          <p:nvPr/>
        </p:nvSpPr>
        <p:spPr bwMode="auto">
          <a:xfrm>
            <a:off x="6029325" y="3952875"/>
            <a:ext cx="193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400">
                <a:cs typeface="Arial" panose="020B0604020202020204" pitchFamily="34" charset="0"/>
              </a:rPr>
              <a:t>loss per unit</a:t>
            </a:r>
            <a:endParaRPr lang="en-US" altLang="en-US" sz="2400" i="1">
              <a:cs typeface="Arial" panose="020B0604020202020204" pitchFamily="34" charset="0"/>
            </a:endParaRPr>
          </a:p>
        </p:txBody>
      </p:sp>
      <p:sp>
        <p:nvSpPr>
          <p:cNvPr id="283676" name="Text Box 28">
            <a:extLst>
              <a:ext uri="{FF2B5EF4-FFF2-40B4-BE49-F238E27FC236}">
                <a16:creationId xmlns:a16="http://schemas.microsoft.com/office/drawing/2014/main" id="{9484D441-E295-7024-D825-38D7CA8100AB}"/>
              </a:ext>
            </a:extLst>
          </p:cNvPr>
          <p:cNvSpPr txBox="1">
            <a:spLocks noChangeArrowheads="1"/>
          </p:cNvSpPr>
          <p:nvPr/>
        </p:nvSpPr>
        <p:spPr bwMode="auto">
          <a:xfrm>
            <a:off x="1177925" y="4203700"/>
            <a:ext cx="278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400">
                <a:cs typeface="Arial" panose="020B0604020202020204" pitchFamily="34" charset="0"/>
              </a:rPr>
              <a:t>revenue per unit =</a:t>
            </a:r>
          </a:p>
        </p:txBody>
      </p:sp>
      <p:sp>
        <p:nvSpPr>
          <p:cNvPr id="283677" name="Text Box 29">
            <a:extLst>
              <a:ext uri="{FF2B5EF4-FFF2-40B4-BE49-F238E27FC236}">
                <a16:creationId xmlns:a16="http://schemas.microsoft.com/office/drawing/2014/main" id="{368CC324-8890-722D-6228-F5ED3CE07689}"/>
              </a:ext>
            </a:extLst>
          </p:cNvPr>
          <p:cNvSpPr txBox="1">
            <a:spLocks noChangeArrowheads="1"/>
          </p:cNvSpPr>
          <p:nvPr/>
        </p:nvSpPr>
        <p:spPr bwMode="auto">
          <a:xfrm>
            <a:off x="1458913" y="3651250"/>
            <a:ext cx="2192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400">
                <a:cs typeface="Arial" panose="020B0604020202020204" pitchFamily="34" charset="0"/>
              </a:rPr>
              <a:t>cost per unit =</a:t>
            </a:r>
          </a:p>
        </p:txBody>
      </p:sp>
      <p:sp>
        <p:nvSpPr>
          <p:cNvPr id="283678" name="AutoShape 30">
            <a:extLst>
              <a:ext uri="{FF2B5EF4-FFF2-40B4-BE49-F238E27FC236}">
                <a16:creationId xmlns:a16="http://schemas.microsoft.com/office/drawing/2014/main" id="{5A57E16A-AC09-7571-D8BF-7CD355F48E24}"/>
              </a:ext>
            </a:extLst>
          </p:cNvPr>
          <p:cNvSpPr>
            <a:spLocks/>
          </p:cNvSpPr>
          <p:nvPr/>
        </p:nvSpPr>
        <p:spPr bwMode="auto">
          <a:xfrm flipH="1">
            <a:off x="5791200" y="3929063"/>
            <a:ext cx="273050" cy="508000"/>
          </a:xfrm>
          <a:prstGeom prst="leftBrace">
            <a:avLst>
              <a:gd name="adj1" fmla="val 34953"/>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grpSp>
        <p:nvGrpSpPr>
          <p:cNvPr id="7" name="Group 31">
            <a:extLst>
              <a:ext uri="{FF2B5EF4-FFF2-40B4-BE49-F238E27FC236}">
                <a16:creationId xmlns:a16="http://schemas.microsoft.com/office/drawing/2014/main" id="{285646D1-12AE-123C-E94E-2886959D8D0A}"/>
              </a:ext>
            </a:extLst>
          </p:cNvPr>
          <p:cNvGrpSpPr>
            <a:grpSpLocks/>
          </p:cNvGrpSpPr>
          <p:nvPr/>
        </p:nvGrpSpPr>
        <p:grpSpPr bwMode="auto">
          <a:xfrm>
            <a:off x="1825625" y="5680075"/>
            <a:ext cx="3743325" cy="542925"/>
            <a:chOff x="1178" y="3550"/>
            <a:chExt cx="2358" cy="342"/>
          </a:xfrm>
        </p:grpSpPr>
        <p:sp>
          <p:nvSpPr>
            <p:cNvPr id="29717" name="Text Box 32">
              <a:extLst>
                <a:ext uri="{FF2B5EF4-FFF2-40B4-BE49-F238E27FC236}">
                  <a16:creationId xmlns:a16="http://schemas.microsoft.com/office/drawing/2014/main" id="{655A6D1A-13FD-5D2A-BF64-1F0D4E37A940}"/>
                </a:ext>
              </a:extLst>
            </p:cNvPr>
            <p:cNvSpPr txBox="1">
              <a:spLocks noChangeArrowheads="1"/>
            </p:cNvSpPr>
            <p:nvPr/>
          </p:nvSpPr>
          <p:spPr bwMode="auto">
            <a:xfrm>
              <a:off x="1178" y="3604"/>
              <a:ext cx="2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a:cs typeface="Arial" panose="020B0604020202020204" pitchFamily="34" charset="0"/>
                </a:rPr>
                <a:t>loss-minimizing quantity</a:t>
              </a:r>
            </a:p>
          </p:txBody>
        </p:sp>
        <p:sp>
          <p:nvSpPr>
            <p:cNvPr id="29718" name="Line 33">
              <a:extLst>
                <a:ext uri="{FF2B5EF4-FFF2-40B4-BE49-F238E27FC236}">
                  <a16:creationId xmlns:a16="http://schemas.microsoft.com/office/drawing/2014/main" id="{D30C939A-2236-0F51-4EE5-0B1BD1727AF4}"/>
                </a:ext>
              </a:extLst>
            </p:cNvPr>
            <p:cNvSpPr>
              <a:spLocks noChangeShapeType="1"/>
            </p:cNvSpPr>
            <p:nvPr/>
          </p:nvSpPr>
          <p:spPr bwMode="auto">
            <a:xfrm flipV="1">
              <a:off x="3335" y="3550"/>
              <a:ext cx="201"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nodeType="afterGroup">
                            <p:stCondLst>
                              <p:cond delay="500"/>
                            </p:stCondLst>
                            <p:childTnLst>
                              <p:par>
                                <p:cTn id="14" presetID="18" presetClass="entr" presetSubtype="12"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trips(downLeft)">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righ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283677"/>
                                        </p:tgtEl>
                                        <p:attrNameLst>
                                          <p:attrName>style.visibility</p:attrName>
                                        </p:attrNameLst>
                                      </p:cBhvr>
                                      <p:to>
                                        <p:strVal val="visible"/>
                                      </p:to>
                                    </p:set>
                                    <p:animEffect transition="in" filter="wipe(right)">
                                      <p:cBhvr>
                                        <p:cTn id="26" dur="500"/>
                                        <p:tgtEl>
                                          <p:spTgt spid="283677"/>
                                        </p:tgtEl>
                                      </p:cBhvr>
                                    </p:animEffect>
                                  </p:childTnLst>
                                </p:cTn>
                              </p:par>
                              <p:par>
                                <p:cTn id="27" presetID="22" presetClass="entr" presetSubtype="2" fill="hold" nodeType="withEffect">
                                  <p:stCondLst>
                                    <p:cond delay="0"/>
                                  </p:stCondLst>
                                  <p:childTnLst>
                                    <p:set>
                                      <p:cBhvr>
                                        <p:cTn id="28" dur="1" fill="hold">
                                          <p:stCondLst>
                                            <p:cond delay="0"/>
                                          </p:stCondLst>
                                        </p:cTn>
                                        <p:tgtEl>
                                          <p:spTgt spid="283676"/>
                                        </p:tgtEl>
                                        <p:attrNameLst>
                                          <p:attrName>style.visibility</p:attrName>
                                        </p:attrNameLst>
                                      </p:cBhvr>
                                      <p:to>
                                        <p:strVal val="visible"/>
                                      </p:to>
                                    </p:set>
                                    <p:animEffect transition="in" filter="wipe(right)">
                                      <p:cBhvr>
                                        <p:cTn id="29" dur="500"/>
                                        <p:tgtEl>
                                          <p:spTgt spid="28367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83678"/>
                                        </p:tgtEl>
                                        <p:attrNameLst>
                                          <p:attrName>style.visibility</p:attrName>
                                        </p:attrNameLst>
                                      </p:cBhvr>
                                      <p:to>
                                        <p:strVal val="visible"/>
                                      </p:to>
                                    </p:set>
                                    <p:animEffect transition="in" filter="wipe(up)">
                                      <p:cBhvr>
                                        <p:cTn id="34" dur="500"/>
                                        <p:tgtEl>
                                          <p:spTgt spid="283678"/>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83675"/>
                                        </p:tgtEl>
                                        <p:attrNameLst>
                                          <p:attrName>style.visibility</p:attrName>
                                        </p:attrNameLst>
                                      </p:cBhvr>
                                      <p:to>
                                        <p:strVal val="visible"/>
                                      </p:to>
                                    </p:set>
                                    <p:animEffect transition="in" filter="wipe(left)">
                                      <p:cBhvr>
                                        <p:cTn id="38" dur="500"/>
                                        <p:tgtEl>
                                          <p:spTgt spid="28367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dissolve">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75" grpId="0"/>
      <p:bldP spid="283676" grpId="0"/>
      <p:bldP spid="283677" grpId="0"/>
      <p:bldP spid="28367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Footer Placeholder 1">
            <a:extLst>
              <a:ext uri="{FF2B5EF4-FFF2-40B4-BE49-F238E27FC236}">
                <a16:creationId xmlns:a16="http://schemas.microsoft.com/office/drawing/2014/main" id="{D5440B1D-3070-F02B-F00F-F1A320FFCB3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31747" name="Slide Number Placeholder 2">
            <a:extLst>
              <a:ext uri="{FF2B5EF4-FFF2-40B4-BE49-F238E27FC236}">
                <a16:creationId xmlns:a16="http://schemas.microsoft.com/office/drawing/2014/main" id="{51946851-C82A-14AC-F78B-02FDA1CCE51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6B51196F-A984-3F44-9BC2-00794E235AC0}" type="slidenum">
              <a:rPr lang="en-US" altLang="en-US" sz="1700">
                <a:solidFill>
                  <a:srgbClr val="777777"/>
                </a:solidFill>
              </a:rPr>
              <a:pPr>
                <a:lnSpc>
                  <a:spcPct val="100000"/>
                </a:lnSpc>
                <a:spcBef>
                  <a:spcPct val="0"/>
                </a:spcBef>
                <a:buClrTx/>
                <a:buSzTx/>
                <a:buFontTx/>
                <a:buNone/>
              </a:pPr>
              <a:t>17</a:t>
            </a:fld>
            <a:endParaRPr lang="en-US" altLang="en-US" sz="1700">
              <a:solidFill>
                <a:srgbClr val="777777"/>
              </a:solidFill>
            </a:endParaRPr>
          </a:p>
        </p:txBody>
      </p:sp>
      <p:sp>
        <p:nvSpPr>
          <p:cNvPr id="31748" name="Rectangle 2">
            <a:extLst>
              <a:ext uri="{FF2B5EF4-FFF2-40B4-BE49-F238E27FC236}">
                <a16:creationId xmlns:a16="http://schemas.microsoft.com/office/drawing/2014/main" id="{AB17B0D4-22A4-7539-E85F-99E5D1AF5E5E}"/>
              </a:ext>
            </a:extLst>
          </p:cNvPr>
          <p:cNvSpPr>
            <a:spLocks noGrp="1" noChangeArrowheads="1"/>
          </p:cNvSpPr>
          <p:nvPr>
            <p:ph type="title" idx="4294967295"/>
          </p:nvPr>
        </p:nvSpPr>
        <p:spPr>
          <a:xfrm>
            <a:off x="0" y="252413"/>
            <a:ext cx="9144000" cy="649287"/>
          </a:xfrm>
        </p:spPr>
        <p:txBody>
          <a:bodyPr/>
          <a:lstStyle/>
          <a:p>
            <a:pPr eaLnBrk="1" hangingPunct="1"/>
            <a:r>
              <a:rPr lang="en-US" altLang="en-US"/>
              <a:t>Shutdown vs. Exit</a:t>
            </a:r>
          </a:p>
        </p:txBody>
      </p:sp>
      <p:sp>
        <p:nvSpPr>
          <p:cNvPr id="15365" name="Rectangle 3">
            <a:extLst>
              <a:ext uri="{FF2B5EF4-FFF2-40B4-BE49-F238E27FC236}">
                <a16:creationId xmlns:a16="http://schemas.microsoft.com/office/drawing/2014/main" id="{F6ECF8A1-E75E-0425-3EE4-927A6F5D16C7}"/>
              </a:ext>
            </a:extLst>
          </p:cNvPr>
          <p:cNvSpPr>
            <a:spLocks noGrp="1" noChangeArrowheads="1"/>
          </p:cNvSpPr>
          <p:nvPr>
            <p:ph type="body" idx="4294967295"/>
          </p:nvPr>
        </p:nvSpPr>
        <p:spPr>
          <a:xfrm>
            <a:off x="0" y="1008063"/>
            <a:ext cx="8313738" cy="5118100"/>
          </a:xfrm>
        </p:spPr>
        <p:txBody>
          <a:bodyPr/>
          <a:lstStyle/>
          <a:p>
            <a:pPr eaLnBrk="1" hangingPunct="1"/>
            <a:r>
              <a:rPr lang="en-US" altLang="en-US" b="1">
                <a:solidFill>
                  <a:srgbClr val="800080"/>
                </a:solidFill>
              </a:rPr>
              <a:t>Shutdown</a:t>
            </a:r>
            <a:r>
              <a:rPr lang="en-US" altLang="en-US"/>
              <a:t>:  </a:t>
            </a:r>
            <a:br>
              <a:rPr lang="en-US" altLang="en-US"/>
            </a:br>
            <a:r>
              <a:rPr lang="en-US" altLang="en-US"/>
              <a:t>A short-run decision not to produce anything because of market conditions.  </a:t>
            </a:r>
          </a:p>
          <a:p>
            <a:pPr eaLnBrk="1" hangingPunct="1"/>
            <a:r>
              <a:rPr lang="en-US" altLang="en-US" b="1">
                <a:solidFill>
                  <a:srgbClr val="800080"/>
                </a:solidFill>
              </a:rPr>
              <a:t>Exit</a:t>
            </a:r>
            <a:r>
              <a:rPr lang="en-US" altLang="en-US"/>
              <a:t>:  </a:t>
            </a:r>
            <a:br>
              <a:rPr lang="en-US" altLang="en-US"/>
            </a:br>
            <a:r>
              <a:rPr lang="en-US" altLang="en-US"/>
              <a:t>A long-run decision to leave the market. </a:t>
            </a:r>
          </a:p>
          <a:p>
            <a:pPr eaLnBrk="1" hangingPunct="1"/>
            <a:r>
              <a:rPr lang="en-US" altLang="en-US"/>
              <a:t>A key difference: </a:t>
            </a:r>
          </a:p>
          <a:p>
            <a:pPr lvl="1" eaLnBrk="1" hangingPunct="1"/>
            <a:r>
              <a:rPr lang="en-US" altLang="en-US"/>
              <a:t>If shut down in SR, must still pay </a:t>
            </a:r>
            <a:r>
              <a:rPr lang="en-US" altLang="en-US" i="1"/>
              <a:t>FC</a:t>
            </a:r>
            <a:r>
              <a:rPr lang="en-US" altLang="en-US"/>
              <a:t>.</a:t>
            </a:r>
          </a:p>
          <a:p>
            <a:pPr lvl="1" eaLnBrk="1" hangingPunct="1"/>
            <a:r>
              <a:rPr lang="en-US" altLang="en-US"/>
              <a:t>If exit in LR, zero costs.  </a:t>
            </a:r>
          </a:p>
          <a:p>
            <a:pPr eaLnBrk="1" hangingPunct="1">
              <a:buFont typeface="Wingdings" pitchFamily="2" charset="2"/>
              <a:buNone/>
            </a:pPr>
            <a:endParaRPr lang="en-US" altLang="en-US"/>
          </a:p>
        </p:txBody>
      </p:sp>
      <p:sp>
        <p:nvSpPr>
          <p:cNvPr id="31750" name="FlagCount" hidden="1">
            <a:hlinkClick r:id="rId3" action="ppaction://hlinkfile"/>
            <a:extLst>
              <a:ext uri="{FF2B5EF4-FFF2-40B4-BE49-F238E27FC236}">
                <a16:creationId xmlns:a16="http://schemas.microsoft.com/office/drawing/2014/main" id="{DC2CD5A5-B9AB-DCC4-6B4E-A9075E661799}"/>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wipe(left)">
                                      <p:cBhvr>
                                        <p:cTn id="7" dur="500"/>
                                        <p:tgtEl>
                                          <p:spTgt spid="153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5">
                                            <p:txEl>
                                              <p:pRg st="1" end="1"/>
                                            </p:txEl>
                                          </p:spTgt>
                                        </p:tgtEl>
                                        <p:attrNameLst>
                                          <p:attrName>style.visibility</p:attrName>
                                        </p:attrNameLst>
                                      </p:cBhvr>
                                      <p:to>
                                        <p:strVal val="visible"/>
                                      </p:to>
                                    </p:set>
                                    <p:animEffect transition="in" filter="wipe(left)">
                                      <p:cBhvr>
                                        <p:cTn id="12" dur="500"/>
                                        <p:tgtEl>
                                          <p:spTgt spid="153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365">
                                            <p:txEl>
                                              <p:pRg st="2" end="2"/>
                                            </p:txEl>
                                          </p:spTgt>
                                        </p:tgtEl>
                                        <p:attrNameLst>
                                          <p:attrName>style.visibility</p:attrName>
                                        </p:attrNameLst>
                                      </p:cBhvr>
                                      <p:to>
                                        <p:strVal val="visible"/>
                                      </p:to>
                                    </p:set>
                                    <p:animEffect transition="in" filter="wipe(left)">
                                      <p:cBhvr>
                                        <p:cTn id="17" dur="500"/>
                                        <p:tgtEl>
                                          <p:spTgt spid="153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365">
                                            <p:txEl>
                                              <p:pRg st="3" end="3"/>
                                            </p:txEl>
                                          </p:spTgt>
                                        </p:tgtEl>
                                        <p:attrNameLst>
                                          <p:attrName>style.visibility</p:attrName>
                                        </p:attrNameLst>
                                      </p:cBhvr>
                                      <p:to>
                                        <p:strVal val="visible"/>
                                      </p:to>
                                    </p:set>
                                    <p:animEffect transition="in" filter="wipe(left)">
                                      <p:cBhvr>
                                        <p:cTn id="22" dur="500"/>
                                        <p:tgtEl>
                                          <p:spTgt spid="1536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365">
                                            <p:txEl>
                                              <p:pRg st="4" end="4"/>
                                            </p:txEl>
                                          </p:spTgt>
                                        </p:tgtEl>
                                        <p:attrNameLst>
                                          <p:attrName>style.visibility</p:attrName>
                                        </p:attrNameLst>
                                      </p:cBhvr>
                                      <p:to>
                                        <p:strVal val="visible"/>
                                      </p:to>
                                    </p:set>
                                    <p:animEffect transition="in" filter="wipe(left)">
                                      <p:cBhvr>
                                        <p:cTn id="27" dur="500"/>
                                        <p:tgtEl>
                                          <p:spTgt spid="1536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bldLvl="4"/>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Footer Placeholder 1">
            <a:extLst>
              <a:ext uri="{FF2B5EF4-FFF2-40B4-BE49-F238E27FC236}">
                <a16:creationId xmlns:a16="http://schemas.microsoft.com/office/drawing/2014/main" id="{E61255C9-BFD7-D3BA-3F2E-1D45109D27C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33795" name="Slide Number Placeholder 2">
            <a:extLst>
              <a:ext uri="{FF2B5EF4-FFF2-40B4-BE49-F238E27FC236}">
                <a16:creationId xmlns:a16="http://schemas.microsoft.com/office/drawing/2014/main" id="{9153F342-F595-6AB8-7975-DCB8C6ACB8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05778ACD-88C1-9D40-9D37-0EA8DA1130E7}" type="slidenum">
              <a:rPr lang="en-US" altLang="en-US" sz="1700">
                <a:solidFill>
                  <a:srgbClr val="777777"/>
                </a:solidFill>
              </a:rPr>
              <a:pPr>
                <a:lnSpc>
                  <a:spcPct val="100000"/>
                </a:lnSpc>
                <a:spcBef>
                  <a:spcPct val="0"/>
                </a:spcBef>
                <a:buClrTx/>
                <a:buSzTx/>
                <a:buFontTx/>
                <a:buNone/>
              </a:pPr>
              <a:t>18</a:t>
            </a:fld>
            <a:endParaRPr lang="en-US" altLang="en-US" sz="1700">
              <a:solidFill>
                <a:srgbClr val="777777"/>
              </a:solidFill>
            </a:endParaRPr>
          </a:p>
        </p:txBody>
      </p:sp>
      <p:sp>
        <p:nvSpPr>
          <p:cNvPr id="33796" name="Rectangle 2">
            <a:extLst>
              <a:ext uri="{FF2B5EF4-FFF2-40B4-BE49-F238E27FC236}">
                <a16:creationId xmlns:a16="http://schemas.microsoft.com/office/drawing/2014/main" id="{C965FF37-A959-FB15-E568-3BEBD28CC801}"/>
              </a:ext>
            </a:extLst>
          </p:cNvPr>
          <p:cNvSpPr>
            <a:spLocks noGrp="1" noChangeArrowheads="1"/>
          </p:cNvSpPr>
          <p:nvPr>
            <p:ph type="title" idx="4294967295"/>
          </p:nvPr>
        </p:nvSpPr>
        <p:spPr>
          <a:xfrm>
            <a:off x="0" y="252413"/>
            <a:ext cx="9144000" cy="649287"/>
          </a:xfrm>
        </p:spPr>
        <p:txBody>
          <a:bodyPr/>
          <a:lstStyle/>
          <a:p>
            <a:pPr eaLnBrk="1" hangingPunct="1"/>
            <a:r>
              <a:rPr lang="en-US" altLang="en-US" sz="3400"/>
              <a:t>A Firm’s Short-run Decision to Shut Down</a:t>
            </a:r>
          </a:p>
        </p:txBody>
      </p:sp>
      <p:sp>
        <p:nvSpPr>
          <p:cNvPr id="74755" name="Rectangle 3">
            <a:extLst>
              <a:ext uri="{FF2B5EF4-FFF2-40B4-BE49-F238E27FC236}">
                <a16:creationId xmlns:a16="http://schemas.microsoft.com/office/drawing/2014/main" id="{170A4612-F078-AB01-9A3F-8C753E9D8F31}"/>
              </a:ext>
            </a:extLst>
          </p:cNvPr>
          <p:cNvSpPr>
            <a:spLocks noGrp="1" noChangeArrowheads="1"/>
          </p:cNvSpPr>
          <p:nvPr>
            <p:ph type="body" idx="4294967295"/>
          </p:nvPr>
        </p:nvSpPr>
        <p:spPr>
          <a:xfrm>
            <a:off x="0" y="1008063"/>
            <a:ext cx="8313738" cy="4625975"/>
          </a:xfrm>
        </p:spPr>
        <p:txBody>
          <a:bodyPr/>
          <a:lstStyle/>
          <a:p>
            <a:pPr eaLnBrk="1" hangingPunct="1">
              <a:spcBef>
                <a:spcPct val="60000"/>
              </a:spcBef>
            </a:pPr>
            <a:r>
              <a:rPr lang="en-US" altLang="en-US"/>
              <a:t>Cost of shutting down:  revenue loss = </a:t>
            </a:r>
            <a:r>
              <a:rPr lang="en-US" altLang="en-US" i="1"/>
              <a:t>TR</a:t>
            </a:r>
            <a:endParaRPr lang="en-US" altLang="en-US"/>
          </a:p>
          <a:p>
            <a:pPr eaLnBrk="1" hangingPunct="1">
              <a:spcBef>
                <a:spcPct val="60000"/>
              </a:spcBef>
            </a:pPr>
            <a:r>
              <a:rPr lang="en-US" altLang="en-US"/>
              <a:t>Benefit of shutting down:  cost savings = </a:t>
            </a:r>
            <a:r>
              <a:rPr lang="en-US" altLang="en-US" i="1"/>
              <a:t>VC</a:t>
            </a:r>
            <a:br>
              <a:rPr lang="en-US" altLang="en-US"/>
            </a:br>
            <a:r>
              <a:rPr lang="en-US" altLang="en-US"/>
              <a:t>  (firm must still pay </a:t>
            </a:r>
            <a:r>
              <a:rPr lang="en-US" altLang="en-US" i="1"/>
              <a:t>FC</a:t>
            </a:r>
            <a:r>
              <a:rPr lang="en-US" altLang="en-US"/>
              <a:t>)</a:t>
            </a:r>
          </a:p>
          <a:p>
            <a:pPr eaLnBrk="1" hangingPunct="1">
              <a:spcBef>
                <a:spcPct val="60000"/>
              </a:spcBef>
            </a:pPr>
            <a:r>
              <a:rPr lang="en-US" altLang="en-US"/>
              <a:t>So, shut down if   </a:t>
            </a:r>
            <a:r>
              <a:rPr lang="en-US" altLang="en-US" i="1"/>
              <a:t>TR</a:t>
            </a:r>
            <a:r>
              <a:rPr lang="en-US" altLang="en-US"/>
              <a:t>  &lt;  </a:t>
            </a:r>
            <a:r>
              <a:rPr lang="en-US" altLang="en-US" i="1"/>
              <a:t>VC</a:t>
            </a:r>
            <a:endParaRPr lang="en-US" altLang="en-US"/>
          </a:p>
          <a:p>
            <a:pPr eaLnBrk="1" hangingPunct="1">
              <a:spcBef>
                <a:spcPct val="60000"/>
              </a:spcBef>
            </a:pPr>
            <a:r>
              <a:rPr lang="en-US" altLang="en-US"/>
              <a:t>Divide both sides by </a:t>
            </a:r>
            <a:r>
              <a:rPr lang="en-US" altLang="en-US" b="1" i="1"/>
              <a:t>Q</a:t>
            </a:r>
            <a:r>
              <a:rPr lang="en-US" altLang="en-US"/>
              <a:t>:     </a:t>
            </a:r>
            <a:r>
              <a:rPr lang="en-US" altLang="en-US" i="1"/>
              <a:t>TR</a:t>
            </a:r>
            <a:r>
              <a:rPr lang="en-US" altLang="en-US"/>
              <a:t>/</a:t>
            </a:r>
            <a:r>
              <a:rPr lang="en-US" altLang="en-US" b="1" i="1"/>
              <a:t>Q</a:t>
            </a:r>
            <a:r>
              <a:rPr lang="en-US" altLang="en-US"/>
              <a:t>  &lt;  </a:t>
            </a:r>
            <a:r>
              <a:rPr lang="en-US" altLang="en-US" i="1"/>
              <a:t>VC</a:t>
            </a:r>
            <a:r>
              <a:rPr lang="en-US" altLang="en-US"/>
              <a:t>/</a:t>
            </a:r>
            <a:r>
              <a:rPr lang="en-US" altLang="en-US" b="1" i="1"/>
              <a:t>Q</a:t>
            </a:r>
            <a:endParaRPr lang="en-US" altLang="en-US"/>
          </a:p>
          <a:p>
            <a:pPr eaLnBrk="1" hangingPunct="1">
              <a:spcBef>
                <a:spcPct val="60000"/>
              </a:spcBef>
            </a:pPr>
            <a:r>
              <a:rPr lang="en-US" altLang="en-US"/>
              <a:t>So, firm’s decision rule is:</a:t>
            </a:r>
          </a:p>
        </p:txBody>
      </p:sp>
      <p:sp>
        <p:nvSpPr>
          <p:cNvPr id="126980" name="Rectangle 4">
            <a:extLst>
              <a:ext uri="{FF2B5EF4-FFF2-40B4-BE49-F238E27FC236}">
                <a16:creationId xmlns:a16="http://schemas.microsoft.com/office/drawing/2014/main" id="{7B68886A-1077-B678-7662-FA2CEEAB20CC}"/>
              </a:ext>
            </a:extLst>
          </p:cNvPr>
          <p:cNvSpPr>
            <a:spLocks noChangeArrowheads="1"/>
          </p:cNvSpPr>
          <p:nvPr/>
        </p:nvSpPr>
        <p:spPr bwMode="auto">
          <a:xfrm>
            <a:off x="2638425" y="4978400"/>
            <a:ext cx="3711575" cy="5397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a:cs typeface="Arial" panose="020B0604020202020204" pitchFamily="34" charset="0"/>
              </a:rPr>
              <a:t>Shut down if  </a:t>
            </a:r>
            <a:r>
              <a:rPr lang="en-US" altLang="en-US" i="1">
                <a:cs typeface="Arial" panose="020B0604020202020204" pitchFamily="34" charset="0"/>
              </a:rPr>
              <a:t>P</a:t>
            </a:r>
            <a:r>
              <a:rPr lang="en-US" altLang="en-US">
                <a:cs typeface="Arial" panose="020B0604020202020204" pitchFamily="34" charset="0"/>
              </a:rPr>
              <a:t> &lt; </a:t>
            </a:r>
            <a:r>
              <a:rPr lang="en-US" altLang="en-US" i="1">
                <a:cs typeface="Arial" panose="020B0604020202020204" pitchFamily="34" charset="0"/>
              </a:rPr>
              <a:t>AVC</a:t>
            </a:r>
          </a:p>
        </p:txBody>
      </p:sp>
      <p:sp>
        <p:nvSpPr>
          <p:cNvPr id="33799" name="FlagCount" hidden="1">
            <a:hlinkClick r:id="rId3" action="ppaction://hlinkfile"/>
            <a:extLst>
              <a:ext uri="{FF2B5EF4-FFF2-40B4-BE49-F238E27FC236}">
                <a16:creationId xmlns:a16="http://schemas.microsoft.com/office/drawing/2014/main" id="{4D2C0CA4-22E1-276A-02FD-31400BF39C0F}"/>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
        <p:nvSpPr>
          <p:cNvPr id="74758" name="Rectangle 6">
            <a:extLst>
              <a:ext uri="{FF2B5EF4-FFF2-40B4-BE49-F238E27FC236}">
                <a16:creationId xmlns:a16="http://schemas.microsoft.com/office/drawing/2014/main" id="{0B539B60-F58A-CA1D-3103-CFB4E13CB866}"/>
              </a:ext>
            </a:extLst>
          </p:cNvPr>
          <p:cNvSpPr>
            <a:spLocks noChangeArrowheads="1"/>
          </p:cNvSpPr>
          <p:nvPr/>
        </p:nvSpPr>
        <p:spPr bwMode="auto">
          <a:xfrm>
            <a:off x="3265488" y="2870200"/>
            <a:ext cx="1782762" cy="450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wipe(left)">
                                      <p:cBhvr>
                                        <p:cTn id="7" dur="500"/>
                                        <p:tgtEl>
                                          <p:spTgt spid="74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4755">
                                            <p:txEl>
                                              <p:pRg st="1" end="1"/>
                                            </p:txEl>
                                          </p:spTgt>
                                        </p:tgtEl>
                                        <p:attrNameLst>
                                          <p:attrName>style.visibility</p:attrName>
                                        </p:attrNameLst>
                                      </p:cBhvr>
                                      <p:to>
                                        <p:strVal val="visible"/>
                                      </p:to>
                                    </p:set>
                                    <p:animEffect transition="in" filter="wipe(left)">
                                      <p:cBhvr>
                                        <p:cTn id="12" dur="500"/>
                                        <p:tgtEl>
                                          <p:spTgt spid="74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4755">
                                            <p:txEl>
                                              <p:pRg st="2" end="2"/>
                                            </p:txEl>
                                          </p:spTgt>
                                        </p:tgtEl>
                                        <p:attrNameLst>
                                          <p:attrName>style.visibility</p:attrName>
                                        </p:attrNameLst>
                                      </p:cBhvr>
                                      <p:to>
                                        <p:strVal val="visible"/>
                                      </p:to>
                                    </p:set>
                                    <p:animEffect transition="in" filter="wipe(left)">
                                      <p:cBhvr>
                                        <p:cTn id="17" dur="500"/>
                                        <p:tgtEl>
                                          <p:spTgt spid="7475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4758"/>
                                        </p:tgtEl>
                                        <p:attrNameLst>
                                          <p:attrName>style.visibility</p:attrName>
                                        </p:attrNameLst>
                                      </p:cBhvr>
                                      <p:to>
                                        <p:strVal val="visible"/>
                                      </p:to>
                                    </p:set>
                                    <p:animEffect transition="in" filter="fade">
                                      <p:cBhvr>
                                        <p:cTn id="20" dur="500"/>
                                        <p:tgtEl>
                                          <p:spTgt spid="7475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74755">
                                            <p:txEl>
                                              <p:pRg st="3" end="3"/>
                                            </p:txEl>
                                          </p:spTgt>
                                        </p:tgtEl>
                                        <p:attrNameLst>
                                          <p:attrName>style.visibility</p:attrName>
                                        </p:attrNameLst>
                                      </p:cBhvr>
                                      <p:to>
                                        <p:strVal val="visible"/>
                                      </p:to>
                                    </p:set>
                                    <p:animEffect transition="in" filter="wipe(left)">
                                      <p:cBhvr>
                                        <p:cTn id="25" dur="500"/>
                                        <p:tgtEl>
                                          <p:spTgt spid="74755">
                                            <p:txEl>
                                              <p:pRg st="3" end="3"/>
                                            </p:txEl>
                                          </p:spTgt>
                                        </p:tgtEl>
                                      </p:cBhvr>
                                    </p:animEffect>
                                  </p:childTnLst>
                                </p:cTn>
                              </p:par>
                              <p:par>
                                <p:cTn id="26" presetID="10" presetClass="exit" presetSubtype="0" fill="hold" nodeType="withEffect">
                                  <p:stCondLst>
                                    <p:cond delay="0"/>
                                  </p:stCondLst>
                                  <p:childTnLst>
                                    <p:animEffect transition="out" filter="fade">
                                      <p:cBhvr>
                                        <p:cTn id="27" dur="500"/>
                                        <p:tgtEl>
                                          <p:spTgt spid="74758"/>
                                        </p:tgtEl>
                                      </p:cBhvr>
                                    </p:animEffect>
                                    <p:set>
                                      <p:cBhvr>
                                        <p:cTn id="28" dur="1" fill="hold">
                                          <p:stCondLst>
                                            <p:cond delay="499"/>
                                          </p:stCondLst>
                                        </p:cTn>
                                        <p:tgtEl>
                                          <p:spTgt spid="74758"/>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4755">
                                            <p:txEl>
                                              <p:pRg st="4" end="4"/>
                                            </p:txEl>
                                          </p:spTgt>
                                        </p:tgtEl>
                                        <p:attrNameLst>
                                          <p:attrName>style.visibility</p:attrName>
                                        </p:attrNameLst>
                                      </p:cBhvr>
                                      <p:to>
                                        <p:strVal val="visible"/>
                                      </p:to>
                                    </p:set>
                                    <p:animEffect transition="in" filter="wipe(left)">
                                      <p:cBhvr>
                                        <p:cTn id="33" dur="500"/>
                                        <p:tgtEl>
                                          <p:spTgt spid="74755">
                                            <p:txEl>
                                              <p:pRg st="4" end="4"/>
                                            </p:txEl>
                                          </p:spTgt>
                                        </p:tgtEl>
                                      </p:cBhvr>
                                    </p:animEffect>
                                  </p:childTnLst>
                                </p:cTn>
                              </p:par>
                            </p:childTnLst>
                          </p:cTn>
                        </p:par>
                        <p:par>
                          <p:cTn id="34" fill="hold" nodeType="afterGroup">
                            <p:stCondLst>
                              <p:cond delay="500"/>
                            </p:stCondLst>
                            <p:childTnLst>
                              <p:par>
                                <p:cTn id="35" presetID="9" presetClass="entr" presetSubtype="0" fill="hold" nodeType="afterEffect">
                                  <p:stCondLst>
                                    <p:cond delay="0"/>
                                  </p:stCondLst>
                                  <p:childTnLst>
                                    <p:set>
                                      <p:cBhvr>
                                        <p:cTn id="36" dur="1" fill="hold">
                                          <p:stCondLst>
                                            <p:cond delay="0"/>
                                          </p:stCondLst>
                                        </p:cTn>
                                        <p:tgtEl>
                                          <p:spTgt spid="126980"/>
                                        </p:tgtEl>
                                        <p:attrNameLst>
                                          <p:attrName>style.visibility</p:attrName>
                                        </p:attrNameLst>
                                      </p:cBhvr>
                                      <p:to>
                                        <p:strVal val="visible"/>
                                      </p:to>
                                    </p:set>
                                    <p:animEffect transition="in" filter="dissolve">
                                      <p:cBhvr>
                                        <p:cTn id="37" dur="500"/>
                                        <p:tgtEl>
                                          <p:spTgt spid="12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bldLvl="4"/>
      <p:bldP spid="126980" grpId="0" animBg="1"/>
      <p:bldP spid="74758" grpId="0" animBg="1"/>
      <p:bldP spid="7475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36419426-2CE7-1D3B-8E60-0B708C3E1397}"/>
              </a:ext>
            </a:extLst>
          </p:cNvPr>
          <p:cNvSpPr>
            <a:spLocks noGrp="1" noChangeArrowheads="1"/>
          </p:cNvSpPr>
          <p:nvPr>
            <p:ph type="title"/>
          </p:nvPr>
        </p:nvSpPr>
        <p:spPr>
          <a:xfrm>
            <a:off x="342900" y="252413"/>
            <a:ext cx="8410575" cy="1436687"/>
          </a:xfrm>
        </p:spPr>
        <p:txBody>
          <a:bodyPr/>
          <a:lstStyle/>
          <a:p>
            <a:r>
              <a:rPr lang="en-US" altLang="en-US"/>
              <a:t>Profit Maximization vs Sales Maximization</a:t>
            </a:r>
          </a:p>
        </p:txBody>
      </p:sp>
      <p:sp>
        <p:nvSpPr>
          <p:cNvPr id="5123" name="Content Placeholder 2">
            <a:extLst>
              <a:ext uri="{FF2B5EF4-FFF2-40B4-BE49-F238E27FC236}">
                <a16:creationId xmlns:a16="http://schemas.microsoft.com/office/drawing/2014/main" id="{0A9E007D-55EE-A4D7-BA61-E659529C0F9B}"/>
              </a:ext>
            </a:extLst>
          </p:cNvPr>
          <p:cNvSpPr>
            <a:spLocks noGrp="1" noChangeArrowheads="1"/>
          </p:cNvSpPr>
          <p:nvPr>
            <p:ph idx="1"/>
          </p:nvPr>
        </p:nvSpPr>
        <p:spPr>
          <a:xfrm>
            <a:off x="373063" y="1689100"/>
            <a:ext cx="8313737" cy="4437063"/>
          </a:xfrm>
        </p:spPr>
        <p:txBody>
          <a:bodyPr/>
          <a:lstStyle/>
          <a:p>
            <a:r>
              <a:rPr lang="en-US" altLang="en-US"/>
              <a:t>Sales maximization and profit maximization are distinct business objectives. </a:t>
            </a:r>
          </a:p>
          <a:p>
            <a:r>
              <a:rPr lang="en-US" altLang="en-US"/>
              <a:t>Sales maximization is an approach to business where the company's primary objective is to generate as much revenue as possible. </a:t>
            </a:r>
          </a:p>
          <a:p>
            <a:r>
              <a:rPr lang="en-US" altLang="en-US"/>
              <a:t>Profit maximization is an objective where the company intends to generate the highest net income over time.</a:t>
            </a:r>
          </a:p>
        </p:txBody>
      </p:sp>
      <p:sp>
        <p:nvSpPr>
          <p:cNvPr id="5124" name="Footer Placeholder 3">
            <a:extLst>
              <a:ext uri="{FF2B5EF4-FFF2-40B4-BE49-F238E27FC236}">
                <a16:creationId xmlns:a16="http://schemas.microsoft.com/office/drawing/2014/main" id="{C31A9609-7E81-2BA0-98C6-0F2EC739D12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5125" name="Slide Number Placeholder 4">
            <a:extLst>
              <a:ext uri="{FF2B5EF4-FFF2-40B4-BE49-F238E27FC236}">
                <a16:creationId xmlns:a16="http://schemas.microsoft.com/office/drawing/2014/main" id="{9DF6E5C1-5723-E6C4-5491-79FA7D4AF46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E917A456-98DA-9345-94CB-9F8DF250B241}" type="slidenum">
              <a:rPr lang="en-US" altLang="en-US" sz="1700">
                <a:solidFill>
                  <a:srgbClr val="777777"/>
                </a:solidFill>
              </a:rPr>
              <a:pPr>
                <a:lnSpc>
                  <a:spcPct val="100000"/>
                </a:lnSpc>
                <a:spcBef>
                  <a:spcPct val="0"/>
                </a:spcBef>
                <a:buClrTx/>
                <a:buSzTx/>
                <a:buFontTx/>
                <a:buNone/>
              </a:pPr>
              <a:t>1</a:t>
            </a:fld>
            <a:endParaRPr lang="en-US" altLang="en-US" sz="1700">
              <a:solidFill>
                <a:srgbClr val="77777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Footer Placeholder 1">
            <a:extLst>
              <a:ext uri="{FF2B5EF4-FFF2-40B4-BE49-F238E27FC236}">
                <a16:creationId xmlns:a16="http://schemas.microsoft.com/office/drawing/2014/main" id="{BF3AD9B4-55B7-7360-2376-4B25FE4C672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35843" name="Slide Number Placeholder 2">
            <a:extLst>
              <a:ext uri="{FF2B5EF4-FFF2-40B4-BE49-F238E27FC236}">
                <a16:creationId xmlns:a16="http://schemas.microsoft.com/office/drawing/2014/main" id="{73B6C190-4A2C-3EFF-7133-7A8BDF0627C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5108770B-8BA7-6541-BE40-181F01E67E6B}" type="slidenum">
              <a:rPr lang="en-US" altLang="en-US" sz="1700">
                <a:solidFill>
                  <a:srgbClr val="777777"/>
                </a:solidFill>
              </a:rPr>
              <a:pPr>
                <a:lnSpc>
                  <a:spcPct val="100000"/>
                </a:lnSpc>
                <a:spcBef>
                  <a:spcPct val="0"/>
                </a:spcBef>
                <a:buClrTx/>
                <a:buSzTx/>
                <a:buFontTx/>
                <a:buNone/>
              </a:pPr>
              <a:t>19</a:t>
            </a:fld>
            <a:endParaRPr lang="en-US" altLang="en-US" sz="1700">
              <a:solidFill>
                <a:srgbClr val="777777"/>
              </a:solidFill>
            </a:endParaRPr>
          </a:p>
        </p:txBody>
      </p:sp>
      <p:sp>
        <p:nvSpPr>
          <p:cNvPr id="110595" name="Rectangle 3">
            <a:extLst>
              <a:ext uri="{FF2B5EF4-FFF2-40B4-BE49-F238E27FC236}">
                <a16:creationId xmlns:a16="http://schemas.microsoft.com/office/drawing/2014/main" id="{9831DAE3-5AAD-D124-06B8-F0321C08A1CA}"/>
              </a:ext>
            </a:extLst>
          </p:cNvPr>
          <p:cNvSpPr>
            <a:spLocks noGrp="1" noChangeArrowheads="1"/>
          </p:cNvSpPr>
          <p:nvPr>
            <p:ph type="body" idx="4294967295"/>
          </p:nvPr>
        </p:nvSpPr>
        <p:spPr>
          <a:xfrm>
            <a:off x="0" y="1335088"/>
            <a:ext cx="2670175" cy="2225675"/>
          </a:xfrm>
          <a:solidFill>
            <a:srgbClr val="FFFFCC"/>
          </a:solidFill>
        </p:spPr>
        <p:txBody>
          <a:bodyPr/>
          <a:lstStyle/>
          <a:p>
            <a:pPr marL="0" indent="0" eaLnBrk="1" hangingPunct="1">
              <a:buFont typeface="Wingdings" pitchFamily="2" charset="2"/>
              <a:buNone/>
            </a:pPr>
            <a:r>
              <a:rPr lang="en-US" altLang="en-US" sz="2600"/>
              <a:t>The firm’s SR supply curve is the portion of </a:t>
            </a:r>
            <a:br>
              <a:rPr lang="en-US" altLang="en-US" sz="2600"/>
            </a:br>
            <a:r>
              <a:rPr lang="en-US" altLang="en-US" sz="2600"/>
              <a:t>its </a:t>
            </a:r>
            <a:r>
              <a:rPr lang="en-US" altLang="en-US" sz="2600" i="1"/>
              <a:t>MC</a:t>
            </a:r>
            <a:r>
              <a:rPr lang="en-US" altLang="en-US" sz="2600"/>
              <a:t> curve above </a:t>
            </a:r>
            <a:r>
              <a:rPr lang="en-US" altLang="en-US" sz="2600" i="1"/>
              <a:t>AVC</a:t>
            </a:r>
            <a:r>
              <a:rPr lang="en-US" altLang="en-US" sz="2600"/>
              <a:t>.</a:t>
            </a:r>
          </a:p>
        </p:txBody>
      </p:sp>
      <p:sp>
        <p:nvSpPr>
          <p:cNvPr id="35845" name="Rectangle 2">
            <a:extLst>
              <a:ext uri="{FF2B5EF4-FFF2-40B4-BE49-F238E27FC236}">
                <a16:creationId xmlns:a16="http://schemas.microsoft.com/office/drawing/2014/main" id="{A5171F0C-1EA0-5BB3-F76B-8B7097DD77B6}"/>
              </a:ext>
            </a:extLst>
          </p:cNvPr>
          <p:cNvSpPr>
            <a:spLocks noGrp="1" noChangeArrowheads="1"/>
          </p:cNvSpPr>
          <p:nvPr>
            <p:ph type="title" idx="4294967295"/>
          </p:nvPr>
        </p:nvSpPr>
        <p:spPr>
          <a:xfrm>
            <a:off x="0" y="252413"/>
            <a:ext cx="9144000" cy="649287"/>
          </a:xfrm>
        </p:spPr>
        <p:txBody>
          <a:bodyPr/>
          <a:lstStyle/>
          <a:p>
            <a:pPr eaLnBrk="1" hangingPunct="1"/>
            <a:r>
              <a:rPr lang="en-US" altLang="en-US" sz="3500"/>
              <a:t>A Competitive Firm’s SR Supply Curve</a:t>
            </a:r>
          </a:p>
        </p:txBody>
      </p:sp>
      <p:grpSp>
        <p:nvGrpSpPr>
          <p:cNvPr id="35846" name="Group 21">
            <a:extLst>
              <a:ext uri="{FF2B5EF4-FFF2-40B4-BE49-F238E27FC236}">
                <a16:creationId xmlns:a16="http://schemas.microsoft.com/office/drawing/2014/main" id="{F613AFC3-97F9-AE3C-5E14-B23D0AF1E844}"/>
              </a:ext>
            </a:extLst>
          </p:cNvPr>
          <p:cNvGrpSpPr>
            <a:grpSpLocks/>
          </p:cNvGrpSpPr>
          <p:nvPr/>
        </p:nvGrpSpPr>
        <p:grpSpPr bwMode="auto">
          <a:xfrm>
            <a:off x="3706813" y="1698625"/>
            <a:ext cx="4864100" cy="4146550"/>
            <a:chOff x="2335" y="1070"/>
            <a:chExt cx="3064" cy="2612"/>
          </a:xfrm>
        </p:grpSpPr>
        <p:grpSp>
          <p:nvGrpSpPr>
            <p:cNvPr id="35866" name="Group 22">
              <a:extLst>
                <a:ext uri="{FF2B5EF4-FFF2-40B4-BE49-F238E27FC236}">
                  <a16:creationId xmlns:a16="http://schemas.microsoft.com/office/drawing/2014/main" id="{829AA755-F26F-24F6-2C16-BF2B30B87D68}"/>
                </a:ext>
              </a:extLst>
            </p:cNvPr>
            <p:cNvGrpSpPr>
              <a:grpSpLocks/>
            </p:cNvGrpSpPr>
            <p:nvPr/>
          </p:nvGrpSpPr>
          <p:grpSpPr bwMode="auto">
            <a:xfrm>
              <a:off x="2730" y="1335"/>
              <a:ext cx="2357" cy="2206"/>
              <a:chOff x="1489" y="785"/>
              <a:chExt cx="3650" cy="2492"/>
            </a:xfrm>
          </p:grpSpPr>
          <p:sp>
            <p:nvSpPr>
              <p:cNvPr id="35869" name="Line 23">
                <a:extLst>
                  <a:ext uri="{FF2B5EF4-FFF2-40B4-BE49-F238E27FC236}">
                    <a16:creationId xmlns:a16="http://schemas.microsoft.com/office/drawing/2014/main" id="{222C96EF-76EC-0F83-8ACC-36D651182FAF}"/>
                  </a:ext>
                </a:extLst>
              </p:cNvPr>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0" name="Line 24">
                <a:extLst>
                  <a:ext uri="{FF2B5EF4-FFF2-40B4-BE49-F238E27FC236}">
                    <a16:creationId xmlns:a16="http://schemas.microsoft.com/office/drawing/2014/main" id="{284A6C72-ED0F-926C-0825-7DF600B1A0E1}"/>
                  </a:ext>
                </a:extLst>
              </p:cNvPr>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67" name="Text Box 25">
              <a:extLst>
                <a:ext uri="{FF2B5EF4-FFF2-40B4-BE49-F238E27FC236}">
                  <a16:creationId xmlns:a16="http://schemas.microsoft.com/office/drawing/2014/main" id="{F88E35F1-AFC7-4A44-5F4F-B6A453F90B01}"/>
                </a:ext>
              </a:extLst>
            </p:cNvPr>
            <p:cNvSpPr txBox="1">
              <a:spLocks noChangeArrowheads="1"/>
            </p:cNvSpPr>
            <p:nvPr/>
          </p:nvSpPr>
          <p:spPr bwMode="auto">
            <a:xfrm>
              <a:off x="5061" y="3384"/>
              <a:ext cx="33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b="1" i="1">
                  <a:cs typeface="Arial" panose="020B0604020202020204" pitchFamily="34" charset="0"/>
                </a:rPr>
                <a:t>Q</a:t>
              </a:r>
            </a:p>
          </p:txBody>
        </p:sp>
        <p:sp>
          <p:nvSpPr>
            <p:cNvPr id="35868" name="Text Box 26">
              <a:extLst>
                <a:ext uri="{FF2B5EF4-FFF2-40B4-BE49-F238E27FC236}">
                  <a16:creationId xmlns:a16="http://schemas.microsoft.com/office/drawing/2014/main" id="{3CBC6144-A057-CC60-F6F9-B2D514107DD8}"/>
                </a:ext>
              </a:extLst>
            </p:cNvPr>
            <p:cNvSpPr txBox="1">
              <a:spLocks noChangeArrowheads="1"/>
            </p:cNvSpPr>
            <p:nvPr/>
          </p:nvSpPr>
          <p:spPr bwMode="auto">
            <a:xfrm>
              <a:off x="2335" y="1070"/>
              <a:ext cx="69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500">
                  <a:cs typeface="Arial" panose="020B0604020202020204" pitchFamily="34" charset="0"/>
                </a:rPr>
                <a:t>Costs</a:t>
              </a:r>
            </a:p>
          </p:txBody>
        </p:sp>
      </p:grpSp>
      <p:grpSp>
        <p:nvGrpSpPr>
          <p:cNvPr id="35847" name="Group 27">
            <a:extLst>
              <a:ext uri="{FF2B5EF4-FFF2-40B4-BE49-F238E27FC236}">
                <a16:creationId xmlns:a16="http://schemas.microsoft.com/office/drawing/2014/main" id="{77D9158D-CD22-ABAD-0778-E1EA92E2260E}"/>
              </a:ext>
            </a:extLst>
          </p:cNvPr>
          <p:cNvGrpSpPr>
            <a:grpSpLocks/>
          </p:cNvGrpSpPr>
          <p:nvPr/>
        </p:nvGrpSpPr>
        <p:grpSpPr bwMode="auto">
          <a:xfrm>
            <a:off x="5138738" y="2287588"/>
            <a:ext cx="2676525" cy="3181350"/>
            <a:chOff x="3237" y="1336"/>
            <a:chExt cx="1686" cy="2004"/>
          </a:xfrm>
        </p:grpSpPr>
        <p:sp>
          <p:nvSpPr>
            <p:cNvPr id="35864" name="Line 9">
              <a:extLst>
                <a:ext uri="{FF2B5EF4-FFF2-40B4-BE49-F238E27FC236}">
                  <a16:creationId xmlns:a16="http://schemas.microsoft.com/office/drawing/2014/main" id="{5081C524-C023-1B89-CC39-FCA0C4DD7310}"/>
                </a:ext>
              </a:extLst>
            </p:cNvPr>
            <p:cNvSpPr>
              <a:spLocks noChangeShapeType="1"/>
            </p:cNvSpPr>
            <p:nvPr/>
          </p:nvSpPr>
          <p:spPr bwMode="auto">
            <a:xfrm flipV="1">
              <a:off x="3237" y="1568"/>
              <a:ext cx="1346" cy="177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5" name="Text Box 14">
              <a:extLst>
                <a:ext uri="{FF2B5EF4-FFF2-40B4-BE49-F238E27FC236}">
                  <a16:creationId xmlns:a16="http://schemas.microsoft.com/office/drawing/2014/main" id="{FED4B26D-C7B9-13F9-E8F2-5A5DF03ACCB8}"/>
                </a:ext>
              </a:extLst>
            </p:cNvPr>
            <p:cNvSpPr txBox="1">
              <a:spLocks noChangeArrowheads="1"/>
            </p:cNvSpPr>
            <p:nvPr/>
          </p:nvSpPr>
          <p:spPr bwMode="auto">
            <a:xfrm>
              <a:off x="4540" y="1336"/>
              <a:ext cx="38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i="1">
                  <a:cs typeface="Arial" panose="020B0604020202020204" pitchFamily="34" charset="0"/>
                </a:rPr>
                <a:t>MC</a:t>
              </a:r>
            </a:p>
          </p:txBody>
        </p:sp>
      </p:grpSp>
      <p:grpSp>
        <p:nvGrpSpPr>
          <p:cNvPr id="35848" name="Group 28">
            <a:extLst>
              <a:ext uri="{FF2B5EF4-FFF2-40B4-BE49-F238E27FC236}">
                <a16:creationId xmlns:a16="http://schemas.microsoft.com/office/drawing/2014/main" id="{F3B63F12-D5D3-ED7C-4C45-6BD02B57824E}"/>
              </a:ext>
            </a:extLst>
          </p:cNvPr>
          <p:cNvGrpSpPr>
            <a:grpSpLocks/>
          </p:cNvGrpSpPr>
          <p:nvPr/>
        </p:nvGrpSpPr>
        <p:grpSpPr bwMode="auto">
          <a:xfrm>
            <a:off x="4643438" y="2700338"/>
            <a:ext cx="3851275" cy="1516062"/>
            <a:chOff x="2925" y="1596"/>
            <a:chExt cx="2426" cy="955"/>
          </a:xfrm>
        </p:grpSpPr>
        <p:sp>
          <p:nvSpPr>
            <p:cNvPr id="35862" name="Arc 10">
              <a:extLst>
                <a:ext uri="{FF2B5EF4-FFF2-40B4-BE49-F238E27FC236}">
                  <a16:creationId xmlns:a16="http://schemas.microsoft.com/office/drawing/2014/main" id="{43B4BE87-67B5-101B-E336-431F4A67488C}"/>
                </a:ext>
              </a:extLst>
            </p:cNvPr>
            <p:cNvSpPr>
              <a:spLocks/>
            </p:cNvSpPr>
            <p:nvPr/>
          </p:nvSpPr>
          <p:spPr bwMode="auto">
            <a:xfrm flipH="1" flipV="1">
              <a:off x="2925" y="1596"/>
              <a:ext cx="1929" cy="955"/>
            </a:xfrm>
            <a:custGeom>
              <a:avLst/>
              <a:gdLst>
                <a:gd name="T0" fmla="*/ 0 w 32505"/>
                <a:gd name="T1" fmla="*/ 0 h 21600"/>
                <a:gd name="T2" fmla="*/ 0 w 32505"/>
                <a:gd name="T3" fmla="*/ 0 h 21600"/>
                <a:gd name="T4" fmla="*/ 0 w 32505"/>
                <a:gd name="T5" fmla="*/ 0 h 21600"/>
                <a:gd name="T6" fmla="*/ 0 60000 65536"/>
                <a:gd name="T7" fmla="*/ 0 60000 65536"/>
                <a:gd name="T8" fmla="*/ 0 60000 65536"/>
                <a:gd name="T9" fmla="*/ 0 w 32505"/>
                <a:gd name="T10" fmla="*/ 0 h 21600"/>
                <a:gd name="T11" fmla="*/ 32505 w 32505"/>
                <a:gd name="T12" fmla="*/ 21600 h 21600"/>
              </a:gdLst>
              <a:ahLst/>
              <a:cxnLst>
                <a:cxn ang="T6">
                  <a:pos x="T0" y="T1"/>
                </a:cxn>
                <a:cxn ang="T7">
                  <a:pos x="T2" y="T3"/>
                </a:cxn>
                <a:cxn ang="T8">
                  <a:pos x="T4" y="T5"/>
                </a:cxn>
              </a:cxnLst>
              <a:rect l="T9" t="T10" r="T11" b="T12"/>
              <a:pathLst>
                <a:path w="32505" h="21600" fill="none" extrusionOk="0">
                  <a:moveTo>
                    <a:pt x="0" y="8530"/>
                  </a:moveTo>
                  <a:cubicBezTo>
                    <a:pt x="4084" y="3155"/>
                    <a:pt x="10446" y="-1"/>
                    <a:pt x="17197" y="0"/>
                  </a:cubicBezTo>
                  <a:cubicBezTo>
                    <a:pt x="22942" y="0"/>
                    <a:pt x="28451" y="2289"/>
                    <a:pt x="32504" y="6361"/>
                  </a:cubicBezTo>
                </a:path>
                <a:path w="32505" h="21600" stroke="0" extrusionOk="0">
                  <a:moveTo>
                    <a:pt x="0" y="8530"/>
                  </a:moveTo>
                  <a:cubicBezTo>
                    <a:pt x="4084" y="3155"/>
                    <a:pt x="10446" y="-1"/>
                    <a:pt x="17197" y="0"/>
                  </a:cubicBezTo>
                  <a:cubicBezTo>
                    <a:pt x="22942" y="0"/>
                    <a:pt x="28451" y="2289"/>
                    <a:pt x="32504" y="6361"/>
                  </a:cubicBezTo>
                  <a:lnTo>
                    <a:pt x="17197" y="21600"/>
                  </a:lnTo>
                  <a:lnTo>
                    <a:pt x="0" y="8530"/>
                  </a:lnTo>
                  <a:close/>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63" name="Text Box 15">
              <a:extLst>
                <a:ext uri="{FF2B5EF4-FFF2-40B4-BE49-F238E27FC236}">
                  <a16:creationId xmlns:a16="http://schemas.microsoft.com/office/drawing/2014/main" id="{07299A4A-B202-4A3E-F2BD-17624A665ECE}"/>
                </a:ext>
              </a:extLst>
            </p:cNvPr>
            <p:cNvSpPr txBox="1">
              <a:spLocks noChangeArrowheads="1"/>
            </p:cNvSpPr>
            <p:nvPr/>
          </p:nvSpPr>
          <p:spPr bwMode="auto">
            <a:xfrm>
              <a:off x="4886" y="1964"/>
              <a:ext cx="46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i="1">
                  <a:cs typeface="Arial" panose="020B0604020202020204" pitchFamily="34" charset="0"/>
                </a:rPr>
                <a:t>ATC</a:t>
              </a:r>
            </a:p>
          </p:txBody>
        </p:sp>
      </p:grpSp>
      <p:grpSp>
        <p:nvGrpSpPr>
          <p:cNvPr id="35849" name="Group 29">
            <a:extLst>
              <a:ext uri="{FF2B5EF4-FFF2-40B4-BE49-F238E27FC236}">
                <a16:creationId xmlns:a16="http://schemas.microsoft.com/office/drawing/2014/main" id="{06F77FD1-729C-EC70-880E-22717E4740F3}"/>
              </a:ext>
            </a:extLst>
          </p:cNvPr>
          <p:cNvGrpSpPr>
            <a:grpSpLocks/>
          </p:cNvGrpSpPr>
          <p:nvPr/>
        </p:nvGrpSpPr>
        <p:grpSpPr bwMode="auto">
          <a:xfrm>
            <a:off x="4510088" y="2027238"/>
            <a:ext cx="3965575" cy="2787650"/>
            <a:chOff x="2841" y="1172"/>
            <a:chExt cx="2498" cy="1756"/>
          </a:xfrm>
        </p:grpSpPr>
        <p:sp>
          <p:nvSpPr>
            <p:cNvPr id="35860" name="Arc 11">
              <a:extLst>
                <a:ext uri="{FF2B5EF4-FFF2-40B4-BE49-F238E27FC236}">
                  <a16:creationId xmlns:a16="http://schemas.microsoft.com/office/drawing/2014/main" id="{554B1EC3-1BB1-BD4F-9493-FEE9EFE9C2E2}"/>
                </a:ext>
              </a:extLst>
            </p:cNvPr>
            <p:cNvSpPr>
              <a:spLocks/>
            </p:cNvSpPr>
            <p:nvPr/>
          </p:nvSpPr>
          <p:spPr bwMode="auto">
            <a:xfrm rot="-239273" flipH="1" flipV="1">
              <a:off x="2841" y="1172"/>
              <a:ext cx="1921" cy="1756"/>
            </a:xfrm>
            <a:custGeom>
              <a:avLst/>
              <a:gdLst>
                <a:gd name="T0" fmla="*/ 0 w 20862"/>
                <a:gd name="T1" fmla="*/ 0 h 21600"/>
                <a:gd name="T2" fmla="*/ 0 w 20862"/>
                <a:gd name="T3" fmla="*/ 0 h 21600"/>
                <a:gd name="T4" fmla="*/ 0 w 20862"/>
                <a:gd name="T5" fmla="*/ 0 h 21600"/>
                <a:gd name="T6" fmla="*/ 0 60000 65536"/>
                <a:gd name="T7" fmla="*/ 0 60000 65536"/>
                <a:gd name="T8" fmla="*/ 0 60000 65536"/>
                <a:gd name="T9" fmla="*/ 0 w 20862"/>
                <a:gd name="T10" fmla="*/ 0 h 21600"/>
                <a:gd name="T11" fmla="*/ 20862 w 20862"/>
                <a:gd name="T12" fmla="*/ 21600 h 21600"/>
              </a:gdLst>
              <a:ahLst/>
              <a:cxnLst>
                <a:cxn ang="T6">
                  <a:pos x="T0" y="T1"/>
                </a:cxn>
                <a:cxn ang="T7">
                  <a:pos x="T2" y="T3"/>
                </a:cxn>
                <a:cxn ang="T8">
                  <a:pos x="T4" y="T5"/>
                </a:cxn>
              </a:cxnLst>
              <a:rect l="T9" t="T10" r="T11" b="T12"/>
              <a:pathLst>
                <a:path w="20862" h="21600" fill="none" extrusionOk="0">
                  <a:moveTo>
                    <a:pt x="-1" y="3663"/>
                  </a:moveTo>
                  <a:cubicBezTo>
                    <a:pt x="3559" y="1275"/>
                    <a:pt x="7748" y="-1"/>
                    <a:pt x="12035" y="0"/>
                  </a:cubicBezTo>
                  <a:cubicBezTo>
                    <a:pt x="15077" y="0"/>
                    <a:pt x="18085" y="642"/>
                    <a:pt x="20862" y="1885"/>
                  </a:cubicBezTo>
                </a:path>
                <a:path w="20862" h="21600" stroke="0" extrusionOk="0">
                  <a:moveTo>
                    <a:pt x="-1" y="3663"/>
                  </a:moveTo>
                  <a:cubicBezTo>
                    <a:pt x="3559" y="1275"/>
                    <a:pt x="7748" y="-1"/>
                    <a:pt x="12035" y="0"/>
                  </a:cubicBezTo>
                  <a:cubicBezTo>
                    <a:pt x="15077" y="0"/>
                    <a:pt x="18085" y="642"/>
                    <a:pt x="20862" y="1885"/>
                  </a:cubicBezTo>
                  <a:lnTo>
                    <a:pt x="12035" y="21600"/>
                  </a:lnTo>
                  <a:lnTo>
                    <a:pt x="-1" y="3663"/>
                  </a:lnTo>
                  <a:close/>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61" name="Text Box 16">
              <a:extLst>
                <a:ext uri="{FF2B5EF4-FFF2-40B4-BE49-F238E27FC236}">
                  <a16:creationId xmlns:a16="http://schemas.microsoft.com/office/drawing/2014/main" id="{3608B954-1077-6107-8950-33BBB1E04D57}"/>
                </a:ext>
              </a:extLst>
            </p:cNvPr>
            <p:cNvSpPr txBox="1">
              <a:spLocks noChangeArrowheads="1"/>
            </p:cNvSpPr>
            <p:nvPr/>
          </p:nvSpPr>
          <p:spPr bwMode="auto">
            <a:xfrm>
              <a:off x="4844" y="2356"/>
              <a:ext cx="4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i="1">
                  <a:cs typeface="Arial" panose="020B0604020202020204" pitchFamily="34" charset="0"/>
                </a:rPr>
                <a:t>AVC</a:t>
              </a:r>
            </a:p>
          </p:txBody>
        </p:sp>
      </p:grpSp>
      <p:sp>
        <p:nvSpPr>
          <p:cNvPr id="110609" name="Line 17">
            <a:extLst>
              <a:ext uri="{FF2B5EF4-FFF2-40B4-BE49-F238E27FC236}">
                <a16:creationId xmlns:a16="http://schemas.microsoft.com/office/drawing/2014/main" id="{70719839-4FDC-F795-D88C-F2B14D82694A}"/>
              </a:ext>
            </a:extLst>
          </p:cNvPr>
          <p:cNvSpPr>
            <a:spLocks noChangeShapeType="1"/>
          </p:cNvSpPr>
          <p:nvPr/>
        </p:nvSpPr>
        <p:spPr bwMode="auto">
          <a:xfrm flipV="1">
            <a:off x="5651500" y="2678113"/>
            <a:ext cx="1636713" cy="215582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10" name="Line 18">
            <a:extLst>
              <a:ext uri="{FF2B5EF4-FFF2-40B4-BE49-F238E27FC236}">
                <a16:creationId xmlns:a16="http://schemas.microsoft.com/office/drawing/2014/main" id="{3CD87D59-9FDE-D5ED-4155-0D63739E538C}"/>
              </a:ext>
            </a:extLst>
          </p:cNvPr>
          <p:cNvSpPr>
            <a:spLocks noChangeShapeType="1"/>
          </p:cNvSpPr>
          <p:nvPr/>
        </p:nvSpPr>
        <p:spPr bwMode="auto">
          <a:xfrm flipH="1">
            <a:off x="4338638" y="4838700"/>
            <a:ext cx="1328737"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11" name="Line 19">
            <a:extLst>
              <a:ext uri="{FF2B5EF4-FFF2-40B4-BE49-F238E27FC236}">
                <a16:creationId xmlns:a16="http://schemas.microsoft.com/office/drawing/2014/main" id="{7FDB7B0D-8648-132F-161E-82E122508C98}"/>
              </a:ext>
            </a:extLst>
          </p:cNvPr>
          <p:cNvSpPr>
            <a:spLocks noChangeShapeType="1"/>
          </p:cNvSpPr>
          <p:nvPr/>
        </p:nvSpPr>
        <p:spPr bwMode="auto">
          <a:xfrm flipV="1">
            <a:off x="4343400" y="4833938"/>
            <a:ext cx="4763" cy="78581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 name="Group 34">
            <a:extLst>
              <a:ext uri="{FF2B5EF4-FFF2-40B4-BE49-F238E27FC236}">
                <a16:creationId xmlns:a16="http://schemas.microsoft.com/office/drawing/2014/main" id="{C1ADCB9F-DD24-E677-6121-81B12A461A7B}"/>
              </a:ext>
            </a:extLst>
          </p:cNvPr>
          <p:cNvGrpSpPr>
            <a:grpSpLocks/>
          </p:cNvGrpSpPr>
          <p:nvPr/>
        </p:nvGrpSpPr>
        <p:grpSpPr bwMode="auto">
          <a:xfrm>
            <a:off x="1236663" y="2149475"/>
            <a:ext cx="3016250" cy="2647950"/>
            <a:chOff x="779" y="1354"/>
            <a:chExt cx="1900" cy="1683"/>
          </a:xfrm>
        </p:grpSpPr>
        <p:sp>
          <p:nvSpPr>
            <p:cNvPr id="35858" name="AutoShape 20">
              <a:extLst>
                <a:ext uri="{FF2B5EF4-FFF2-40B4-BE49-F238E27FC236}">
                  <a16:creationId xmlns:a16="http://schemas.microsoft.com/office/drawing/2014/main" id="{040049C3-2212-AB6D-2C20-D662E5A67808}"/>
                </a:ext>
              </a:extLst>
            </p:cNvPr>
            <p:cNvSpPr>
              <a:spLocks/>
            </p:cNvSpPr>
            <p:nvPr/>
          </p:nvSpPr>
          <p:spPr bwMode="auto">
            <a:xfrm>
              <a:off x="2456" y="1354"/>
              <a:ext cx="223" cy="1683"/>
            </a:xfrm>
            <a:prstGeom prst="leftBrace">
              <a:avLst>
                <a:gd name="adj1" fmla="val 62892"/>
                <a:gd name="adj2" fmla="val 50000"/>
              </a:avLst>
            </a:prstGeom>
            <a:noFill/>
            <a:ln w="19050">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35859" name="Text Box 32">
              <a:extLst>
                <a:ext uri="{FF2B5EF4-FFF2-40B4-BE49-F238E27FC236}">
                  <a16:creationId xmlns:a16="http://schemas.microsoft.com/office/drawing/2014/main" id="{E4254C31-6AA1-2A31-52A7-8E33267EB842}"/>
                </a:ext>
              </a:extLst>
            </p:cNvPr>
            <p:cNvSpPr txBox="1">
              <a:spLocks noChangeArrowheads="1"/>
            </p:cNvSpPr>
            <p:nvPr/>
          </p:nvSpPr>
          <p:spPr bwMode="auto">
            <a:xfrm>
              <a:off x="779" y="1793"/>
              <a:ext cx="1615" cy="821"/>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500">
                  <a:cs typeface="Arial" panose="020B0604020202020204" pitchFamily="34" charset="0"/>
                </a:rPr>
                <a:t>If </a:t>
              </a:r>
              <a:r>
                <a:rPr lang="en-US" altLang="en-US" sz="2500" b="1" i="1">
                  <a:cs typeface="Arial" panose="020B0604020202020204" pitchFamily="34" charset="0"/>
                </a:rPr>
                <a:t>P</a:t>
              </a:r>
              <a:r>
                <a:rPr lang="en-US" altLang="en-US" sz="2500">
                  <a:cs typeface="Arial" panose="020B0604020202020204" pitchFamily="34" charset="0"/>
                </a:rPr>
                <a:t> &gt; </a:t>
              </a:r>
              <a:r>
                <a:rPr lang="en-US" altLang="en-US" sz="2500" i="1">
                  <a:cs typeface="Arial" panose="020B0604020202020204" pitchFamily="34" charset="0"/>
                </a:rPr>
                <a:t>AVC</a:t>
              </a:r>
              <a:r>
                <a:rPr lang="en-US" altLang="en-US" sz="2500">
                  <a:cs typeface="Arial" panose="020B0604020202020204" pitchFamily="34" charset="0"/>
                </a:rPr>
                <a:t>, then firm produces </a:t>
              </a:r>
              <a:r>
                <a:rPr lang="en-US" altLang="en-US" sz="2500" b="1" i="1">
                  <a:cs typeface="Arial" panose="020B0604020202020204" pitchFamily="34" charset="0"/>
                </a:rPr>
                <a:t>Q</a:t>
              </a:r>
              <a:r>
                <a:rPr lang="en-US" altLang="en-US" sz="2500">
                  <a:cs typeface="Arial" panose="020B0604020202020204" pitchFamily="34" charset="0"/>
                </a:rPr>
                <a:t> where </a:t>
              </a:r>
              <a:r>
                <a:rPr lang="en-US" altLang="en-US" sz="2500" b="1" i="1">
                  <a:cs typeface="Arial" panose="020B0604020202020204" pitchFamily="34" charset="0"/>
                </a:rPr>
                <a:t>P</a:t>
              </a:r>
              <a:r>
                <a:rPr lang="en-US" altLang="en-US" sz="2500">
                  <a:cs typeface="Arial" panose="020B0604020202020204" pitchFamily="34" charset="0"/>
                </a:rPr>
                <a:t> = </a:t>
              </a:r>
              <a:r>
                <a:rPr lang="en-US" altLang="en-US" sz="2500" i="1">
                  <a:cs typeface="Arial" panose="020B0604020202020204" pitchFamily="34" charset="0"/>
                </a:rPr>
                <a:t>MC</a:t>
              </a:r>
              <a:r>
                <a:rPr lang="en-US" altLang="en-US" sz="2500">
                  <a:cs typeface="Arial" panose="020B0604020202020204" pitchFamily="34" charset="0"/>
                </a:rPr>
                <a:t>.</a:t>
              </a:r>
            </a:p>
          </p:txBody>
        </p:sp>
      </p:grpSp>
      <p:grpSp>
        <p:nvGrpSpPr>
          <p:cNvPr id="8" name="Group 35">
            <a:extLst>
              <a:ext uri="{FF2B5EF4-FFF2-40B4-BE49-F238E27FC236}">
                <a16:creationId xmlns:a16="http://schemas.microsoft.com/office/drawing/2014/main" id="{1CBBB845-3BED-9165-1ADD-681DA5C6E16E}"/>
              </a:ext>
            </a:extLst>
          </p:cNvPr>
          <p:cNvGrpSpPr>
            <a:grpSpLocks/>
          </p:cNvGrpSpPr>
          <p:nvPr/>
        </p:nvGrpSpPr>
        <p:grpSpPr bwMode="auto">
          <a:xfrm>
            <a:off x="1133475" y="4594225"/>
            <a:ext cx="3127375" cy="1292225"/>
            <a:chOff x="714" y="2894"/>
            <a:chExt cx="1970" cy="814"/>
          </a:xfrm>
        </p:grpSpPr>
        <p:sp>
          <p:nvSpPr>
            <p:cNvPr id="35856" name="AutoShape 30">
              <a:extLst>
                <a:ext uri="{FF2B5EF4-FFF2-40B4-BE49-F238E27FC236}">
                  <a16:creationId xmlns:a16="http://schemas.microsoft.com/office/drawing/2014/main" id="{08FF29B6-65D5-488D-F6E7-E0BA44CE8CC9}"/>
                </a:ext>
              </a:extLst>
            </p:cNvPr>
            <p:cNvSpPr>
              <a:spLocks/>
            </p:cNvSpPr>
            <p:nvPr/>
          </p:nvSpPr>
          <p:spPr bwMode="auto">
            <a:xfrm>
              <a:off x="2461" y="3060"/>
              <a:ext cx="223" cy="479"/>
            </a:xfrm>
            <a:prstGeom prst="leftBrace">
              <a:avLst>
                <a:gd name="adj1" fmla="val 28252"/>
                <a:gd name="adj2" fmla="val 50000"/>
              </a:avLst>
            </a:prstGeom>
            <a:noFill/>
            <a:ln w="19050">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35857" name="Text Box 33">
              <a:extLst>
                <a:ext uri="{FF2B5EF4-FFF2-40B4-BE49-F238E27FC236}">
                  <a16:creationId xmlns:a16="http://schemas.microsoft.com/office/drawing/2014/main" id="{A8B98F63-71BC-7F7E-B7C8-F0F2B14C62BD}"/>
                </a:ext>
              </a:extLst>
            </p:cNvPr>
            <p:cNvSpPr txBox="1">
              <a:spLocks noChangeArrowheads="1"/>
            </p:cNvSpPr>
            <p:nvPr/>
          </p:nvSpPr>
          <p:spPr bwMode="auto">
            <a:xfrm>
              <a:off x="714" y="2894"/>
              <a:ext cx="1682" cy="814"/>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500">
                  <a:cs typeface="Arial" panose="020B0604020202020204" pitchFamily="34" charset="0"/>
                </a:rPr>
                <a:t>If </a:t>
              </a:r>
              <a:r>
                <a:rPr lang="en-US" altLang="en-US" sz="2500" b="1" i="1">
                  <a:cs typeface="Arial" panose="020B0604020202020204" pitchFamily="34" charset="0"/>
                </a:rPr>
                <a:t>P</a:t>
              </a:r>
              <a:r>
                <a:rPr lang="en-US" altLang="en-US" sz="2500">
                  <a:cs typeface="Arial" panose="020B0604020202020204" pitchFamily="34" charset="0"/>
                </a:rPr>
                <a:t> &lt; </a:t>
              </a:r>
              <a:r>
                <a:rPr lang="en-US" altLang="en-US" sz="2500" i="1">
                  <a:cs typeface="Arial" panose="020B0604020202020204" pitchFamily="34" charset="0"/>
                </a:rPr>
                <a:t>AVC</a:t>
              </a:r>
              <a:r>
                <a:rPr lang="en-US" altLang="en-US" sz="2500">
                  <a:cs typeface="Arial" panose="020B0604020202020204" pitchFamily="34" charset="0"/>
                </a:rPr>
                <a:t>, then firm shuts down (produces </a:t>
              </a:r>
              <a:r>
                <a:rPr lang="en-US" altLang="en-US" sz="2500" b="1" i="1">
                  <a:cs typeface="Arial" panose="020B0604020202020204" pitchFamily="34" charset="0"/>
                </a:rPr>
                <a:t>Q</a:t>
              </a:r>
              <a:r>
                <a:rPr lang="en-US" altLang="en-US" sz="2500">
                  <a:cs typeface="Arial" panose="020B0604020202020204" pitchFamily="34" charset="0"/>
                </a:rPr>
                <a:t> = 0).</a:t>
              </a:r>
            </a:p>
          </p:txBody>
        </p:sp>
      </p:grpSp>
      <p:sp>
        <p:nvSpPr>
          <p:cNvPr id="35855" name="FlagCount" hidden="1">
            <a:hlinkClick r:id="rId3" action="ppaction://hlinkfile"/>
            <a:extLst>
              <a:ext uri="{FF2B5EF4-FFF2-40B4-BE49-F238E27FC236}">
                <a16:creationId xmlns:a16="http://schemas.microsoft.com/office/drawing/2014/main" id="{81E55247-8BF0-EF3B-D9FF-72478108A586}"/>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nodeType="afterGroup">
                            <p:stCondLst>
                              <p:cond delay="500"/>
                            </p:stCondLst>
                            <p:childTnLst>
                              <p:par>
                                <p:cTn id="9" presetID="18" presetClass="entr" presetSubtype="12" fill="hold" nodeType="afterEffect">
                                  <p:stCondLst>
                                    <p:cond delay="0"/>
                                  </p:stCondLst>
                                  <p:childTnLst>
                                    <p:set>
                                      <p:cBhvr>
                                        <p:cTn id="10" dur="1" fill="hold">
                                          <p:stCondLst>
                                            <p:cond delay="0"/>
                                          </p:stCondLst>
                                        </p:cTn>
                                        <p:tgtEl>
                                          <p:spTgt spid="110609"/>
                                        </p:tgtEl>
                                        <p:attrNameLst>
                                          <p:attrName>style.visibility</p:attrName>
                                        </p:attrNameLst>
                                      </p:cBhvr>
                                      <p:to>
                                        <p:strVal val="visible"/>
                                      </p:to>
                                    </p:set>
                                    <p:animEffect transition="in" filter="strips(downLeft)">
                                      <p:cBhvr>
                                        <p:cTn id="11" dur="500"/>
                                        <p:tgtEl>
                                          <p:spTgt spid="11060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xit" presetSubtype="0" fill="hold" nodeType="clickEffect">
                                  <p:stCondLst>
                                    <p:cond delay="0"/>
                                  </p:stCondLst>
                                  <p:childTnLst>
                                    <p:animEffect transition="out" filter="dissolv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22" presetClass="entr" presetSubtype="2" fill="hold" nodeType="withEffect">
                                  <p:stCondLst>
                                    <p:cond delay="0"/>
                                  </p:stCondLst>
                                  <p:childTnLst>
                                    <p:set>
                                      <p:cBhvr>
                                        <p:cTn id="23" dur="1" fill="hold">
                                          <p:stCondLst>
                                            <p:cond delay="0"/>
                                          </p:stCondLst>
                                        </p:cTn>
                                        <p:tgtEl>
                                          <p:spTgt spid="110610"/>
                                        </p:tgtEl>
                                        <p:attrNameLst>
                                          <p:attrName>style.visibility</p:attrName>
                                        </p:attrNameLst>
                                      </p:cBhvr>
                                      <p:to>
                                        <p:strVal val="visible"/>
                                      </p:to>
                                    </p:set>
                                    <p:animEffect transition="in" filter="wipe(right)">
                                      <p:cBhvr>
                                        <p:cTn id="24" dur="500"/>
                                        <p:tgtEl>
                                          <p:spTgt spid="110610"/>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110611"/>
                                        </p:tgtEl>
                                        <p:attrNameLst>
                                          <p:attrName>style.visibility</p:attrName>
                                        </p:attrNameLst>
                                      </p:cBhvr>
                                      <p:to>
                                        <p:strVal val="visible"/>
                                      </p:to>
                                    </p:set>
                                    <p:animEffect transition="in" filter="wipe(up)">
                                      <p:cBhvr>
                                        <p:cTn id="28" dur="500"/>
                                        <p:tgtEl>
                                          <p:spTgt spid="1106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xit" presetSubtype="0" fill="hold" nodeType="clickEffect">
                                  <p:stCondLst>
                                    <p:cond delay="0"/>
                                  </p:stCondLst>
                                  <p:childTnLst>
                                    <p:animEffect transition="out" filter="dissolv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110595"/>
                                        </p:tgtEl>
                                        <p:attrNameLst>
                                          <p:attrName>style.visibility</p:attrName>
                                        </p:attrNameLst>
                                      </p:cBhvr>
                                      <p:to>
                                        <p:strVal val="visible"/>
                                      </p:to>
                                    </p:set>
                                    <p:animEffect transition="in" filter="dissolve">
                                      <p:cBhvr>
                                        <p:cTn id="38" dur="500"/>
                                        <p:tgtEl>
                                          <p:spTgt spid="11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Footer Placeholder 1">
            <a:extLst>
              <a:ext uri="{FF2B5EF4-FFF2-40B4-BE49-F238E27FC236}">
                <a16:creationId xmlns:a16="http://schemas.microsoft.com/office/drawing/2014/main" id="{42E5F189-BB93-4D0F-A3D7-310DD609CD2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37891" name="Slide Number Placeholder 2">
            <a:extLst>
              <a:ext uri="{FF2B5EF4-FFF2-40B4-BE49-F238E27FC236}">
                <a16:creationId xmlns:a16="http://schemas.microsoft.com/office/drawing/2014/main" id="{F9A1F797-D49A-F1A7-478E-34B907BC092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20475C8A-1E21-4345-95F2-9924FB75321F}" type="slidenum">
              <a:rPr lang="en-US" altLang="en-US" sz="1700">
                <a:solidFill>
                  <a:srgbClr val="777777"/>
                </a:solidFill>
              </a:rPr>
              <a:pPr>
                <a:lnSpc>
                  <a:spcPct val="100000"/>
                </a:lnSpc>
                <a:spcBef>
                  <a:spcPct val="0"/>
                </a:spcBef>
                <a:buClrTx/>
                <a:buSzTx/>
                <a:buFontTx/>
                <a:buNone/>
              </a:pPr>
              <a:t>20</a:t>
            </a:fld>
            <a:endParaRPr lang="en-US" altLang="en-US" sz="1700">
              <a:solidFill>
                <a:srgbClr val="777777"/>
              </a:solidFill>
            </a:endParaRPr>
          </a:p>
        </p:txBody>
      </p:sp>
      <p:sp>
        <p:nvSpPr>
          <p:cNvPr id="37892" name="Rectangle 2">
            <a:extLst>
              <a:ext uri="{FF2B5EF4-FFF2-40B4-BE49-F238E27FC236}">
                <a16:creationId xmlns:a16="http://schemas.microsoft.com/office/drawing/2014/main" id="{1B7753A6-611F-6D5E-2319-08C2A4400C99}"/>
              </a:ext>
            </a:extLst>
          </p:cNvPr>
          <p:cNvSpPr>
            <a:spLocks noGrp="1" noChangeArrowheads="1"/>
          </p:cNvSpPr>
          <p:nvPr>
            <p:ph type="title" idx="4294967295"/>
          </p:nvPr>
        </p:nvSpPr>
        <p:spPr>
          <a:xfrm>
            <a:off x="0" y="252413"/>
            <a:ext cx="8410575" cy="681037"/>
          </a:xfrm>
        </p:spPr>
        <p:txBody>
          <a:bodyPr/>
          <a:lstStyle/>
          <a:p>
            <a:pPr eaLnBrk="1" hangingPunct="1"/>
            <a:r>
              <a:rPr lang="en-US" altLang="en-US" sz="3600"/>
              <a:t>The Irrelevance of Sunk Costs</a:t>
            </a:r>
          </a:p>
        </p:txBody>
      </p:sp>
      <p:sp>
        <p:nvSpPr>
          <p:cNvPr id="18437" name="Rectangle 3">
            <a:extLst>
              <a:ext uri="{FF2B5EF4-FFF2-40B4-BE49-F238E27FC236}">
                <a16:creationId xmlns:a16="http://schemas.microsoft.com/office/drawing/2014/main" id="{DD3B50DF-5C03-10A4-53FD-C1E8FA7040D4}"/>
              </a:ext>
            </a:extLst>
          </p:cNvPr>
          <p:cNvSpPr>
            <a:spLocks noGrp="1" noChangeArrowheads="1"/>
          </p:cNvSpPr>
          <p:nvPr>
            <p:ph type="body" idx="4294967295"/>
          </p:nvPr>
        </p:nvSpPr>
        <p:spPr>
          <a:xfrm>
            <a:off x="444500" y="933450"/>
            <a:ext cx="8313738" cy="5118100"/>
          </a:xfrm>
        </p:spPr>
        <p:txBody>
          <a:bodyPr/>
          <a:lstStyle/>
          <a:p>
            <a:pPr eaLnBrk="1" hangingPunct="1"/>
            <a:r>
              <a:rPr lang="en-US" altLang="en-US" b="1">
                <a:solidFill>
                  <a:srgbClr val="CC0000"/>
                </a:solidFill>
              </a:rPr>
              <a:t>Sunk cost</a:t>
            </a:r>
            <a:r>
              <a:rPr lang="en-US" altLang="en-US"/>
              <a:t>:  a cost that has already been committed and cannot be recovered </a:t>
            </a:r>
          </a:p>
          <a:p>
            <a:pPr eaLnBrk="1" hangingPunct="1"/>
            <a:r>
              <a:rPr lang="en-US" altLang="en-US"/>
              <a:t>Sunk costs should be irrelevant to decisions; </a:t>
            </a:r>
            <a:br>
              <a:rPr lang="en-US" altLang="en-US"/>
            </a:br>
            <a:r>
              <a:rPr lang="en-US" altLang="en-US"/>
              <a:t>you must pay them regardless of your choice.</a:t>
            </a:r>
          </a:p>
          <a:p>
            <a:pPr eaLnBrk="1" hangingPunct="1"/>
            <a:r>
              <a:rPr lang="en-US" altLang="en-US" i="1"/>
              <a:t>FC</a:t>
            </a:r>
            <a:r>
              <a:rPr lang="en-US" altLang="en-US"/>
              <a:t> is a sunk cost:  The firm must pay its fixed costs whether it produces or shuts down.</a:t>
            </a:r>
          </a:p>
          <a:p>
            <a:pPr eaLnBrk="1" hangingPunct="1"/>
            <a:r>
              <a:rPr lang="en-US" altLang="en-US"/>
              <a:t>So, </a:t>
            </a:r>
            <a:r>
              <a:rPr lang="en-US" altLang="en-US" i="1"/>
              <a:t>FC</a:t>
            </a:r>
            <a:r>
              <a:rPr lang="en-US" altLang="en-US"/>
              <a:t> should not matter in the decision to shut down.   </a:t>
            </a:r>
          </a:p>
        </p:txBody>
      </p:sp>
      <p:sp>
        <p:nvSpPr>
          <p:cNvPr id="37894" name="FlagCount" hidden="1">
            <a:hlinkClick r:id="rId3" action="ppaction://hlinkfile"/>
            <a:extLst>
              <a:ext uri="{FF2B5EF4-FFF2-40B4-BE49-F238E27FC236}">
                <a16:creationId xmlns:a16="http://schemas.microsoft.com/office/drawing/2014/main" id="{C8E4D035-B617-506D-1450-092B60F2A5F9}"/>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Effect transition="in" filter="wipe(left)">
                                      <p:cBhvr>
                                        <p:cTn id="7" dur="500"/>
                                        <p:tgtEl>
                                          <p:spTgt spid="184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37">
                                            <p:txEl>
                                              <p:pRg st="1" end="1"/>
                                            </p:txEl>
                                          </p:spTgt>
                                        </p:tgtEl>
                                        <p:attrNameLst>
                                          <p:attrName>style.visibility</p:attrName>
                                        </p:attrNameLst>
                                      </p:cBhvr>
                                      <p:to>
                                        <p:strVal val="visible"/>
                                      </p:to>
                                    </p:set>
                                    <p:animEffect transition="in" filter="wipe(left)">
                                      <p:cBhvr>
                                        <p:cTn id="12" dur="500"/>
                                        <p:tgtEl>
                                          <p:spTgt spid="184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437">
                                            <p:txEl>
                                              <p:pRg st="2" end="2"/>
                                            </p:txEl>
                                          </p:spTgt>
                                        </p:tgtEl>
                                        <p:attrNameLst>
                                          <p:attrName>style.visibility</p:attrName>
                                        </p:attrNameLst>
                                      </p:cBhvr>
                                      <p:to>
                                        <p:strVal val="visible"/>
                                      </p:to>
                                    </p:set>
                                    <p:animEffect transition="in" filter="wipe(left)">
                                      <p:cBhvr>
                                        <p:cTn id="17" dur="500"/>
                                        <p:tgtEl>
                                          <p:spTgt spid="184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437">
                                            <p:txEl>
                                              <p:pRg st="3" end="3"/>
                                            </p:txEl>
                                          </p:spTgt>
                                        </p:tgtEl>
                                        <p:attrNameLst>
                                          <p:attrName>style.visibility</p:attrName>
                                        </p:attrNameLst>
                                      </p:cBhvr>
                                      <p:to>
                                        <p:strVal val="visible"/>
                                      </p:to>
                                    </p:set>
                                    <p:animEffect transition="in" filter="wipe(left)">
                                      <p:cBhvr>
                                        <p:cTn id="22" dur="500"/>
                                        <p:tgtEl>
                                          <p:spTgt spid="184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bldLvl="4"/>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Footer Placeholder 1">
            <a:extLst>
              <a:ext uri="{FF2B5EF4-FFF2-40B4-BE49-F238E27FC236}">
                <a16:creationId xmlns:a16="http://schemas.microsoft.com/office/drawing/2014/main" id="{369ED2BD-9770-3B3A-FCC7-7565A18662F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39939" name="Slide Number Placeholder 2">
            <a:extLst>
              <a:ext uri="{FF2B5EF4-FFF2-40B4-BE49-F238E27FC236}">
                <a16:creationId xmlns:a16="http://schemas.microsoft.com/office/drawing/2014/main" id="{ED0B5EBC-6900-CCA0-8081-C84446E8C53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82D746A7-25FC-5644-A0A2-AD309CCEE0B6}" type="slidenum">
              <a:rPr lang="en-US" altLang="en-US" sz="1700">
                <a:solidFill>
                  <a:srgbClr val="777777"/>
                </a:solidFill>
              </a:rPr>
              <a:pPr>
                <a:lnSpc>
                  <a:spcPct val="100000"/>
                </a:lnSpc>
                <a:spcBef>
                  <a:spcPct val="0"/>
                </a:spcBef>
                <a:buClrTx/>
                <a:buSzTx/>
                <a:buFontTx/>
                <a:buNone/>
              </a:pPr>
              <a:t>21</a:t>
            </a:fld>
            <a:endParaRPr lang="en-US" altLang="en-US" sz="1700">
              <a:solidFill>
                <a:srgbClr val="777777"/>
              </a:solidFill>
            </a:endParaRPr>
          </a:p>
        </p:txBody>
      </p:sp>
      <p:sp>
        <p:nvSpPr>
          <p:cNvPr id="39940" name="Rectangle 2">
            <a:extLst>
              <a:ext uri="{FF2B5EF4-FFF2-40B4-BE49-F238E27FC236}">
                <a16:creationId xmlns:a16="http://schemas.microsoft.com/office/drawing/2014/main" id="{8478B2B4-FF38-01E3-2158-8D66E5088DF8}"/>
              </a:ext>
            </a:extLst>
          </p:cNvPr>
          <p:cNvSpPr>
            <a:spLocks noGrp="1" noChangeArrowheads="1"/>
          </p:cNvSpPr>
          <p:nvPr>
            <p:ph type="title" idx="4294967295"/>
          </p:nvPr>
        </p:nvSpPr>
        <p:spPr>
          <a:xfrm>
            <a:off x="0" y="252413"/>
            <a:ext cx="9144000" cy="649287"/>
          </a:xfrm>
        </p:spPr>
        <p:txBody>
          <a:bodyPr/>
          <a:lstStyle/>
          <a:p>
            <a:pPr eaLnBrk="1" hangingPunct="1"/>
            <a:r>
              <a:rPr lang="en-US" altLang="en-US" sz="3600"/>
              <a:t>A Firm’s Long-Run Decision to Exit</a:t>
            </a:r>
          </a:p>
        </p:txBody>
      </p:sp>
      <p:sp>
        <p:nvSpPr>
          <p:cNvPr id="80899" name="Rectangle 3">
            <a:extLst>
              <a:ext uri="{FF2B5EF4-FFF2-40B4-BE49-F238E27FC236}">
                <a16:creationId xmlns:a16="http://schemas.microsoft.com/office/drawing/2014/main" id="{DD405E03-57AB-CB48-BA58-9B106B16C928}"/>
              </a:ext>
            </a:extLst>
          </p:cNvPr>
          <p:cNvSpPr>
            <a:spLocks noGrp="1" noChangeArrowheads="1"/>
          </p:cNvSpPr>
          <p:nvPr>
            <p:ph type="body" idx="4294967295"/>
          </p:nvPr>
        </p:nvSpPr>
        <p:spPr>
          <a:xfrm>
            <a:off x="0" y="1008063"/>
            <a:ext cx="8313738" cy="4730750"/>
          </a:xfrm>
        </p:spPr>
        <p:txBody>
          <a:bodyPr/>
          <a:lstStyle/>
          <a:p>
            <a:pPr eaLnBrk="1" hangingPunct="1">
              <a:spcBef>
                <a:spcPct val="60000"/>
              </a:spcBef>
            </a:pPr>
            <a:r>
              <a:rPr lang="en-US" altLang="en-US"/>
              <a:t>Cost of exiting the market:  revenue loss = </a:t>
            </a:r>
            <a:r>
              <a:rPr lang="en-US" altLang="en-US" i="1"/>
              <a:t>TR</a:t>
            </a:r>
            <a:endParaRPr lang="en-US" altLang="en-US"/>
          </a:p>
          <a:p>
            <a:pPr eaLnBrk="1" hangingPunct="1">
              <a:spcBef>
                <a:spcPct val="60000"/>
              </a:spcBef>
            </a:pPr>
            <a:r>
              <a:rPr lang="en-US" altLang="en-US"/>
              <a:t>Benefit of exiting the market:  cost savings = </a:t>
            </a:r>
            <a:r>
              <a:rPr lang="en-US" altLang="en-US" i="1"/>
              <a:t>TC</a:t>
            </a:r>
            <a:r>
              <a:rPr lang="en-US" altLang="en-US"/>
              <a:t> </a:t>
            </a:r>
            <a:br>
              <a:rPr lang="en-US" altLang="en-US"/>
            </a:br>
            <a:r>
              <a:rPr lang="en-US" altLang="en-US"/>
              <a:t>   (zero </a:t>
            </a:r>
            <a:r>
              <a:rPr lang="en-US" altLang="en-US" sz="2900" i="1"/>
              <a:t>FC</a:t>
            </a:r>
            <a:r>
              <a:rPr lang="en-US" altLang="en-US"/>
              <a:t> in the long run)</a:t>
            </a:r>
          </a:p>
          <a:p>
            <a:pPr eaLnBrk="1" hangingPunct="1">
              <a:spcBef>
                <a:spcPct val="60000"/>
              </a:spcBef>
            </a:pPr>
            <a:r>
              <a:rPr lang="en-US" altLang="en-US"/>
              <a:t>So, firm exits if  </a:t>
            </a:r>
            <a:r>
              <a:rPr lang="en-US" altLang="en-US" i="1"/>
              <a:t>TR</a:t>
            </a:r>
            <a:r>
              <a:rPr lang="en-US" altLang="en-US"/>
              <a:t>  &lt;  </a:t>
            </a:r>
            <a:r>
              <a:rPr lang="en-US" altLang="en-US" i="1"/>
              <a:t>TC</a:t>
            </a:r>
            <a:endParaRPr lang="en-US" altLang="en-US"/>
          </a:p>
          <a:p>
            <a:pPr eaLnBrk="1" hangingPunct="1">
              <a:spcBef>
                <a:spcPct val="60000"/>
              </a:spcBef>
            </a:pPr>
            <a:r>
              <a:rPr lang="en-US" altLang="en-US"/>
              <a:t>Divide both sides by </a:t>
            </a:r>
            <a:r>
              <a:rPr lang="en-US" altLang="en-US" b="1" i="1"/>
              <a:t>Q</a:t>
            </a:r>
            <a:r>
              <a:rPr lang="en-US" altLang="en-US"/>
              <a:t>  to write the firm’s decision rule as:</a:t>
            </a:r>
          </a:p>
        </p:txBody>
      </p:sp>
      <p:sp>
        <p:nvSpPr>
          <p:cNvPr id="302084" name="Rectangle 4">
            <a:extLst>
              <a:ext uri="{FF2B5EF4-FFF2-40B4-BE49-F238E27FC236}">
                <a16:creationId xmlns:a16="http://schemas.microsoft.com/office/drawing/2014/main" id="{D33370A3-D8A3-23AE-4257-180E2CFCAE17}"/>
              </a:ext>
            </a:extLst>
          </p:cNvPr>
          <p:cNvSpPr>
            <a:spLocks noChangeArrowheads="1"/>
          </p:cNvSpPr>
          <p:nvPr/>
        </p:nvSpPr>
        <p:spPr bwMode="auto">
          <a:xfrm>
            <a:off x="2974975" y="4773613"/>
            <a:ext cx="2601913" cy="5397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a:cs typeface="Arial" panose="020B0604020202020204" pitchFamily="34" charset="0"/>
              </a:rPr>
              <a:t>Exit if  </a:t>
            </a:r>
            <a:r>
              <a:rPr lang="en-US" altLang="en-US" b="1" i="1">
                <a:cs typeface="Arial" panose="020B0604020202020204" pitchFamily="34" charset="0"/>
              </a:rPr>
              <a:t>P</a:t>
            </a:r>
            <a:r>
              <a:rPr lang="en-US" altLang="en-US">
                <a:cs typeface="Arial" panose="020B0604020202020204" pitchFamily="34" charset="0"/>
              </a:rPr>
              <a:t> &lt; </a:t>
            </a:r>
            <a:r>
              <a:rPr lang="en-US" altLang="en-US" i="1">
                <a:cs typeface="Arial" panose="020B0604020202020204" pitchFamily="34" charset="0"/>
              </a:rPr>
              <a:t>ATC</a:t>
            </a:r>
          </a:p>
        </p:txBody>
      </p:sp>
      <p:sp>
        <p:nvSpPr>
          <p:cNvPr id="39943" name="FlagCount" hidden="1">
            <a:hlinkClick r:id="rId3" action="ppaction://hlinkfile"/>
            <a:extLst>
              <a:ext uri="{FF2B5EF4-FFF2-40B4-BE49-F238E27FC236}">
                <a16:creationId xmlns:a16="http://schemas.microsoft.com/office/drawing/2014/main" id="{79724D1A-7501-C8A0-03A0-9AB7EA0910CA}"/>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
        <p:nvSpPr>
          <p:cNvPr id="80902" name="Rectangle 6">
            <a:extLst>
              <a:ext uri="{FF2B5EF4-FFF2-40B4-BE49-F238E27FC236}">
                <a16:creationId xmlns:a16="http://schemas.microsoft.com/office/drawing/2014/main" id="{CC34B884-780F-0FD8-C5D1-00F83FF8EFEE}"/>
              </a:ext>
            </a:extLst>
          </p:cNvPr>
          <p:cNvSpPr>
            <a:spLocks noChangeArrowheads="1"/>
          </p:cNvSpPr>
          <p:nvPr/>
        </p:nvSpPr>
        <p:spPr bwMode="auto">
          <a:xfrm>
            <a:off x="2930525" y="2922588"/>
            <a:ext cx="1782763" cy="450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wipe(left)">
                                      <p:cBhvr>
                                        <p:cTn id="7" dur="500"/>
                                        <p:tgtEl>
                                          <p:spTgt spid="80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wipe(left)">
                                      <p:cBhvr>
                                        <p:cTn id="12" dur="500"/>
                                        <p:tgtEl>
                                          <p:spTgt spid="80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animEffect transition="in" filter="wipe(left)">
                                      <p:cBhvr>
                                        <p:cTn id="17" dur="500"/>
                                        <p:tgtEl>
                                          <p:spTgt spid="8089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0902"/>
                                        </p:tgtEl>
                                        <p:attrNameLst>
                                          <p:attrName>style.visibility</p:attrName>
                                        </p:attrNameLst>
                                      </p:cBhvr>
                                      <p:to>
                                        <p:strVal val="visible"/>
                                      </p:to>
                                    </p:set>
                                    <p:animEffect transition="in" filter="fade">
                                      <p:cBhvr>
                                        <p:cTn id="20" dur="500"/>
                                        <p:tgtEl>
                                          <p:spTgt spid="8090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80899">
                                            <p:txEl>
                                              <p:pRg st="3" end="3"/>
                                            </p:txEl>
                                          </p:spTgt>
                                        </p:tgtEl>
                                        <p:attrNameLst>
                                          <p:attrName>style.visibility</p:attrName>
                                        </p:attrNameLst>
                                      </p:cBhvr>
                                      <p:to>
                                        <p:strVal val="visible"/>
                                      </p:to>
                                    </p:set>
                                    <p:animEffect transition="in" filter="wipe(left)">
                                      <p:cBhvr>
                                        <p:cTn id="25" dur="500"/>
                                        <p:tgtEl>
                                          <p:spTgt spid="80899">
                                            <p:txEl>
                                              <p:pRg st="3" end="3"/>
                                            </p:txEl>
                                          </p:spTgt>
                                        </p:tgtEl>
                                      </p:cBhvr>
                                    </p:animEffect>
                                  </p:childTnLst>
                                </p:cTn>
                              </p:par>
                              <p:par>
                                <p:cTn id="26" presetID="10" presetClass="exit" presetSubtype="0" fill="hold" nodeType="withEffect">
                                  <p:stCondLst>
                                    <p:cond delay="0"/>
                                  </p:stCondLst>
                                  <p:childTnLst>
                                    <p:animEffect transition="out" filter="fade">
                                      <p:cBhvr>
                                        <p:cTn id="27" dur="500"/>
                                        <p:tgtEl>
                                          <p:spTgt spid="80902"/>
                                        </p:tgtEl>
                                      </p:cBhvr>
                                    </p:animEffect>
                                    <p:set>
                                      <p:cBhvr>
                                        <p:cTn id="28" dur="1" fill="hold">
                                          <p:stCondLst>
                                            <p:cond delay="499"/>
                                          </p:stCondLst>
                                        </p:cTn>
                                        <p:tgtEl>
                                          <p:spTgt spid="80902"/>
                                        </p:tgtEl>
                                        <p:attrNameLst>
                                          <p:attrName>style.visibility</p:attrName>
                                        </p:attrNameLst>
                                      </p:cBhvr>
                                      <p:to>
                                        <p:strVal val="hidden"/>
                                      </p:to>
                                    </p:set>
                                  </p:childTnLst>
                                </p:cTn>
                              </p:par>
                            </p:childTnLst>
                          </p:cTn>
                        </p:par>
                        <p:par>
                          <p:cTn id="29" fill="hold" nodeType="afterGroup">
                            <p:stCondLst>
                              <p:cond delay="500"/>
                            </p:stCondLst>
                            <p:childTnLst>
                              <p:par>
                                <p:cTn id="30" presetID="9" presetClass="entr" presetSubtype="0" fill="hold" nodeType="afterEffect">
                                  <p:stCondLst>
                                    <p:cond delay="0"/>
                                  </p:stCondLst>
                                  <p:childTnLst>
                                    <p:set>
                                      <p:cBhvr>
                                        <p:cTn id="31" dur="1" fill="hold">
                                          <p:stCondLst>
                                            <p:cond delay="0"/>
                                          </p:stCondLst>
                                        </p:cTn>
                                        <p:tgtEl>
                                          <p:spTgt spid="302084"/>
                                        </p:tgtEl>
                                        <p:attrNameLst>
                                          <p:attrName>style.visibility</p:attrName>
                                        </p:attrNameLst>
                                      </p:cBhvr>
                                      <p:to>
                                        <p:strVal val="visible"/>
                                      </p:to>
                                    </p:set>
                                    <p:animEffect transition="in" filter="dissolve">
                                      <p:cBhvr>
                                        <p:cTn id="32" dur="500"/>
                                        <p:tgtEl>
                                          <p:spTgt spid="302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bldLvl="4"/>
      <p:bldP spid="302084" grpId="0" animBg="1"/>
      <p:bldP spid="80902" grpId="0" animBg="1"/>
      <p:bldP spid="80902" grpId="1"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Footer Placeholder 1">
            <a:extLst>
              <a:ext uri="{FF2B5EF4-FFF2-40B4-BE49-F238E27FC236}">
                <a16:creationId xmlns:a16="http://schemas.microsoft.com/office/drawing/2014/main" id="{EB697AB9-4A11-EC25-5509-35F05D12DD0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41987" name="Slide Number Placeholder 2">
            <a:extLst>
              <a:ext uri="{FF2B5EF4-FFF2-40B4-BE49-F238E27FC236}">
                <a16:creationId xmlns:a16="http://schemas.microsoft.com/office/drawing/2014/main" id="{EC8731E3-03E3-8325-90A8-CB56CD68684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1B018276-CC1A-004F-ACA3-0D67F249612F}" type="slidenum">
              <a:rPr lang="en-US" altLang="en-US" sz="1700">
                <a:solidFill>
                  <a:srgbClr val="777777"/>
                </a:solidFill>
              </a:rPr>
              <a:pPr>
                <a:lnSpc>
                  <a:spcPct val="100000"/>
                </a:lnSpc>
                <a:spcBef>
                  <a:spcPct val="0"/>
                </a:spcBef>
                <a:buClrTx/>
                <a:buSzTx/>
                <a:buFontTx/>
                <a:buNone/>
              </a:pPr>
              <a:t>22</a:t>
            </a:fld>
            <a:endParaRPr lang="en-US" altLang="en-US" sz="1700">
              <a:solidFill>
                <a:srgbClr val="777777"/>
              </a:solidFill>
            </a:endParaRPr>
          </a:p>
        </p:txBody>
      </p:sp>
      <p:sp>
        <p:nvSpPr>
          <p:cNvPr id="41988" name="Rectangle 2">
            <a:extLst>
              <a:ext uri="{FF2B5EF4-FFF2-40B4-BE49-F238E27FC236}">
                <a16:creationId xmlns:a16="http://schemas.microsoft.com/office/drawing/2014/main" id="{3E50A236-3976-5F96-AA1C-8AC03D7D9047}"/>
              </a:ext>
            </a:extLst>
          </p:cNvPr>
          <p:cNvSpPr>
            <a:spLocks noGrp="1" noChangeArrowheads="1"/>
          </p:cNvSpPr>
          <p:nvPr>
            <p:ph type="title" idx="4294967295"/>
          </p:nvPr>
        </p:nvSpPr>
        <p:spPr>
          <a:xfrm>
            <a:off x="0" y="252413"/>
            <a:ext cx="9144000" cy="649287"/>
          </a:xfrm>
        </p:spPr>
        <p:txBody>
          <a:bodyPr/>
          <a:lstStyle/>
          <a:p>
            <a:pPr eaLnBrk="1" hangingPunct="1"/>
            <a:r>
              <a:rPr lang="en-US" altLang="en-US" sz="3600"/>
              <a:t>A New Firm’s Decision to Enter Market</a:t>
            </a:r>
          </a:p>
        </p:txBody>
      </p:sp>
      <p:sp>
        <p:nvSpPr>
          <p:cNvPr id="20485" name="Rectangle 3">
            <a:extLst>
              <a:ext uri="{FF2B5EF4-FFF2-40B4-BE49-F238E27FC236}">
                <a16:creationId xmlns:a16="http://schemas.microsoft.com/office/drawing/2014/main" id="{CCF5A3B7-5EDE-A516-6CE8-F09420CAB798}"/>
              </a:ext>
            </a:extLst>
          </p:cNvPr>
          <p:cNvSpPr>
            <a:spLocks noGrp="1" noChangeArrowheads="1"/>
          </p:cNvSpPr>
          <p:nvPr>
            <p:ph type="body" idx="4294967295"/>
          </p:nvPr>
        </p:nvSpPr>
        <p:spPr>
          <a:xfrm>
            <a:off x="0" y="1030288"/>
            <a:ext cx="8313738" cy="2586037"/>
          </a:xfrm>
        </p:spPr>
        <p:txBody>
          <a:bodyPr/>
          <a:lstStyle/>
          <a:p>
            <a:pPr eaLnBrk="1" hangingPunct="1">
              <a:spcBef>
                <a:spcPct val="60000"/>
              </a:spcBef>
            </a:pPr>
            <a:r>
              <a:rPr lang="en-US" altLang="en-US"/>
              <a:t>In the long run, a new firm will enter the market if it is profitable to do so:  if </a:t>
            </a:r>
            <a:r>
              <a:rPr lang="en-US" altLang="en-US" i="1"/>
              <a:t>TR</a:t>
            </a:r>
            <a:r>
              <a:rPr lang="en-US" altLang="en-US"/>
              <a:t> &gt; </a:t>
            </a:r>
            <a:r>
              <a:rPr lang="en-US" altLang="en-US" i="1"/>
              <a:t>TC</a:t>
            </a:r>
            <a:r>
              <a:rPr lang="en-US" altLang="en-US"/>
              <a:t>.</a:t>
            </a:r>
          </a:p>
          <a:p>
            <a:pPr eaLnBrk="1" hangingPunct="1">
              <a:spcBef>
                <a:spcPct val="60000"/>
              </a:spcBef>
            </a:pPr>
            <a:r>
              <a:rPr lang="en-US" altLang="en-US"/>
              <a:t>Divide both sides by </a:t>
            </a:r>
            <a:r>
              <a:rPr lang="en-US" altLang="en-US" b="1" i="1"/>
              <a:t>Q</a:t>
            </a:r>
            <a:r>
              <a:rPr lang="en-US" altLang="en-US"/>
              <a:t>  to express the firm’s entry decision as:</a:t>
            </a:r>
          </a:p>
        </p:txBody>
      </p:sp>
      <p:sp>
        <p:nvSpPr>
          <p:cNvPr id="117764" name="Rectangle 4">
            <a:extLst>
              <a:ext uri="{FF2B5EF4-FFF2-40B4-BE49-F238E27FC236}">
                <a16:creationId xmlns:a16="http://schemas.microsoft.com/office/drawing/2014/main" id="{ADDCCEB3-5BBD-3312-77CD-BD55EA0FEADA}"/>
              </a:ext>
            </a:extLst>
          </p:cNvPr>
          <p:cNvSpPr>
            <a:spLocks noChangeArrowheads="1"/>
          </p:cNvSpPr>
          <p:nvPr/>
        </p:nvSpPr>
        <p:spPr bwMode="auto">
          <a:xfrm>
            <a:off x="2941638" y="3284538"/>
            <a:ext cx="2860675" cy="5397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buFont typeface="Wingdings" pitchFamily="2" charset="2"/>
              <a:buNone/>
            </a:pPr>
            <a:r>
              <a:rPr lang="en-US" altLang="en-US">
                <a:cs typeface="Arial" panose="020B0604020202020204" pitchFamily="34" charset="0"/>
              </a:rPr>
              <a:t>Enter if  </a:t>
            </a:r>
            <a:r>
              <a:rPr lang="en-US" altLang="en-US" b="1" i="1">
                <a:cs typeface="Arial" panose="020B0604020202020204" pitchFamily="34" charset="0"/>
              </a:rPr>
              <a:t>P</a:t>
            </a:r>
            <a:r>
              <a:rPr lang="en-US" altLang="en-US">
                <a:cs typeface="Arial" panose="020B0604020202020204" pitchFamily="34" charset="0"/>
              </a:rPr>
              <a:t> &gt; </a:t>
            </a:r>
            <a:r>
              <a:rPr lang="en-US" altLang="en-US" i="1">
                <a:cs typeface="Arial" panose="020B0604020202020204" pitchFamily="34" charset="0"/>
              </a:rPr>
              <a:t>ATC</a:t>
            </a:r>
          </a:p>
        </p:txBody>
      </p:sp>
      <p:sp>
        <p:nvSpPr>
          <p:cNvPr id="41991" name="FlagCount" hidden="1">
            <a:hlinkClick r:id="rId3" action="ppaction://hlinkfile"/>
            <a:extLst>
              <a:ext uri="{FF2B5EF4-FFF2-40B4-BE49-F238E27FC236}">
                <a16:creationId xmlns:a16="http://schemas.microsoft.com/office/drawing/2014/main" id="{3617CAB0-4F5C-3E69-8582-AD5AB9566C03}"/>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wipe(left)">
                                      <p:cBhvr>
                                        <p:cTn id="7" dur="500"/>
                                        <p:tgtEl>
                                          <p:spTgt spid="204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85">
                                            <p:txEl>
                                              <p:pRg st="1" end="1"/>
                                            </p:txEl>
                                          </p:spTgt>
                                        </p:tgtEl>
                                        <p:attrNameLst>
                                          <p:attrName>style.visibility</p:attrName>
                                        </p:attrNameLst>
                                      </p:cBhvr>
                                      <p:to>
                                        <p:strVal val="visible"/>
                                      </p:to>
                                    </p:set>
                                    <p:animEffect transition="in" filter="wipe(left)">
                                      <p:cBhvr>
                                        <p:cTn id="12" dur="500"/>
                                        <p:tgtEl>
                                          <p:spTgt spid="20485">
                                            <p:txEl>
                                              <p:pRg st="1" end="1"/>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17764"/>
                                        </p:tgtEl>
                                        <p:attrNameLst>
                                          <p:attrName>style.visibility</p:attrName>
                                        </p:attrNameLst>
                                      </p:cBhvr>
                                      <p:to>
                                        <p:strVal val="visible"/>
                                      </p:to>
                                    </p:set>
                                    <p:animEffect transition="in" filter="dissolve">
                                      <p:cBhvr>
                                        <p:cTn id="16" dur="500"/>
                                        <p:tgtEl>
                                          <p:spTgt spid="11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bldLvl="4"/>
      <p:bldP spid="11776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Footer Placeholder 1">
            <a:extLst>
              <a:ext uri="{FF2B5EF4-FFF2-40B4-BE49-F238E27FC236}">
                <a16:creationId xmlns:a16="http://schemas.microsoft.com/office/drawing/2014/main" id="{F1B2C06D-08A2-C471-A6F9-0E2F3D227DD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44035" name="Slide Number Placeholder 2">
            <a:extLst>
              <a:ext uri="{FF2B5EF4-FFF2-40B4-BE49-F238E27FC236}">
                <a16:creationId xmlns:a16="http://schemas.microsoft.com/office/drawing/2014/main" id="{BE594323-133B-8223-1966-9B1E80A58AD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5E4984C6-871B-F449-8362-38C8D4300733}" type="slidenum">
              <a:rPr lang="en-US" altLang="en-US" sz="1700">
                <a:solidFill>
                  <a:srgbClr val="777777"/>
                </a:solidFill>
              </a:rPr>
              <a:pPr>
                <a:lnSpc>
                  <a:spcPct val="100000"/>
                </a:lnSpc>
                <a:spcBef>
                  <a:spcPct val="0"/>
                </a:spcBef>
                <a:buClrTx/>
                <a:buSzTx/>
                <a:buFontTx/>
                <a:buNone/>
              </a:pPr>
              <a:t>23</a:t>
            </a:fld>
            <a:endParaRPr lang="en-US" altLang="en-US" sz="1700">
              <a:solidFill>
                <a:srgbClr val="777777"/>
              </a:solidFill>
            </a:endParaRPr>
          </a:p>
        </p:txBody>
      </p:sp>
      <p:sp>
        <p:nvSpPr>
          <p:cNvPr id="118786" name="Rectangle 2">
            <a:extLst>
              <a:ext uri="{FF2B5EF4-FFF2-40B4-BE49-F238E27FC236}">
                <a16:creationId xmlns:a16="http://schemas.microsoft.com/office/drawing/2014/main" id="{81372346-B96D-9AA7-DF9F-A051B616C94E}"/>
              </a:ext>
            </a:extLst>
          </p:cNvPr>
          <p:cNvSpPr>
            <a:spLocks noGrp="1" noChangeArrowheads="1"/>
          </p:cNvSpPr>
          <p:nvPr>
            <p:ph type="body" idx="4294967295"/>
          </p:nvPr>
        </p:nvSpPr>
        <p:spPr>
          <a:xfrm>
            <a:off x="439738" y="1477963"/>
            <a:ext cx="2670175" cy="2225675"/>
          </a:xfrm>
          <a:solidFill>
            <a:srgbClr val="FFFFCC"/>
          </a:solidFill>
        </p:spPr>
        <p:txBody>
          <a:bodyPr/>
          <a:lstStyle/>
          <a:p>
            <a:pPr marL="0" indent="0" eaLnBrk="1" hangingPunct="1">
              <a:buFont typeface="Wingdings" pitchFamily="2" charset="2"/>
              <a:buNone/>
            </a:pPr>
            <a:r>
              <a:rPr lang="en-US" altLang="en-US" sz="2600"/>
              <a:t>The firm’s </a:t>
            </a:r>
            <a:br>
              <a:rPr lang="en-US" altLang="en-US" sz="2600"/>
            </a:br>
            <a:r>
              <a:rPr lang="en-US" altLang="en-US" sz="2600"/>
              <a:t>LR supply curve is the portion of </a:t>
            </a:r>
            <a:br>
              <a:rPr lang="en-US" altLang="en-US" sz="2600"/>
            </a:br>
            <a:r>
              <a:rPr lang="en-US" altLang="en-US" sz="2600"/>
              <a:t>its </a:t>
            </a:r>
            <a:r>
              <a:rPr lang="en-US" altLang="en-US" sz="2600" i="1"/>
              <a:t>MC</a:t>
            </a:r>
            <a:r>
              <a:rPr lang="en-US" altLang="en-US" sz="2600"/>
              <a:t> curve above </a:t>
            </a:r>
            <a:r>
              <a:rPr lang="en-US" altLang="en-US" sz="2600" i="1"/>
              <a:t>LRATC</a:t>
            </a:r>
            <a:r>
              <a:rPr lang="en-US" altLang="en-US" sz="2600"/>
              <a:t>.</a:t>
            </a:r>
          </a:p>
        </p:txBody>
      </p:sp>
      <p:sp>
        <p:nvSpPr>
          <p:cNvPr id="44037" name="Rectangle 9">
            <a:extLst>
              <a:ext uri="{FF2B5EF4-FFF2-40B4-BE49-F238E27FC236}">
                <a16:creationId xmlns:a16="http://schemas.microsoft.com/office/drawing/2014/main" id="{C7A84086-2C71-C01B-83EF-C6E135BCA0F9}"/>
              </a:ext>
            </a:extLst>
          </p:cNvPr>
          <p:cNvSpPr>
            <a:spLocks noGrp="1" noChangeArrowheads="1"/>
          </p:cNvSpPr>
          <p:nvPr>
            <p:ph type="title" idx="4294967295"/>
          </p:nvPr>
        </p:nvSpPr>
        <p:spPr>
          <a:xfrm>
            <a:off x="0" y="252413"/>
            <a:ext cx="9144000" cy="649287"/>
          </a:xfrm>
        </p:spPr>
        <p:txBody>
          <a:bodyPr/>
          <a:lstStyle/>
          <a:p>
            <a:pPr eaLnBrk="1" hangingPunct="1"/>
            <a:r>
              <a:rPr lang="en-US" altLang="en-US" sz="3500"/>
              <a:t>The Competitive Firm’s Supply Curve</a:t>
            </a:r>
          </a:p>
        </p:txBody>
      </p:sp>
      <p:grpSp>
        <p:nvGrpSpPr>
          <p:cNvPr id="44038" name="Group 3">
            <a:extLst>
              <a:ext uri="{FF2B5EF4-FFF2-40B4-BE49-F238E27FC236}">
                <a16:creationId xmlns:a16="http://schemas.microsoft.com/office/drawing/2014/main" id="{56BA3484-E280-11C5-943F-548D3D542DA1}"/>
              </a:ext>
            </a:extLst>
          </p:cNvPr>
          <p:cNvGrpSpPr>
            <a:grpSpLocks/>
          </p:cNvGrpSpPr>
          <p:nvPr/>
        </p:nvGrpSpPr>
        <p:grpSpPr bwMode="auto">
          <a:xfrm>
            <a:off x="3706813" y="1698625"/>
            <a:ext cx="4864100" cy="4146550"/>
            <a:chOff x="2335" y="1070"/>
            <a:chExt cx="3064" cy="2612"/>
          </a:xfrm>
        </p:grpSpPr>
        <p:grpSp>
          <p:nvGrpSpPr>
            <p:cNvPr id="44049" name="Group 4">
              <a:extLst>
                <a:ext uri="{FF2B5EF4-FFF2-40B4-BE49-F238E27FC236}">
                  <a16:creationId xmlns:a16="http://schemas.microsoft.com/office/drawing/2014/main" id="{B9C9A1AC-F0E0-0BD3-53B4-B09D4B0578DE}"/>
                </a:ext>
              </a:extLst>
            </p:cNvPr>
            <p:cNvGrpSpPr>
              <a:grpSpLocks/>
            </p:cNvGrpSpPr>
            <p:nvPr/>
          </p:nvGrpSpPr>
          <p:grpSpPr bwMode="auto">
            <a:xfrm>
              <a:off x="2730" y="1335"/>
              <a:ext cx="2357" cy="2206"/>
              <a:chOff x="1489" y="785"/>
              <a:chExt cx="3650" cy="2492"/>
            </a:xfrm>
          </p:grpSpPr>
          <p:sp>
            <p:nvSpPr>
              <p:cNvPr id="44052" name="Line 5">
                <a:extLst>
                  <a:ext uri="{FF2B5EF4-FFF2-40B4-BE49-F238E27FC236}">
                    <a16:creationId xmlns:a16="http://schemas.microsoft.com/office/drawing/2014/main" id="{039F3E4C-7332-4642-D207-0B3470232EB1}"/>
                  </a:ext>
                </a:extLst>
              </p:cNvPr>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3" name="Line 6">
                <a:extLst>
                  <a:ext uri="{FF2B5EF4-FFF2-40B4-BE49-F238E27FC236}">
                    <a16:creationId xmlns:a16="http://schemas.microsoft.com/office/drawing/2014/main" id="{F8C5B743-50D3-15FA-DD29-8185FB46FA2F}"/>
                  </a:ext>
                </a:extLst>
              </p:cNvPr>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50" name="Text Box 7">
              <a:extLst>
                <a:ext uri="{FF2B5EF4-FFF2-40B4-BE49-F238E27FC236}">
                  <a16:creationId xmlns:a16="http://schemas.microsoft.com/office/drawing/2014/main" id="{797540DC-3F5C-800C-0EF1-7A341B70BF65}"/>
                </a:ext>
              </a:extLst>
            </p:cNvPr>
            <p:cNvSpPr txBox="1">
              <a:spLocks noChangeArrowheads="1"/>
            </p:cNvSpPr>
            <p:nvPr/>
          </p:nvSpPr>
          <p:spPr bwMode="auto">
            <a:xfrm>
              <a:off x="5061" y="3384"/>
              <a:ext cx="33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b="1" i="1">
                  <a:cs typeface="Arial" panose="020B0604020202020204" pitchFamily="34" charset="0"/>
                </a:rPr>
                <a:t>Q</a:t>
              </a:r>
            </a:p>
          </p:txBody>
        </p:sp>
        <p:sp>
          <p:nvSpPr>
            <p:cNvPr id="44051" name="Text Box 8">
              <a:extLst>
                <a:ext uri="{FF2B5EF4-FFF2-40B4-BE49-F238E27FC236}">
                  <a16:creationId xmlns:a16="http://schemas.microsoft.com/office/drawing/2014/main" id="{6729A093-B485-0040-3EAF-A16D10CEDDF9}"/>
                </a:ext>
              </a:extLst>
            </p:cNvPr>
            <p:cNvSpPr txBox="1">
              <a:spLocks noChangeArrowheads="1"/>
            </p:cNvSpPr>
            <p:nvPr/>
          </p:nvSpPr>
          <p:spPr bwMode="auto">
            <a:xfrm>
              <a:off x="2335" y="1070"/>
              <a:ext cx="69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500">
                  <a:cs typeface="Arial" panose="020B0604020202020204" pitchFamily="34" charset="0"/>
                </a:rPr>
                <a:t>Costs</a:t>
              </a:r>
            </a:p>
          </p:txBody>
        </p:sp>
      </p:grpSp>
      <p:grpSp>
        <p:nvGrpSpPr>
          <p:cNvPr id="44039" name="Group 10">
            <a:extLst>
              <a:ext uri="{FF2B5EF4-FFF2-40B4-BE49-F238E27FC236}">
                <a16:creationId xmlns:a16="http://schemas.microsoft.com/office/drawing/2014/main" id="{75A15DA4-2699-951B-E4E6-F70E1A06095A}"/>
              </a:ext>
            </a:extLst>
          </p:cNvPr>
          <p:cNvGrpSpPr>
            <a:grpSpLocks/>
          </p:cNvGrpSpPr>
          <p:nvPr/>
        </p:nvGrpSpPr>
        <p:grpSpPr bwMode="auto">
          <a:xfrm>
            <a:off x="5138738" y="2287588"/>
            <a:ext cx="2676525" cy="3181350"/>
            <a:chOff x="3237" y="1336"/>
            <a:chExt cx="1686" cy="2004"/>
          </a:xfrm>
        </p:grpSpPr>
        <p:sp>
          <p:nvSpPr>
            <p:cNvPr id="44047" name="Line 11">
              <a:extLst>
                <a:ext uri="{FF2B5EF4-FFF2-40B4-BE49-F238E27FC236}">
                  <a16:creationId xmlns:a16="http://schemas.microsoft.com/office/drawing/2014/main" id="{B7DDFA90-06F3-8352-A473-0DD2F2AABC7A}"/>
                </a:ext>
              </a:extLst>
            </p:cNvPr>
            <p:cNvSpPr>
              <a:spLocks noChangeShapeType="1"/>
            </p:cNvSpPr>
            <p:nvPr/>
          </p:nvSpPr>
          <p:spPr bwMode="auto">
            <a:xfrm flipV="1">
              <a:off x="3237" y="1568"/>
              <a:ext cx="1346" cy="177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8" name="Text Box 12">
              <a:extLst>
                <a:ext uri="{FF2B5EF4-FFF2-40B4-BE49-F238E27FC236}">
                  <a16:creationId xmlns:a16="http://schemas.microsoft.com/office/drawing/2014/main" id="{F96A141E-892F-487E-12BD-D467E404CF17}"/>
                </a:ext>
              </a:extLst>
            </p:cNvPr>
            <p:cNvSpPr txBox="1">
              <a:spLocks noChangeArrowheads="1"/>
            </p:cNvSpPr>
            <p:nvPr/>
          </p:nvSpPr>
          <p:spPr bwMode="auto">
            <a:xfrm>
              <a:off x="4540" y="1336"/>
              <a:ext cx="38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i="1">
                  <a:cs typeface="Arial" panose="020B0604020202020204" pitchFamily="34" charset="0"/>
                </a:rPr>
                <a:t>MC</a:t>
              </a:r>
            </a:p>
          </p:txBody>
        </p:sp>
      </p:grpSp>
      <p:sp>
        <p:nvSpPr>
          <p:cNvPr id="44040" name="Arc 14">
            <a:extLst>
              <a:ext uri="{FF2B5EF4-FFF2-40B4-BE49-F238E27FC236}">
                <a16:creationId xmlns:a16="http://schemas.microsoft.com/office/drawing/2014/main" id="{79B057A4-8DAE-6096-BF25-FC0041FAB842}"/>
              </a:ext>
            </a:extLst>
          </p:cNvPr>
          <p:cNvSpPr>
            <a:spLocks/>
          </p:cNvSpPr>
          <p:nvPr/>
        </p:nvSpPr>
        <p:spPr bwMode="auto">
          <a:xfrm flipH="1" flipV="1">
            <a:off x="4643438" y="2700338"/>
            <a:ext cx="3062287" cy="1516062"/>
          </a:xfrm>
          <a:custGeom>
            <a:avLst/>
            <a:gdLst>
              <a:gd name="T0" fmla="*/ 0 w 32505"/>
              <a:gd name="T1" fmla="*/ 2147483646 h 21600"/>
              <a:gd name="T2" fmla="*/ 2147483646 w 32505"/>
              <a:gd name="T3" fmla="*/ 2147483646 h 21600"/>
              <a:gd name="T4" fmla="*/ 2147483646 w 32505"/>
              <a:gd name="T5" fmla="*/ 2147483646 h 21600"/>
              <a:gd name="T6" fmla="*/ 0 60000 65536"/>
              <a:gd name="T7" fmla="*/ 0 60000 65536"/>
              <a:gd name="T8" fmla="*/ 0 60000 65536"/>
              <a:gd name="T9" fmla="*/ 0 w 32505"/>
              <a:gd name="T10" fmla="*/ 0 h 21600"/>
              <a:gd name="T11" fmla="*/ 32505 w 32505"/>
              <a:gd name="T12" fmla="*/ 21600 h 21600"/>
            </a:gdLst>
            <a:ahLst/>
            <a:cxnLst>
              <a:cxn ang="T6">
                <a:pos x="T0" y="T1"/>
              </a:cxn>
              <a:cxn ang="T7">
                <a:pos x="T2" y="T3"/>
              </a:cxn>
              <a:cxn ang="T8">
                <a:pos x="T4" y="T5"/>
              </a:cxn>
            </a:cxnLst>
            <a:rect l="T9" t="T10" r="T11" b="T12"/>
            <a:pathLst>
              <a:path w="32505" h="21600" fill="none" extrusionOk="0">
                <a:moveTo>
                  <a:pt x="0" y="8530"/>
                </a:moveTo>
                <a:cubicBezTo>
                  <a:pt x="4084" y="3155"/>
                  <a:pt x="10446" y="-1"/>
                  <a:pt x="17197" y="0"/>
                </a:cubicBezTo>
                <a:cubicBezTo>
                  <a:pt x="22942" y="0"/>
                  <a:pt x="28451" y="2289"/>
                  <a:pt x="32504" y="6361"/>
                </a:cubicBezTo>
              </a:path>
              <a:path w="32505" h="21600" stroke="0" extrusionOk="0">
                <a:moveTo>
                  <a:pt x="0" y="8530"/>
                </a:moveTo>
                <a:cubicBezTo>
                  <a:pt x="4084" y="3155"/>
                  <a:pt x="10446" y="-1"/>
                  <a:pt x="17197" y="0"/>
                </a:cubicBezTo>
                <a:cubicBezTo>
                  <a:pt x="22942" y="0"/>
                  <a:pt x="28451" y="2289"/>
                  <a:pt x="32504" y="6361"/>
                </a:cubicBezTo>
                <a:lnTo>
                  <a:pt x="17197" y="21600"/>
                </a:lnTo>
                <a:lnTo>
                  <a:pt x="0" y="8530"/>
                </a:lnTo>
                <a:close/>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41" name="Text Box 15">
            <a:extLst>
              <a:ext uri="{FF2B5EF4-FFF2-40B4-BE49-F238E27FC236}">
                <a16:creationId xmlns:a16="http://schemas.microsoft.com/office/drawing/2014/main" id="{CCEC327F-C394-8C39-A961-E3FF844E8895}"/>
              </a:ext>
            </a:extLst>
          </p:cNvPr>
          <p:cNvSpPr txBox="1">
            <a:spLocks noChangeArrowheads="1"/>
          </p:cNvSpPr>
          <p:nvPr/>
        </p:nvSpPr>
        <p:spPr bwMode="auto">
          <a:xfrm>
            <a:off x="7591425" y="3265488"/>
            <a:ext cx="114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i="1">
                <a:cs typeface="Arial" panose="020B0604020202020204" pitchFamily="34" charset="0"/>
              </a:rPr>
              <a:t>LRATC</a:t>
            </a:r>
          </a:p>
        </p:txBody>
      </p:sp>
      <p:grpSp>
        <p:nvGrpSpPr>
          <p:cNvPr id="5" name="Group 28">
            <a:extLst>
              <a:ext uri="{FF2B5EF4-FFF2-40B4-BE49-F238E27FC236}">
                <a16:creationId xmlns:a16="http://schemas.microsoft.com/office/drawing/2014/main" id="{9EBCE30B-E3A4-5029-59D2-874A44FA7168}"/>
              </a:ext>
            </a:extLst>
          </p:cNvPr>
          <p:cNvGrpSpPr>
            <a:grpSpLocks/>
          </p:cNvGrpSpPr>
          <p:nvPr/>
        </p:nvGrpSpPr>
        <p:grpSpPr bwMode="auto">
          <a:xfrm>
            <a:off x="4338638" y="2678113"/>
            <a:ext cx="2949575" cy="2941637"/>
            <a:chOff x="2733" y="1687"/>
            <a:chExt cx="1858" cy="1853"/>
          </a:xfrm>
        </p:grpSpPr>
        <p:sp>
          <p:nvSpPr>
            <p:cNvPr id="44044" name="Line 19">
              <a:extLst>
                <a:ext uri="{FF2B5EF4-FFF2-40B4-BE49-F238E27FC236}">
                  <a16:creationId xmlns:a16="http://schemas.microsoft.com/office/drawing/2014/main" id="{9F2F86C0-90D4-12BE-8661-0852BC8FA035}"/>
                </a:ext>
              </a:extLst>
            </p:cNvPr>
            <p:cNvSpPr>
              <a:spLocks noChangeShapeType="1"/>
            </p:cNvSpPr>
            <p:nvPr/>
          </p:nvSpPr>
          <p:spPr bwMode="auto">
            <a:xfrm flipV="1">
              <a:off x="3854" y="1687"/>
              <a:ext cx="737" cy="97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5" name="Line 20">
              <a:extLst>
                <a:ext uri="{FF2B5EF4-FFF2-40B4-BE49-F238E27FC236}">
                  <a16:creationId xmlns:a16="http://schemas.microsoft.com/office/drawing/2014/main" id="{5F0FAD13-AA3B-EACE-7485-0770658DE928}"/>
                </a:ext>
              </a:extLst>
            </p:cNvPr>
            <p:cNvSpPr>
              <a:spLocks noChangeShapeType="1"/>
            </p:cNvSpPr>
            <p:nvPr/>
          </p:nvSpPr>
          <p:spPr bwMode="auto">
            <a:xfrm flipH="1">
              <a:off x="2733" y="2658"/>
              <a:ext cx="112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6" name="Line 21">
              <a:extLst>
                <a:ext uri="{FF2B5EF4-FFF2-40B4-BE49-F238E27FC236}">
                  <a16:creationId xmlns:a16="http://schemas.microsoft.com/office/drawing/2014/main" id="{2763A173-CC0B-642B-B2D8-429B919C69EA}"/>
                </a:ext>
              </a:extLst>
            </p:cNvPr>
            <p:cNvSpPr>
              <a:spLocks noChangeShapeType="1"/>
            </p:cNvSpPr>
            <p:nvPr/>
          </p:nvSpPr>
          <p:spPr bwMode="auto">
            <a:xfrm flipV="1">
              <a:off x="2736" y="2661"/>
              <a:ext cx="3" cy="87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43" name="FlagCount" hidden="1">
            <a:hlinkClick r:id="rId3" action="ppaction://hlinkfile"/>
            <a:extLst>
              <a:ext uri="{FF2B5EF4-FFF2-40B4-BE49-F238E27FC236}">
                <a16:creationId xmlns:a16="http://schemas.microsoft.com/office/drawing/2014/main" id="{322942F9-DD8C-F9B9-4890-5C06AD2AD1BD}"/>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dissolve">
                                      <p:cBhvr>
                                        <p:cTn id="7" dur="500"/>
                                        <p:tgtEl>
                                          <p:spTgt spid="118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Footer Placeholder 1">
            <a:extLst>
              <a:ext uri="{FF2B5EF4-FFF2-40B4-BE49-F238E27FC236}">
                <a16:creationId xmlns:a16="http://schemas.microsoft.com/office/drawing/2014/main" id="{6F97456B-D1E1-80C8-A942-74DCE7B373D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46083" name="Slide Number Placeholder 2">
            <a:extLst>
              <a:ext uri="{FF2B5EF4-FFF2-40B4-BE49-F238E27FC236}">
                <a16:creationId xmlns:a16="http://schemas.microsoft.com/office/drawing/2014/main" id="{DC437053-753D-B7C5-7FA1-DF73B247B0B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FEB61543-A07D-BD46-873E-879202260E15}" type="slidenum">
              <a:rPr lang="en-US" altLang="en-US" sz="1700">
                <a:solidFill>
                  <a:srgbClr val="777777"/>
                </a:solidFill>
              </a:rPr>
              <a:pPr>
                <a:lnSpc>
                  <a:spcPct val="100000"/>
                </a:lnSpc>
                <a:spcBef>
                  <a:spcPct val="0"/>
                </a:spcBef>
                <a:buClrTx/>
                <a:buSzTx/>
                <a:buFontTx/>
                <a:buNone/>
              </a:pPr>
              <a:t>24</a:t>
            </a:fld>
            <a:endParaRPr lang="en-US" altLang="en-US" sz="1700">
              <a:solidFill>
                <a:srgbClr val="777777"/>
              </a:solidFill>
            </a:endParaRPr>
          </a:p>
        </p:txBody>
      </p:sp>
      <p:sp>
        <p:nvSpPr>
          <p:cNvPr id="46084" name="Rectangle 2">
            <a:extLst>
              <a:ext uri="{FF2B5EF4-FFF2-40B4-BE49-F238E27FC236}">
                <a16:creationId xmlns:a16="http://schemas.microsoft.com/office/drawing/2014/main" id="{4143D330-58D6-855D-B4AE-218A6F35A066}"/>
              </a:ext>
            </a:extLst>
          </p:cNvPr>
          <p:cNvSpPr>
            <a:spLocks noGrp="1" noChangeArrowheads="1"/>
          </p:cNvSpPr>
          <p:nvPr>
            <p:ph type="title" idx="4294967295"/>
          </p:nvPr>
        </p:nvSpPr>
        <p:spPr>
          <a:xfrm>
            <a:off x="0" y="252413"/>
            <a:ext cx="8410575" cy="681037"/>
          </a:xfrm>
        </p:spPr>
        <p:txBody>
          <a:bodyPr/>
          <a:lstStyle/>
          <a:p>
            <a:pPr eaLnBrk="1" hangingPunct="1"/>
            <a:r>
              <a:rPr lang="en-US" altLang="en-US"/>
              <a:t>Entry &amp; Exit in the Long Run</a:t>
            </a:r>
          </a:p>
        </p:txBody>
      </p:sp>
      <p:sp>
        <p:nvSpPr>
          <p:cNvPr id="29701" name="Rectangle 3">
            <a:extLst>
              <a:ext uri="{FF2B5EF4-FFF2-40B4-BE49-F238E27FC236}">
                <a16:creationId xmlns:a16="http://schemas.microsoft.com/office/drawing/2014/main" id="{D1002144-88F9-4E26-2017-B492DB02BC1D}"/>
              </a:ext>
            </a:extLst>
          </p:cNvPr>
          <p:cNvSpPr>
            <a:spLocks noGrp="1" noChangeArrowheads="1"/>
          </p:cNvSpPr>
          <p:nvPr>
            <p:ph type="body" idx="4294967295"/>
          </p:nvPr>
        </p:nvSpPr>
        <p:spPr>
          <a:xfrm>
            <a:off x="517525" y="1006475"/>
            <a:ext cx="8318500" cy="5124450"/>
          </a:xfrm>
        </p:spPr>
        <p:txBody>
          <a:bodyPr/>
          <a:lstStyle/>
          <a:p>
            <a:pPr eaLnBrk="1" hangingPunct="1"/>
            <a:r>
              <a:rPr lang="en-US" altLang="en-US"/>
              <a:t>In the LR, the number of firms can change due to entry &amp; exit.  </a:t>
            </a:r>
          </a:p>
          <a:p>
            <a:pPr eaLnBrk="1" hangingPunct="1"/>
            <a:r>
              <a:rPr lang="en-US" altLang="en-US"/>
              <a:t>If existing firms earn positive economic profit, </a:t>
            </a:r>
          </a:p>
          <a:p>
            <a:pPr lvl="1" eaLnBrk="1" hangingPunct="1">
              <a:lnSpc>
                <a:spcPct val="105000"/>
              </a:lnSpc>
            </a:pPr>
            <a:r>
              <a:rPr lang="en-US" altLang="en-US" sz="2800"/>
              <a:t>new firms enter, SR market supply shifts right.  </a:t>
            </a:r>
          </a:p>
          <a:p>
            <a:pPr lvl="1" eaLnBrk="1" hangingPunct="1">
              <a:lnSpc>
                <a:spcPct val="105000"/>
              </a:lnSpc>
            </a:pPr>
            <a:r>
              <a:rPr lang="en-US" altLang="en-US" sz="2800" b="1" i="1"/>
              <a:t>P</a:t>
            </a:r>
            <a:r>
              <a:rPr lang="en-US" altLang="en-US" sz="2800"/>
              <a:t>  falls, reducing profits and slowing entry. </a:t>
            </a:r>
          </a:p>
          <a:p>
            <a:pPr eaLnBrk="1" hangingPunct="1"/>
            <a:r>
              <a:rPr lang="en-US" altLang="en-US"/>
              <a:t>If existing firms incur losses, </a:t>
            </a:r>
          </a:p>
          <a:p>
            <a:pPr lvl="1" eaLnBrk="1" hangingPunct="1">
              <a:lnSpc>
                <a:spcPct val="105000"/>
              </a:lnSpc>
            </a:pPr>
            <a:r>
              <a:rPr lang="en-US" altLang="en-US" sz="2800"/>
              <a:t>some firms exit, SR market supply shifts left.  </a:t>
            </a:r>
          </a:p>
          <a:p>
            <a:pPr lvl="1" eaLnBrk="1" hangingPunct="1">
              <a:lnSpc>
                <a:spcPct val="105000"/>
              </a:lnSpc>
            </a:pPr>
            <a:r>
              <a:rPr lang="en-US" altLang="en-US" sz="2800" b="1" i="1"/>
              <a:t>P</a:t>
            </a:r>
            <a:r>
              <a:rPr lang="en-US" altLang="en-US" sz="2800"/>
              <a:t>  rises, reducing remaining firms’ losses.</a:t>
            </a:r>
          </a:p>
        </p:txBody>
      </p:sp>
      <p:sp>
        <p:nvSpPr>
          <p:cNvPr id="46086" name="FlagCount" hidden="1">
            <a:hlinkClick r:id="rId3" action="ppaction://hlinkfile"/>
            <a:extLst>
              <a:ext uri="{FF2B5EF4-FFF2-40B4-BE49-F238E27FC236}">
                <a16:creationId xmlns:a16="http://schemas.microsoft.com/office/drawing/2014/main" id="{71C113F2-C302-2F2B-C24C-C0140C4118DC}"/>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wipe(left)">
                                      <p:cBhvr>
                                        <p:cTn id="7" dur="500"/>
                                        <p:tgtEl>
                                          <p:spTgt spid="297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701">
                                            <p:txEl>
                                              <p:pRg st="1" end="1"/>
                                            </p:txEl>
                                          </p:spTgt>
                                        </p:tgtEl>
                                        <p:attrNameLst>
                                          <p:attrName>style.visibility</p:attrName>
                                        </p:attrNameLst>
                                      </p:cBhvr>
                                      <p:to>
                                        <p:strVal val="visible"/>
                                      </p:to>
                                    </p:set>
                                    <p:animEffect transition="in" filter="wipe(left)">
                                      <p:cBhvr>
                                        <p:cTn id="12" dur="500"/>
                                        <p:tgtEl>
                                          <p:spTgt spid="297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701">
                                            <p:txEl>
                                              <p:pRg st="2" end="2"/>
                                            </p:txEl>
                                          </p:spTgt>
                                        </p:tgtEl>
                                        <p:attrNameLst>
                                          <p:attrName>style.visibility</p:attrName>
                                        </p:attrNameLst>
                                      </p:cBhvr>
                                      <p:to>
                                        <p:strVal val="visible"/>
                                      </p:to>
                                    </p:set>
                                    <p:animEffect transition="in" filter="wipe(left)">
                                      <p:cBhvr>
                                        <p:cTn id="17" dur="500"/>
                                        <p:tgtEl>
                                          <p:spTgt spid="2970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701">
                                            <p:txEl>
                                              <p:pRg st="3" end="3"/>
                                            </p:txEl>
                                          </p:spTgt>
                                        </p:tgtEl>
                                        <p:attrNameLst>
                                          <p:attrName>style.visibility</p:attrName>
                                        </p:attrNameLst>
                                      </p:cBhvr>
                                      <p:to>
                                        <p:strVal val="visible"/>
                                      </p:to>
                                    </p:set>
                                    <p:animEffect transition="in" filter="wipe(left)">
                                      <p:cBhvr>
                                        <p:cTn id="22" dur="500"/>
                                        <p:tgtEl>
                                          <p:spTgt spid="2970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9701">
                                            <p:txEl>
                                              <p:pRg st="4" end="4"/>
                                            </p:txEl>
                                          </p:spTgt>
                                        </p:tgtEl>
                                        <p:attrNameLst>
                                          <p:attrName>style.visibility</p:attrName>
                                        </p:attrNameLst>
                                      </p:cBhvr>
                                      <p:to>
                                        <p:strVal val="visible"/>
                                      </p:to>
                                    </p:set>
                                    <p:animEffect transition="in" filter="wipe(left)">
                                      <p:cBhvr>
                                        <p:cTn id="27" dur="500"/>
                                        <p:tgtEl>
                                          <p:spTgt spid="2970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9701">
                                            <p:txEl>
                                              <p:pRg st="5" end="5"/>
                                            </p:txEl>
                                          </p:spTgt>
                                        </p:tgtEl>
                                        <p:attrNameLst>
                                          <p:attrName>style.visibility</p:attrName>
                                        </p:attrNameLst>
                                      </p:cBhvr>
                                      <p:to>
                                        <p:strVal val="visible"/>
                                      </p:to>
                                    </p:set>
                                    <p:animEffect transition="in" filter="wipe(left)">
                                      <p:cBhvr>
                                        <p:cTn id="32" dur="500"/>
                                        <p:tgtEl>
                                          <p:spTgt spid="2970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9701">
                                            <p:txEl>
                                              <p:pRg st="6" end="6"/>
                                            </p:txEl>
                                          </p:spTgt>
                                        </p:tgtEl>
                                        <p:attrNameLst>
                                          <p:attrName>style.visibility</p:attrName>
                                        </p:attrNameLst>
                                      </p:cBhvr>
                                      <p:to>
                                        <p:strVal val="visible"/>
                                      </p:to>
                                    </p:set>
                                    <p:animEffect transition="in" filter="wipe(left)">
                                      <p:cBhvr>
                                        <p:cTn id="37" dur="500"/>
                                        <p:tgtEl>
                                          <p:spTgt spid="297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bldLvl="4"/>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Footer Placeholder 1">
            <a:extLst>
              <a:ext uri="{FF2B5EF4-FFF2-40B4-BE49-F238E27FC236}">
                <a16:creationId xmlns:a16="http://schemas.microsoft.com/office/drawing/2014/main" id="{2EAF6A63-CCBA-3142-F86C-B12C71DDF04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48131" name="Slide Number Placeholder 2">
            <a:extLst>
              <a:ext uri="{FF2B5EF4-FFF2-40B4-BE49-F238E27FC236}">
                <a16:creationId xmlns:a16="http://schemas.microsoft.com/office/drawing/2014/main" id="{BC1F286E-7C78-1892-4E7E-2AF201947B8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294488DF-1D6A-7642-8E1A-3CEE32E03A21}" type="slidenum">
              <a:rPr lang="en-US" altLang="en-US" sz="1700">
                <a:solidFill>
                  <a:srgbClr val="777777"/>
                </a:solidFill>
              </a:rPr>
              <a:pPr>
                <a:lnSpc>
                  <a:spcPct val="100000"/>
                </a:lnSpc>
                <a:spcBef>
                  <a:spcPct val="0"/>
                </a:spcBef>
                <a:buClrTx/>
                <a:buSzTx/>
                <a:buFontTx/>
                <a:buNone/>
              </a:pPr>
              <a:t>25</a:t>
            </a:fld>
            <a:endParaRPr lang="en-US" altLang="en-US" sz="1700">
              <a:solidFill>
                <a:srgbClr val="777777"/>
              </a:solidFill>
            </a:endParaRPr>
          </a:p>
        </p:txBody>
      </p:sp>
      <p:sp>
        <p:nvSpPr>
          <p:cNvPr id="48132" name="Rectangle 2">
            <a:extLst>
              <a:ext uri="{FF2B5EF4-FFF2-40B4-BE49-F238E27FC236}">
                <a16:creationId xmlns:a16="http://schemas.microsoft.com/office/drawing/2014/main" id="{2617A72C-A906-3271-A5A2-B7AC46500DF4}"/>
              </a:ext>
            </a:extLst>
          </p:cNvPr>
          <p:cNvSpPr>
            <a:spLocks noGrp="1" noChangeArrowheads="1"/>
          </p:cNvSpPr>
          <p:nvPr>
            <p:ph type="title" idx="4294967295"/>
          </p:nvPr>
        </p:nvSpPr>
        <p:spPr>
          <a:xfrm>
            <a:off x="0" y="252413"/>
            <a:ext cx="8410575" cy="681037"/>
          </a:xfrm>
        </p:spPr>
        <p:txBody>
          <a:bodyPr/>
          <a:lstStyle/>
          <a:p>
            <a:pPr eaLnBrk="1" hangingPunct="1"/>
            <a:r>
              <a:rPr lang="en-US" altLang="en-US"/>
              <a:t>The Zero-Profit Condition</a:t>
            </a:r>
          </a:p>
        </p:txBody>
      </p:sp>
      <p:sp>
        <p:nvSpPr>
          <p:cNvPr id="30725" name="Rectangle 3">
            <a:extLst>
              <a:ext uri="{FF2B5EF4-FFF2-40B4-BE49-F238E27FC236}">
                <a16:creationId xmlns:a16="http://schemas.microsoft.com/office/drawing/2014/main" id="{040DBE5E-3712-C6B2-150D-DD057F943B8C}"/>
              </a:ext>
            </a:extLst>
          </p:cNvPr>
          <p:cNvSpPr>
            <a:spLocks noGrp="1" noChangeArrowheads="1"/>
          </p:cNvSpPr>
          <p:nvPr>
            <p:ph type="body" idx="4294967295"/>
          </p:nvPr>
        </p:nvSpPr>
        <p:spPr>
          <a:xfrm>
            <a:off x="239713" y="1020763"/>
            <a:ext cx="8313737" cy="5118100"/>
          </a:xfrm>
        </p:spPr>
        <p:txBody>
          <a:bodyPr/>
          <a:lstStyle/>
          <a:p>
            <a:pPr eaLnBrk="1" hangingPunct="1">
              <a:spcBef>
                <a:spcPct val="55000"/>
              </a:spcBef>
            </a:pPr>
            <a:r>
              <a:rPr lang="en-US" altLang="en-US" b="1">
                <a:solidFill>
                  <a:srgbClr val="800080"/>
                </a:solidFill>
              </a:rPr>
              <a:t>Long-run equilibrium</a:t>
            </a:r>
            <a:r>
              <a:rPr lang="en-US" altLang="en-US"/>
              <a:t>:  </a:t>
            </a:r>
            <a:br>
              <a:rPr lang="en-US" altLang="en-US"/>
            </a:br>
            <a:r>
              <a:rPr lang="en-US" altLang="en-US"/>
              <a:t>The process of entry or exit is complete – </a:t>
            </a:r>
            <a:br>
              <a:rPr lang="en-US" altLang="en-US"/>
            </a:br>
            <a:r>
              <a:rPr lang="en-US" altLang="en-US"/>
              <a:t>remaining firms earn zero economic profit.  </a:t>
            </a:r>
          </a:p>
          <a:p>
            <a:pPr eaLnBrk="1" hangingPunct="1">
              <a:spcBef>
                <a:spcPct val="55000"/>
              </a:spcBef>
            </a:pPr>
            <a:r>
              <a:rPr lang="en-US" altLang="en-US"/>
              <a:t>Zero economic profit occurs when </a:t>
            </a:r>
            <a:r>
              <a:rPr lang="en-US" altLang="en-US" b="1" i="1"/>
              <a:t>P</a:t>
            </a:r>
            <a:r>
              <a:rPr lang="en-US" altLang="en-US"/>
              <a:t> = </a:t>
            </a:r>
            <a:r>
              <a:rPr lang="en-US" altLang="en-US" i="1"/>
              <a:t>ATC</a:t>
            </a:r>
            <a:r>
              <a:rPr lang="en-US" altLang="en-US"/>
              <a:t>. </a:t>
            </a:r>
          </a:p>
          <a:p>
            <a:pPr eaLnBrk="1" hangingPunct="1">
              <a:spcBef>
                <a:spcPct val="55000"/>
              </a:spcBef>
            </a:pPr>
            <a:r>
              <a:rPr lang="en-US" altLang="en-US"/>
              <a:t>Since firms produce where </a:t>
            </a:r>
            <a:r>
              <a:rPr lang="en-US" altLang="en-US" b="1" i="1"/>
              <a:t>P</a:t>
            </a:r>
            <a:r>
              <a:rPr lang="en-US" altLang="en-US"/>
              <a:t> = </a:t>
            </a:r>
            <a:r>
              <a:rPr lang="en-US" altLang="en-US" i="1"/>
              <a:t>MR</a:t>
            </a:r>
            <a:r>
              <a:rPr lang="en-US" altLang="en-US"/>
              <a:t> = </a:t>
            </a:r>
            <a:r>
              <a:rPr lang="en-US" altLang="en-US" i="1"/>
              <a:t>MC</a:t>
            </a:r>
            <a:r>
              <a:rPr lang="en-US" altLang="en-US"/>
              <a:t>, </a:t>
            </a:r>
            <a:br>
              <a:rPr lang="en-US" altLang="en-US"/>
            </a:br>
            <a:r>
              <a:rPr lang="en-US" altLang="en-US"/>
              <a:t>the zero-profit condition is  </a:t>
            </a:r>
            <a:r>
              <a:rPr lang="en-US" altLang="en-US" b="1" i="1"/>
              <a:t>P</a:t>
            </a:r>
            <a:r>
              <a:rPr lang="en-US" altLang="en-US"/>
              <a:t> = </a:t>
            </a:r>
            <a:r>
              <a:rPr lang="en-US" altLang="en-US" i="1"/>
              <a:t>MC</a:t>
            </a:r>
            <a:r>
              <a:rPr lang="en-US" altLang="en-US"/>
              <a:t> = </a:t>
            </a:r>
            <a:r>
              <a:rPr lang="en-US" altLang="en-US" i="1"/>
              <a:t>ATC</a:t>
            </a:r>
            <a:r>
              <a:rPr lang="en-US" altLang="en-US"/>
              <a:t>.</a:t>
            </a:r>
          </a:p>
          <a:p>
            <a:pPr eaLnBrk="1" hangingPunct="1">
              <a:spcBef>
                <a:spcPct val="55000"/>
              </a:spcBef>
            </a:pPr>
            <a:r>
              <a:rPr lang="en-US" altLang="en-US"/>
              <a:t>Recall that </a:t>
            </a:r>
            <a:r>
              <a:rPr lang="en-US" altLang="en-US" i="1"/>
              <a:t>MC</a:t>
            </a:r>
            <a:r>
              <a:rPr lang="en-US" altLang="en-US"/>
              <a:t> intersects </a:t>
            </a:r>
            <a:r>
              <a:rPr lang="en-US" altLang="en-US" i="1"/>
              <a:t>ATC</a:t>
            </a:r>
            <a:r>
              <a:rPr lang="en-US" altLang="en-US"/>
              <a:t> at minimum </a:t>
            </a:r>
            <a:r>
              <a:rPr lang="en-US" altLang="en-US" i="1"/>
              <a:t>ATC</a:t>
            </a:r>
            <a:r>
              <a:rPr lang="en-US" altLang="en-US"/>
              <a:t>.</a:t>
            </a:r>
          </a:p>
          <a:p>
            <a:pPr eaLnBrk="1" hangingPunct="1">
              <a:spcBef>
                <a:spcPct val="55000"/>
              </a:spcBef>
            </a:pPr>
            <a:r>
              <a:rPr lang="en-US" altLang="en-US"/>
              <a:t>Hence, in the long run,  </a:t>
            </a:r>
            <a:r>
              <a:rPr lang="en-US" altLang="en-US" b="1" i="1"/>
              <a:t>P</a:t>
            </a:r>
            <a:r>
              <a:rPr lang="en-US" altLang="en-US"/>
              <a:t> = minimum </a:t>
            </a:r>
            <a:r>
              <a:rPr lang="en-US" altLang="en-US" i="1"/>
              <a:t>ATC</a:t>
            </a:r>
            <a:r>
              <a:rPr lang="en-US" altLang="en-US"/>
              <a:t>.</a:t>
            </a:r>
          </a:p>
        </p:txBody>
      </p:sp>
      <p:sp>
        <p:nvSpPr>
          <p:cNvPr id="168964" name="Rectangle 4">
            <a:extLst>
              <a:ext uri="{FF2B5EF4-FFF2-40B4-BE49-F238E27FC236}">
                <a16:creationId xmlns:a16="http://schemas.microsoft.com/office/drawing/2014/main" id="{EB18A62C-5615-A8B3-482C-E87876B16528}"/>
              </a:ext>
            </a:extLst>
          </p:cNvPr>
          <p:cNvSpPr>
            <a:spLocks noChangeArrowheads="1"/>
          </p:cNvSpPr>
          <p:nvPr/>
        </p:nvSpPr>
        <p:spPr bwMode="auto">
          <a:xfrm>
            <a:off x="4505325" y="5110163"/>
            <a:ext cx="3146425" cy="5000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48135" name="FlagCount" hidden="1">
            <a:hlinkClick r:id="rId3" action="ppaction://hlinkfile"/>
            <a:extLst>
              <a:ext uri="{FF2B5EF4-FFF2-40B4-BE49-F238E27FC236}">
                <a16:creationId xmlns:a16="http://schemas.microsoft.com/office/drawing/2014/main" id="{4E0BC28F-A1C3-69DC-CFD5-B900DC567E89}"/>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animEffect transition="in" filter="wipe(left)">
                                      <p:cBhvr>
                                        <p:cTn id="7" dur="500"/>
                                        <p:tgtEl>
                                          <p:spTgt spid="307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725">
                                            <p:txEl>
                                              <p:pRg st="1" end="1"/>
                                            </p:txEl>
                                          </p:spTgt>
                                        </p:tgtEl>
                                        <p:attrNameLst>
                                          <p:attrName>style.visibility</p:attrName>
                                        </p:attrNameLst>
                                      </p:cBhvr>
                                      <p:to>
                                        <p:strVal val="visible"/>
                                      </p:to>
                                    </p:set>
                                    <p:animEffect transition="in" filter="wipe(left)">
                                      <p:cBhvr>
                                        <p:cTn id="12" dur="500"/>
                                        <p:tgtEl>
                                          <p:spTgt spid="3072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725">
                                            <p:txEl>
                                              <p:pRg st="2" end="2"/>
                                            </p:txEl>
                                          </p:spTgt>
                                        </p:tgtEl>
                                        <p:attrNameLst>
                                          <p:attrName>style.visibility</p:attrName>
                                        </p:attrNameLst>
                                      </p:cBhvr>
                                      <p:to>
                                        <p:strVal val="visible"/>
                                      </p:to>
                                    </p:set>
                                    <p:animEffect transition="in" filter="wipe(left)">
                                      <p:cBhvr>
                                        <p:cTn id="17" dur="500"/>
                                        <p:tgtEl>
                                          <p:spTgt spid="3072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725">
                                            <p:txEl>
                                              <p:pRg st="3" end="3"/>
                                            </p:txEl>
                                          </p:spTgt>
                                        </p:tgtEl>
                                        <p:attrNameLst>
                                          <p:attrName>style.visibility</p:attrName>
                                        </p:attrNameLst>
                                      </p:cBhvr>
                                      <p:to>
                                        <p:strVal val="visible"/>
                                      </p:to>
                                    </p:set>
                                    <p:animEffect transition="in" filter="wipe(left)">
                                      <p:cBhvr>
                                        <p:cTn id="22" dur="500"/>
                                        <p:tgtEl>
                                          <p:spTgt spid="3072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725">
                                            <p:txEl>
                                              <p:pRg st="4" end="4"/>
                                            </p:txEl>
                                          </p:spTgt>
                                        </p:tgtEl>
                                        <p:attrNameLst>
                                          <p:attrName>style.visibility</p:attrName>
                                        </p:attrNameLst>
                                      </p:cBhvr>
                                      <p:to>
                                        <p:strVal val="visible"/>
                                      </p:to>
                                    </p:set>
                                    <p:animEffect transition="in" filter="wipe(left)">
                                      <p:cBhvr>
                                        <p:cTn id="27" dur="500"/>
                                        <p:tgtEl>
                                          <p:spTgt spid="30725">
                                            <p:txEl>
                                              <p:pRg st="4" end="4"/>
                                            </p:txEl>
                                          </p:spTgt>
                                        </p:tgtEl>
                                      </p:cBhvr>
                                    </p:animEffect>
                                  </p:childTnLst>
                                </p:cTn>
                              </p:par>
                            </p:childTnLst>
                          </p:cTn>
                        </p:par>
                        <p:par>
                          <p:cTn id="28" fill="hold" nodeType="afterGroup">
                            <p:stCondLst>
                              <p:cond delay="500"/>
                            </p:stCondLst>
                            <p:childTnLst>
                              <p:par>
                                <p:cTn id="29" presetID="9" presetClass="entr" presetSubtype="0" fill="hold" nodeType="afterEffect">
                                  <p:stCondLst>
                                    <p:cond delay="0"/>
                                  </p:stCondLst>
                                  <p:childTnLst>
                                    <p:set>
                                      <p:cBhvr>
                                        <p:cTn id="30" dur="1" fill="hold">
                                          <p:stCondLst>
                                            <p:cond delay="0"/>
                                          </p:stCondLst>
                                        </p:cTn>
                                        <p:tgtEl>
                                          <p:spTgt spid="168964"/>
                                        </p:tgtEl>
                                        <p:attrNameLst>
                                          <p:attrName>style.visibility</p:attrName>
                                        </p:attrNameLst>
                                      </p:cBhvr>
                                      <p:to>
                                        <p:strVal val="visible"/>
                                      </p:to>
                                    </p:set>
                                    <p:animEffect transition="in" filter="dissolve">
                                      <p:cBhvr>
                                        <p:cTn id="31" dur="500"/>
                                        <p:tgtEl>
                                          <p:spTgt spid="16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uild="p" bldLvl="4"/>
      <p:bldP spid="16896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Footer Placeholder 1">
            <a:extLst>
              <a:ext uri="{FF2B5EF4-FFF2-40B4-BE49-F238E27FC236}">
                <a16:creationId xmlns:a16="http://schemas.microsoft.com/office/drawing/2014/main" id="{3847D01B-A229-1483-BE7B-DFA4BA1569D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50179" name="Slide Number Placeholder 2">
            <a:extLst>
              <a:ext uri="{FF2B5EF4-FFF2-40B4-BE49-F238E27FC236}">
                <a16:creationId xmlns:a16="http://schemas.microsoft.com/office/drawing/2014/main" id="{62393C1F-82B3-A06D-F93C-43EB0062AC7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B76912CD-C23A-5341-9C26-44B4AE58A0FC}" type="slidenum">
              <a:rPr lang="en-US" altLang="en-US" sz="1700">
                <a:solidFill>
                  <a:srgbClr val="777777"/>
                </a:solidFill>
              </a:rPr>
              <a:pPr>
                <a:lnSpc>
                  <a:spcPct val="100000"/>
                </a:lnSpc>
                <a:spcBef>
                  <a:spcPct val="0"/>
                </a:spcBef>
                <a:buClrTx/>
                <a:buSzTx/>
                <a:buFontTx/>
                <a:buNone/>
              </a:pPr>
              <a:t>26</a:t>
            </a:fld>
            <a:endParaRPr lang="en-US" altLang="en-US" sz="1700">
              <a:solidFill>
                <a:srgbClr val="777777"/>
              </a:solidFill>
            </a:endParaRPr>
          </a:p>
        </p:txBody>
      </p:sp>
      <p:sp>
        <p:nvSpPr>
          <p:cNvPr id="50180" name="Rectangle 2">
            <a:extLst>
              <a:ext uri="{FF2B5EF4-FFF2-40B4-BE49-F238E27FC236}">
                <a16:creationId xmlns:a16="http://schemas.microsoft.com/office/drawing/2014/main" id="{9ADFF9A7-0692-C199-E878-E114635E3FAB}"/>
              </a:ext>
            </a:extLst>
          </p:cNvPr>
          <p:cNvSpPr>
            <a:spLocks noGrp="1" noChangeArrowheads="1"/>
          </p:cNvSpPr>
          <p:nvPr>
            <p:ph type="title" idx="4294967295"/>
          </p:nvPr>
        </p:nvSpPr>
        <p:spPr>
          <a:xfrm>
            <a:off x="0" y="252413"/>
            <a:ext cx="9144000" cy="649287"/>
          </a:xfrm>
        </p:spPr>
        <p:txBody>
          <a:bodyPr/>
          <a:lstStyle/>
          <a:p>
            <a:pPr eaLnBrk="1" hangingPunct="1"/>
            <a:r>
              <a:rPr lang="en-US" altLang="en-US" sz="3300"/>
              <a:t>Why Do Firms Stay in Business if Profit = 0?</a:t>
            </a:r>
          </a:p>
        </p:txBody>
      </p:sp>
      <p:sp>
        <p:nvSpPr>
          <p:cNvPr id="31749" name="Rectangle 3">
            <a:extLst>
              <a:ext uri="{FF2B5EF4-FFF2-40B4-BE49-F238E27FC236}">
                <a16:creationId xmlns:a16="http://schemas.microsoft.com/office/drawing/2014/main" id="{231C13A3-9C04-7C3F-74E5-1231D4F88A9D}"/>
              </a:ext>
            </a:extLst>
          </p:cNvPr>
          <p:cNvSpPr>
            <a:spLocks noGrp="1" noChangeArrowheads="1"/>
          </p:cNvSpPr>
          <p:nvPr>
            <p:ph type="body" idx="4294967295"/>
          </p:nvPr>
        </p:nvSpPr>
        <p:spPr>
          <a:xfrm>
            <a:off x="330200" y="990600"/>
            <a:ext cx="8313738" cy="5118100"/>
          </a:xfrm>
        </p:spPr>
        <p:txBody>
          <a:bodyPr/>
          <a:lstStyle/>
          <a:p>
            <a:pPr eaLnBrk="1" hangingPunct="1"/>
            <a:r>
              <a:rPr lang="en-US" altLang="en-US"/>
              <a:t>Recall, economic profit is revenue minus </a:t>
            </a:r>
            <a:r>
              <a:rPr lang="en-US" altLang="en-US" u="sng"/>
              <a:t>all</a:t>
            </a:r>
            <a:r>
              <a:rPr lang="en-US" altLang="en-US"/>
              <a:t> costs – including implicit costs, like the opportunity cost of the owner’s time and money.  </a:t>
            </a:r>
          </a:p>
          <a:p>
            <a:pPr eaLnBrk="1" hangingPunct="1"/>
            <a:r>
              <a:rPr lang="en-US" altLang="en-US"/>
              <a:t>In the zero-profit equilibrium, </a:t>
            </a:r>
          </a:p>
          <a:p>
            <a:pPr lvl="1" eaLnBrk="1" hangingPunct="1"/>
            <a:r>
              <a:rPr lang="en-US" altLang="en-US"/>
              <a:t>firms earn enough revenue to cover these costs</a:t>
            </a:r>
          </a:p>
          <a:p>
            <a:pPr lvl="1" eaLnBrk="1" hangingPunct="1"/>
            <a:r>
              <a:rPr lang="en-US" altLang="en-US"/>
              <a:t>accounting profit is positive</a:t>
            </a:r>
          </a:p>
        </p:txBody>
      </p:sp>
      <p:sp>
        <p:nvSpPr>
          <p:cNvPr id="50182" name="FlagCount" hidden="1">
            <a:hlinkClick r:id="rId3" action="ppaction://hlinkfile"/>
            <a:extLst>
              <a:ext uri="{FF2B5EF4-FFF2-40B4-BE49-F238E27FC236}">
                <a16:creationId xmlns:a16="http://schemas.microsoft.com/office/drawing/2014/main" id="{5F49D6A9-6D7B-E2A4-9032-25082BA5F264}"/>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animEffect transition="in" filter="wipe(left)">
                                      <p:cBhvr>
                                        <p:cTn id="7" dur="500"/>
                                        <p:tgtEl>
                                          <p:spTgt spid="317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749">
                                            <p:txEl>
                                              <p:pRg st="1" end="1"/>
                                            </p:txEl>
                                          </p:spTgt>
                                        </p:tgtEl>
                                        <p:attrNameLst>
                                          <p:attrName>style.visibility</p:attrName>
                                        </p:attrNameLst>
                                      </p:cBhvr>
                                      <p:to>
                                        <p:strVal val="visible"/>
                                      </p:to>
                                    </p:set>
                                    <p:animEffect transition="in" filter="wipe(left)">
                                      <p:cBhvr>
                                        <p:cTn id="12" dur="500"/>
                                        <p:tgtEl>
                                          <p:spTgt spid="317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749">
                                            <p:txEl>
                                              <p:pRg st="2" end="2"/>
                                            </p:txEl>
                                          </p:spTgt>
                                        </p:tgtEl>
                                        <p:attrNameLst>
                                          <p:attrName>style.visibility</p:attrName>
                                        </p:attrNameLst>
                                      </p:cBhvr>
                                      <p:to>
                                        <p:strVal val="visible"/>
                                      </p:to>
                                    </p:set>
                                    <p:animEffect transition="in" filter="wipe(left)">
                                      <p:cBhvr>
                                        <p:cTn id="17" dur="500"/>
                                        <p:tgtEl>
                                          <p:spTgt spid="317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749">
                                            <p:txEl>
                                              <p:pRg st="3" end="3"/>
                                            </p:txEl>
                                          </p:spTgt>
                                        </p:tgtEl>
                                        <p:attrNameLst>
                                          <p:attrName>style.visibility</p:attrName>
                                        </p:attrNameLst>
                                      </p:cBhvr>
                                      <p:to>
                                        <p:strVal val="visible"/>
                                      </p:to>
                                    </p:set>
                                    <p:animEffect transition="in" filter="wipe(left)">
                                      <p:cBhvr>
                                        <p:cTn id="22" dur="500"/>
                                        <p:tgtEl>
                                          <p:spTgt spid="317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bldLvl="4"/>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1">
            <a:extLst>
              <a:ext uri="{FF2B5EF4-FFF2-40B4-BE49-F238E27FC236}">
                <a16:creationId xmlns:a16="http://schemas.microsoft.com/office/drawing/2014/main" id="{BEE5AB97-66FC-091E-0747-E8067DC8735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52227" name="Slide Number Placeholder 2">
            <a:extLst>
              <a:ext uri="{FF2B5EF4-FFF2-40B4-BE49-F238E27FC236}">
                <a16:creationId xmlns:a16="http://schemas.microsoft.com/office/drawing/2014/main" id="{48274A2A-F6B8-6D84-551E-8B22D30CF29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67ED0241-1632-1341-8594-713BB784CE08}" type="slidenum">
              <a:rPr lang="en-US" altLang="en-US" sz="1700">
                <a:solidFill>
                  <a:srgbClr val="777777"/>
                </a:solidFill>
              </a:rPr>
              <a:pPr>
                <a:lnSpc>
                  <a:spcPct val="100000"/>
                </a:lnSpc>
                <a:spcBef>
                  <a:spcPct val="0"/>
                </a:spcBef>
                <a:buClrTx/>
                <a:buSzTx/>
                <a:buFontTx/>
                <a:buNone/>
              </a:pPr>
              <a:t>27</a:t>
            </a:fld>
            <a:endParaRPr lang="en-US" altLang="en-US" sz="1700">
              <a:solidFill>
                <a:srgbClr val="777777"/>
              </a:solidFill>
            </a:endParaRPr>
          </a:p>
        </p:txBody>
      </p:sp>
      <p:sp>
        <p:nvSpPr>
          <p:cNvPr id="52228" name="Rectangle 2">
            <a:extLst>
              <a:ext uri="{FF2B5EF4-FFF2-40B4-BE49-F238E27FC236}">
                <a16:creationId xmlns:a16="http://schemas.microsoft.com/office/drawing/2014/main" id="{F7EC088C-EFB0-E213-E01D-31F985722110}"/>
              </a:ext>
            </a:extLst>
          </p:cNvPr>
          <p:cNvSpPr>
            <a:spLocks noGrp="1" noChangeArrowheads="1"/>
          </p:cNvSpPr>
          <p:nvPr>
            <p:ph type="title" idx="4294967295"/>
          </p:nvPr>
        </p:nvSpPr>
        <p:spPr>
          <a:xfrm>
            <a:off x="0" y="141288"/>
            <a:ext cx="9144000" cy="649287"/>
          </a:xfrm>
        </p:spPr>
        <p:txBody>
          <a:bodyPr/>
          <a:lstStyle/>
          <a:p>
            <a:pPr eaLnBrk="1" hangingPunct="1"/>
            <a:r>
              <a:rPr lang="en-US" altLang="en-US" sz="3500"/>
              <a:t>The LR Market Supply Curve</a:t>
            </a:r>
          </a:p>
        </p:txBody>
      </p:sp>
      <p:grpSp>
        <p:nvGrpSpPr>
          <p:cNvPr id="52229" name="Group 3">
            <a:extLst>
              <a:ext uri="{FF2B5EF4-FFF2-40B4-BE49-F238E27FC236}">
                <a16:creationId xmlns:a16="http://schemas.microsoft.com/office/drawing/2014/main" id="{8F53D1DA-EC26-6671-75CB-DFB2F87AD04D}"/>
              </a:ext>
            </a:extLst>
          </p:cNvPr>
          <p:cNvGrpSpPr>
            <a:grpSpLocks/>
          </p:cNvGrpSpPr>
          <p:nvPr/>
        </p:nvGrpSpPr>
        <p:grpSpPr bwMode="auto">
          <a:xfrm>
            <a:off x="1995488" y="3148013"/>
            <a:ext cx="1952625" cy="2203450"/>
            <a:chOff x="837" y="2095"/>
            <a:chExt cx="1230" cy="1388"/>
          </a:xfrm>
        </p:grpSpPr>
        <p:sp>
          <p:nvSpPr>
            <p:cNvPr id="52260" name="Line 4">
              <a:extLst>
                <a:ext uri="{FF2B5EF4-FFF2-40B4-BE49-F238E27FC236}">
                  <a16:creationId xmlns:a16="http://schemas.microsoft.com/office/drawing/2014/main" id="{E7151ADF-065F-B967-AC56-BE7F74C63D7F}"/>
                </a:ext>
              </a:extLst>
            </p:cNvPr>
            <p:cNvSpPr>
              <a:spLocks noChangeShapeType="1"/>
            </p:cNvSpPr>
            <p:nvPr/>
          </p:nvSpPr>
          <p:spPr bwMode="auto">
            <a:xfrm flipV="1">
              <a:off x="837" y="2293"/>
              <a:ext cx="944" cy="119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1" name="Text Box 5">
              <a:extLst>
                <a:ext uri="{FF2B5EF4-FFF2-40B4-BE49-F238E27FC236}">
                  <a16:creationId xmlns:a16="http://schemas.microsoft.com/office/drawing/2014/main" id="{48BCEBED-D2F9-2BA6-6575-5C69579E3CE9}"/>
                </a:ext>
              </a:extLst>
            </p:cNvPr>
            <p:cNvSpPr txBox="1">
              <a:spLocks noChangeArrowheads="1"/>
            </p:cNvSpPr>
            <p:nvPr/>
          </p:nvSpPr>
          <p:spPr bwMode="auto">
            <a:xfrm>
              <a:off x="1684" y="2095"/>
              <a:ext cx="38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i="1">
                  <a:cs typeface="Arial" panose="020B0604020202020204" pitchFamily="34" charset="0"/>
                </a:rPr>
                <a:t>MC</a:t>
              </a:r>
            </a:p>
          </p:txBody>
        </p:sp>
      </p:grpSp>
      <p:grpSp>
        <p:nvGrpSpPr>
          <p:cNvPr id="52230" name="Group 67">
            <a:extLst>
              <a:ext uri="{FF2B5EF4-FFF2-40B4-BE49-F238E27FC236}">
                <a16:creationId xmlns:a16="http://schemas.microsoft.com/office/drawing/2014/main" id="{C74EAA66-DE49-1256-3507-8B6436BF7BB0}"/>
              </a:ext>
            </a:extLst>
          </p:cNvPr>
          <p:cNvGrpSpPr>
            <a:grpSpLocks/>
          </p:cNvGrpSpPr>
          <p:nvPr/>
        </p:nvGrpSpPr>
        <p:grpSpPr bwMode="auto">
          <a:xfrm>
            <a:off x="4860925" y="2706688"/>
            <a:ext cx="3975100" cy="3470275"/>
            <a:chOff x="2887" y="1376"/>
            <a:chExt cx="2504" cy="2186"/>
          </a:xfrm>
        </p:grpSpPr>
        <p:sp>
          <p:nvSpPr>
            <p:cNvPr id="52253" name="Text Box 10">
              <a:extLst>
                <a:ext uri="{FF2B5EF4-FFF2-40B4-BE49-F238E27FC236}">
                  <a16:creationId xmlns:a16="http://schemas.microsoft.com/office/drawing/2014/main" id="{8B8BA2A4-70A1-CC9D-3A2F-DE85BC1068F8}"/>
                </a:ext>
              </a:extLst>
            </p:cNvPr>
            <p:cNvSpPr txBox="1">
              <a:spLocks noChangeArrowheads="1"/>
            </p:cNvSpPr>
            <p:nvPr/>
          </p:nvSpPr>
          <p:spPr bwMode="auto">
            <a:xfrm>
              <a:off x="3574" y="1376"/>
              <a:ext cx="9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u="sng">
                  <a:cs typeface="Arial" panose="020B0604020202020204" pitchFamily="34" charset="0"/>
                </a:rPr>
                <a:t>Market</a:t>
              </a:r>
            </a:p>
          </p:txBody>
        </p:sp>
        <p:grpSp>
          <p:nvGrpSpPr>
            <p:cNvPr id="52254" name="Group 12">
              <a:extLst>
                <a:ext uri="{FF2B5EF4-FFF2-40B4-BE49-F238E27FC236}">
                  <a16:creationId xmlns:a16="http://schemas.microsoft.com/office/drawing/2014/main" id="{ACEC9AAA-CEFF-7E58-4EA9-852748B7D271}"/>
                </a:ext>
              </a:extLst>
            </p:cNvPr>
            <p:cNvGrpSpPr>
              <a:grpSpLocks/>
            </p:cNvGrpSpPr>
            <p:nvPr/>
          </p:nvGrpSpPr>
          <p:grpSpPr bwMode="auto">
            <a:xfrm>
              <a:off x="3056" y="1791"/>
              <a:ext cx="1710" cy="1436"/>
              <a:chOff x="3049" y="1681"/>
              <a:chExt cx="1864" cy="1932"/>
            </a:xfrm>
          </p:grpSpPr>
          <p:sp>
            <p:nvSpPr>
              <p:cNvPr id="52258" name="Line 13">
                <a:extLst>
                  <a:ext uri="{FF2B5EF4-FFF2-40B4-BE49-F238E27FC236}">
                    <a16:creationId xmlns:a16="http://schemas.microsoft.com/office/drawing/2014/main" id="{528A5DE2-49DA-9A40-D546-5A9A030C24D8}"/>
                  </a:ext>
                </a:extLst>
              </p:cNvPr>
              <p:cNvSpPr>
                <a:spLocks noChangeShapeType="1"/>
              </p:cNvSpPr>
              <p:nvPr/>
            </p:nvSpPr>
            <p:spPr bwMode="auto">
              <a:xfrm>
                <a:off x="3049" y="1681"/>
                <a:ext cx="0" cy="19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9" name="Line 14">
                <a:extLst>
                  <a:ext uri="{FF2B5EF4-FFF2-40B4-BE49-F238E27FC236}">
                    <a16:creationId xmlns:a16="http://schemas.microsoft.com/office/drawing/2014/main" id="{3C855A93-9E91-230A-FE7B-7A8B00F57370}"/>
                  </a:ext>
                </a:extLst>
              </p:cNvPr>
              <p:cNvSpPr>
                <a:spLocks noChangeShapeType="1"/>
              </p:cNvSpPr>
              <p:nvPr/>
            </p:nvSpPr>
            <p:spPr bwMode="auto">
              <a:xfrm>
                <a:off x="3049" y="3613"/>
                <a:ext cx="1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55" name="Text Box 15">
              <a:extLst>
                <a:ext uri="{FF2B5EF4-FFF2-40B4-BE49-F238E27FC236}">
                  <a16:creationId xmlns:a16="http://schemas.microsoft.com/office/drawing/2014/main" id="{172C0B38-A467-4049-203E-80519D33CA72}"/>
                </a:ext>
              </a:extLst>
            </p:cNvPr>
            <p:cNvSpPr txBox="1">
              <a:spLocks noChangeArrowheads="1"/>
            </p:cNvSpPr>
            <p:nvPr/>
          </p:nvSpPr>
          <p:spPr bwMode="auto">
            <a:xfrm>
              <a:off x="4732" y="3082"/>
              <a:ext cx="35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b="1" i="1">
                  <a:cs typeface="Arial" panose="020B0604020202020204" pitchFamily="34" charset="0"/>
                </a:rPr>
                <a:t>Q</a:t>
              </a:r>
            </a:p>
          </p:txBody>
        </p:sp>
        <p:sp>
          <p:nvSpPr>
            <p:cNvPr id="52256" name="Text Box 16">
              <a:extLst>
                <a:ext uri="{FF2B5EF4-FFF2-40B4-BE49-F238E27FC236}">
                  <a16:creationId xmlns:a16="http://schemas.microsoft.com/office/drawing/2014/main" id="{9AB0D3A7-1545-C117-0100-93075179AB3F}"/>
                </a:ext>
              </a:extLst>
            </p:cNvPr>
            <p:cNvSpPr txBox="1">
              <a:spLocks noChangeArrowheads="1"/>
            </p:cNvSpPr>
            <p:nvPr/>
          </p:nvSpPr>
          <p:spPr bwMode="auto">
            <a:xfrm>
              <a:off x="2887" y="1541"/>
              <a:ext cx="29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500" b="1" i="1">
                  <a:cs typeface="Arial" panose="020B0604020202020204" pitchFamily="34" charset="0"/>
                </a:rPr>
                <a:t>P</a:t>
              </a:r>
            </a:p>
          </p:txBody>
        </p:sp>
        <p:sp>
          <p:nvSpPr>
            <p:cNvPr id="52257" name="Text Box 17">
              <a:extLst>
                <a:ext uri="{FF2B5EF4-FFF2-40B4-BE49-F238E27FC236}">
                  <a16:creationId xmlns:a16="http://schemas.microsoft.com/office/drawing/2014/main" id="{39C56E4F-DA9A-AD0E-97D4-002ECA02DCA7}"/>
                </a:ext>
              </a:extLst>
            </p:cNvPr>
            <p:cNvSpPr txBox="1">
              <a:spLocks noChangeArrowheads="1"/>
            </p:cNvSpPr>
            <p:nvPr/>
          </p:nvSpPr>
          <p:spPr bwMode="auto">
            <a:xfrm>
              <a:off x="4547" y="3274"/>
              <a:ext cx="8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a:solidFill>
                    <a:srgbClr val="4D4D4D"/>
                  </a:solidFill>
                  <a:cs typeface="Arial" panose="020B0604020202020204" pitchFamily="34" charset="0"/>
                </a:rPr>
                <a:t>(market)</a:t>
              </a:r>
            </a:p>
          </p:txBody>
        </p:sp>
      </p:grpSp>
      <p:grpSp>
        <p:nvGrpSpPr>
          <p:cNvPr id="52231" name="Group 69">
            <a:extLst>
              <a:ext uri="{FF2B5EF4-FFF2-40B4-BE49-F238E27FC236}">
                <a16:creationId xmlns:a16="http://schemas.microsoft.com/office/drawing/2014/main" id="{8F9EAFD2-2B54-3EA8-58D0-81DF7AB823F8}"/>
              </a:ext>
            </a:extLst>
          </p:cNvPr>
          <p:cNvGrpSpPr>
            <a:grpSpLocks/>
          </p:cNvGrpSpPr>
          <p:nvPr/>
        </p:nvGrpSpPr>
        <p:grpSpPr bwMode="auto">
          <a:xfrm>
            <a:off x="1236663" y="2668588"/>
            <a:ext cx="3533775" cy="3514725"/>
            <a:chOff x="401" y="1352"/>
            <a:chExt cx="2226" cy="2214"/>
          </a:xfrm>
        </p:grpSpPr>
        <p:sp>
          <p:nvSpPr>
            <p:cNvPr id="52246" name="Text Box 19">
              <a:extLst>
                <a:ext uri="{FF2B5EF4-FFF2-40B4-BE49-F238E27FC236}">
                  <a16:creationId xmlns:a16="http://schemas.microsoft.com/office/drawing/2014/main" id="{D9AEE03E-FB12-4417-D309-EDE72E7A3416}"/>
                </a:ext>
              </a:extLst>
            </p:cNvPr>
            <p:cNvSpPr txBox="1">
              <a:spLocks noChangeArrowheads="1"/>
            </p:cNvSpPr>
            <p:nvPr/>
          </p:nvSpPr>
          <p:spPr bwMode="auto">
            <a:xfrm>
              <a:off x="997" y="1352"/>
              <a:ext cx="9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u="sng">
                  <a:cs typeface="Arial" panose="020B0604020202020204" pitchFamily="34" charset="0"/>
                </a:rPr>
                <a:t>One firm</a:t>
              </a:r>
            </a:p>
          </p:txBody>
        </p:sp>
        <p:grpSp>
          <p:nvGrpSpPr>
            <p:cNvPr id="52247" name="Group 21">
              <a:extLst>
                <a:ext uri="{FF2B5EF4-FFF2-40B4-BE49-F238E27FC236}">
                  <a16:creationId xmlns:a16="http://schemas.microsoft.com/office/drawing/2014/main" id="{1CAF83D1-A452-2BE4-CD51-83B9785C15A0}"/>
                </a:ext>
              </a:extLst>
            </p:cNvPr>
            <p:cNvGrpSpPr>
              <a:grpSpLocks/>
            </p:cNvGrpSpPr>
            <p:nvPr/>
          </p:nvGrpSpPr>
          <p:grpSpPr bwMode="auto">
            <a:xfrm>
              <a:off x="562" y="1793"/>
              <a:ext cx="1606" cy="1431"/>
              <a:chOff x="1489" y="785"/>
              <a:chExt cx="3650" cy="2492"/>
            </a:xfrm>
          </p:grpSpPr>
          <p:sp>
            <p:nvSpPr>
              <p:cNvPr id="52251" name="Line 22">
                <a:extLst>
                  <a:ext uri="{FF2B5EF4-FFF2-40B4-BE49-F238E27FC236}">
                    <a16:creationId xmlns:a16="http://schemas.microsoft.com/office/drawing/2014/main" id="{67510A00-5FCF-977B-38F1-57013B7E3641}"/>
                  </a:ext>
                </a:extLst>
              </p:cNvPr>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2" name="Line 23">
                <a:extLst>
                  <a:ext uri="{FF2B5EF4-FFF2-40B4-BE49-F238E27FC236}">
                    <a16:creationId xmlns:a16="http://schemas.microsoft.com/office/drawing/2014/main" id="{7A26C532-67FB-5D5A-3044-62E7BBACF8B1}"/>
                  </a:ext>
                </a:extLst>
              </p:cNvPr>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48" name="Text Box 24">
              <a:extLst>
                <a:ext uri="{FF2B5EF4-FFF2-40B4-BE49-F238E27FC236}">
                  <a16:creationId xmlns:a16="http://schemas.microsoft.com/office/drawing/2014/main" id="{B1085087-34B3-E305-1132-5B764680727E}"/>
                </a:ext>
              </a:extLst>
            </p:cNvPr>
            <p:cNvSpPr txBox="1">
              <a:spLocks noChangeArrowheads="1"/>
            </p:cNvSpPr>
            <p:nvPr/>
          </p:nvSpPr>
          <p:spPr bwMode="auto">
            <a:xfrm>
              <a:off x="2135" y="3079"/>
              <a:ext cx="33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50000"/>
                </a:spcBef>
                <a:buClrTx/>
                <a:buSzTx/>
                <a:buFontTx/>
                <a:buNone/>
              </a:pPr>
              <a:r>
                <a:rPr lang="en-US" altLang="en-US" sz="2500" b="1" i="1">
                  <a:cs typeface="Arial" panose="020B0604020202020204" pitchFamily="34" charset="0"/>
                </a:rPr>
                <a:t>Q</a:t>
              </a:r>
            </a:p>
          </p:txBody>
        </p:sp>
        <p:sp>
          <p:nvSpPr>
            <p:cNvPr id="52249" name="Text Box 25">
              <a:extLst>
                <a:ext uri="{FF2B5EF4-FFF2-40B4-BE49-F238E27FC236}">
                  <a16:creationId xmlns:a16="http://schemas.microsoft.com/office/drawing/2014/main" id="{37D61E95-BA35-94E2-C21C-B1F13B15ABA8}"/>
                </a:ext>
              </a:extLst>
            </p:cNvPr>
            <p:cNvSpPr txBox="1">
              <a:spLocks noChangeArrowheads="1"/>
            </p:cNvSpPr>
            <p:nvPr/>
          </p:nvSpPr>
          <p:spPr bwMode="auto">
            <a:xfrm>
              <a:off x="401" y="1544"/>
              <a:ext cx="28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50000"/>
                </a:spcBef>
                <a:buClrTx/>
                <a:buSzTx/>
                <a:buFontTx/>
                <a:buNone/>
              </a:pPr>
              <a:r>
                <a:rPr lang="en-US" altLang="en-US" sz="2500" b="1" i="1">
                  <a:cs typeface="Arial" panose="020B0604020202020204" pitchFamily="34" charset="0"/>
                </a:rPr>
                <a:t>P</a:t>
              </a:r>
            </a:p>
          </p:txBody>
        </p:sp>
        <p:sp>
          <p:nvSpPr>
            <p:cNvPr id="52250" name="Text Box 26">
              <a:extLst>
                <a:ext uri="{FF2B5EF4-FFF2-40B4-BE49-F238E27FC236}">
                  <a16:creationId xmlns:a16="http://schemas.microsoft.com/office/drawing/2014/main" id="{04895428-98EB-D3A8-EC14-95995763A2E0}"/>
                </a:ext>
              </a:extLst>
            </p:cNvPr>
            <p:cNvSpPr txBox="1">
              <a:spLocks noChangeArrowheads="1"/>
            </p:cNvSpPr>
            <p:nvPr/>
          </p:nvSpPr>
          <p:spPr bwMode="auto">
            <a:xfrm>
              <a:off x="2017" y="3278"/>
              <a:ext cx="6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a:solidFill>
                    <a:srgbClr val="4D4D4D"/>
                  </a:solidFill>
                  <a:cs typeface="Arial" panose="020B0604020202020204" pitchFamily="34" charset="0"/>
                </a:rPr>
                <a:t>(firm)</a:t>
              </a:r>
            </a:p>
          </p:txBody>
        </p:sp>
      </p:grpSp>
      <p:sp>
        <p:nvSpPr>
          <p:cNvPr id="145445" name="Text Box 37">
            <a:extLst>
              <a:ext uri="{FF2B5EF4-FFF2-40B4-BE49-F238E27FC236}">
                <a16:creationId xmlns:a16="http://schemas.microsoft.com/office/drawing/2014/main" id="{1ECBD02B-A969-E4C5-13C5-6BEF2AC84255}"/>
              </a:ext>
            </a:extLst>
          </p:cNvPr>
          <p:cNvSpPr txBox="1">
            <a:spLocks noChangeArrowheads="1"/>
          </p:cNvSpPr>
          <p:nvPr/>
        </p:nvSpPr>
        <p:spPr bwMode="auto">
          <a:xfrm>
            <a:off x="754063" y="1108075"/>
            <a:ext cx="2593975" cy="13065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30000"/>
              </a:spcBef>
              <a:buClrTx/>
              <a:buSzTx/>
              <a:buFontTx/>
              <a:buNone/>
            </a:pPr>
            <a:r>
              <a:rPr lang="en-US" altLang="en-US" sz="2500">
                <a:cs typeface="Arial" panose="020B0604020202020204" pitchFamily="34" charset="0"/>
              </a:rPr>
              <a:t>In the long run, </a:t>
            </a:r>
            <a:br>
              <a:rPr lang="en-US" altLang="en-US" sz="2500">
                <a:cs typeface="Arial" panose="020B0604020202020204" pitchFamily="34" charset="0"/>
              </a:rPr>
            </a:br>
            <a:r>
              <a:rPr lang="en-US" altLang="en-US" sz="2500">
                <a:cs typeface="Arial" panose="020B0604020202020204" pitchFamily="34" charset="0"/>
              </a:rPr>
              <a:t>the typical firm </a:t>
            </a:r>
            <a:br>
              <a:rPr lang="en-US" altLang="en-US" sz="2500">
                <a:cs typeface="Arial" panose="020B0604020202020204" pitchFamily="34" charset="0"/>
              </a:rPr>
            </a:br>
            <a:r>
              <a:rPr lang="en-US" altLang="en-US" sz="2500">
                <a:cs typeface="Arial" panose="020B0604020202020204" pitchFamily="34" charset="0"/>
              </a:rPr>
              <a:t>earns zero profit.</a:t>
            </a:r>
          </a:p>
        </p:txBody>
      </p:sp>
      <p:grpSp>
        <p:nvGrpSpPr>
          <p:cNvPr id="52233" name="Group 70">
            <a:extLst>
              <a:ext uri="{FF2B5EF4-FFF2-40B4-BE49-F238E27FC236}">
                <a16:creationId xmlns:a16="http://schemas.microsoft.com/office/drawing/2014/main" id="{64EB543F-A572-605C-BE89-BB9B30967B70}"/>
              </a:ext>
            </a:extLst>
          </p:cNvPr>
          <p:cNvGrpSpPr>
            <a:grpSpLocks/>
          </p:cNvGrpSpPr>
          <p:nvPr/>
        </p:nvGrpSpPr>
        <p:grpSpPr bwMode="auto">
          <a:xfrm>
            <a:off x="1597025" y="3468688"/>
            <a:ext cx="3003550" cy="1111250"/>
            <a:chOff x="628" y="1856"/>
            <a:chExt cx="1892" cy="700"/>
          </a:xfrm>
        </p:grpSpPr>
        <p:sp>
          <p:nvSpPr>
            <p:cNvPr id="52244" name="Arc 61">
              <a:extLst>
                <a:ext uri="{FF2B5EF4-FFF2-40B4-BE49-F238E27FC236}">
                  <a16:creationId xmlns:a16="http://schemas.microsoft.com/office/drawing/2014/main" id="{343F4EBC-1278-8716-434B-DA31E0EAF051}"/>
                </a:ext>
              </a:extLst>
            </p:cNvPr>
            <p:cNvSpPr>
              <a:spLocks/>
            </p:cNvSpPr>
            <p:nvPr/>
          </p:nvSpPr>
          <p:spPr bwMode="auto">
            <a:xfrm flipH="1" flipV="1">
              <a:off x="628" y="1856"/>
              <a:ext cx="1344" cy="700"/>
            </a:xfrm>
            <a:custGeom>
              <a:avLst/>
              <a:gdLst>
                <a:gd name="T0" fmla="*/ 0 w 34271"/>
                <a:gd name="T1" fmla="*/ 0 h 21600"/>
                <a:gd name="T2" fmla="*/ 0 w 34271"/>
                <a:gd name="T3" fmla="*/ 0 h 21600"/>
                <a:gd name="T4" fmla="*/ 0 w 34271"/>
                <a:gd name="T5" fmla="*/ 0 h 21600"/>
                <a:gd name="T6" fmla="*/ 0 60000 65536"/>
                <a:gd name="T7" fmla="*/ 0 60000 65536"/>
                <a:gd name="T8" fmla="*/ 0 60000 65536"/>
                <a:gd name="T9" fmla="*/ 0 w 34271"/>
                <a:gd name="T10" fmla="*/ 0 h 21600"/>
                <a:gd name="T11" fmla="*/ 34271 w 34271"/>
                <a:gd name="T12" fmla="*/ 21600 h 21600"/>
              </a:gdLst>
              <a:ahLst/>
              <a:cxnLst>
                <a:cxn ang="T6">
                  <a:pos x="T0" y="T1"/>
                </a:cxn>
                <a:cxn ang="T7">
                  <a:pos x="T2" y="T3"/>
                </a:cxn>
                <a:cxn ang="T8">
                  <a:pos x="T4" y="T5"/>
                </a:cxn>
              </a:cxnLst>
              <a:rect l="T9" t="T10" r="T11" b="T12"/>
              <a:pathLst>
                <a:path w="34271" h="21600" fill="none" extrusionOk="0">
                  <a:moveTo>
                    <a:pt x="0" y="9663"/>
                  </a:moveTo>
                  <a:cubicBezTo>
                    <a:pt x="4001" y="3628"/>
                    <a:pt x="10761" y="-1"/>
                    <a:pt x="18002" y="0"/>
                  </a:cubicBezTo>
                  <a:cubicBezTo>
                    <a:pt x="24237" y="0"/>
                    <a:pt x="30168" y="2694"/>
                    <a:pt x="34270" y="7391"/>
                  </a:cubicBezTo>
                </a:path>
                <a:path w="34271" h="21600" stroke="0" extrusionOk="0">
                  <a:moveTo>
                    <a:pt x="0" y="9663"/>
                  </a:moveTo>
                  <a:cubicBezTo>
                    <a:pt x="4001" y="3628"/>
                    <a:pt x="10761" y="-1"/>
                    <a:pt x="18002" y="0"/>
                  </a:cubicBezTo>
                  <a:cubicBezTo>
                    <a:pt x="24237" y="0"/>
                    <a:pt x="30168" y="2694"/>
                    <a:pt x="34270" y="7391"/>
                  </a:cubicBezTo>
                  <a:lnTo>
                    <a:pt x="18002" y="21600"/>
                  </a:lnTo>
                  <a:lnTo>
                    <a:pt x="0" y="9663"/>
                  </a:lnTo>
                  <a:close/>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245" name="Text Box 62">
              <a:extLst>
                <a:ext uri="{FF2B5EF4-FFF2-40B4-BE49-F238E27FC236}">
                  <a16:creationId xmlns:a16="http://schemas.microsoft.com/office/drawing/2014/main" id="{C48FFFF7-DBEB-0193-4BD9-F369168193FF}"/>
                </a:ext>
              </a:extLst>
            </p:cNvPr>
            <p:cNvSpPr txBox="1">
              <a:spLocks noChangeArrowheads="1"/>
            </p:cNvSpPr>
            <p:nvPr/>
          </p:nvSpPr>
          <p:spPr bwMode="auto">
            <a:xfrm>
              <a:off x="1804" y="2016"/>
              <a:ext cx="7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en-US" sz="2400" i="1">
                  <a:cs typeface="Arial" panose="020B0604020202020204" pitchFamily="34" charset="0"/>
                </a:rPr>
                <a:t>LRATC</a:t>
              </a:r>
            </a:p>
          </p:txBody>
        </p:sp>
      </p:grpSp>
      <p:grpSp>
        <p:nvGrpSpPr>
          <p:cNvPr id="8" name="Group 65">
            <a:extLst>
              <a:ext uri="{FF2B5EF4-FFF2-40B4-BE49-F238E27FC236}">
                <a16:creationId xmlns:a16="http://schemas.microsoft.com/office/drawing/2014/main" id="{9076B617-7472-2A66-73B4-A583203461B4}"/>
              </a:ext>
            </a:extLst>
          </p:cNvPr>
          <p:cNvGrpSpPr>
            <a:grpSpLocks/>
          </p:cNvGrpSpPr>
          <p:nvPr/>
        </p:nvGrpSpPr>
        <p:grpSpPr bwMode="auto">
          <a:xfrm>
            <a:off x="5129213" y="4225925"/>
            <a:ext cx="3687762" cy="657225"/>
            <a:chOff x="3056" y="2333"/>
            <a:chExt cx="2323" cy="414"/>
          </a:xfrm>
        </p:grpSpPr>
        <p:sp>
          <p:nvSpPr>
            <p:cNvPr id="52242" name="Line 41">
              <a:extLst>
                <a:ext uri="{FF2B5EF4-FFF2-40B4-BE49-F238E27FC236}">
                  <a16:creationId xmlns:a16="http://schemas.microsoft.com/office/drawing/2014/main" id="{27C01102-E842-E904-6F9C-880C25F709C6}"/>
                </a:ext>
              </a:extLst>
            </p:cNvPr>
            <p:cNvSpPr>
              <a:spLocks noChangeShapeType="1"/>
            </p:cNvSpPr>
            <p:nvPr/>
          </p:nvSpPr>
          <p:spPr bwMode="auto">
            <a:xfrm>
              <a:off x="3056" y="2556"/>
              <a:ext cx="1573"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3" name="Text Box 63">
              <a:extLst>
                <a:ext uri="{FF2B5EF4-FFF2-40B4-BE49-F238E27FC236}">
                  <a16:creationId xmlns:a16="http://schemas.microsoft.com/office/drawing/2014/main" id="{33D809BF-D9A7-458F-219F-6BA408E6A16D}"/>
                </a:ext>
              </a:extLst>
            </p:cNvPr>
            <p:cNvSpPr txBox="1">
              <a:spLocks noChangeArrowheads="1"/>
            </p:cNvSpPr>
            <p:nvPr/>
          </p:nvSpPr>
          <p:spPr bwMode="auto">
            <a:xfrm>
              <a:off x="4624" y="2333"/>
              <a:ext cx="755"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0"/>
                </a:spcBef>
                <a:buClrTx/>
                <a:buSzTx/>
                <a:buFontTx/>
                <a:buNone/>
              </a:pPr>
              <a:r>
                <a:rPr lang="en-US" altLang="en-US" sz="2400">
                  <a:cs typeface="Arial" panose="020B0604020202020204" pitchFamily="34" charset="0"/>
                </a:rPr>
                <a:t>long-run</a:t>
              </a:r>
            </a:p>
            <a:p>
              <a:pPr eaLnBrk="1" hangingPunct="1">
                <a:lnSpc>
                  <a:spcPct val="90000"/>
                </a:lnSpc>
                <a:spcBef>
                  <a:spcPct val="0"/>
                </a:spcBef>
                <a:buClrTx/>
                <a:buSzTx/>
                <a:buFontTx/>
                <a:buNone/>
              </a:pPr>
              <a:r>
                <a:rPr lang="en-US" altLang="en-US" sz="2400">
                  <a:cs typeface="Arial" panose="020B0604020202020204" pitchFamily="34" charset="0"/>
                </a:rPr>
                <a:t>supply</a:t>
              </a:r>
              <a:endParaRPr lang="en-US" altLang="en-US" sz="2400" baseline="-25000">
                <a:cs typeface="Arial" panose="020B0604020202020204" pitchFamily="34" charset="0"/>
              </a:endParaRPr>
            </a:p>
          </p:txBody>
        </p:sp>
      </p:grpSp>
      <p:grpSp>
        <p:nvGrpSpPr>
          <p:cNvPr id="9" name="Group 74">
            <a:extLst>
              <a:ext uri="{FF2B5EF4-FFF2-40B4-BE49-F238E27FC236}">
                <a16:creationId xmlns:a16="http://schemas.microsoft.com/office/drawing/2014/main" id="{C16AA829-35DF-B46B-4198-179716193264}"/>
              </a:ext>
            </a:extLst>
          </p:cNvPr>
          <p:cNvGrpSpPr>
            <a:grpSpLocks/>
          </p:cNvGrpSpPr>
          <p:nvPr/>
        </p:nvGrpSpPr>
        <p:grpSpPr bwMode="auto">
          <a:xfrm>
            <a:off x="320675" y="3963988"/>
            <a:ext cx="1109663" cy="1187450"/>
            <a:chOff x="258" y="2497"/>
            <a:chExt cx="699" cy="748"/>
          </a:xfrm>
        </p:grpSpPr>
        <p:sp>
          <p:nvSpPr>
            <p:cNvPr id="52240" name="Text Box 8">
              <a:extLst>
                <a:ext uri="{FF2B5EF4-FFF2-40B4-BE49-F238E27FC236}">
                  <a16:creationId xmlns:a16="http://schemas.microsoft.com/office/drawing/2014/main" id="{3539970C-DE64-6E11-F55F-E50E7FE14801}"/>
                </a:ext>
              </a:extLst>
            </p:cNvPr>
            <p:cNvSpPr txBox="1">
              <a:spLocks noChangeArrowheads="1"/>
            </p:cNvSpPr>
            <p:nvPr/>
          </p:nvSpPr>
          <p:spPr bwMode="auto">
            <a:xfrm>
              <a:off x="258" y="2497"/>
              <a:ext cx="561"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2400" b="1" i="1">
                  <a:cs typeface="Arial" panose="020B0604020202020204" pitchFamily="34" charset="0"/>
                </a:rPr>
                <a:t>P</a:t>
              </a:r>
              <a:r>
                <a:rPr lang="en-US" altLang="en-US" sz="2400">
                  <a:cs typeface="Arial" panose="020B0604020202020204" pitchFamily="34" charset="0"/>
                </a:rPr>
                <a:t> = min. </a:t>
              </a:r>
              <a:r>
                <a:rPr lang="en-US" altLang="en-US" sz="2400" i="1">
                  <a:cs typeface="Arial" panose="020B0604020202020204" pitchFamily="34" charset="0"/>
                </a:rPr>
                <a:t>ATC</a:t>
              </a:r>
            </a:p>
          </p:txBody>
        </p:sp>
        <p:sp>
          <p:nvSpPr>
            <p:cNvPr id="52241" name="AutoShape 72">
              <a:extLst>
                <a:ext uri="{FF2B5EF4-FFF2-40B4-BE49-F238E27FC236}">
                  <a16:creationId xmlns:a16="http://schemas.microsoft.com/office/drawing/2014/main" id="{78CA3381-89E1-EDEE-6C94-E0ACD18594AF}"/>
                </a:ext>
              </a:extLst>
            </p:cNvPr>
            <p:cNvSpPr>
              <a:spLocks/>
            </p:cNvSpPr>
            <p:nvPr/>
          </p:nvSpPr>
          <p:spPr bwMode="auto">
            <a:xfrm>
              <a:off x="741" y="2542"/>
              <a:ext cx="216" cy="679"/>
            </a:xfrm>
            <a:prstGeom prst="rightBrace">
              <a:avLst>
                <a:gd name="adj1" fmla="val 35466"/>
                <a:gd name="adj2" fmla="val 50000"/>
              </a:avLst>
            </a:prstGeom>
            <a:noFill/>
            <a:ln w="1905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grpSp>
      <p:sp>
        <p:nvSpPr>
          <p:cNvPr id="145415" name="Line 7">
            <a:extLst>
              <a:ext uri="{FF2B5EF4-FFF2-40B4-BE49-F238E27FC236}">
                <a16:creationId xmlns:a16="http://schemas.microsoft.com/office/drawing/2014/main" id="{E40FB250-051E-2F72-B131-7523AB7FE3D0}"/>
              </a:ext>
            </a:extLst>
          </p:cNvPr>
          <p:cNvSpPr>
            <a:spLocks noChangeShapeType="1"/>
          </p:cNvSpPr>
          <p:nvPr/>
        </p:nvSpPr>
        <p:spPr bwMode="auto">
          <a:xfrm>
            <a:off x="1490663" y="4576763"/>
            <a:ext cx="3624262" cy="9525"/>
          </a:xfrm>
          <a:prstGeom prst="line">
            <a:avLst/>
          </a:prstGeom>
          <a:noFill/>
          <a:ln w="12700">
            <a:solidFill>
              <a:srgbClr val="CC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2237" name="Oval 71">
            <a:extLst>
              <a:ext uri="{FF2B5EF4-FFF2-40B4-BE49-F238E27FC236}">
                <a16:creationId xmlns:a16="http://schemas.microsoft.com/office/drawing/2014/main" id="{19BBFEE3-557E-1AA5-EACC-719C42EBDA41}"/>
              </a:ext>
            </a:extLst>
          </p:cNvPr>
          <p:cNvSpPr>
            <a:spLocks noChangeAspect="1" noChangeArrowheads="1"/>
          </p:cNvSpPr>
          <p:nvPr/>
        </p:nvSpPr>
        <p:spPr bwMode="auto">
          <a:xfrm>
            <a:off x="2555875" y="4524375"/>
            <a:ext cx="115888" cy="114300"/>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SzTx/>
              <a:buFontTx/>
              <a:buNone/>
            </a:pPr>
            <a:endParaRPr lang="en-US" altLang="en-US" sz="1800">
              <a:cs typeface="Arial" panose="020B0604020202020204" pitchFamily="34" charset="0"/>
            </a:endParaRPr>
          </a:p>
        </p:txBody>
      </p:sp>
      <p:sp>
        <p:nvSpPr>
          <p:cNvPr id="145481" name="Text Box 73">
            <a:extLst>
              <a:ext uri="{FF2B5EF4-FFF2-40B4-BE49-F238E27FC236}">
                <a16:creationId xmlns:a16="http://schemas.microsoft.com/office/drawing/2014/main" id="{BC9C5F39-15F5-C041-E9D0-08F801A8DA48}"/>
              </a:ext>
            </a:extLst>
          </p:cNvPr>
          <p:cNvSpPr txBox="1">
            <a:spLocks noChangeArrowheads="1"/>
          </p:cNvSpPr>
          <p:nvPr/>
        </p:nvSpPr>
        <p:spPr bwMode="auto">
          <a:xfrm>
            <a:off x="5338763" y="1081088"/>
            <a:ext cx="3349625" cy="1249362"/>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30000"/>
              </a:spcBef>
              <a:buClrTx/>
              <a:buSzTx/>
              <a:buFontTx/>
              <a:buNone/>
            </a:pPr>
            <a:r>
              <a:rPr lang="en-US" altLang="en-US" sz="2500">
                <a:cs typeface="Arial" panose="020B0604020202020204" pitchFamily="34" charset="0"/>
              </a:rPr>
              <a:t>The LR market supply curve is horizontal at </a:t>
            </a:r>
            <a:br>
              <a:rPr lang="en-US" altLang="en-US" sz="2500">
                <a:cs typeface="Arial" panose="020B0604020202020204" pitchFamily="34" charset="0"/>
              </a:rPr>
            </a:br>
            <a:r>
              <a:rPr lang="en-US" altLang="en-US" sz="2500" b="1" i="1">
                <a:cs typeface="Arial" panose="020B0604020202020204" pitchFamily="34" charset="0"/>
              </a:rPr>
              <a:t>P</a:t>
            </a:r>
            <a:r>
              <a:rPr lang="en-US" altLang="en-US" sz="2500">
                <a:cs typeface="Arial" panose="020B0604020202020204" pitchFamily="34" charset="0"/>
              </a:rPr>
              <a:t> = minimum </a:t>
            </a:r>
            <a:r>
              <a:rPr lang="en-US" altLang="en-US" sz="2500" i="1">
                <a:cs typeface="Arial" panose="020B0604020202020204" pitchFamily="34" charset="0"/>
              </a:rPr>
              <a:t>ATC</a:t>
            </a:r>
            <a:r>
              <a:rPr lang="en-US" altLang="en-US" sz="2500">
                <a:cs typeface="Arial" panose="020B0604020202020204" pitchFamily="34" charset="0"/>
              </a:rPr>
              <a:t>.</a:t>
            </a:r>
          </a:p>
        </p:txBody>
      </p:sp>
      <p:sp>
        <p:nvSpPr>
          <p:cNvPr id="52239" name="FlagCount" hidden="1">
            <a:hlinkClick r:id="rId3" action="ppaction://hlinkfile"/>
            <a:extLst>
              <a:ext uri="{FF2B5EF4-FFF2-40B4-BE49-F238E27FC236}">
                <a16:creationId xmlns:a16="http://schemas.microsoft.com/office/drawing/2014/main" id="{8074841D-E340-1F75-6ABC-568C578A8FB5}"/>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5445"/>
                                        </p:tgtEl>
                                        <p:attrNameLst>
                                          <p:attrName>style.visibility</p:attrName>
                                        </p:attrNameLst>
                                      </p:cBhvr>
                                      <p:to>
                                        <p:strVal val="visible"/>
                                      </p:to>
                                    </p:set>
                                    <p:animEffect transition="in" filter="dissolve">
                                      <p:cBhvr>
                                        <p:cTn id="7" dur="500"/>
                                        <p:tgtEl>
                                          <p:spTgt spid="145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45415"/>
                                        </p:tgtEl>
                                        <p:attrNameLst>
                                          <p:attrName>style.visibility</p:attrName>
                                        </p:attrNameLst>
                                      </p:cBhvr>
                                      <p:to>
                                        <p:strVal val="visible"/>
                                      </p:to>
                                    </p:set>
                                    <p:animEffect transition="in" filter="wipe(left)">
                                      <p:cBhvr>
                                        <p:cTn id="16" dur="500"/>
                                        <p:tgtEl>
                                          <p:spTgt spid="1454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45481"/>
                                        </p:tgtEl>
                                        <p:attrNameLst>
                                          <p:attrName>style.visibility</p:attrName>
                                        </p:attrNameLst>
                                      </p:cBhvr>
                                      <p:to>
                                        <p:strVal val="visible"/>
                                      </p:to>
                                    </p:set>
                                    <p:animEffect transition="in" filter="dissolve">
                                      <p:cBhvr>
                                        <p:cTn id="21" dur="500"/>
                                        <p:tgtEl>
                                          <p:spTgt spid="14548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trips(upRight)">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45" grpId="0" animBg="1" autoUpdateAnimBg="0"/>
      <p:bldP spid="14548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Footer Placeholder 1">
            <a:extLst>
              <a:ext uri="{FF2B5EF4-FFF2-40B4-BE49-F238E27FC236}">
                <a16:creationId xmlns:a16="http://schemas.microsoft.com/office/drawing/2014/main" id="{E82C2F51-4859-52A4-E4C3-1F0BA77D868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54275" name="Slide Number Placeholder 2">
            <a:extLst>
              <a:ext uri="{FF2B5EF4-FFF2-40B4-BE49-F238E27FC236}">
                <a16:creationId xmlns:a16="http://schemas.microsoft.com/office/drawing/2014/main" id="{998F4A03-D0DE-A3F3-E200-AFEB6FF607A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FE955ABF-80C3-234B-BF9E-77F485024F34}" type="slidenum">
              <a:rPr lang="en-US" altLang="en-US" sz="1700">
                <a:solidFill>
                  <a:srgbClr val="777777"/>
                </a:solidFill>
              </a:rPr>
              <a:pPr>
                <a:lnSpc>
                  <a:spcPct val="100000"/>
                </a:lnSpc>
                <a:spcBef>
                  <a:spcPct val="0"/>
                </a:spcBef>
                <a:buClrTx/>
                <a:buSzTx/>
                <a:buFontTx/>
                <a:buNone/>
              </a:pPr>
              <a:t>28</a:t>
            </a:fld>
            <a:endParaRPr lang="en-US" altLang="en-US" sz="1700">
              <a:solidFill>
                <a:srgbClr val="777777"/>
              </a:solidFill>
            </a:endParaRPr>
          </a:p>
        </p:txBody>
      </p:sp>
      <p:sp>
        <p:nvSpPr>
          <p:cNvPr id="54276" name="Rectangle 2">
            <a:extLst>
              <a:ext uri="{FF2B5EF4-FFF2-40B4-BE49-F238E27FC236}">
                <a16:creationId xmlns:a16="http://schemas.microsoft.com/office/drawing/2014/main" id="{04D25E12-FB9A-3745-A8E0-0DA69139B046}"/>
              </a:ext>
            </a:extLst>
          </p:cNvPr>
          <p:cNvSpPr>
            <a:spLocks noGrp="1" noChangeArrowheads="1"/>
          </p:cNvSpPr>
          <p:nvPr>
            <p:ph type="title" idx="4294967295"/>
          </p:nvPr>
        </p:nvSpPr>
        <p:spPr>
          <a:xfrm>
            <a:off x="0" y="252413"/>
            <a:ext cx="9144000" cy="649287"/>
          </a:xfrm>
        </p:spPr>
        <p:txBody>
          <a:bodyPr/>
          <a:lstStyle/>
          <a:p>
            <a:pPr eaLnBrk="1" hangingPunct="1"/>
            <a:r>
              <a:rPr lang="en-US" altLang="en-US" sz="3000"/>
              <a:t>Why the LR Supply Curve Might Slope Upward</a:t>
            </a:r>
          </a:p>
        </p:txBody>
      </p:sp>
      <p:sp>
        <p:nvSpPr>
          <p:cNvPr id="34821" name="Rectangle 3">
            <a:extLst>
              <a:ext uri="{FF2B5EF4-FFF2-40B4-BE49-F238E27FC236}">
                <a16:creationId xmlns:a16="http://schemas.microsoft.com/office/drawing/2014/main" id="{03C4F2C4-8F07-3EBC-9DE1-7D68A856CEAA}"/>
              </a:ext>
            </a:extLst>
          </p:cNvPr>
          <p:cNvSpPr>
            <a:spLocks noGrp="1" noChangeArrowheads="1"/>
          </p:cNvSpPr>
          <p:nvPr>
            <p:ph type="body" idx="4294967295"/>
          </p:nvPr>
        </p:nvSpPr>
        <p:spPr>
          <a:xfrm>
            <a:off x="384175" y="947738"/>
            <a:ext cx="8313738" cy="5118100"/>
          </a:xfrm>
        </p:spPr>
        <p:txBody>
          <a:bodyPr/>
          <a:lstStyle/>
          <a:p>
            <a:pPr eaLnBrk="1" hangingPunct="1"/>
            <a:r>
              <a:rPr lang="en-US" altLang="en-US"/>
              <a:t>The LR market supply curve is horizontal if</a:t>
            </a:r>
          </a:p>
          <a:p>
            <a:pPr marL="969963" lvl="1" indent="-512763" eaLnBrk="1" hangingPunct="1">
              <a:lnSpc>
                <a:spcPct val="105000"/>
              </a:lnSpc>
              <a:spcBef>
                <a:spcPct val="30000"/>
              </a:spcBef>
              <a:buFont typeface="Wingdings" pitchFamily="2" charset="2"/>
              <a:buNone/>
            </a:pPr>
            <a:r>
              <a:rPr lang="en-US" altLang="en-US" sz="2600" b="1">
                <a:solidFill>
                  <a:srgbClr val="996633"/>
                </a:solidFill>
              </a:rPr>
              <a:t>1)</a:t>
            </a:r>
            <a:r>
              <a:rPr lang="en-US" altLang="en-US" sz="2600">
                <a:solidFill>
                  <a:srgbClr val="996633"/>
                </a:solidFill>
              </a:rPr>
              <a:t> 	</a:t>
            </a:r>
            <a:r>
              <a:rPr lang="en-US" altLang="en-US" sz="2800"/>
              <a:t>all firms have identical costs, and</a:t>
            </a:r>
          </a:p>
          <a:p>
            <a:pPr marL="969963" lvl="1" indent="-512763" eaLnBrk="1" hangingPunct="1">
              <a:lnSpc>
                <a:spcPct val="105000"/>
              </a:lnSpc>
              <a:spcBef>
                <a:spcPct val="30000"/>
              </a:spcBef>
              <a:buFont typeface="Wingdings" pitchFamily="2" charset="2"/>
              <a:buNone/>
            </a:pPr>
            <a:r>
              <a:rPr lang="en-US" altLang="en-US" sz="2600" b="1">
                <a:solidFill>
                  <a:srgbClr val="996633"/>
                </a:solidFill>
              </a:rPr>
              <a:t>2)</a:t>
            </a:r>
            <a:r>
              <a:rPr lang="en-US" altLang="en-US" sz="2600">
                <a:solidFill>
                  <a:srgbClr val="996633"/>
                </a:solidFill>
              </a:rPr>
              <a:t> 	</a:t>
            </a:r>
            <a:r>
              <a:rPr lang="en-US" altLang="en-US" sz="2800"/>
              <a:t>costs do not change as other firms enter or exit the market.  </a:t>
            </a:r>
          </a:p>
          <a:p>
            <a:pPr eaLnBrk="1" hangingPunct="1">
              <a:spcBef>
                <a:spcPct val="60000"/>
              </a:spcBef>
            </a:pPr>
            <a:r>
              <a:rPr lang="en-US" altLang="en-US"/>
              <a:t>If either of these assumptions is not true, </a:t>
            </a:r>
            <a:br>
              <a:rPr lang="en-US" altLang="en-US"/>
            </a:br>
            <a:r>
              <a:rPr lang="en-US" altLang="en-US"/>
              <a:t>then LR supply curve slopes upward.  </a:t>
            </a:r>
          </a:p>
          <a:p>
            <a:pPr eaLnBrk="1" hangingPunct="1"/>
            <a:endParaRPr lang="en-US" altLang="en-US"/>
          </a:p>
        </p:txBody>
      </p:sp>
      <p:sp>
        <p:nvSpPr>
          <p:cNvPr id="54278" name="FlagCount" hidden="1">
            <a:hlinkClick r:id="rId3" action="ppaction://hlinkfile"/>
            <a:extLst>
              <a:ext uri="{FF2B5EF4-FFF2-40B4-BE49-F238E27FC236}">
                <a16:creationId xmlns:a16="http://schemas.microsoft.com/office/drawing/2014/main" id="{DDB9A1F5-4561-D4C3-4627-FB9839DA6231}"/>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wipe(left)">
                                      <p:cBhvr>
                                        <p:cTn id="7" dur="500"/>
                                        <p:tgtEl>
                                          <p:spTgt spid="348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4821">
                                            <p:txEl>
                                              <p:pRg st="1" end="1"/>
                                            </p:txEl>
                                          </p:spTgt>
                                        </p:tgtEl>
                                        <p:attrNameLst>
                                          <p:attrName>style.visibility</p:attrName>
                                        </p:attrNameLst>
                                      </p:cBhvr>
                                      <p:to>
                                        <p:strVal val="visible"/>
                                      </p:to>
                                    </p:set>
                                    <p:animEffect transition="in" filter="wipe(left)">
                                      <p:cBhvr>
                                        <p:cTn id="12" dur="500"/>
                                        <p:tgtEl>
                                          <p:spTgt spid="348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4821">
                                            <p:txEl>
                                              <p:pRg st="2" end="2"/>
                                            </p:txEl>
                                          </p:spTgt>
                                        </p:tgtEl>
                                        <p:attrNameLst>
                                          <p:attrName>style.visibility</p:attrName>
                                        </p:attrNameLst>
                                      </p:cBhvr>
                                      <p:to>
                                        <p:strVal val="visible"/>
                                      </p:to>
                                    </p:set>
                                    <p:animEffect transition="in" filter="wipe(left)">
                                      <p:cBhvr>
                                        <p:cTn id="17" dur="500"/>
                                        <p:tgtEl>
                                          <p:spTgt spid="348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4821">
                                            <p:txEl>
                                              <p:pRg st="3" end="3"/>
                                            </p:txEl>
                                          </p:spTgt>
                                        </p:tgtEl>
                                        <p:attrNameLst>
                                          <p:attrName>style.visibility</p:attrName>
                                        </p:attrNameLst>
                                      </p:cBhvr>
                                      <p:to>
                                        <p:strVal val="visible"/>
                                      </p:to>
                                    </p:set>
                                    <p:animEffect transition="in" filter="wipe(left)">
                                      <p:cBhvr>
                                        <p:cTn id="22" dur="500"/>
                                        <p:tgtEl>
                                          <p:spTgt spid="348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bldLvl="4"/>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A7DC76F-D73A-0BB8-B531-26B18012E47A}"/>
              </a:ext>
            </a:extLst>
          </p:cNvPr>
          <p:cNvSpPr>
            <a:spLocks noGrp="1" noChangeArrowheads="1"/>
          </p:cNvSpPr>
          <p:nvPr>
            <p:ph type="title"/>
          </p:nvPr>
        </p:nvSpPr>
        <p:spPr/>
        <p:txBody>
          <a:bodyPr/>
          <a:lstStyle/>
          <a:p>
            <a:endParaRPr lang="en-US" altLang="en-US"/>
          </a:p>
        </p:txBody>
      </p:sp>
      <p:sp>
        <p:nvSpPr>
          <p:cNvPr id="6147" name="Content Placeholder 2">
            <a:extLst>
              <a:ext uri="{FF2B5EF4-FFF2-40B4-BE49-F238E27FC236}">
                <a16:creationId xmlns:a16="http://schemas.microsoft.com/office/drawing/2014/main" id="{58FBC0D1-607C-A470-8DC5-C0BD7D64F3A9}"/>
              </a:ext>
            </a:extLst>
          </p:cNvPr>
          <p:cNvSpPr>
            <a:spLocks noGrp="1" noChangeArrowheads="1"/>
          </p:cNvSpPr>
          <p:nvPr>
            <p:ph idx="1"/>
          </p:nvPr>
        </p:nvSpPr>
        <p:spPr/>
        <p:txBody>
          <a:bodyPr/>
          <a:lstStyle/>
          <a:p>
            <a:r>
              <a:rPr lang="en-US" altLang="en-US"/>
              <a:t>Managerial models of the firm </a:t>
            </a:r>
          </a:p>
          <a:p>
            <a:r>
              <a:rPr lang="en-US" altLang="en-US"/>
              <a:t>Profit Maximization not the only goal of a firm. </a:t>
            </a:r>
          </a:p>
          <a:p>
            <a:r>
              <a:rPr lang="en-US" altLang="en-US"/>
              <a:t>According to William Baumol–Firm’s objective is “Sales Maximization” not “Profit Max.” </a:t>
            </a:r>
          </a:p>
          <a:p>
            <a:r>
              <a:rPr lang="en-US" altLang="en-US"/>
              <a:t>Why do firms prefer Sales Maximization? </a:t>
            </a:r>
          </a:p>
          <a:p>
            <a:pPr lvl="1"/>
            <a:r>
              <a:rPr lang="en-US" altLang="en-US" sz="2800"/>
              <a:t>Ownership and Management are separate. </a:t>
            </a:r>
          </a:p>
          <a:p>
            <a:pPr lvl="1"/>
            <a:r>
              <a:rPr lang="en-US" altLang="en-US" sz="2800"/>
              <a:t>Managers and Owners have different goals. </a:t>
            </a:r>
          </a:p>
          <a:p>
            <a:endParaRPr lang="en-US" altLang="en-US"/>
          </a:p>
        </p:txBody>
      </p:sp>
      <p:sp>
        <p:nvSpPr>
          <p:cNvPr id="6148" name="Footer Placeholder 3">
            <a:extLst>
              <a:ext uri="{FF2B5EF4-FFF2-40B4-BE49-F238E27FC236}">
                <a16:creationId xmlns:a16="http://schemas.microsoft.com/office/drawing/2014/main" id="{0A5C2DD8-847F-405E-935F-3B027FFD397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6149" name="Slide Number Placeholder 4">
            <a:extLst>
              <a:ext uri="{FF2B5EF4-FFF2-40B4-BE49-F238E27FC236}">
                <a16:creationId xmlns:a16="http://schemas.microsoft.com/office/drawing/2014/main" id="{ED9EBBCF-B6D2-8483-606D-F6A5FE306D9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8AEA04B1-4B87-D144-AB00-B358FBA593C7}" type="slidenum">
              <a:rPr lang="en-US" altLang="en-US" sz="1700">
                <a:solidFill>
                  <a:srgbClr val="777777"/>
                </a:solidFill>
              </a:rPr>
              <a:pPr>
                <a:lnSpc>
                  <a:spcPct val="100000"/>
                </a:lnSpc>
                <a:spcBef>
                  <a:spcPct val="0"/>
                </a:spcBef>
                <a:buClrTx/>
                <a:buSzTx/>
                <a:buFontTx/>
                <a:buNone/>
              </a:pPr>
              <a:t>2</a:t>
            </a:fld>
            <a:endParaRPr lang="en-US" altLang="en-US" sz="1700">
              <a:solidFill>
                <a:srgbClr val="777777"/>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Footer Placeholder 1">
            <a:extLst>
              <a:ext uri="{FF2B5EF4-FFF2-40B4-BE49-F238E27FC236}">
                <a16:creationId xmlns:a16="http://schemas.microsoft.com/office/drawing/2014/main" id="{527BE135-6094-72E4-3BC8-A107C883048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56323" name="Slide Number Placeholder 2">
            <a:extLst>
              <a:ext uri="{FF2B5EF4-FFF2-40B4-BE49-F238E27FC236}">
                <a16:creationId xmlns:a16="http://schemas.microsoft.com/office/drawing/2014/main" id="{7C04952F-2F9E-51E4-06D8-ED9DD83BEBE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268FF51D-24B0-B547-8659-280D02E06F4A}" type="slidenum">
              <a:rPr lang="en-US" altLang="en-US" sz="1700">
                <a:solidFill>
                  <a:srgbClr val="777777"/>
                </a:solidFill>
              </a:rPr>
              <a:pPr>
                <a:lnSpc>
                  <a:spcPct val="100000"/>
                </a:lnSpc>
                <a:spcBef>
                  <a:spcPct val="0"/>
                </a:spcBef>
                <a:buClrTx/>
                <a:buSzTx/>
                <a:buFontTx/>
                <a:buNone/>
              </a:pPr>
              <a:t>29</a:t>
            </a:fld>
            <a:endParaRPr lang="en-US" altLang="en-US" sz="1700">
              <a:solidFill>
                <a:srgbClr val="777777"/>
              </a:solidFill>
            </a:endParaRPr>
          </a:p>
        </p:txBody>
      </p:sp>
      <p:sp>
        <p:nvSpPr>
          <p:cNvPr id="73732" name="Rectangle 2">
            <a:extLst>
              <a:ext uri="{FF2B5EF4-FFF2-40B4-BE49-F238E27FC236}">
                <a16:creationId xmlns:a16="http://schemas.microsoft.com/office/drawing/2014/main" id="{ED8617A9-DEBC-8948-B266-227899553550}"/>
              </a:ext>
            </a:extLst>
          </p:cNvPr>
          <p:cNvSpPr>
            <a:spLocks noGrp="1" noChangeArrowheads="1"/>
          </p:cNvSpPr>
          <p:nvPr>
            <p:ph type="title" idx="4294967295"/>
          </p:nvPr>
        </p:nvSpPr>
        <p:spPr>
          <a:xfrm>
            <a:off x="0" y="274638"/>
            <a:ext cx="8229600" cy="863600"/>
          </a:xfrm>
        </p:spPr>
        <p:txBody>
          <a:bodyPr>
            <a:normAutofit fontScale="90000"/>
          </a:bodyPr>
          <a:lstStyle/>
          <a:p>
            <a:pPr eaLnBrk="1" hangingPunct="1">
              <a:defRPr/>
            </a:pPr>
            <a:r>
              <a:rPr lang="en-US" altLang="en-US" sz="3000"/>
              <a:t>CONCLUSION:</a:t>
            </a:r>
            <a:r>
              <a:rPr lang="en-US" altLang="en-US" sz="3100"/>
              <a:t>  The Efficiency of a Competitive Market</a:t>
            </a:r>
          </a:p>
        </p:txBody>
      </p:sp>
      <p:sp>
        <p:nvSpPr>
          <p:cNvPr id="37893" name="Rectangle 3">
            <a:extLst>
              <a:ext uri="{FF2B5EF4-FFF2-40B4-BE49-F238E27FC236}">
                <a16:creationId xmlns:a16="http://schemas.microsoft.com/office/drawing/2014/main" id="{6D3417B7-4C94-E90B-2FD7-0E27C9635CF8}"/>
              </a:ext>
            </a:extLst>
          </p:cNvPr>
          <p:cNvSpPr>
            <a:spLocks noGrp="1" noChangeArrowheads="1"/>
          </p:cNvSpPr>
          <p:nvPr>
            <p:ph type="body" idx="4294967295"/>
          </p:nvPr>
        </p:nvSpPr>
        <p:spPr>
          <a:xfrm>
            <a:off x="414338" y="1208088"/>
            <a:ext cx="8229600" cy="4933950"/>
          </a:xfrm>
        </p:spPr>
        <p:txBody>
          <a:bodyPr/>
          <a:lstStyle/>
          <a:p>
            <a:pPr eaLnBrk="1" hangingPunct="1">
              <a:spcBef>
                <a:spcPct val="30000"/>
              </a:spcBef>
              <a:tabLst>
                <a:tab pos="5719763" algn="ctr"/>
              </a:tabLst>
            </a:pPr>
            <a:r>
              <a:rPr lang="en-US" altLang="en-US" sz="2700"/>
              <a:t>Profit-maximization:	</a:t>
            </a:r>
            <a:r>
              <a:rPr lang="en-US" altLang="en-US" sz="2700" i="1"/>
              <a:t>MC</a:t>
            </a:r>
            <a:r>
              <a:rPr lang="en-US" altLang="en-US" sz="2700"/>
              <a:t> = </a:t>
            </a:r>
            <a:r>
              <a:rPr lang="en-US" altLang="en-US" sz="2700" i="1"/>
              <a:t>MR</a:t>
            </a:r>
            <a:endParaRPr lang="en-US" altLang="en-US" sz="2700"/>
          </a:p>
          <a:p>
            <a:pPr eaLnBrk="1" hangingPunct="1">
              <a:spcBef>
                <a:spcPct val="30000"/>
              </a:spcBef>
              <a:tabLst>
                <a:tab pos="5719763" algn="ctr"/>
              </a:tabLst>
            </a:pPr>
            <a:r>
              <a:rPr lang="en-US" altLang="en-US" sz="2700"/>
              <a:t>Perfect competition:	  </a:t>
            </a:r>
            <a:r>
              <a:rPr lang="en-US" altLang="en-US" sz="2700" b="1" i="1"/>
              <a:t>P</a:t>
            </a:r>
            <a:r>
              <a:rPr lang="en-US" altLang="en-US" sz="2700"/>
              <a:t> = </a:t>
            </a:r>
            <a:r>
              <a:rPr lang="en-US" altLang="en-US" sz="2700" i="1"/>
              <a:t>MR</a:t>
            </a:r>
            <a:endParaRPr lang="en-US" altLang="en-US" sz="2700"/>
          </a:p>
          <a:p>
            <a:pPr eaLnBrk="1" hangingPunct="1">
              <a:spcBef>
                <a:spcPct val="30000"/>
              </a:spcBef>
              <a:tabLst>
                <a:tab pos="5719763" algn="ctr"/>
              </a:tabLst>
            </a:pPr>
            <a:r>
              <a:rPr lang="en-US" altLang="en-US" sz="2700"/>
              <a:t>So, in the competitive eq’m:	  </a:t>
            </a:r>
            <a:r>
              <a:rPr lang="en-US" altLang="en-US" sz="2700" b="1" i="1"/>
              <a:t>P</a:t>
            </a:r>
            <a:r>
              <a:rPr lang="en-US" altLang="en-US" sz="2700"/>
              <a:t> = </a:t>
            </a:r>
            <a:r>
              <a:rPr lang="en-US" altLang="en-US" sz="2700" i="1"/>
              <a:t>MC</a:t>
            </a:r>
          </a:p>
          <a:p>
            <a:pPr eaLnBrk="1" hangingPunct="1">
              <a:tabLst>
                <a:tab pos="5719763" algn="ctr"/>
              </a:tabLst>
            </a:pPr>
            <a:r>
              <a:rPr lang="en-US" altLang="en-US" sz="2700"/>
              <a:t>Recall, </a:t>
            </a:r>
            <a:r>
              <a:rPr lang="en-US" altLang="en-US" sz="2700" i="1"/>
              <a:t>MC</a:t>
            </a:r>
            <a:r>
              <a:rPr lang="en-US" altLang="en-US" sz="2700"/>
              <a:t> is cost of producing the marginal unit. </a:t>
            </a:r>
          </a:p>
          <a:p>
            <a:pPr eaLnBrk="1" hangingPunct="1">
              <a:spcBef>
                <a:spcPct val="10000"/>
              </a:spcBef>
              <a:buFont typeface="Wingdings" pitchFamily="2" charset="2"/>
              <a:buNone/>
              <a:tabLst>
                <a:tab pos="5719763" algn="ctr"/>
              </a:tabLst>
            </a:pPr>
            <a:r>
              <a:rPr lang="en-US" altLang="en-US" sz="2700" i="1"/>
              <a:t>	</a:t>
            </a:r>
            <a:r>
              <a:rPr lang="en-US" altLang="en-US" sz="2700" b="1" i="1"/>
              <a:t>P</a:t>
            </a:r>
            <a:r>
              <a:rPr lang="en-US" altLang="en-US" sz="2700"/>
              <a:t>  is value to buyers of the marginal unit. </a:t>
            </a:r>
          </a:p>
          <a:p>
            <a:pPr eaLnBrk="1" hangingPunct="1">
              <a:tabLst>
                <a:tab pos="5719763" algn="ctr"/>
              </a:tabLst>
            </a:pPr>
            <a:r>
              <a:rPr lang="en-US" altLang="en-US" sz="2700"/>
              <a:t>So, the competitive eq’m is efficient, maximizes total surplus. </a:t>
            </a:r>
          </a:p>
        </p:txBody>
      </p:sp>
      <p:sp>
        <p:nvSpPr>
          <p:cNvPr id="56326" name="FlagCount" hidden="1">
            <a:hlinkClick r:id="rId3" action="ppaction://hlinkfile"/>
            <a:extLst>
              <a:ext uri="{FF2B5EF4-FFF2-40B4-BE49-F238E27FC236}">
                <a16:creationId xmlns:a16="http://schemas.microsoft.com/office/drawing/2014/main" id="{96329CD1-732B-C1C0-DF43-1487F5F1862F}"/>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893">
                                            <p:txEl>
                                              <p:pRg st="0" end="0"/>
                                            </p:txEl>
                                          </p:spTgt>
                                        </p:tgtEl>
                                        <p:attrNameLst>
                                          <p:attrName>style.visibility</p:attrName>
                                        </p:attrNameLst>
                                      </p:cBhvr>
                                      <p:to>
                                        <p:strVal val="visible"/>
                                      </p:to>
                                    </p:set>
                                    <p:animEffect transition="in" filter="wipe(left)">
                                      <p:cBhvr>
                                        <p:cTn id="7" dur="500"/>
                                        <p:tgtEl>
                                          <p:spTgt spid="378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893">
                                            <p:txEl>
                                              <p:pRg st="1" end="1"/>
                                            </p:txEl>
                                          </p:spTgt>
                                        </p:tgtEl>
                                        <p:attrNameLst>
                                          <p:attrName>style.visibility</p:attrName>
                                        </p:attrNameLst>
                                      </p:cBhvr>
                                      <p:to>
                                        <p:strVal val="visible"/>
                                      </p:to>
                                    </p:set>
                                    <p:animEffect transition="in" filter="wipe(left)">
                                      <p:cBhvr>
                                        <p:cTn id="12" dur="500"/>
                                        <p:tgtEl>
                                          <p:spTgt spid="3789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893">
                                            <p:txEl>
                                              <p:pRg st="2" end="2"/>
                                            </p:txEl>
                                          </p:spTgt>
                                        </p:tgtEl>
                                        <p:attrNameLst>
                                          <p:attrName>style.visibility</p:attrName>
                                        </p:attrNameLst>
                                      </p:cBhvr>
                                      <p:to>
                                        <p:strVal val="visible"/>
                                      </p:to>
                                    </p:set>
                                    <p:animEffect transition="in" filter="wipe(left)">
                                      <p:cBhvr>
                                        <p:cTn id="17" dur="500"/>
                                        <p:tgtEl>
                                          <p:spTgt spid="3789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893">
                                            <p:txEl>
                                              <p:pRg st="3" end="3"/>
                                            </p:txEl>
                                          </p:spTgt>
                                        </p:tgtEl>
                                        <p:attrNameLst>
                                          <p:attrName>style.visibility</p:attrName>
                                        </p:attrNameLst>
                                      </p:cBhvr>
                                      <p:to>
                                        <p:strVal val="visible"/>
                                      </p:to>
                                    </p:set>
                                    <p:animEffect transition="in" filter="wipe(left)">
                                      <p:cBhvr>
                                        <p:cTn id="22" dur="500"/>
                                        <p:tgtEl>
                                          <p:spTgt spid="3789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7893">
                                            <p:txEl>
                                              <p:pRg st="4" end="4"/>
                                            </p:txEl>
                                          </p:spTgt>
                                        </p:tgtEl>
                                        <p:attrNameLst>
                                          <p:attrName>style.visibility</p:attrName>
                                        </p:attrNameLst>
                                      </p:cBhvr>
                                      <p:to>
                                        <p:strVal val="visible"/>
                                      </p:to>
                                    </p:set>
                                    <p:animEffect transition="in" filter="wipe(left)">
                                      <p:cBhvr>
                                        <p:cTn id="27" dur="500"/>
                                        <p:tgtEl>
                                          <p:spTgt spid="3789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7893">
                                            <p:txEl>
                                              <p:pRg st="5" end="5"/>
                                            </p:txEl>
                                          </p:spTgt>
                                        </p:tgtEl>
                                        <p:attrNameLst>
                                          <p:attrName>style.visibility</p:attrName>
                                        </p:attrNameLst>
                                      </p:cBhvr>
                                      <p:to>
                                        <p:strVal val="visible"/>
                                      </p:to>
                                    </p:set>
                                    <p:animEffect transition="in" filter="wipe(left)">
                                      <p:cBhvr>
                                        <p:cTn id="32" dur="500"/>
                                        <p:tgtEl>
                                          <p:spTgt spid="378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build="p" bldLvl="4"/>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600972F2-BA35-13CB-E4EF-A8E6CCDB42E8}"/>
              </a:ext>
            </a:extLst>
          </p:cNvPr>
          <p:cNvSpPr>
            <a:spLocks noGrp="1" noChangeArrowheads="1"/>
          </p:cNvSpPr>
          <p:nvPr>
            <p:ph type="title"/>
          </p:nvPr>
        </p:nvSpPr>
        <p:spPr/>
        <p:txBody>
          <a:bodyPr/>
          <a:lstStyle/>
          <a:p>
            <a:r>
              <a:rPr lang="en-US" altLang="en-US"/>
              <a:t>Summary</a:t>
            </a:r>
          </a:p>
        </p:txBody>
      </p:sp>
      <p:sp>
        <p:nvSpPr>
          <p:cNvPr id="58371" name="Rectangle 4">
            <a:extLst>
              <a:ext uri="{FF2B5EF4-FFF2-40B4-BE49-F238E27FC236}">
                <a16:creationId xmlns:a16="http://schemas.microsoft.com/office/drawing/2014/main" id="{579F629A-544E-1D38-A755-FE244C09BE1D}"/>
              </a:ext>
            </a:extLst>
          </p:cNvPr>
          <p:cNvSpPr>
            <a:spLocks noGrp="1" noChangeArrowheads="1"/>
          </p:cNvSpPr>
          <p:nvPr>
            <p:ph idx="1"/>
          </p:nvPr>
        </p:nvSpPr>
        <p:spPr>
          <a:xfrm>
            <a:off x="439738" y="1419225"/>
            <a:ext cx="8313737" cy="4738688"/>
          </a:xfrm>
        </p:spPr>
        <p:txBody>
          <a:bodyPr/>
          <a:lstStyle/>
          <a:p>
            <a:pPr eaLnBrk="1" hangingPunct="1">
              <a:lnSpc>
                <a:spcPct val="100000"/>
              </a:lnSpc>
              <a:spcBef>
                <a:spcPct val="25000"/>
              </a:spcBef>
              <a:buClr>
                <a:srgbClr val="996633"/>
              </a:buClr>
            </a:pPr>
            <a:r>
              <a:rPr lang="en-US" altLang="en-US" sz="2700"/>
              <a:t>For a firm in a perfectly competitive market, </a:t>
            </a:r>
            <a:br>
              <a:rPr lang="en-US" altLang="en-US" sz="2700"/>
            </a:br>
            <a:r>
              <a:rPr lang="en-US" altLang="en-US" sz="2700"/>
              <a:t>price = marginal revenue = average revenue.</a:t>
            </a:r>
          </a:p>
          <a:p>
            <a:pPr eaLnBrk="1" hangingPunct="1">
              <a:lnSpc>
                <a:spcPct val="100000"/>
              </a:lnSpc>
              <a:spcBef>
                <a:spcPct val="25000"/>
              </a:spcBef>
              <a:buClr>
                <a:srgbClr val="996633"/>
              </a:buClr>
            </a:pPr>
            <a:r>
              <a:rPr lang="en-US" altLang="en-US" sz="2700"/>
              <a:t>If </a:t>
            </a:r>
            <a:r>
              <a:rPr lang="en-US" altLang="en-US" sz="2700" b="1" i="1"/>
              <a:t>P</a:t>
            </a:r>
            <a:r>
              <a:rPr lang="en-US" altLang="en-US" sz="2700"/>
              <a:t> &gt; </a:t>
            </a:r>
            <a:r>
              <a:rPr lang="en-US" altLang="en-US" sz="2700" i="1"/>
              <a:t>AVC</a:t>
            </a:r>
            <a:r>
              <a:rPr lang="en-US" altLang="en-US" sz="2700"/>
              <a:t>, a firm maximizes profit by producing the quantity where </a:t>
            </a:r>
            <a:r>
              <a:rPr lang="en-US" altLang="en-US" sz="2700" i="1"/>
              <a:t>MR</a:t>
            </a:r>
            <a:r>
              <a:rPr lang="en-US" altLang="en-US" sz="2700"/>
              <a:t> = </a:t>
            </a:r>
            <a:r>
              <a:rPr lang="en-US" altLang="en-US" sz="2700" i="1"/>
              <a:t>MC</a:t>
            </a:r>
            <a:r>
              <a:rPr lang="en-US" altLang="en-US" sz="2700"/>
              <a:t>.  If </a:t>
            </a:r>
            <a:r>
              <a:rPr lang="en-US" altLang="en-US" sz="2700" b="1" i="1"/>
              <a:t>P</a:t>
            </a:r>
            <a:r>
              <a:rPr lang="en-US" altLang="en-US" sz="2700"/>
              <a:t> &lt; </a:t>
            </a:r>
            <a:r>
              <a:rPr lang="en-US" altLang="en-US" sz="2700" i="1"/>
              <a:t>AVC</a:t>
            </a:r>
            <a:r>
              <a:rPr lang="en-US" altLang="en-US" sz="2700"/>
              <a:t>, a firm will shut down in the short run.  </a:t>
            </a:r>
          </a:p>
          <a:p>
            <a:pPr eaLnBrk="1" hangingPunct="1">
              <a:lnSpc>
                <a:spcPct val="100000"/>
              </a:lnSpc>
              <a:spcBef>
                <a:spcPct val="25000"/>
              </a:spcBef>
              <a:buClr>
                <a:srgbClr val="996633"/>
              </a:buClr>
            </a:pPr>
            <a:r>
              <a:rPr lang="en-US" altLang="en-US" sz="2700"/>
              <a:t>If </a:t>
            </a:r>
            <a:r>
              <a:rPr lang="en-US" altLang="en-US" sz="2700" b="1" i="1"/>
              <a:t>P</a:t>
            </a:r>
            <a:r>
              <a:rPr lang="en-US" altLang="en-US" sz="2700"/>
              <a:t> &lt; </a:t>
            </a:r>
            <a:r>
              <a:rPr lang="en-US" altLang="en-US" sz="2700" i="1"/>
              <a:t>ATC</a:t>
            </a:r>
            <a:r>
              <a:rPr lang="en-US" altLang="en-US" sz="2700"/>
              <a:t>, a firm will exit in the long run. </a:t>
            </a:r>
          </a:p>
          <a:p>
            <a:pPr eaLnBrk="1" hangingPunct="1">
              <a:lnSpc>
                <a:spcPct val="100000"/>
              </a:lnSpc>
              <a:spcBef>
                <a:spcPct val="25000"/>
              </a:spcBef>
              <a:buClr>
                <a:srgbClr val="996633"/>
              </a:buClr>
            </a:pPr>
            <a:r>
              <a:rPr lang="en-US" altLang="en-US" sz="2700"/>
              <a:t>In the short run, entry is not possible, and an increase in demand increases firms’ profits. </a:t>
            </a:r>
          </a:p>
          <a:p>
            <a:pPr eaLnBrk="1" hangingPunct="1">
              <a:lnSpc>
                <a:spcPct val="100000"/>
              </a:lnSpc>
              <a:spcBef>
                <a:spcPct val="25000"/>
              </a:spcBef>
              <a:buClr>
                <a:srgbClr val="996633"/>
              </a:buClr>
            </a:pPr>
            <a:r>
              <a:rPr lang="en-US" altLang="en-US" sz="2700"/>
              <a:t>With free entry and exit, profits = 0 in the long run, and </a:t>
            </a:r>
            <a:r>
              <a:rPr lang="en-US" altLang="en-US" sz="2700" b="1" i="1"/>
              <a:t>P</a:t>
            </a:r>
            <a:r>
              <a:rPr lang="en-US" altLang="en-US" sz="2700"/>
              <a:t> = minimum </a:t>
            </a:r>
            <a:r>
              <a:rPr lang="en-US" altLang="en-US" sz="2700" i="1"/>
              <a:t>ATC</a:t>
            </a:r>
            <a:r>
              <a:rPr lang="en-US" altLang="en-US" sz="2700"/>
              <a:t>.</a:t>
            </a:r>
          </a:p>
        </p:txBody>
      </p:sp>
      <p:sp>
        <p:nvSpPr>
          <p:cNvPr id="58372" name="Rectangle 5">
            <a:extLst>
              <a:ext uri="{FF2B5EF4-FFF2-40B4-BE49-F238E27FC236}">
                <a16:creationId xmlns:a16="http://schemas.microsoft.com/office/drawing/2014/main" id="{81CBCABA-B184-1353-F9C5-09CC4A8DE3C6}"/>
              </a:ext>
            </a:extLst>
          </p:cNvPr>
          <p:cNvSpPr>
            <a:spLocks noChangeArrowheads="1"/>
          </p:cNvSpPr>
          <p:nvPr/>
        </p:nvSpPr>
        <p:spPr bwMode="auto">
          <a:xfrm>
            <a:off x="8302625" y="6375400"/>
            <a:ext cx="684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0"/>
              </a:spcBef>
              <a:buClrTx/>
              <a:buSzTx/>
              <a:buFontTx/>
              <a:buNone/>
            </a:pPr>
            <a:fld id="{32F47892-9322-874A-88DE-CF0DF5DFE1D8}" type="slidenum">
              <a:rPr lang="en-US" altLang="en-US" sz="1700">
                <a:solidFill>
                  <a:srgbClr val="777777"/>
                </a:solidFill>
                <a:latin typeface="Tahoma" panose="020B0604030504040204" pitchFamily="34" charset="0"/>
              </a:rPr>
              <a:pPr algn="r" eaLnBrk="1" hangingPunct="1">
                <a:lnSpc>
                  <a:spcPct val="100000"/>
                </a:lnSpc>
                <a:spcBef>
                  <a:spcPct val="0"/>
                </a:spcBef>
                <a:buClrTx/>
                <a:buSzTx/>
                <a:buFontTx/>
                <a:buNone/>
              </a:pPr>
              <a:t>30</a:t>
            </a:fld>
            <a:endParaRPr lang="en-US" altLang="en-US" sz="1700">
              <a:solidFill>
                <a:srgbClr val="777777"/>
              </a:solidFill>
              <a:latin typeface="Tahoma" panose="020B0604030504040204" pitchFamily="34"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6167AF2-B3B3-6556-52E0-E71F96110CE1}"/>
              </a:ext>
            </a:extLst>
          </p:cNvPr>
          <p:cNvSpPr>
            <a:spLocks noGrp="1" noChangeArrowheads="1"/>
          </p:cNvSpPr>
          <p:nvPr>
            <p:ph type="title"/>
          </p:nvPr>
        </p:nvSpPr>
        <p:spPr/>
        <p:txBody>
          <a:bodyPr/>
          <a:lstStyle/>
          <a:p>
            <a:r>
              <a:rPr lang="en-US" altLang="en-US"/>
              <a:t>Why Sales Maximization?</a:t>
            </a:r>
          </a:p>
        </p:txBody>
      </p:sp>
      <p:sp>
        <p:nvSpPr>
          <p:cNvPr id="7171" name="Content Placeholder 2">
            <a:extLst>
              <a:ext uri="{FF2B5EF4-FFF2-40B4-BE49-F238E27FC236}">
                <a16:creationId xmlns:a16="http://schemas.microsoft.com/office/drawing/2014/main" id="{0E441848-25C8-6C32-614E-B5BC218CB046}"/>
              </a:ext>
            </a:extLst>
          </p:cNvPr>
          <p:cNvSpPr>
            <a:spLocks noGrp="1" noChangeArrowheads="1"/>
          </p:cNvSpPr>
          <p:nvPr>
            <p:ph idx="1"/>
          </p:nvPr>
        </p:nvSpPr>
        <p:spPr>
          <a:xfrm>
            <a:off x="439738" y="1103313"/>
            <a:ext cx="8313737" cy="5118100"/>
          </a:xfrm>
        </p:spPr>
        <p:txBody>
          <a:bodyPr/>
          <a:lstStyle/>
          <a:p>
            <a:r>
              <a:rPr lang="en-US" altLang="en-US" sz="2000"/>
              <a:t>Salaries and perks to managers depend on sales, not profits. </a:t>
            </a:r>
          </a:p>
          <a:p>
            <a:r>
              <a:rPr lang="en-US" altLang="en-US" sz="2000"/>
              <a:t>Banks give loans to firms with more sales, </a:t>
            </a:r>
          </a:p>
          <a:p>
            <a:r>
              <a:rPr lang="en-US" altLang="en-US" sz="2000"/>
              <a:t>Better payment to staff, when sales increases, but falls when sales decrease </a:t>
            </a:r>
          </a:p>
          <a:p>
            <a:r>
              <a:rPr lang="en-US" altLang="en-US" sz="2000"/>
              <a:t>Sales increases prestige of managers, but large profits go to shareholders/ owners. </a:t>
            </a:r>
          </a:p>
          <a:p>
            <a:r>
              <a:rPr lang="en-US" altLang="en-US" sz="2000"/>
              <a:t>Managers prefer steady level of profits, not maximum profits which are difficult to maintain. </a:t>
            </a:r>
          </a:p>
          <a:p>
            <a:r>
              <a:rPr lang="en-US" altLang="en-US" sz="2000"/>
              <a:t>Increasing sales increases firm’s market power, </a:t>
            </a:r>
          </a:p>
          <a:p>
            <a:r>
              <a:rPr lang="en-US" altLang="en-US" sz="2000"/>
              <a:t>Managers wish to avoid risky ventures that may temporarily increase profits. </a:t>
            </a:r>
          </a:p>
          <a:p>
            <a:endParaRPr lang="en-US" altLang="en-US"/>
          </a:p>
        </p:txBody>
      </p:sp>
      <p:sp>
        <p:nvSpPr>
          <p:cNvPr id="7172" name="Footer Placeholder 3">
            <a:extLst>
              <a:ext uri="{FF2B5EF4-FFF2-40B4-BE49-F238E27FC236}">
                <a16:creationId xmlns:a16="http://schemas.microsoft.com/office/drawing/2014/main" id="{A5CBD8DB-4212-CE06-6C84-070E04A4442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7173" name="Slide Number Placeholder 4">
            <a:extLst>
              <a:ext uri="{FF2B5EF4-FFF2-40B4-BE49-F238E27FC236}">
                <a16:creationId xmlns:a16="http://schemas.microsoft.com/office/drawing/2014/main" id="{6505D132-AAD4-87CB-1F0F-B2BD1A9D84C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2D09E12B-DAD6-5042-BD68-30DFFB571285}" type="slidenum">
              <a:rPr lang="en-US" altLang="en-US" sz="1700">
                <a:solidFill>
                  <a:srgbClr val="777777"/>
                </a:solidFill>
              </a:rPr>
              <a:pPr>
                <a:lnSpc>
                  <a:spcPct val="100000"/>
                </a:lnSpc>
                <a:spcBef>
                  <a:spcPct val="0"/>
                </a:spcBef>
                <a:buClrTx/>
                <a:buSzTx/>
                <a:buFontTx/>
                <a:buNone/>
              </a:pPr>
              <a:t>3</a:t>
            </a:fld>
            <a:endParaRPr lang="en-US" altLang="en-US" sz="1700">
              <a:solidFill>
                <a:srgbClr val="77777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8CF1596C-51A4-45AA-8B52-DFFDE591BF6B}"/>
              </a:ext>
            </a:extLst>
          </p:cNvPr>
          <p:cNvSpPr>
            <a:spLocks noGrp="1" noChangeArrowheads="1"/>
          </p:cNvSpPr>
          <p:nvPr>
            <p:ph type="title"/>
          </p:nvPr>
        </p:nvSpPr>
        <p:spPr/>
        <p:txBody>
          <a:bodyPr/>
          <a:lstStyle/>
          <a:p>
            <a:r>
              <a:rPr lang="en-US" altLang="en-US"/>
              <a:t>Types of Market Structure</a:t>
            </a:r>
          </a:p>
        </p:txBody>
      </p:sp>
      <p:sp>
        <p:nvSpPr>
          <p:cNvPr id="8195" name="Content Placeholder 2">
            <a:extLst>
              <a:ext uri="{FF2B5EF4-FFF2-40B4-BE49-F238E27FC236}">
                <a16:creationId xmlns:a16="http://schemas.microsoft.com/office/drawing/2014/main" id="{96FB92D7-0CDF-82A5-D99F-E1623593A777}"/>
              </a:ext>
            </a:extLst>
          </p:cNvPr>
          <p:cNvSpPr>
            <a:spLocks noGrp="1" noChangeArrowheads="1"/>
          </p:cNvSpPr>
          <p:nvPr>
            <p:ph idx="1"/>
          </p:nvPr>
        </p:nvSpPr>
        <p:spPr/>
        <p:txBody>
          <a:bodyPr/>
          <a:lstStyle/>
          <a:p>
            <a:r>
              <a:rPr lang="en-US" altLang="en-US"/>
              <a:t>Perfect Competition</a:t>
            </a:r>
          </a:p>
          <a:p>
            <a:r>
              <a:rPr lang="en-US" altLang="en-US"/>
              <a:t>Monopoly</a:t>
            </a:r>
          </a:p>
          <a:p>
            <a:r>
              <a:rPr lang="en-US" altLang="en-US"/>
              <a:t>Monopolistic Competition</a:t>
            </a:r>
          </a:p>
          <a:p>
            <a:r>
              <a:rPr lang="en-US" altLang="en-US"/>
              <a:t>Oligopoly</a:t>
            </a:r>
          </a:p>
          <a:p>
            <a:r>
              <a:rPr lang="en-US" altLang="en-US"/>
              <a:t>- classification based on the degree of competition</a:t>
            </a:r>
          </a:p>
        </p:txBody>
      </p:sp>
      <p:sp>
        <p:nvSpPr>
          <p:cNvPr id="8196" name="Footer Placeholder 3">
            <a:extLst>
              <a:ext uri="{FF2B5EF4-FFF2-40B4-BE49-F238E27FC236}">
                <a16:creationId xmlns:a16="http://schemas.microsoft.com/office/drawing/2014/main" id="{CC2DF6EC-BA11-392F-E64F-D5986468A6B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8197" name="Slide Number Placeholder 4">
            <a:extLst>
              <a:ext uri="{FF2B5EF4-FFF2-40B4-BE49-F238E27FC236}">
                <a16:creationId xmlns:a16="http://schemas.microsoft.com/office/drawing/2014/main" id="{42815DFD-30AC-9FCE-1702-38085E60AF0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33301DE7-DEC7-B541-80A3-EE29A6835190}" type="slidenum">
              <a:rPr lang="en-US" altLang="en-US" sz="1700">
                <a:solidFill>
                  <a:srgbClr val="777777"/>
                </a:solidFill>
              </a:rPr>
              <a:pPr>
                <a:lnSpc>
                  <a:spcPct val="100000"/>
                </a:lnSpc>
                <a:spcBef>
                  <a:spcPct val="0"/>
                </a:spcBef>
                <a:buClrTx/>
                <a:buSzTx/>
                <a:buFontTx/>
                <a:buNone/>
              </a:pPr>
              <a:t>4</a:t>
            </a:fld>
            <a:endParaRPr lang="en-US" altLang="en-US" sz="1700">
              <a:solidFill>
                <a:srgbClr val="77777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0DD7654-D48B-3745-A317-391F67ED6904}"/>
              </a:ext>
            </a:extLst>
          </p:cNvPr>
          <p:cNvSpPr>
            <a:spLocks noGrp="1"/>
          </p:cNvSpPr>
          <p:nvPr>
            <p:ph type="title"/>
          </p:nvPr>
        </p:nvSpPr>
        <p:spPr>
          <a:xfrm>
            <a:off x="342900" y="328613"/>
            <a:ext cx="8410575" cy="681037"/>
          </a:xfrm>
        </p:spPr>
        <p:txBody>
          <a:bodyPr>
            <a:normAutofit fontScale="90000"/>
          </a:bodyPr>
          <a:lstStyle/>
          <a:p>
            <a:pPr>
              <a:defRPr/>
            </a:pPr>
            <a:br>
              <a:rPr lang="en-GB" altLang="en-US"/>
            </a:br>
            <a:r>
              <a:rPr lang="en-GB" altLang="en-US"/>
              <a:t>Determinants of market structure</a:t>
            </a:r>
            <a:br>
              <a:rPr lang="en-GB" altLang="en-US"/>
            </a:br>
            <a:endParaRPr lang="en-US" altLang="en-US"/>
          </a:p>
        </p:txBody>
      </p:sp>
      <p:sp>
        <p:nvSpPr>
          <p:cNvPr id="9219" name="Content Placeholder 2">
            <a:extLst>
              <a:ext uri="{FF2B5EF4-FFF2-40B4-BE49-F238E27FC236}">
                <a16:creationId xmlns:a16="http://schemas.microsoft.com/office/drawing/2014/main" id="{D7370317-D2B2-354A-C192-B94D0CF43460}"/>
              </a:ext>
            </a:extLst>
          </p:cNvPr>
          <p:cNvSpPr>
            <a:spLocks noGrp="1" noChangeArrowheads="1"/>
          </p:cNvSpPr>
          <p:nvPr>
            <p:ph idx="1"/>
          </p:nvPr>
        </p:nvSpPr>
        <p:spPr>
          <a:xfrm>
            <a:off x="390525" y="1187450"/>
            <a:ext cx="8313738" cy="5118100"/>
          </a:xfrm>
        </p:spPr>
        <p:txBody>
          <a:bodyPr/>
          <a:lstStyle/>
          <a:p>
            <a:pPr lvl="1"/>
            <a:r>
              <a:rPr lang="en-GB" altLang="en-US"/>
              <a:t>Freedom of entry and exit</a:t>
            </a:r>
          </a:p>
          <a:p>
            <a:pPr lvl="1"/>
            <a:r>
              <a:rPr lang="en-GB" altLang="en-US"/>
              <a:t>Nature of the product – homogenous (identical), differentiated?</a:t>
            </a:r>
          </a:p>
          <a:p>
            <a:pPr lvl="1"/>
            <a:r>
              <a:rPr lang="en-GB" altLang="en-US"/>
              <a:t>Control over supply/output</a:t>
            </a:r>
          </a:p>
          <a:p>
            <a:pPr lvl="1"/>
            <a:r>
              <a:rPr lang="en-GB" altLang="en-US"/>
              <a:t>Control over price</a:t>
            </a:r>
          </a:p>
          <a:p>
            <a:pPr lvl="1"/>
            <a:r>
              <a:rPr lang="en-GB" altLang="en-US"/>
              <a:t>Barriers to entry</a:t>
            </a:r>
          </a:p>
        </p:txBody>
      </p:sp>
      <p:sp>
        <p:nvSpPr>
          <p:cNvPr id="9220" name="Footer Placeholder 3">
            <a:extLst>
              <a:ext uri="{FF2B5EF4-FFF2-40B4-BE49-F238E27FC236}">
                <a16:creationId xmlns:a16="http://schemas.microsoft.com/office/drawing/2014/main" id="{552A3770-9DD9-9A60-BF2F-A4A57898D6A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9221" name="Slide Number Placeholder 4">
            <a:extLst>
              <a:ext uri="{FF2B5EF4-FFF2-40B4-BE49-F238E27FC236}">
                <a16:creationId xmlns:a16="http://schemas.microsoft.com/office/drawing/2014/main" id="{9BCB67E0-4383-1665-A86F-46A75573924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34F52A5E-05E3-CC4B-8D47-673B53660119}" type="slidenum">
              <a:rPr lang="en-US" altLang="en-US" sz="1700">
                <a:solidFill>
                  <a:srgbClr val="777777"/>
                </a:solidFill>
              </a:rPr>
              <a:pPr>
                <a:lnSpc>
                  <a:spcPct val="100000"/>
                </a:lnSpc>
                <a:spcBef>
                  <a:spcPct val="0"/>
                </a:spcBef>
                <a:buClrTx/>
                <a:buSzTx/>
                <a:buFontTx/>
                <a:buNone/>
              </a:pPr>
              <a:t>5</a:t>
            </a:fld>
            <a:endParaRPr lang="en-US" altLang="en-US" sz="1700">
              <a:solidFill>
                <a:srgbClr val="77777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1">
            <a:extLst>
              <a:ext uri="{FF2B5EF4-FFF2-40B4-BE49-F238E27FC236}">
                <a16:creationId xmlns:a16="http://schemas.microsoft.com/office/drawing/2014/main" id="{F473EC6F-2997-3352-A9E6-65A81CA708E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10243" name="Slide Number Placeholder 2">
            <a:extLst>
              <a:ext uri="{FF2B5EF4-FFF2-40B4-BE49-F238E27FC236}">
                <a16:creationId xmlns:a16="http://schemas.microsoft.com/office/drawing/2014/main" id="{5A763C56-06B6-5BB0-A581-68896EFB6BB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A0DF56D2-EE76-0148-AA65-72217C240553}" type="slidenum">
              <a:rPr lang="en-US" altLang="en-US" sz="1700">
                <a:solidFill>
                  <a:srgbClr val="777777"/>
                </a:solidFill>
              </a:rPr>
              <a:pPr>
                <a:lnSpc>
                  <a:spcPct val="100000"/>
                </a:lnSpc>
                <a:spcBef>
                  <a:spcPct val="0"/>
                </a:spcBef>
                <a:buClrTx/>
                <a:buSzTx/>
                <a:buFontTx/>
                <a:buNone/>
              </a:pPr>
              <a:t>6</a:t>
            </a:fld>
            <a:endParaRPr lang="en-US" altLang="en-US" sz="1700">
              <a:solidFill>
                <a:srgbClr val="777777"/>
              </a:solidFill>
            </a:endParaRPr>
          </a:p>
        </p:txBody>
      </p:sp>
      <p:sp>
        <p:nvSpPr>
          <p:cNvPr id="10244" name="Rectangle 2">
            <a:extLst>
              <a:ext uri="{FF2B5EF4-FFF2-40B4-BE49-F238E27FC236}">
                <a16:creationId xmlns:a16="http://schemas.microsoft.com/office/drawing/2014/main" id="{178F8E8A-384E-A65B-CD84-445CAD36C211}"/>
              </a:ext>
            </a:extLst>
          </p:cNvPr>
          <p:cNvSpPr>
            <a:spLocks noGrp="1" noChangeArrowheads="1"/>
          </p:cNvSpPr>
          <p:nvPr>
            <p:ph type="title" idx="4294967295"/>
          </p:nvPr>
        </p:nvSpPr>
        <p:spPr>
          <a:xfrm>
            <a:off x="0" y="252413"/>
            <a:ext cx="8410575" cy="681037"/>
          </a:xfrm>
        </p:spPr>
        <p:txBody>
          <a:bodyPr/>
          <a:lstStyle/>
          <a:p>
            <a:pPr eaLnBrk="1" hangingPunct="1"/>
            <a:r>
              <a:rPr lang="en-US" altLang="en-US" sz="3700"/>
              <a:t>Introduction:  A Scenario</a:t>
            </a:r>
          </a:p>
        </p:txBody>
      </p:sp>
      <p:sp>
        <p:nvSpPr>
          <p:cNvPr id="5125" name="Rectangle 3">
            <a:extLst>
              <a:ext uri="{FF2B5EF4-FFF2-40B4-BE49-F238E27FC236}">
                <a16:creationId xmlns:a16="http://schemas.microsoft.com/office/drawing/2014/main" id="{E6F08ED3-8D2D-B193-6186-61A2DEAD2B7D}"/>
              </a:ext>
            </a:extLst>
          </p:cNvPr>
          <p:cNvSpPr>
            <a:spLocks noGrp="1" noChangeArrowheads="1"/>
          </p:cNvSpPr>
          <p:nvPr>
            <p:ph type="body" idx="4294967295"/>
          </p:nvPr>
        </p:nvSpPr>
        <p:spPr>
          <a:xfrm>
            <a:off x="0" y="1008063"/>
            <a:ext cx="8313738" cy="5118100"/>
          </a:xfrm>
        </p:spPr>
        <p:txBody>
          <a:bodyPr/>
          <a:lstStyle/>
          <a:p>
            <a:pPr eaLnBrk="1" hangingPunct="1"/>
            <a:r>
              <a:rPr lang="en-US" altLang="en-US" sz="2700"/>
              <a:t>Three years after graduating, you run your own business.  </a:t>
            </a:r>
          </a:p>
          <a:p>
            <a:pPr eaLnBrk="1" hangingPunct="1"/>
            <a:r>
              <a:rPr lang="en-US" altLang="en-US" sz="2700"/>
              <a:t>You must decide how much to produce, what price to charge, how many workers to hire, </a:t>
            </a:r>
            <a:r>
              <a:rPr lang="en-US" altLang="en-US" sz="2700" i="1"/>
              <a:t>etc</a:t>
            </a:r>
            <a:r>
              <a:rPr lang="en-US" altLang="en-US" sz="2700"/>
              <a:t>.</a:t>
            </a:r>
          </a:p>
          <a:p>
            <a:pPr eaLnBrk="1" hangingPunct="1"/>
            <a:r>
              <a:rPr lang="en-US" altLang="en-US" sz="2700"/>
              <a:t>What factors should affect these decisions? </a:t>
            </a:r>
          </a:p>
          <a:p>
            <a:pPr lvl="1" eaLnBrk="1" hangingPunct="1"/>
            <a:r>
              <a:rPr lang="en-US" altLang="en-US"/>
              <a:t>Your costs (studied in preceding chapter)</a:t>
            </a:r>
          </a:p>
          <a:p>
            <a:pPr lvl="1" eaLnBrk="1" hangingPunct="1"/>
            <a:r>
              <a:rPr lang="en-US" altLang="en-US"/>
              <a:t>How much competition you face</a:t>
            </a:r>
          </a:p>
          <a:p>
            <a:pPr eaLnBrk="1" hangingPunct="1"/>
            <a:r>
              <a:rPr lang="en-US" altLang="en-US" sz="2700"/>
              <a:t>We begin by studying the behavior of firms in perfectly competitive markets.</a:t>
            </a:r>
          </a:p>
        </p:txBody>
      </p:sp>
      <p:sp>
        <p:nvSpPr>
          <p:cNvPr id="10246" name="FlagCount" hidden="1">
            <a:hlinkClick r:id="rId3" action="ppaction://hlinkfile"/>
            <a:extLst>
              <a:ext uri="{FF2B5EF4-FFF2-40B4-BE49-F238E27FC236}">
                <a16:creationId xmlns:a16="http://schemas.microsoft.com/office/drawing/2014/main" id="{95530154-41EC-C7FC-8D3C-22AC97120EB6}"/>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Effect transition="in" filter="wipe(left)">
                                      <p:cBhvr>
                                        <p:cTn id="7" dur="500"/>
                                        <p:tgtEl>
                                          <p:spTgt spid="51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5">
                                            <p:txEl>
                                              <p:pRg st="1" end="1"/>
                                            </p:txEl>
                                          </p:spTgt>
                                        </p:tgtEl>
                                        <p:attrNameLst>
                                          <p:attrName>style.visibility</p:attrName>
                                        </p:attrNameLst>
                                      </p:cBhvr>
                                      <p:to>
                                        <p:strVal val="visible"/>
                                      </p:to>
                                    </p:set>
                                    <p:animEffect transition="in" filter="wipe(left)">
                                      <p:cBhvr>
                                        <p:cTn id="12" dur="500"/>
                                        <p:tgtEl>
                                          <p:spTgt spid="512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5">
                                            <p:txEl>
                                              <p:pRg st="2" end="2"/>
                                            </p:txEl>
                                          </p:spTgt>
                                        </p:tgtEl>
                                        <p:attrNameLst>
                                          <p:attrName>style.visibility</p:attrName>
                                        </p:attrNameLst>
                                      </p:cBhvr>
                                      <p:to>
                                        <p:strVal val="visible"/>
                                      </p:to>
                                    </p:set>
                                    <p:animEffect transition="in" filter="wipe(left)">
                                      <p:cBhvr>
                                        <p:cTn id="17" dur="500"/>
                                        <p:tgtEl>
                                          <p:spTgt spid="512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25">
                                            <p:txEl>
                                              <p:pRg st="3" end="3"/>
                                            </p:txEl>
                                          </p:spTgt>
                                        </p:tgtEl>
                                        <p:attrNameLst>
                                          <p:attrName>style.visibility</p:attrName>
                                        </p:attrNameLst>
                                      </p:cBhvr>
                                      <p:to>
                                        <p:strVal val="visible"/>
                                      </p:to>
                                    </p:set>
                                    <p:animEffect transition="in" filter="wipe(left)">
                                      <p:cBhvr>
                                        <p:cTn id="22" dur="500"/>
                                        <p:tgtEl>
                                          <p:spTgt spid="512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25">
                                            <p:txEl>
                                              <p:pRg st="4" end="4"/>
                                            </p:txEl>
                                          </p:spTgt>
                                        </p:tgtEl>
                                        <p:attrNameLst>
                                          <p:attrName>style.visibility</p:attrName>
                                        </p:attrNameLst>
                                      </p:cBhvr>
                                      <p:to>
                                        <p:strVal val="visible"/>
                                      </p:to>
                                    </p:set>
                                    <p:animEffect transition="in" filter="wipe(left)">
                                      <p:cBhvr>
                                        <p:cTn id="27" dur="500"/>
                                        <p:tgtEl>
                                          <p:spTgt spid="512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25">
                                            <p:txEl>
                                              <p:pRg st="5" end="5"/>
                                            </p:txEl>
                                          </p:spTgt>
                                        </p:tgtEl>
                                        <p:attrNameLst>
                                          <p:attrName>style.visibility</p:attrName>
                                        </p:attrNameLst>
                                      </p:cBhvr>
                                      <p:to>
                                        <p:strVal val="visible"/>
                                      </p:to>
                                    </p:set>
                                    <p:animEffect transition="in" filter="wipe(left)">
                                      <p:cBhvr>
                                        <p:cTn id="32" dur="500"/>
                                        <p:tgtEl>
                                          <p:spTgt spid="51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bldLvl="4"/>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1">
            <a:extLst>
              <a:ext uri="{FF2B5EF4-FFF2-40B4-BE49-F238E27FC236}">
                <a16:creationId xmlns:a16="http://schemas.microsoft.com/office/drawing/2014/main" id="{F43C37B4-09D0-A74C-5251-DCB242B2E11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12291" name="Slide Number Placeholder 2">
            <a:extLst>
              <a:ext uri="{FF2B5EF4-FFF2-40B4-BE49-F238E27FC236}">
                <a16:creationId xmlns:a16="http://schemas.microsoft.com/office/drawing/2014/main" id="{5A815F8B-C46C-5664-BC00-A0C79E95800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89F0648F-01F1-9E48-BA16-7002DFD52385}" type="slidenum">
              <a:rPr lang="en-US" altLang="en-US" sz="1700">
                <a:solidFill>
                  <a:srgbClr val="777777"/>
                </a:solidFill>
              </a:rPr>
              <a:pPr>
                <a:lnSpc>
                  <a:spcPct val="100000"/>
                </a:lnSpc>
                <a:spcBef>
                  <a:spcPct val="0"/>
                </a:spcBef>
                <a:buClrTx/>
                <a:buSzTx/>
                <a:buFontTx/>
                <a:buNone/>
              </a:pPr>
              <a:t>7</a:t>
            </a:fld>
            <a:endParaRPr lang="en-US" altLang="en-US" sz="1700">
              <a:solidFill>
                <a:srgbClr val="777777"/>
              </a:solidFill>
            </a:endParaRPr>
          </a:p>
        </p:txBody>
      </p:sp>
      <p:sp>
        <p:nvSpPr>
          <p:cNvPr id="12292" name="Rectangle 2">
            <a:extLst>
              <a:ext uri="{FF2B5EF4-FFF2-40B4-BE49-F238E27FC236}">
                <a16:creationId xmlns:a16="http://schemas.microsoft.com/office/drawing/2014/main" id="{BF50CC1A-0C1F-DF24-8A07-67F68D34D4DA}"/>
              </a:ext>
            </a:extLst>
          </p:cNvPr>
          <p:cNvSpPr>
            <a:spLocks noGrp="1" noChangeArrowheads="1"/>
          </p:cNvSpPr>
          <p:nvPr>
            <p:ph type="title" idx="4294967295"/>
          </p:nvPr>
        </p:nvSpPr>
        <p:spPr>
          <a:xfrm>
            <a:off x="0" y="252413"/>
            <a:ext cx="9144000" cy="649287"/>
          </a:xfrm>
        </p:spPr>
        <p:txBody>
          <a:bodyPr/>
          <a:lstStyle/>
          <a:p>
            <a:pPr eaLnBrk="1" hangingPunct="1"/>
            <a:r>
              <a:rPr lang="en-US" altLang="en-US" sz="3600"/>
              <a:t>Characteristics of Perfect Competition</a:t>
            </a:r>
          </a:p>
        </p:txBody>
      </p:sp>
      <p:sp>
        <p:nvSpPr>
          <p:cNvPr id="45059" name="Rectangle 3">
            <a:extLst>
              <a:ext uri="{FF2B5EF4-FFF2-40B4-BE49-F238E27FC236}">
                <a16:creationId xmlns:a16="http://schemas.microsoft.com/office/drawing/2014/main" id="{11DA4A5A-84EA-0E20-E3A8-866BDB3FAA9A}"/>
              </a:ext>
            </a:extLst>
          </p:cNvPr>
          <p:cNvSpPr>
            <a:spLocks noGrp="1" noChangeArrowheads="1"/>
          </p:cNvSpPr>
          <p:nvPr>
            <p:ph type="body" idx="4294967295"/>
          </p:nvPr>
        </p:nvSpPr>
        <p:spPr>
          <a:xfrm>
            <a:off x="509588" y="1136650"/>
            <a:ext cx="8313737" cy="4578350"/>
          </a:xfrm>
          <a:solidFill>
            <a:srgbClr val="FFCC99"/>
          </a:solidFill>
          <a:ln>
            <a:solidFill>
              <a:srgbClr val="92D050"/>
            </a:solidFill>
            <a:miter lim="800000"/>
            <a:headEnd/>
            <a:tailEnd/>
          </a:ln>
          <a:effectLst>
            <a:outerShdw dist="71842" dir="2700000" algn="ctr" rotWithShape="0">
              <a:schemeClr val="bg2"/>
            </a:outerShdw>
          </a:effectLst>
        </p:spPr>
        <p:txBody>
          <a:bodyPr/>
          <a:lstStyle/>
          <a:p>
            <a:pPr marL="463550" indent="-463550" eaLnBrk="1" hangingPunct="1">
              <a:spcBef>
                <a:spcPct val="60000"/>
              </a:spcBef>
              <a:buFont typeface="Wingdings" pitchFamily="2" charset="2"/>
              <a:buAutoNum type="arabicPeriod"/>
            </a:pPr>
            <a:r>
              <a:rPr lang="en-US" altLang="en-US"/>
              <a:t>Many buyers and many sellers.</a:t>
            </a:r>
          </a:p>
          <a:p>
            <a:pPr marL="463550" indent="-463550" eaLnBrk="1" hangingPunct="1">
              <a:spcBef>
                <a:spcPct val="60000"/>
              </a:spcBef>
              <a:buFont typeface="Wingdings" pitchFamily="2" charset="2"/>
              <a:buAutoNum type="arabicPeriod"/>
            </a:pPr>
            <a:r>
              <a:rPr lang="en-US" altLang="en-US"/>
              <a:t>The goods offered for sale are largely the same- Homogenous products</a:t>
            </a:r>
          </a:p>
          <a:p>
            <a:pPr marL="463550" indent="-463550" eaLnBrk="1" hangingPunct="1">
              <a:spcBef>
                <a:spcPct val="60000"/>
              </a:spcBef>
              <a:buFont typeface="Wingdings" pitchFamily="2" charset="2"/>
              <a:buAutoNum type="arabicPeriod"/>
            </a:pPr>
            <a:r>
              <a:rPr lang="en-US" altLang="en-US"/>
              <a:t>Firms can freely enter or exit the market. </a:t>
            </a:r>
          </a:p>
          <a:p>
            <a:pPr marL="463550" indent="-463550" eaLnBrk="1" hangingPunct="1">
              <a:spcBef>
                <a:spcPct val="60000"/>
              </a:spcBef>
              <a:buFont typeface="Wingdings" pitchFamily="2" charset="2"/>
              <a:buAutoNum type="arabicPeriod"/>
            </a:pPr>
            <a:r>
              <a:rPr lang="en-GB" altLang="en-US"/>
              <a:t>Sellers are price takers – have to accept the market price.</a:t>
            </a:r>
          </a:p>
          <a:p>
            <a:pPr marL="463550" indent="-463550" eaLnBrk="1" hangingPunct="1">
              <a:spcBef>
                <a:spcPct val="60000"/>
              </a:spcBef>
              <a:buFont typeface="Wingdings" pitchFamily="2" charset="2"/>
              <a:buAutoNum type="arabicPeriod"/>
            </a:pPr>
            <a:r>
              <a:rPr lang="en-GB" altLang="en-US"/>
              <a:t>Perfect information available to buyers and sellers</a:t>
            </a:r>
          </a:p>
          <a:p>
            <a:pPr marL="463550" indent="-463550" eaLnBrk="1" hangingPunct="1">
              <a:spcBef>
                <a:spcPct val="60000"/>
              </a:spcBef>
              <a:buFont typeface="Wingdings" pitchFamily="2" charset="2"/>
              <a:buNone/>
            </a:pPr>
            <a:endParaRPr lang="en-US" altLang="en-US"/>
          </a:p>
        </p:txBody>
      </p:sp>
      <p:sp>
        <p:nvSpPr>
          <p:cNvPr id="45060" name="Rectangle 4">
            <a:extLst>
              <a:ext uri="{FF2B5EF4-FFF2-40B4-BE49-F238E27FC236}">
                <a16:creationId xmlns:a16="http://schemas.microsoft.com/office/drawing/2014/main" id="{62104011-3C57-464F-F6F1-3D955BA4E4A8}"/>
              </a:ext>
            </a:extLst>
          </p:cNvPr>
          <p:cNvSpPr>
            <a:spLocks noChangeArrowheads="1"/>
          </p:cNvSpPr>
          <p:nvPr/>
        </p:nvSpPr>
        <p:spPr bwMode="auto">
          <a:xfrm>
            <a:off x="588963" y="5111750"/>
            <a:ext cx="78803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03225" indent="-403225">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B85C"/>
              </a:buClr>
            </a:pPr>
            <a:endParaRPr lang="en-US" altLang="en-US">
              <a:cs typeface="Arial" panose="020B0604020202020204" pitchFamily="34" charset="0"/>
            </a:endParaRPr>
          </a:p>
          <a:p>
            <a:pPr eaLnBrk="1" hangingPunct="1">
              <a:buClr>
                <a:srgbClr val="00B85C"/>
              </a:buClr>
            </a:pPr>
            <a:endParaRPr lang="en-US" altLang="en-US">
              <a:cs typeface="Arial" panose="020B0604020202020204" pitchFamily="34" charset="0"/>
            </a:endParaRPr>
          </a:p>
        </p:txBody>
      </p:sp>
      <p:sp>
        <p:nvSpPr>
          <p:cNvPr id="12295" name="FlagCount" hidden="1">
            <a:hlinkClick r:id="rId3" action="ppaction://hlinkfile"/>
            <a:extLst>
              <a:ext uri="{FF2B5EF4-FFF2-40B4-BE49-F238E27FC236}">
                <a16:creationId xmlns:a16="http://schemas.microsoft.com/office/drawing/2014/main" id="{A7F35A99-6166-F2D0-5CD4-B9197771D7CD}"/>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400" b="1">
                <a:latin typeface="Tahoma" panose="020B0604030504040204" pitchFamily="34" charset="0"/>
                <a:cs typeface="Arial" panose="020B0604020202020204" pitchFamily="34" charset="0"/>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059">
                                            <p:bg/>
                                          </p:spTgt>
                                        </p:tgtEl>
                                        <p:attrNameLst>
                                          <p:attrName>style.visibility</p:attrName>
                                        </p:attrNameLst>
                                      </p:cBhvr>
                                      <p:to>
                                        <p:strVal val="visible"/>
                                      </p:to>
                                    </p:set>
                                    <p:animEffect transition="in" filter="wipe(left)">
                                      <p:cBhvr>
                                        <p:cTn id="7" dur="500"/>
                                        <p:tgtEl>
                                          <p:spTgt spid="45059">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059">
                                            <p:txEl>
                                              <p:pRg st="0" end="0"/>
                                            </p:txEl>
                                          </p:spTgt>
                                        </p:tgtEl>
                                        <p:attrNameLst>
                                          <p:attrName>style.visibility</p:attrName>
                                        </p:attrNameLst>
                                      </p:cBhvr>
                                      <p:to>
                                        <p:strVal val="visible"/>
                                      </p:to>
                                    </p:set>
                                    <p:animEffect transition="in" filter="wipe(left)">
                                      <p:cBhvr>
                                        <p:cTn id="12" dur="500"/>
                                        <p:tgtEl>
                                          <p:spTgt spid="450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059">
                                            <p:txEl>
                                              <p:pRg st="1" end="1"/>
                                            </p:txEl>
                                          </p:spTgt>
                                        </p:tgtEl>
                                        <p:attrNameLst>
                                          <p:attrName>style.visibility</p:attrName>
                                        </p:attrNameLst>
                                      </p:cBhvr>
                                      <p:to>
                                        <p:strVal val="visible"/>
                                      </p:to>
                                    </p:set>
                                    <p:animEffect transition="in" filter="wipe(left)">
                                      <p:cBhvr>
                                        <p:cTn id="17" dur="500"/>
                                        <p:tgtEl>
                                          <p:spTgt spid="450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059">
                                            <p:txEl>
                                              <p:pRg st="2" end="2"/>
                                            </p:txEl>
                                          </p:spTgt>
                                        </p:tgtEl>
                                        <p:attrNameLst>
                                          <p:attrName>style.visibility</p:attrName>
                                        </p:attrNameLst>
                                      </p:cBhvr>
                                      <p:to>
                                        <p:strVal val="visible"/>
                                      </p:to>
                                    </p:set>
                                    <p:animEffect transition="in" filter="wipe(left)">
                                      <p:cBhvr>
                                        <p:cTn id="22" dur="500"/>
                                        <p:tgtEl>
                                          <p:spTgt spid="4505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059">
                                            <p:txEl>
                                              <p:pRg st="3" end="3"/>
                                            </p:txEl>
                                          </p:spTgt>
                                        </p:tgtEl>
                                        <p:attrNameLst>
                                          <p:attrName>style.visibility</p:attrName>
                                        </p:attrNameLst>
                                      </p:cBhvr>
                                      <p:to>
                                        <p:strVal val="visible"/>
                                      </p:to>
                                    </p:set>
                                    <p:animEffect transition="in" filter="wipe(left)">
                                      <p:cBhvr>
                                        <p:cTn id="27" dur="500"/>
                                        <p:tgtEl>
                                          <p:spTgt spid="4505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5059">
                                            <p:txEl>
                                              <p:pRg st="4" end="4"/>
                                            </p:txEl>
                                          </p:spTgt>
                                        </p:tgtEl>
                                        <p:attrNameLst>
                                          <p:attrName>style.visibility</p:attrName>
                                        </p:attrNameLst>
                                      </p:cBhvr>
                                      <p:to>
                                        <p:strVal val="visible"/>
                                      </p:to>
                                    </p:set>
                                    <p:animEffect transition="in" filter="wipe(left)">
                                      <p:cBhvr>
                                        <p:cTn id="32" dur="500"/>
                                        <p:tgtEl>
                                          <p:spTgt spid="4505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nodePh="1">
                                  <p:stCondLst>
                                    <p:cond delay="0"/>
                                  </p:stCondLst>
                                  <p:endCondLst>
                                    <p:cond evt="begin" delay="0">
                                      <p:tn val="35"/>
                                    </p:cond>
                                  </p:endCondLst>
                                  <p:childTnLst>
                                    <p:set>
                                      <p:cBhvr>
                                        <p:cTn id="36" dur="1" fill="hold">
                                          <p:stCondLst>
                                            <p:cond delay="0"/>
                                          </p:stCondLst>
                                        </p:cTn>
                                        <p:tgtEl>
                                          <p:spTgt spid="45060"/>
                                        </p:tgtEl>
                                        <p:attrNameLst>
                                          <p:attrName>style.visibility</p:attrName>
                                        </p:attrNameLst>
                                      </p:cBhvr>
                                      <p:to>
                                        <p:strVal val="visible"/>
                                      </p:to>
                                    </p:set>
                                    <p:animEffect transition="in" filter="wipe(left)">
                                      <p:cBhvr>
                                        <p:cTn id="37"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bldLvl="5" animBg="1"/>
      <p:bldP spid="450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650540DF-4F5F-F14A-C8E0-671E1A5086A5}"/>
              </a:ext>
            </a:extLst>
          </p:cNvPr>
          <p:cNvSpPr>
            <a:spLocks noGrp="1"/>
          </p:cNvSpPr>
          <p:nvPr>
            <p:ph type="title"/>
          </p:nvPr>
        </p:nvSpPr>
        <p:spPr/>
        <p:txBody>
          <a:bodyPr/>
          <a:lstStyle/>
          <a:p>
            <a:r>
              <a:rPr lang="en-IN" altLang="en-US"/>
              <a:t>Examples</a:t>
            </a:r>
          </a:p>
        </p:txBody>
      </p:sp>
      <p:sp>
        <p:nvSpPr>
          <p:cNvPr id="14339" name="Content Placeholder 2">
            <a:extLst>
              <a:ext uri="{FF2B5EF4-FFF2-40B4-BE49-F238E27FC236}">
                <a16:creationId xmlns:a16="http://schemas.microsoft.com/office/drawing/2014/main" id="{C166B694-EF6E-52B9-378E-8573AA0B2253}"/>
              </a:ext>
            </a:extLst>
          </p:cNvPr>
          <p:cNvSpPr>
            <a:spLocks noGrp="1"/>
          </p:cNvSpPr>
          <p:nvPr>
            <p:ph idx="1"/>
          </p:nvPr>
        </p:nvSpPr>
        <p:spPr/>
        <p:txBody>
          <a:bodyPr/>
          <a:lstStyle/>
          <a:p>
            <a:r>
              <a:rPr lang="en-US" altLang="en-US" sz="1800"/>
              <a:t>In the real world, it is hard to find examples of industries which fit all the criteria of ‘perfect knowledge’ and ‘perfect information’. However, some industries are close.</a:t>
            </a:r>
          </a:p>
          <a:p>
            <a:r>
              <a:rPr lang="en-US" altLang="en-US" sz="1800" b="1"/>
              <a:t>Foreign exchange markets</a:t>
            </a:r>
            <a:r>
              <a:rPr lang="en-US" altLang="en-US" sz="1800"/>
              <a:t>. Here currency is all homogeneous. Also, traders will have access to many different buyers and sellers. There will be good information about relative prices. When buying currency it is easy to compare prices</a:t>
            </a:r>
          </a:p>
          <a:p>
            <a:r>
              <a:rPr lang="en-US" altLang="en-US" sz="1800" b="1"/>
              <a:t>Agricultural markets</a:t>
            </a:r>
            <a:r>
              <a:rPr lang="en-US" altLang="en-US" sz="1800"/>
              <a:t>. In some cases, there are several farmers selling identical products to the market, and many buyers. At the market, it is easy to compare prices. Therefore, agricultural markets often get close to perfect competition.</a:t>
            </a:r>
          </a:p>
          <a:p>
            <a:r>
              <a:rPr lang="en-US" altLang="en-US" sz="1800" b="1"/>
              <a:t>Stock Markets :</a:t>
            </a:r>
            <a:r>
              <a:rPr lang="en-US" altLang="en-US" sz="1800"/>
              <a:t>Several firms selling shares</a:t>
            </a:r>
            <a:br>
              <a:rPr lang="en-US" altLang="en-US"/>
            </a:br>
            <a:endParaRPr lang="en-IN" altLang="en-US"/>
          </a:p>
        </p:txBody>
      </p:sp>
      <p:sp>
        <p:nvSpPr>
          <p:cNvPr id="14340" name="Footer Placeholder 3">
            <a:extLst>
              <a:ext uri="{FF2B5EF4-FFF2-40B4-BE49-F238E27FC236}">
                <a16:creationId xmlns:a16="http://schemas.microsoft.com/office/drawing/2014/main" id="{0B8ECC14-159B-E967-34ED-FB09700E0D6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800">
                <a:solidFill>
                  <a:srgbClr val="777777"/>
                </a:solidFill>
              </a:rPr>
              <a:t>FIRMS IN COMPETITIVE MARKETS</a:t>
            </a:r>
          </a:p>
        </p:txBody>
      </p:sp>
      <p:sp>
        <p:nvSpPr>
          <p:cNvPr id="14341" name="Slide Number Placeholder 4">
            <a:extLst>
              <a:ext uri="{FF2B5EF4-FFF2-40B4-BE49-F238E27FC236}">
                <a16:creationId xmlns:a16="http://schemas.microsoft.com/office/drawing/2014/main" id="{17B0F0F6-68E7-29F7-9C62-AA8EDAD4D68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339966"/>
              </a:buClr>
              <a:buSzPct val="120000"/>
              <a:buFont typeface="Wingdings"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0"/>
              </a:spcBef>
              <a:buClrTx/>
              <a:buSzTx/>
              <a:buFontTx/>
              <a:buNone/>
            </a:pPr>
            <a:fld id="{1DAE9BE0-CA89-184F-B9C9-C2215D338A0D}" type="slidenum">
              <a:rPr lang="en-US" altLang="en-US" sz="1700">
                <a:solidFill>
                  <a:srgbClr val="777777"/>
                </a:solidFill>
              </a:rPr>
              <a:pPr>
                <a:lnSpc>
                  <a:spcPct val="100000"/>
                </a:lnSpc>
                <a:spcBef>
                  <a:spcPct val="0"/>
                </a:spcBef>
                <a:buClrTx/>
                <a:buSzTx/>
                <a:buFontTx/>
                <a:buNone/>
              </a:pPr>
              <a:t>8</a:t>
            </a:fld>
            <a:endParaRPr lang="en-US" altLang="en-US" sz="1700">
              <a:solidFill>
                <a:srgbClr val="777777"/>
              </a:solidFill>
            </a:endParaRP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20448</TotalTime>
  <Words>2765</Words>
  <Application>Microsoft Macintosh PowerPoint</Application>
  <PresentationFormat>On-screen Show (4:3)</PresentationFormat>
  <Paragraphs>452</Paragraphs>
  <Slides>31</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Book Antiqua</vt:lpstr>
      <vt:lpstr>Wingdings</vt:lpstr>
      <vt:lpstr>Times New Roman</vt:lpstr>
      <vt:lpstr>Tahoma</vt:lpstr>
      <vt:lpstr>Symbol</vt:lpstr>
      <vt:lpstr>Custom Design</vt:lpstr>
      <vt:lpstr>PowerPoint Presentation</vt:lpstr>
      <vt:lpstr>Profit Maximization vs Sales Maximization</vt:lpstr>
      <vt:lpstr>PowerPoint Presentation</vt:lpstr>
      <vt:lpstr>Why Sales Maximization?</vt:lpstr>
      <vt:lpstr>Types of Market Structure</vt:lpstr>
      <vt:lpstr> Determinants of market structure </vt:lpstr>
      <vt:lpstr>Introduction:  A Scenario</vt:lpstr>
      <vt:lpstr>Characteristics of Perfect Competition</vt:lpstr>
      <vt:lpstr>Examples</vt:lpstr>
      <vt:lpstr>The Revenue of a Competitive Firm</vt:lpstr>
      <vt:lpstr>MR = P  for a Competitive Firm</vt:lpstr>
      <vt:lpstr>Profit Maximization</vt:lpstr>
      <vt:lpstr>Profit Maximization</vt:lpstr>
      <vt:lpstr>MC and the Firm’s Supply Decision</vt:lpstr>
      <vt:lpstr>MC and the Firm’s Supply Decision</vt:lpstr>
      <vt:lpstr>A Firm With Profits</vt:lpstr>
      <vt:lpstr>A Firm With Losses</vt:lpstr>
      <vt:lpstr>Shutdown vs. Exit</vt:lpstr>
      <vt:lpstr>A Firm’s Short-run Decision to Shut Down</vt:lpstr>
      <vt:lpstr>A Competitive Firm’s SR Supply Curve</vt:lpstr>
      <vt:lpstr>The Irrelevance of Sunk Costs</vt:lpstr>
      <vt:lpstr>A Firm’s Long-Run Decision to Exit</vt:lpstr>
      <vt:lpstr>A New Firm’s Decision to Enter Market</vt:lpstr>
      <vt:lpstr>The Competitive Firm’s Supply Curve</vt:lpstr>
      <vt:lpstr>Entry &amp; Exit in the Long Run</vt:lpstr>
      <vt:lpstr>The Zero-Profit Condition</vt:lpstr>
      <vt:lpstr>Why Do Firms Stay in Business if Profit = 0?</vt:lpstr>
      <vt:lpstr>The LR Market Supply Curve</vt:lpstr>
      <vt:lpstr>Why the LR Supply Curve Might Slope Upward</vt:lpstr>
      <vt:lpstr>CONCLUSION:  The Efficiency of a Competitive Market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Padmaja  M</cp:lastModifiedBy>
  <cp:revision>28</cp:revision>
  <dcterms:created xsi:type="dcterms:W3CDTF">2018-10-24T03:41:04Z</dcterms:created>
  <dcterms:modified xsi:type="dcterms:W3CDTF">2023-03-11T18:23:12Z</dcterms:modified>
</cp:coreProperties>
</file>