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6"/>
  </p:notesMasterIdLst>
  <p:sldIdLst>
    <p:sldId id="356" r:id="rId2"/>
    <p:sldId id="283" r:id="rId3"/>
    <p:sldId id="298" r:id="rId4"/>
    <p:sldId id="302" r:id="rId5"/>
    <p:sldId id="304" r:id="rId6"/>
    <p:sldId id="305" r:id="rId7"/>
    <p:sldId id="309" r:id="rId8"/>
    <p:sldId id="314" r:id="rId9"/>
    <p:sldId id="329" r:id="rId10"/>
    <p:sldId id="319" r:id="rId11"/>
    <p:sldId id="310" r:id="rId12"/>
    <p:sldId id="318" r:id="rId13"/>
    <p:sldId id="321" r:id="rId14"/>
    <p:sldId id="324" r:id="rId15"/>
    <p:sldId id="334" r:id="rId16"/>
    <p:sldId id="338" r:id="rId17"/>
    <p:sldId id="325" r:id="rId18"/>
    <p:sldId id="326" r:id="rId19"/>
    <p:sldId id="328" r:id="rId20"/>
    <p:sldId id="339" r:id="rId21"/>
    <p:sldId id="335" r:id="rId22"/>
    <p:sldId id="353" r:id="rId23"/>
    <p:sldId id="354" r:id="rId24"/>
    <p:sldId id="355" r:id="rId25"/>
    <p:sldId id="336" r:id="rId26"/>
    <p:sldId id="346" r:id="rId27"/>
    <p:sldId id="337" r:id="rId28"/>
    <p:sldId id="347" r:id="rId29"/>
    <p:sldId id="348" r:id="rId30"/>
    <p:sldId id="349" r:id="rId31"/>
    <p:sldId id="300" r:id="rId32"/>
    <p:sldId id="279" r:id="rId33"/>
    <p:sldId id="350" r:id="rId34"/>
    <p:sldId id="351"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77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3333FF"/>
    <a:srgbClr val="0066CC"/>
    <a:srgbClr val="996633"/>
    <a:srgbClr val="CC0000"/>
    <a:srgbClr val="FFFFCC"/>
    <a:srgbClr val="FFCC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5228" autoAdjust="0"/>
  </p:normalViewPr>
  <p:slideViewPr>
    <p:cSldViewPr snapToGrid="0">
      <p:cViewPr varScale="1">
        <p:scale>
          <a:sx n="163" d="100"/>
          <a:sy n="163" d="100"/>
        </p:scale>
        <p:origin x="1656" y="150"/>
      </p:cViewPr>
      <p:guideLst>
        <p:guide orient="horz" pos="377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848" y="2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534988"/>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248150"/>
            <a:ext cx="5486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B08C1EB-B6D3-4B6A-8DA5-0C56E1A199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448A18-C7D4-4F35-9E8E-2FA60A8EB6F9}" type="slidenum">
              <a:rPr lang="en-US" altLang="en-US" smtClean="0"/>
              <a:pPr/>
              <a:t>1</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E9ECD1-0725-42A5-B397-35CD465EDF77}" type="slidenum">
              <a:rPr lang="en-US" altLang="en-US" smtClean="0"/>
              <a:pPr/>
              <a:t>10</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smtClean="0"/>
              <a:t>Note that a competitive firm has the output effect but not the price effect:  the competitive firm does not need to reduce its price in order to sell a larger quantity, so, for the competitive firm, MR = 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2BCCBA-6CE0-4FC4-948A-0A02E33EA0A3}" type="slidenum">
              <a:rPr lang="en-US" altLang="en-US" smtClean="0"/>
              <a:pPr/>
              <a:t>11</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D02402-6F93-4E2B-B523-00F54C37B175}" type="slidenum">
              <a:rPr lang="en-US" altLang="en-US" smtClean="0"/>
              <a:pPr/>
              <a:t>12</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40320D-049A-43C5-ACD4-24588C965B9D}" type="slidenum">
              <a:rPr lang="en-US" altLang="en-US" smtClean="0"/>
              <a:pPr/>
              <a:t>13</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446A9E-1F62-4258-8B2E-C7ED3FD4500C}" type="slidenum">
              <a:rPr lang="en-US" altLang="en-US" smtClean="0"/>
              <a:pPr/>
              <a:t>14</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09C0DE-D91A-43A5-937E-E915E4F7F5B0}" type="slidenum">
              <a:rPr lang="en-US" altLang="en-US" smtClean="0"/>
              <a:pPr/>
              <a:t>15</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smtClean="0"/>
              <a:t>Here, we assume constant marginal cost, for simplicity.  </a:t>
            </a:r>
          </a:p>
          <a:p>
            <a:pPr eaLnBrk="1" hangingPunct="1"/>
            <a:endParaRPr lang="en-US" altLang="en-US" smtClean="0"/>
          </a:p>
          <a:p>
            <a:pPr eaLnBrk="1" hangingPunct="1"/>
            <a:r>
              <a:rPr lang="en-US" altLang="en-US" smtClean="0"/>
              <a:t>P</a:t>
            </a:r>
            <a:r>
              <a:rPr lang="en-US" altLang="en-US" baseline="-25000" smtClean="0"/>
              <a:t>M</a:t>
            </a:r>
            <a:r>
              <a:rPr lang="en-US" altLang="en-US" smtClean="0"/>
              <a:t> and Q</a:t>
            </a:r>
            <a:r>
              <a:rPr lang="en-US" altLang="en-US" baseline="-25000" smtClean="0"/>
              <a:t>M</a:t>
            </a:r>
            <a:r>
              <a:rPr lang="en-US" altLang="en-US" smtClean="0"/>
              <a:t> denote the monopoly price and quantity, respectively.  </a:t>
            </a:r>
          </a:p>
          <a:p>
            <a:pPr eaLnBrk="1" hangingPunct="1"/>
            <a:endParaRPr lang="en-US" altLang="en-US" smtClean="0"/>
          </a:p>
          <a:p>
            <a:pPr eaLnBrk="1" hangingPunct="1"/>
            <a:r>
              <a:rPr lang="en-US" altLang="en-US" smtClean="0"/>
              <a:t>P</a:t>
            </a:r>
            <a:r>
              <a:rPr lang="en-US" altLang="en-US" baseline="-25000" smtClean="0"/>
              <a:t>C</a:t>
            </a:r>
            <a:r>
              <a:rPr lang="en-US" altLang="en-US" smtClean="0"/>
              <a:t> and Q</a:t>
            </a:r>
            <a:r>
              <a:rPr lang="en-US" altLang="en-US" baseline="-25000" smtClean="0"/>
              <a:t>C</a:t>
            </a:r>
            <a:r>
              <a:rPr lang="en-US" altLang="en-US" smtClean="0"/>
              <a:t> denote the competitive price and quantity, respectively.  </a:t>
            </a:r>
          </a:p>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9631A0-E2FF-4E87-B62F-CF8D635D001B}" type="slidenum">
              <a:rPr lang="en-US" altLang="en-US" smtClean="0"/>
              <a:pPr/>
              <a:t>16</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3A3EE9-4A90-4E9E-BAAB-B2D6342D2649}" type="slidenum">
              <a:rPr lang="en-US" altLang="en-US" smtClean="0"/>
              <a:pPr/>
              <a:t>17</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smtClean="0"/>
              <a:t>It’s worth mentioning the following: </a:t>
            </a:r>
          </a:p>
          <a:p>
            <a:pPr eaLnBrk="1" hangingPunct="1"/>
            <a:endParaRPr lang="en-US" altLang="en-US" smtClean="0"/>
          </a:p>
          <a:p>
            <a:pPr eaLnBrk="1" hangingPunct="1"/>
            <a:r>
              <a:rPr lang="en-US" altLang="en-US" smtClean="0"/>
              <a:t>Most people know that monopoly changes the way the economic “pie” is divided:  by charging higher prices, the monopoly gets more surplus and consumers get less surplus.  </a:t>
            </a:r>
          </a:p>
          <a:p>
            <a:pPr eaLnBrk="1" hangingPunct="1"/>
            <a:endParaRPr lang="en-US" altLang="en-US" smtClean="0"/>
          </a:p>
          <a:p>
            <a:pPr eaLnBrk="1" hangingPunct="1"/>
            <a:r>
              <a:rPr lang="en-US" altLang="en-US" smtClean="0"/>
              <a:t>The analysis on this slide shows that the monopoly also reduces the size of the economic pie – by producing less than the socially efficient quantity and causing a deadweight loss.  </a:t>
            </a:r>
          </a:p>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AEDDE4-6AE1-47A3-A49B-72F85EEB87FD}" type="slidenum">
              <a:rPr lang="en-US" altLang="en-US" smtClean="0"/>
              <a:pPr/>
              <a:t>18</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0EB693-8A25-470D-AA97-DC22DCD7B8DF}" type="slidenum">
              <a:rPr lang="en-US" altLang="en-US" smtClean="0"/>
              <a:pPr/>
              <a:t>19</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4FECD1-0459-4319-A5DD-CBDC9B1B65D2}" type="slidenum">
              <a:rPr lang="en-US" altLang="en-US" smtClean="0"/>
              <a:pPr/>
              <a:t>2</a:t>
            </a:fld>
            <a:endParaRPr lang="en-US" altLang="en-US"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US" altLang="en-US" smtClean="0"/>
              <a:t>Most students already know that monopoly means the firm is the only seller of its product.  But the definition here has another very important part:  In order for the firm to be considered a monopoly, the product it sells must have no close substitutes available from other firms.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37F4FF-C074-43D4-AFBC-B1C204D8E050}" type="slidenum">
              <a:rPr lang="en-US" altLang="en-US" smtClean="0"/>
              <a:pPr/>
              <a:t>20</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endParaRPr lang="en-US" altLang="en-US" smtClean="0"/>
          </a:p>
        </p:txBody>
      </p:sp>
      <p:sp>
        <p:nvSpPr>
          <p:cNvPr id="4915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F30889-1971-4542-A758-80D90529A37A}" type="slidenum">
              <a:rPr lang="en-US" altLang="en-US" smtClean="0"/>
              <a:pPr/>
              <a:t>23</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85D15D-4A23-4744-A2D4-6B8C179C7634}" type="slidenum">
              <a:rPr lang="en-US" altLang="en-US" smtClean="0"/>
              <a:pPr/>
              <a:t>24</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en-US" smtClean="0"/>
              <a:t>To keep the graph simple, this example assumes constant marginal cost.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059ED6-310D-47CB-A9F7-B8D31EA7E24D}" type="slidenum">
              <a:rPr lang="en-US" altLang="en-US" smtClean="0"/>
              <a:pPr/>
              <a:t>25</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Here, there is no horizontal price line.  The “price line”, if you will, is the demand curve:  </a:t>
            </a:r>
          </a:p>
          <a:p>
            <a:pPr eaLnBrk="1" hangingPunct="1"/>
            <a:endParaRPr lang="en-US" altLang="en-US" smtClean="0"/>
          </a:p>
          <a:p>
            <a:pPr eaLnBrk="1" hangingPunct="1"/>
            <a:r>
              <a:rPr lang="en-US" altLang="en-US" smtClean="0"/>
              <a:t>at each Q, the height of the demand curve shows the marginal buyer’s willingness to pay, which is the price the monopolist charges that buyer under perfect price discrimination.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D717E3-1D6F-4B4C-AFF5-E0DAB532349E}" type="slidenum">
              <a:rPr lang="en-US" altLang="en-US" smtClean="0"/>
              <a:pPr/>
              <a:t>26</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E892DA-BC49-4DD8-99A0-692E4A45E686}" type="slidenum">
              <a:rPr lang="en-US" altLang="en-US" smtClean="0"/>
              <a:pPr/>
              <a:t>27</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1D29CE-DF7B-45EC-B965-8BD8191883B6}" type="slidenum">
              <a:rPr lang="en-US" altLang="en-US" smtClean="0"/>
              <a:pPr/>
              <a:t>28</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F167D6-8360-4422-9917-7A637E7315D6}" type="slidenum">
              <a:rPr lang="en-US" altLang="en-US" smtClean="0"/>
              <a:pPr/>
              <a:t>29</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smtClean="0"/>
              <a:t>In this example, the firm is not charging different prices to different customers, but charging different prices to the same customer based on that customer’s declining willingness to pay for additional units.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115543-8717-43D2-860C-742ED8BB977A}" type="slidenum">
              <a:rPr lang="en-US" altLang="en-US" smtClean="0"/>
              <a:pPr/>
              <a:t>30</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D059E8-6656-4D97-9736-21BAC39FE317}" type="slidenum">
              <a:rPr lang="en-US" altLang="en-US" smtClean="0"/>
              <a:pPr/>
              <a:t>31</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C8338-9DDF-46E9-8BBB-0816FED4F158}" type="slidenum">
              <a:rPr lang="en-US" altLang="en-US" smtClean="0"/>
              <a:pPr/>
              <a:t>3</a:t>
            </a:fld>
            <a:endParaRPr lang="en-US" alt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722D7D-8E68-4CAA-B98D-E69318A2855E}" type="slidenum">
              <a:rPr lang="en-US" altLang="en-US" smtClean="0"/>
              <a:pPr/>
              <a:t>32</a:t>
            </a:fld>
            <a:endParaRPr lang="en-US" alt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6A385C-E605-4D73-913D-1136BD8D9BCC}" type="slidenum">
              <a:rPr lang="en-US" altLang="en-US" smtClean="0"/>
              <a:pPr/>
              <a:t>33</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B8C3C0-D94A-4E81-956B-5FDB9D10E9E9}" type="slidenum">
              <a:rPr lang="en-US" altLang="en-US" smtClean="0"/>
              <a:pPr/>
              <a:t>4</a:t>
            </a:fld>
            <a:endParaRPr lang="en-US" alt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smtClean="0"/>
              <a:t>The horizontal axis of the graph measures number of homes provided electricity.  The vertical axis measures the average total cost of providing electricity per home.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569EF2-B42C-4758-9478-3DD9BA752356}" type="slidenum">
              <a:rPr lang="en-US" altLang="en-US" smtClean="0"/>
              <a:pPr/>
              <a:t>5</a:t>
            </a:fld>
            <a:endParaRPr lang="en-US" alt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en-US" smtClean="0"/>
              <a:t>A competitive firm is a price-taker, can sell as much as it wants at the market price.  </a:t>
            </a:r>
          </a:p>
          <a:p>
            <a:pPr eaLnBrk="1" hangingPunct="1"/>
            <a:endParaRPr lang="en-US" altLang="en-US" smtClean="0"/>
          </a:p>
          <a:p>
            <a:pPr eaLnBrk="1" hangingPunct="1"/>
            <a:r>
              <a:rPr lang="en-US" altLang="en-US" smtClean="0"/>
              <a:t>In effect, the competitive firm sells a product for which there are many perfect substitutes, so demand for its product is perfectly elastic; if it raises its price above the market price, demand for its product falls to zero.  </a:t>
            </a:r>
          </a:p>
          <a:p>
            <a:pPr eaLnBrk="1" hangingPunct="1"/>
            <a:endParaRPr lang="en-US" altLang="en-US" smtClean="0"/>
          </a:p>
          <a:p>
            <a:pPr eaLnBrk="1" hangingPunct="1"/>
            <a:r>
              <a:rPr lang="en-US" altLang="en-US" smtClean="0"/>
              <a:t>The relationship between P and MR is what distinguishes a competitive firm from a monopoly firm, in terms of both firm behavior and welfare implications.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C3A18-B527-4E3C-AA1F-E9CFCA37944C}" type="slidenum">
              <a:rPr lang="en-US" altLang="en-US" smtClean="0"/>
              <a:pPr/>
              <a:t>6</a:t>
            </a:fld>
            <a:endParaRPr lang="en-US" alt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en-US" altLang="en-US" smtClean="0"/>
              <a:t>This slide introduces the notion that MR is not equal to P for the monopolist.  The next slide presents an exercise to lead students to see for themselves what this relationship looks like.  </a:t>
            </a:r>
          </a:p>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731609-E0BA-47AC-A08A-153E03872AE8}" type="slidenum">
              <a:rPr lang="en-US" altLang="en-US" smtClean="0"/>
              <a:pPr/>
              <a:t>7</a:t>
            </a:fld>
            <a:endParaRPr lang="en-US" alt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9351C5-AFD2-4C0C-8A2B-5D148D2CDC41}" type="slidenum">
              <a:rPr lang="en-US" altLang="en-US" smtClean="0"/>
              <a:pPr/>
              <a:t>8</a:t>
            </a:fld>
            <a:endParaRPr lang="en-US" alt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en-US" smtClean="0"/>
              <a:t>When the AR column appears, note that AR = P at every quantity.  This, of course, is a tautology.  </a:t>
            </a:r>
          </a:p>
          <a:p>
            <a:pPr eaLnBrk="1" hangingPunct="1"/>
            <a:endParaRPr lang="en-US" altLang="en-US" smtClean="0"/>
          </a:p>
          <a:p>
            <a:pPr eaLnBrk="1" hangingPunct="1"/>
            <a:r>
              <a:rPr lang="en-US" altLang="en-US" smtClean="0"/>
              <a:t>When the MR column appears, note that MR is less than P.  This is not as easy to see, because the MR numbers are offset from the rows of the table, just as if you were in an elevator stuck between two floors.  But students can still see that MR &lt; P.  </a:t>
            </a:r>
          </a:p>
          <a:p>
            <a:pPr eaLnBrk="1" hangingPunct="1"/>
            <a:endParaRPr lang="en-US" altLang="en-US" smtClean="0"/>
          </a:p>
          <a:p>
            <a:pPr eaLnBrk="1" hangingPunct="1"/>
            <a:r>
              <a:rPr lang="en-US" altLang="en-US" smtClean="0"/>
              <a:t>For example, in the range of output of Q=2 to Q=3, the price ranges from $3.50 to $3.00, but MR is only $2.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CCCE64-6BCF-4FED-9744-7322981EB5B5}" type="slidenum">
              <a:rPr lang="en-US" altLang="en-US" smtClean="0"/>
              <a:pPr/>
              <a:t>9</a:t>
            </a:fld>
            <a:endParaRPr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smtClean="0"/>
              <a:t>These curves are based on the preceding exercise.  This graph shows visually what the table showed with columns of numbers:  MR &lt; P.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0"/>
            <a:ext cx="1095375"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mtClean="0"/>
          </a:p>
        </p:txBody>
      </p:sp>
      <p:sp>
        <p:nvSpPr>
          <p:cNvPr id="3" name="Oval 7"/>
          <p:cNvSpPr>
            <a:spLocks noChangeArrowheads="1"/>
          </p:cNvSpPr>
          <p:nvPr userDrawn="1"/>
        </p:nvSpPr>
        <p:spPr bwMode="auto">
          <a:xfrm>
            <a:off x="409575" y="352425"/>
            <a:ext cx="1428750"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mtClean="0"/>
          </a:p>
        </p:txBody>
      </p:sp>
      <p:sp>
        <p:nvSpPr>
          <p:cNvPr id="4" name="Text Box 14"/>
          <p:cNvSpPr txBox="1">
            <a:spLocks noChangeArrowheads="1"/>
          </p:cNvSpPr>
          <p:nvPr userDrawn="1"/>
        </p:nvSpPr>
        <p:spPr bwMode="auto">
          <a:xfrm>
            <a:off x="1209675" y="6457950"/>
            <a:ext cx="780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600" i="1" smtClean="0">
                <a:solidFill>
                  <a:srgbClr val="969696"/>
                </a:solidFill>
                <a:latin typeface="Times New Roman" panose="02020603050405020304" pitchFamily="18" charset="0"/>
              </a:rPr>
              <a:t>© 2007 Thomson South-Western, all rights reserved</a:t>
            </a:r>
          </a:p>
        </p:txBody>
      </p:sp>
      <p:sp>
        <p:nvSpPr>
          <p:cNvPr id="5" name="Text Box 15"/>
          <p:cNvSpPr txBox="1">
            <a:spLocks noChangeArrowheads="1"/>
          </p:cNvSpPr>
          <p:nvPr userDrawn="1"/>
        </p:nvSpPr>
        <p:spPr bwMode="auto">
          <a:xfrm>
            <a:off x="1189038" y="4257675"/>
            <a:ext cx="78406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500" b="1" smtClean="0">
                <a:solidFill>
                  <a:srgbClr val="0066CC"/>
                </a:solidFill>
              </a:rPr>
              <a:t>N.  G</a:t>
            </a:r>
            <a:r>
              <a:rPr lang="en-US" altLang="en-US" smtClean="0"/>
              <a:t> </a:t>
            </a:r>
            <a:r>
              <a:rPr lang="en-US" altLang="en-US" sz="2500" b="1" smtClean="0">
                <a:solidFill>
                  <a:srgbClr val="0066CC"/>
                </a:solidFill>
              </a:rPr>
              <a:t>R</a:t>
            </a:r>
            <a:r>
              <a:rPr lang="en-US" altLang="en-US" smtClean="0"/>
              <a:t> </a:t>
            </a:r>
            <a:r>
              <a:rPr lang="en-US" altLang="en-US" sz="2500" b="1" smtClean="0">
                <a:solidFill>
                  <a:srgbClr val="0066CC"/>
                </a:solidFill>
              </a:rPr>
              <a:t>E</a:t>
            </a:r>
            <a:r>
              <a:rPr lang="en-US" altLang="en-US" smtClean="0"/>
              <a:t> </a:t>
            </a:r>
            <a:r>
              <a:rPr lang="en-US" altLang="en-US" sz="2500" b="1" smtClean="0">
                <a:solidFill>
                  <a:srgbClr val="0066CC"/>
                </a:solidFill>
              </a:rPr>
              <a:t>G</a:t>
            </a:r>
            <a:r>
              <a:rPr lang="en-US" altLang="en-US" smtClean="0"/>
              <a:t> </a:t>
            </a:r>
            <a:r>
              <a:rPr lang="en-US" altLang="en-US" sz="2500" b="1" smtClean="0">
                <a:solidFill>
                  <a:srgbClr val="0066CC"/>
                </a:solidFill>
              </a:rPr>
              <a:t>O</a:t>
            </a:r>
            <a:r>
              <a:rPr lang="en-US" altLang="en-US" smtClean="0"/>
              <a:t> </a:t>
            </a:r>
            <a:r>
              <a:rPr lang="en-US" altLang="en-US" sz="2500" b="1" smtClean="0">
                <a:solidFill>
                  <a:srgbClr val="0066CC"/>
                </a:solidFill>
              </a:rPr>
              <a:t>R</a:t>
            </a:r>
            <a:r>
              <a:rPr lang="en-US" altLang="en-US" smtClean="0"/>
              <a:t> </a:t>
            </a:r>
            <a:r>
              <a:rPr lang="en-US" altLang="en-US" sz="2500" b="1" smtClean="0">
                <a:solidFill>
                  <a:srgbClr val="0066CC"/>
                </a:solidFill>
              </a:rPr>
              <a:t>Y  M</a:t>
            </a:r>
            <a:r>
              <a:rPr lang="en-US" altLang="en-US" smtClean="0"/>
              <a:t> </a:t>
            </a:r>
            <a:r>
              <a:rPr lang="en-US" altLang="en-US" sz="2500" b="1" smtClean="0">
                <a:solidFill>
                  <a:srgbClr val="0066CC"/>
                </a:solidFill>
              </a:rPr>
              <a:t>A</a:t>
            </a:r>
            <a:r>
              <a:rPr lang="en-US" altLang="en-US" smtClean="0"/>
              <a:t> </a:t>
            </a:r>
            <a:r>
              <a:rPr lang="en-US" altLang="en-US" sz="2500" b="1" smtClean="0">
                <a:solidFill>
                  <a:srgbClr val="0066CC"/>
                </a:solidFill>
              </a:rPr>
              <a:t>N</a:t>
            </a:r>
            <a:r>
              <a:rPr lang="en-US" altLang="en-US" smtClean="0"/>
              <a:t> </a:t>
            </a:r>
            <a:r>
              <a:rPr lang="en-US" altLang="en-US" sz="2500" b="1" smtClean="0">
                <a:solidFill>
                  <a:srgbClr val="0066CC"/>
                </a:solidFill>
              </a:rPr>
              <a:t>K</a:t>
            </a:r>
            <a:r>
              <a:rPr lang="en-US" altLang="en-US" smtClean="0"/>
              <a:t> </a:t>
            </a:r>
            <a:r>
              <a:rPr lang="en-US" altLang="en-US" sz="2500" b="1" smtClean="0">
                <a:solidFill>
                  <a:srgbClr val="0066CC"/>
                </a:solidFill>
              </a:rPr>
              <a:t>I</a:t>
            </a:r>
            <a:r>
              <a:rPr lang="en-US" altLang="en-US" smtClean="0"/>
              <a:t> </a:t>
            </a:r>
            <a:r>
              <a:rPr lang="en-US" altLang="en-US" sz="2500" b="1" smtClean="0">
                <a:solidFill>
                  <a:srgbClr val="0066CC"/>
                </a:solidFill>
              </a:rPr>
              <a:t>W</a:t>
            </a:r>
          </a:p>
        </p:txBody>
      </p:sp>
      <p:sp>
        <p:nvSpPr>
          <p:cNvPr id="6" name="Text Box 16"/>
          <p:cNvSpPr txBox="1">
            <a:spLocks noChangeArrowheads="1"/>
          </p:cNvSpPr>
          <p:nvPr userDrawn="1"/>
        </p:nvSpPr>
        <p:spPr bwMode="auto">
          <a:xfrm>
            <a:off x="1189038" y="5238750"/>
            <a:ext cx="78406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2300" b="1" smtClean="0">
                <a:solidFill>
                  <a:srgbClr val="008080"/>
                </a:solidFill>
              </a:rPr>
              <a:t>PowerPoint</a:t>
            </a:r>
            <a:r>
              <a:rPr lang="en-US" altLang="en-US" sz="2300" b="1" baseline="30000" smtClean="0">
                <a:solidFill>
                  <a:srgbClr val="008080"/>
                </a:solidFill>
              </a:rPr>
              <a:t>®</a:t>
            </a:r>
            <a:r>
              <a:rPr lang="en-US" altLang="en-US" sz="2300" b="1" smtClean="0">
                <a:solidFill>
                  <a:srgbClr val="008080"/>
                </a:solidFill>
              </a:rPr>
              <a:t> Slides</a:t>
            </a:r>
          </a:p>
          <a:p>
            <a:pPr algn="ctr" eaLnBrk="1" hangingPunct="1">
              <a:defRPr/>
            </a:pPr>
            <a:r>
              <a:rPr lang="en-US" altLang="en-US" sz="2300" b="1" smtClean="0">
                <a:solidFill>
                  <a:srgbClr val="008080"/>
                </a:solidFill>
              </a:rPr>
              <a:t>by Ron Cronovich </a:t>
            </a:r>
          </a:p>
        </p:txBody>
      </p:sp>
    </p:spTree>
    <p:extLst>
      <p:ext uri="{BB962C8B-B14F-4D97-AF65-F5344CB8AC3E}">
        <p14:creationId xmlns:p14="http://schemas.microsoft.com/office/powerpoint/2010/main" val="114062825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100355541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2413"/>
            <a:ext cx="2057400" cy="5873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2413"/>
            <a:ext cx="6019800" cy="5873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358112398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352995210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69952131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1713"/>
            <a:ext cx="4038600" cy="5124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1713"/>
            <a:ext cx="4038600" cy="5124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252289705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279191833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16745664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28487820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69329154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CHAPTER 15</a:t>
            </a:r>
            <a:r>
              <a:rPr lang="en-US" altLang="en-US" b="0"/>
              <a:t>    MONOPOLY</a:t>
            </a:r>
          </a:p>
        </p:txBody>
      </p:sp>
    </p:spTree>
    <p:extLst>
      <p:ext uri="{BB962C8B-B14F-4D97-AF65-F5344CB8AC3E}">
        <p14:creationId xmlns:p14="http://schemas.microsoft.com/office/powerpoint/2010/main" val="382209349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524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75" name="Rectangle 3"/>
          <p:cNvSpPr>
            <a:spLocks noGrp="1" noChangeArrowheads="1"/>
          </p:cNvSpPr>
          <p:nvPr>
            <p:ph type="body" idx="1"/>
          </p:nvPr>
        </p:nvSpPr>
        <p:spPr bwMode="auto">
          <a:xfrm>
            <a:off x="457200" y="1001713"/>
            <a:ext cx="82296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Rectangle 4"/>
          <p:cNvSpPr>
            <a:spLocks noGrp="1" noChangeArrowheads="1"/>
          </p:cNvSpPr>
          <p:nvPr>
            <p:ph type="ftr" sz="quarter" idx="3"/>
          </p:nvPr>
        </p:nvSpPr>
        <p:spPr bwMode="auto">
          <a:xfrm>
            <a:off x="434975" y="6361113"/>
            <a:ext cx="785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700" b="1">
                <a:solidFill>
                  <a:srgbClr val="777777"/>
                </a:solidFill>
              </a:defRPr>
            </a:lvl1pPr>
          </a:lstStyle>
          <a:p>
            <a:pPr>
              <a:defRPr/>
            </a:pPr>
            <a:r>
              <a:rPr lang="en-US" altLang="en-US"/>
              <a:t>CHAPTER 15</a:t>
            </a:r>
            <a:r>
              <a:rPr lang="en-US" altLang="en-US" b="0"/>
              <a:t>    MONOPOLY</a:t>
            </a:r>
          </a:p>
        </p:txBody>
      </p:sp>
      <p:sp>
        <p:nvSpPr>
          <p:cNvPr id="1029" name="Rectangle 6"/>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134AEC4B-C21D-4EFA-AC7D-3764F7CD1FB1}" type="slidenum">
              <a:rPr lang="en-US" altLang="en-US" sz="1700" smtClean="0">
                <a:solidFill>
                  <a:srgbClr val="777777"/>
                </a:solidFill>
              </a:rPr>
              <a:pPr eaLnBrk="1" hangingPunct="1">
                <a:defRPr/>
              </a:pPr>
              <a:t>‹#›</a:t>
            </a:fld>
            <a:endParaRPr lang="en-US" altLang="en-US" sz="1700" smtClean="0">
              <a:solidFill>
                <a:srgbClr val="777777"/>
              </a:solidFill>
            </a:endParaRP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left)">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wipe(left)">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wipe(left)">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wipe(left)">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5">
        <p:tmplLst>
          <p:tmpl lvl="1">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Lst>
      </p:bldP>
    </p:bldLst>
  </p:timing>
  <p:hf hdr="0" ftr="0" dt="0"/>
  <p:txStyles>
    <p:titleStyle>
      <a:lvl1pPr algn="ctr" rtl="0" eaLnBrk="0" fontAlgn="base" hangingPunct="0">
        <a:spcBef>
          <a:spcPct val="0"/>
        </a:spcBef>
        <a:spcAft>
          <a:spcPct val="0"/>
        </a:spcAft>
        <a:defRPr sz="3400" b="1" kern="1200">
          <a:solidFill>
            <a:srgbClr val="333399"/>
          </a:solidFill>
          <a:latin typeface="+mj-lt"/>
          <a:ea typeface="+mj-ea"/>
          <a:cs typeface="+mj-cs"/>
        </a:defRPr>
      </a:lvl1pPr>
      <a:lvl2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2pPr>
      <a:lvl3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3pPr>
      <a:lvl4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4pPr>
      <a:lvl5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5pPr>
      <a:lvl6pPr marL="4572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6pPr>
      <a:lvl7pPr marL="9144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7pPr>
      <a:lvl8pPr marL="13716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8pPr>
      <a:lvl9pPr marL="18288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9pPr>
    </p:titleStyle>
    <p:bodyStyle>
      <a:lvl1pPr marL="342900" indent="-342900" algn="l" rtl="0" eaLnBrk="0" fontAlgn="base" hangingPunct="0">
        <a:lnSpc>
          <a:spcPct val="105000"/>
        </a:lnSpc>
        <a:spcBef>
          <a:spcPct val="45000"/>
        </a:spcBef>
        <a:spcAft>
          <a:spcPct val="0"/>
        </a:spcAft>
        <a:buClr>
          <a:srgbClr val="00B85C"/>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CC"/>
        </a:buClr>
        <a:buSzPct val="130000"/>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SzPct val="110000"/>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26" y="918430"/>
            <a:ext cx="7886700" cy="2852737"/>
          </a:xfrm>
        </p:spPr>
        <p:txBody>
          <a:bodyPr/>
          <a:lstStyle/>
          <a:p>
            <a:r>
              <a:rPr lang="en-US" altLang="en-US" dirty="0"/>
              <a:t>Monopoly</a:t>
            </a:r>
            <a:endParaRPr lang="en-IN" dirty="0"/>
          </a:p>
        </p:txBody>
      </p:sp>
    </p:spTree>
    <p:extLst>
      <p:ext uri="{BB962C8B-B14F-4D97-AF65-F5344CB8AC3E}">
        <p14:creationId xmlns:p14="http://schemas.microsoft.com/office/powerpoint/2010/main" val="367856605"/>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sz="3000" smtClean="0"/>
              <a:t>Moonbuck’s </a:t>
            </a:r>
            <a:r>
              <a:rPr lang="en-US" altLang="en-US" sz="3000" i="1" smtClean="0"/>
              <a:t>D</a:t>
            </a:r>
            <a:r>
              <a:rPr lang="en-US" altLang="en-US" sz="3000" smtClean="0"/>
              <a:t>  and </a:t>
            </a:r>
            <a:r>
              <a:rPr lang="en-US" altLang="en-US" sz="3000" i="1" smtClean="0"/>
              <a:t>MR</a:t>
            </a:r>
            <a:r>
              <a:rPr lang="en-US" altLang="en-US" sz="3000" smtClean="0"/>
              <a:t>  Curves</a:t>
            </a:r>
          </a:p>
        </p:txBody>
      </p:sp>
      <p:sp>
        <p:nvSpPr>
          <p:cNvPr id="21508" name="AutoShape 5"/>
          <p:cNvSpPr>
            <a:spLocks noChangeAspect="1" noChangeArrowheads="1" noTextEdit="1"/>
          </p:cNvSpPr>
          <p:nvPr/>
        </p:nvSpPr>
        <p:spPr bwMode="auto">
          <a:xfrm>
            <a:off x="1074738" y="1014413"/>
            <a:ext cx="6604000"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509" name="Rectangle 7"/>
          <p:cNvSpPr>
            <a:spLocks noChangeArrowheads="1"/>
          </p:cNvSpPr>
          <p:nvPr/>
        </p:nvSpPr>
        <p:spPr bwMode="auto">
          <a:xfrm>
            <a:off x="2492375" y="1370013"/>
            <a:ext cx="4713288" cy="418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10" name="Line 8"/>
          <p:cNvSpPr>
            <a:spLocks noChangeShapeType="1"/>
          </p:cNvSpPr>
          <p:nvPr/>
        </p:nvSpPr>
        <p:spPr bwMode="auto">
          <a:xfrm>
            <a:off x="2492375" y="5554663"/>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1" name="Line 9"/>
          <p:cNvSpPr>
            <a:spLocks noChangeShapeType="1"/>
          </p:cNvSpPr>
          <p:nvPr/>
        </p:nvSpPr>
        <p:spPr bwMode="auto">
          <a:xfrm>
            <a:off x="2492375" y="5084763"/>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2" name="Line 10"/>
          <p:cNvSpPr>
            <a:spLocks noChangeShapeType="1"/>
          </p:cNvSpPr>
          <p:nvPr/>
        </p:nvSpPr>
        <p:spPr bwMode="auto">
          <a:xfrm>
            <a:off x="2492375" y="4629150"/>
            <a:ext cx="4713288"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3" name="Line 11"/>
          <p:cNvSpPr>
            <a:spLocks noChangeShapeType="1"/>
          </p:cNvSpPr>
          <p:nvPr/>
        </p:nvSpPr>
        <p:spPr bwMode="auto">
          <a:xfrm>
            <a:off x="2492375" y="4160838"/>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4" name="Line 12"/>
          <p:cNvSpPr>
            <a:spLocks noChangeShapeType="1"/>
          </p:cNvSpPr>
          <p:nvPr/>
        </p:nvSpPr>
        <p:spPr bwMode="auto">
          <a:xfrm>
            <a:off x="2492375" y="3690938"/>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5" name="Line 13"/>
          <p:cNvSpPr>
            <a:spLocks noChangeShapeType="1"/>
          </p:cNvSpPr>
          <p:nvPr/>
        </p:nvSpPr>
        <p:spPr bwMode="auto">
          <a:xfrm>
            <a:off x="2492375" y="3235325"/>
            <a:ext cx="4713288"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6" name="Line 14"/>
          <p:cNvSpPr>
            <a:spLocks noChangeShapeType="1"/>
          </p:cNvSpPr>
          <p:nvPr/>
        </p:nvSpPr>
        <p:spPr bwMode="auto">
          <a:xfrm>
            <a:off x="2492375" y="2765425"/>
            <a:ext cx="4713288"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7" name="Line 15"/>
          <p:cNvSpPr>
            <a:spLocks noChangeShapeType="1"/>
          </p:cNvSpPr>
          <p:nvPr/>
        </p:nvSpPr>
        <p:spPr bwMode="auto">
          <a:xfrm>
            <a:off x="2492375" y="2295525"/>
            <a:ext cx="4713288"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8" name="Line 16"/>
          <p:cNvSpPr>
            <a:spLocks noChangeShapeType="1"/>
          </p:cNvSpPr>
          <p:nvPr/>
        </p:nvSpPr>
        <p:spPr bwMode="auto">
          <a:xfrm>
            <a:off x="2492375" y="1839913"/>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9" name="Line 17"/>
          <p:cNvSpPr>
            <a:spLocks noChangeShapeType="1"/>
          </p:cNvSpPr>
          <p:nvPr/>
        </p:nvSpPr>
        <p:spPr bwMode="auto">
          <a:xfrm>
            <a:off x="2492375" y="1370013"/>
            <a:ext cx="4713288" cy="1587"/>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0" name="Line 18"/>
          <p:cNvSpPr>
            <a:spLocks noChangeShapeType="1"/>
          </p:cNvSpPr>
          <p:nvPr/>
        </p:nvSpPr>
        <p:spPr bwMode="auto">
          <a:xfrm>
            <a:off x="2492375" y="1370013"/>
            <a:ext cx="1588"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1" name="Line 19"/>
          <p:cNvSpPr>
            <a:spLocks noChangeShapeType="1"/>
          </p:cNvSpPr>
          <p:nvPr/>
        </p:nvSpPr>
        <p:spPr bwMode="auto">
          <a:xfrm>
            <a:off x="3087688"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2" name="Line 20"/>
          <p:cNvSpPr>
            <a:spLocks noChangeShapeType="1"/>
          </p:cNvSpPr>
          <p:nvPr/>
        </p:nvSpPr>
        <p:spPr bwMode="auto">
          <a:xfrm>
            <a:off x="3667125" y="1370013"/>
            <a:ext cx="1588"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3" name="Line 21"/>
          <p:cNvSpPr>
            <a:spLocks noChangeShapeType="1"/>
          </p:cNvSpPr>
          <p:nvPr/>
        </p:nvSpPr>
        <p:spPr bwMode="auto">
          <a:xfrm>
            <a:off x="4262438"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4" name="Line 22"/>
          <p:cNvSpPr>
            <a:spLocks noChangeShapeType="1"/>
          </p:cNvSpPr>
          <p:nvPr/>
        </p:nvSpPr>
        <p:spPr bwMode="auto">
          <a:xfrm>
            <a:off x="4856163"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5" name="Line 23"/>
          <p:cNvSpPr>
            <a:spLocks noChangeShapeType="1"/>
          </p:cNvSpPr>
          <p:nvPr/>
        </p:nvSpPr>
        <p:spPr bwMode="auto">
          <a:xfrm>
            <a:off x="5437188"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6" name="Line 24"/>
          <p:cNvSpPr>
            <a:spLocks noChangeShapeType="1"/>
          </p:cNvSpPr>
          <p:nvPr/>
        </p:nvSpPr>
        <p:spPr bwMode="auto">
          <a:xfrm>
            <a:off x="6030913"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7" name="Line 25"/>
          <p:cNvSpPr>
            <a:spLocks noChangeShapeType="1"/>
          </p:cNvSpPr>
          <p:nvPr/>
        </p:nvSpPr>
        <p:spPr bwMode="auto">
          <a:xfrm>
            <a:off x="6611938"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8" name="Line 26"/>
          <p:cNvSpPr>
            <a:spLocks noChangeShapeType="1"/>
          </p:cNvSpPr>
          <p:nvPr/>
        </p:nvSpPr>
        <p:spPr bwMode="auto">
          <a:xfrm>
            <a:off x="7205663" y="1370013"/>
            <a:ext cx="1587" cy="418465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9" name="Rectangle 46"/>
          <p:cNvSpPr>
            <a:spLocks noChangeArrowheads="1"/>
          </p:cNvSpPr>
          <p:nvPr/>
        </p:nvSpPr>
        <p:spPr bwMode="auto">
          <a:xfrm>
            <a:off x="2058988" y="5370513"/>
            <a:ext cx="282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-3</a:t>
            </a:r>
            <a:endParaRPr lang="en-US" altLang="en-US" sz="2500"/>
          </a:p>
        </p:txBody>
      </p:sp>
      <p:sp>
        <p:nvSpPr>
          <p:cNvPr id="21530" name="Rectangle 47"/>
          <p:cNvSpPr>
            <a:spLocks noChangeArrowheads="1"/>
          </p:cNvSpPr>
          <p:nvPr/>
        </p:nvSpPr>
        <p:spPr bwMode="auto">
          <a:xfrm>
            <a:off x="2058988" y="4900613"/>
            <a:ext cx="282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-2</a:t>
            </a:r>
            <a:endParaRPr lang="en-US" altLang="en-US" sz="2500"/>
          </a:p>
        </p:txBody>
      </p:sp>
      <p:sp>
        <p:nvSpPr>
          <p:cNvPr id="21531" name="Rectangle 48"/>
          <p:cNvSpPr>
            <a:spLocks noChangeArrowheads="1"/>
          </p:cNvSpPr>
          <p:nvPr/>
        </p:nvSpPr>
        <p:spPr bwMode="auto">
          <a:xfrm>
            <a:off x="2058988" y="4445000"/>
            <a:ext cx="282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-1</a:t>
            </a:r>
            <a:endParaRPr lang="en-US" altLang="en-US" sz="2500"/>
          </a:p>
        </p:txBody>
      </p:sp>
      <p:sp>
        <p:nvSpPr>
          <p:cNvPr id="21532" name="Rectangle 49"/>
          <p:cNvSpPr>
            <a:spLocks noChangeArrowheads="1"/>
          </p:cNvSpPr>
          <p:nvPr/>
        </p:nvSpPr>
        <p:spPr bwMode="auto">
          <a:xfrm>
            <a:off x="2166938" y="3975100"/>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0</a:t>
            </a:r>
            <a:endParaRPr lang="en-US" altLang="en-US" sz="2500"/>
          </a:p>
        </p:txBody>
      </p:sp>
      <p:sp>
        <p:nvSpPr>
          <p:cNvPr id="21533" name="Rectangle 50"/>
          <p:cNvSpPr>
            <a:spLocks noChangeArrowheads="1"/>
          </p:cNvSpPr>
          <p:nvPr/>
        </p:nvSpPr>
        <p:spPr bwMode="auto">
          <a:xfrm>
            <a:off x="2166938" y="3505200"/>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1</a:t>
            </a:r>
            <a:endParaRPr lang="en-US" altLang="en-US" sz="2500"/>
          </a:p>
        </p:txBody>
      </p:sp>
      <p:sp>
        <p:nvSpPr>
          <p:cNvPr id="21534" name="Rectangle 51"/>
          <p:cNvSpPr>
            <a:spLocks noChangeArrowheads="1"/>
          </p:cNvSpPr>
          <p:nvPr/>
        </p:nvSpPr>
        <p:spPr bwMode="auto">
          <a:xfrm>
            <a:off x="2166938" y="3049588"/>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2</a:t>
            </a:r>
            <a:endParaRPr lang="en-US" altLang="en-US" sz="2500"/>
          </a:p>
        </p:txBody>
      </p:sp>
      <p:sp>
        <p:nvSpPr>
          <p:cNvPr id="21535" name="Rectangle 52"/>
          <p:cNvSpPr>
            <a:spLocks noChangeArrowheads="1"/>
          </p:cNvSpPr>
          <p:nvPr/>
        </p:nvSpPr>
        <p:spPr bwMode="auto">
          <a:xfrm>
            <a:off x="2166938" y="2579688"/>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3</a:t>
            </a:r>
            <a:endParaRPr lang="en-US" altLang="en-US" sz="2500"/>
          </a:p>
        </p:txBody>
      </p:sp>
      <p:sp>
        <p:nvSpPr>
          <p:cNvPr id="21536" name="Rectangle 53"/>
          <p:cNvSpPr>
            <a:spLocks noChangeArrowheads="1"/>
          </p:cNvSpPr>
          <p:nvPr/>
        </p:nvSpPr>
        <p:spPr bwMode="auto">
          <a:xfrm>
            <a:off x="2166938" y="2109788"/>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4</a:t>
            </a:r>
            <a:endParaRPr lang="en-US" altLang="en-US" sz="2500"/>
          </a:p>
        </p:txBody>
      </p:sp>
      <p:sp>
        <p:nvSpPr>
          <p:cNvPr id="21537" name="Rectangle 54"/>
          <p:cNvSpPr>
            <a:spLocks noChangeArrowheads="1"/>
          </p:cNvSpPr>
          <p:nvPr/>
        </p:nvSpPr>
        <p:spPr bwMode="auto">
          <a:xfrm>
            <a:off x="2166938" y="1654175"/>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5</a:t>
            </a:r>
            <a:endParaRPr lang="en-US" altLang="en-US" sz="2500"/>
          </a:p>
        </p:txBody>
      </p:sp>
      <p:sp>
        <p:nvSpPr>
          <p:cNvPr id="21538" name="Rectangle 56"/>
          <p:cNvSpPr>
            <a:spLocks noChangeArrowheads="1"/>
          </p:cNvSpPr>
          <p:nvPr/>
        </p:nvSpPr>
        <p:spPr bwMode="auto">
          <a:xfrm>
            <a:off x="2398713"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0</a:t>
            </a:r>
            <a:endParaRPr lang="en-US" altLang="en-US" sz="2500"/>
          </a:p>
        </p:txBody>
      </p:sp>
      <p:sp>
        <p:nvSpPr>
          <p:cNvPr id="21539" name="Rectangle 57"/>
          <p:cNvSpPr>
            <a:spLocks noChangeArrowheads="1"/>
          </p:cNvSpPr>
          <p:nvPr/>
        </p:nvSpPr>
        <p:spPr bwMode="auto">
          <a:xfrm>
            <a:off x="2992438"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1</a:t>
            </a:r>
            <a:endParaRPr lang="en-US" altLang="en-US" sz="2500"/>
          </a:p>
        </p:txBody>
      </p:sp>
      <p:sp>
        <p:nvSpPr>
          <p:cNvPr id="21540" name="Rectangle 58"/>
          <p:cNvSpPr>
            <a:spLocks noChangeArrowheads="1"/>
          </p:cNvSpPr>
          <p:nvPr/>
        </p:nvSpPr>
        <p:spPr bwMode="auto">
          <a:xfrm>
            <a:off x="3573463"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2</a:t>
            </a:r>
            <a:endParaRPr lang="en-US" altLang="en-US" sz="2500"/>
          </a:p>
        </p:txBody>
      </p:sp>
      <p:sp>
        <p:nvSpPr>
          <p:cNvPr id="21541" name="Rectangle 59"/>
          <p:cNvSpPr>
            <a:spLocks noChangeArrowheads="1"/>
          </p:cNvSpPr>
          <p:nvPr/>
        </p:nvSpPr>
        <p:spPr bwMode="auto">
          <a:xfrm>
            <a:off x="4167188"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3</a:t>
            </a:r>
            <a:endParaRPr lang="en-US" altLang="en-US" sz="2500"/>
          </a:p>
        </p:txBody>
      </p:sp>
      <p:sp>
        <p:nvSpPr>
          <p:cNvPr id="21542" name="Rectangle 60"/>
          <p:cNvSpPr>
            <a:spLocks noChangeArrowheads="1"/>
          </p:cNvSpPr>
          <p:nvPr/>
        </p:nvSpPr>
        <p:spPr bwMode="auto">
          <a:xfrm>
            <a:off x="4760913"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4</a:t>
            </a:r>
            <a:endParaRPr lang="en-US" altLang="en-US" sz="2500"/>
          </a:p>
        </p:txBody>
      </p:sp>
      <p:sp>
        <p:nvSpPr>
          <p:cNvPr id="21543" name="Rectangle 61"/>
          <p:cNvSpPr>
            <a:spLocks noChangeArrowheads="1"/>
          </p:cNvSpPr>
          <p:nvPr/>
        </p:nvSpPr>
        <p:spPr bwMode="auto">
          <a:xfrm>
            <a:off x="5341938"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5</a:t>
            </a:r>
            <a:endParaRPr lang="en-US" altLang="en-US" sz="2500"/>
          </a:p>
        </p:txBody>
      </p:sp>
      <p:sp>
        <p:nvSpPr>
          <p:cNvPr id="21544" name="Rectangle 62"/>
          <p:cNvSpPr>
            <a:spLocks noChangeArrowheads="1"/>
          </p:cNvSpPr>
          <p:nvPr/>
        </p:nvSpPr>
        <p:spPr bwMode="auto">
          <a:xfrm>
            <a:off x="5937250" y="5681663"/>
            <a:ext cx="176213"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6</a:t>
            </a:r>
            <a:endParaRPr lang="en-US" altLang="en-US" sz="2500"/>
          </a:p>
        </p:txBody>
      </p:sp>
      <p:sp>
        <p:nvSpPr>
          <p:cNvPr id="21545" name="Rectangle 63"/>
          <p:cNvSpPr>
            <a:spLocks noChangeArrowheads="1"/>
          </p:cNvSpPr>
          <p:nvPr/>
        </p:nvSpPr>
        <p:spPr bwMode="auto">
          <a:xfrm>
            <a:off x="6516688" y="5681663"/>
            <a:ext cx="176212"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7</a:t>
            </a:r>
            <a:endParaRPr lang="en-US" altLang="en-US" sz="2500"/>
          </a:p>
        </p:txBody>
      </p:sp>
      <p:sp>
        <p:nvSpPr>
          <p:cNvPr id="21546" name="Rectangle 65"/>
          <p:cNvSpPr>
            <a:spLocks noChangeArrowheads="1"/>
          </p:cNvSpPr>
          <p:nvPr/>
        </p:nvSpPr>
        <p:spPr bwMode="auto">
          <a:xfrm>
            <a:off x="7072313" y="5605463"/>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solidFill>
                  <a:srgbClr val="000000"/>
                </a:solidFill>
              </a:rPr>
              <a:t>Q</a:t>
            </a:r>
            <a:endParaRPr lang="en-US" altLang="en-US" sz="2500" i="1"/>
          </a:p>
        </p:txBody>
      </p:sp>
      <p:sp>
        <p:nvSpPr>
          <p:cNvPr id="21547" name="Rectangle 66"/>
          <p:cNvSpPr>
            <a:spLocks noChangeArrowheads="1"/>
          </p:cNvSpPr>
          <p:nvPr/>
        </p:nvSpPr>
        <p:spPr bwMode="auto">
          <a:xfrm>
            <a:off x="1528763" y="1184275"/>
            <a:ext cx="882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solidFill>
                  <a:srgbClr val="000000"/>
                </a:solidFill>
              </a:rPr>
              <a:t>P</a:t>
            </a:r>
            <a:r>
              <a:rPr lang="en-US" altLang="en-US" sz="2500">
                <a:solidFill>
                  <a:srgbClr val="000000"/>
                </a:solidFill>
              </a:rPr>
              <a:t>, </a:t>
            </a:r>
            <a:r>
              <a:rPr lang="en-US" altLang="en-US" sz="2500" b="1" i="1">
                <a:solidFill>
                  <a:srgbClr val="000000"/>
                </a:solidFill>
              </a:rPr>
              <a:t>MR</a:t>
            </a:r>
            <a:endParaRPr lang="en-US" altLang="en-US" sz="2500" i="1"/>
          </a:p>
        </p:txBody>
      </p:sp>
      <p:sp>
        <p:nvSpPr>
          <p:cNvPr id="21548" name="Line 69"/>
          <p:cNvSpPr>
            <a:spLocks noChangeShapeType="1"/>
          </p:cNvSpPr>
          <p:nvPr/>
        </p:nvSpPr>
        <p:spPr bwMode="auto">
          <a:xfrm>
            <a:off x="2489200" y="1377950"/>
            <a:ext cx="0" cy="4178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49" name="Line 70"/>
          <p:cNvSpPr>
            <a:spLocks noChangeShapeType="1"/>
          </p:cNvSpPr>
          <p:nvPr/>
        </p:nvSpPr>
        <p:spPr bwMode="auto">
          <a:xfrm>
            <a:off x="2489200" y="4164013"/>
            <a:ext cx="4721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0906" name="Group 74"/>
          <p:cNvGrpSpPr>
            <a:grpSpLocks/>
          </p:cNvGrpSpPr>
          <p:nvPr/>
        </p:nvGrpSpPr>
        <p:grpSpPr bwMode="auto">
          <a:xfrm>
            <a:off x="2425700" y="1997075"/>
            <a:ext cx="4833938" cy="1992313"/>
            <a:chOff x="2284" y="1167"/>
            <a:chExt cx="3045" cy="1255"/>
          </a:xfrm>
        </p:grpSpPr>
        <p:grpSp>
          <p:nvGrpSpPr>
            <p:cNvPr id="21564" name="Group 67"/>
            <p:cNvGrpSpPr>
              <a:grpSpLocks/>
            </p:cNvGrpSpPr>
            <p:nvPr/>
          </p:nvGrpSpPr>
          <p:grpSpPr bwMode="auto">
            <a:xfrm>
              <a:off x="2284" y="1167"/>
              <a:ext cx="3045" cy="1255"/>
              <a:chOff x="2284" y="1167"/>
              <a:chExt cx="3045" cy="1255"/>
            </a:xfrm>
          </p:grpSpPr>
          <p:sp>
            <p:nvSpPr>
              <p:cNvPr id="21566" name="Freeform 27"/>
              <p:cNvSpPr>
                <a:spLocks/>
              </p:cNvSpPr>
              <p:nvPr/>
            </p:nvSpPr>
            <p:spPr bwMode="auto">
              <a:xfrm>
                <a:off x="2326" y="1211"/>
                <a:ext cx="2969" cy="1175"/>
              </a:xfrm>
              <a:custGeom>
                <a:avLst/>
                <a:gdLst>
                  <a:gd name="T0" fmla="*/ 0 w 349"/>
                  <a:gd name="T1" fmla="*/ 0 h 131"/>
                  <a:gd name="T2" fmla="*/ 230289 w 349"/>
                  <a:gd name="T3" fmla="*/ 103947 h 131"/>
                  <a:gd name="T4" fmla="*/ 455584 w 349"/>
                  <a:gd name="T5" fmla="*/ 213599 h 131"/>
                  <a:gd name="T6" fmla="*/ 685865 w 349"/>
                  <a:gd name="T7" fmla="*/ 317537 h 131"/>
                  <a:gd name="T8" fmla="*/ 916732 w 349"/>
                  <a:gd name="T9" fmla="*/ 420677 h 131"/>
                  <a:gd name="T10" fmla="*/ 1142104 w 349"/>
                  <a:gd name="T11" fmla="*/ 530418 h 131"/>
                  <a:gd name="T12" fmla="*/ 1372316 w 349"/>
                  <a:gd name="T13" fmla="*/ 634276 h 131"/>
                  <a:gd name="T14" fmla="*/ 1597679 w 349"/>
                  <a:gd name="T15" fmla="*/ 738223 h 131"/>
                  <a:gd name="T16" fmla="*/ 1827968 w 349"/>
                  <a:gd name="T17" fmla="*/ 847875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9" h="131">
                    <a:moveTo>
                      <a:pt x="0" y="0"/>
                    </a:moveTo>
                    <a:lnTo>
                      <a:pt x="44" y="16"/>
                    </a:lnTo>
                    <a:lnTo>
                      <a:pt x="87" y="33"/>
                    </a:lnTo>
                    <a:lnTo>
                      <a:pt x="131" y="49"/>
                    </a:lnTo>
                    <a:lnTo>
                      <a:pt x="175" y="65"/>
                    </a:lnTo>
                    <a:lnTo>
                      <a:pt x="218" y="82"/>
                    </a:lnTo>
                    <a:lnTo>
                      <a:pt x="262" y="98"/>
                    </a:lnTo>
                    <a:lnTo>
                      <a:pt x="305" y="114"/>
                    </a:lnTo>
                    <a:lnTo>
                      <a:pt x="349" y="131"/>
                    </a:lnTo>
                  </a:path>
                </a:pathLst>
              </a:custGeom>
              <a:noFill/>
              <a:ln w="412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567" name="Oval 29"/>
              <p:cNvSpPr>
                <a:spLocks noChangeArrowheads="1"/>
              </p:cNvSpPr>
              <p:nvPr/>
            </p:nvSpPr>
            <p:spPr bwMode="auto">
              <a:xfrm>
                <a:off x="2284" y="1167"/>
                <a:ext cx="76" cy="80"/>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8" name="Oval 30"/>
              <p:cNvSpPr>
                <a:spLocks noChangeArrowheads="1"/>
              </p:cNvSpPr>
              <p:nvPr/>
            </p:nvSpPr>
            <p:spPr bwMode="auto">
              <a:xfrm>
                <a:off x="2658" y="1310"/>
                <a:ext cx="77"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9" name="Oval 31"/>
              <p:cNvSpPr>
                <a:spLocks noChangeArrowheads="1"/>
              </p:cNvSpPr>
              <p:nvPr/>
            </p:nvSpPr>
            <p:spPr bwMode="auto">
              <a:xfrm>
                <a:off x="3024" y="1463"/>
                <a:ext cx="76" cy="80"/>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0" name="Oval 32"/>
              <p:cNvSpPr>
                <a:spLocks noChangeArrowheads="1"/>
              </p:cNvSpPr>
              <p:nvPr/>
            </p:nvSpPr>
            <p:spPr bwMode="auto">
              <a:xfrm>
                <a:off x="3398" y="1606"/>
                <a:ext cx="77"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1" name="Oval 33"/>
              <p:cNvSpPr>
                <a:spLocks noChangeArrowheads="1"/>
              </p:cNvSpPr>
              <p:nvPr/>
            </p:nvSpPr>
            <p:spPr bwMode="auto">
              <a:xfrm>
                <a:off x="3772" y="1749"/>
                <a:ext cx="77"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2" name="Oval 34"/>
              <p:cNvSpPr>
                <a:spLocks noChangeArrowheads="1"/>
              </p:cNvSpPr>
              <p:nvPr/>
            </p:nvSpPr>
            <p:spPr bwMode="auto">
              <a:xfrm>
                <a:off x="4138" y="1902"/>
                <a:ext cx="77"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3" name="Oval 35"/>
              <p:cNvSpPr>
                <a:spLocks noChangeArrowheads="1"/>
              </p:cNvSpPr>
              <p:nvPr/>
            </p:nvSpPr>
            <p:spPr bwMode="auto">
              <a:xfrm>
                <a:off x="4513" y="2045"/>
                <a:ext cx="76"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4" name="Oval 36"/>
              <p:cNvSpPr>
                <a:spLocks noChangeArrowheads="1"/>
              </p:cNvSpPr>
              <p:nvPr/>
            </p:nvSpPr>
            <p:spPr bwMode="auto">
              <a:xfrm>
                <a:off x="4878" y="2189"/>
                <a:ext cx="77"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75" name="Oval 37"/>
              <p:cNvSpPr>
                <a:spLocks noChangeArrowheads="1"/>
              </p:cNvSpPr>
              <p:nvPr/>
            </p:nvSpPr>
            <p:spPr bwMode="auto">
              <a:xfrm>
                <a:off x="5253" y="2341"/>
                <a:ext cx="76" cy="81"/>
              </a:xfrm>
              <a:prstGeom prst="ellipse">
                <a:avLst/>
              </a:prstGeom>
              <a:solidFill>
                <a:srgbClr val="0000FF"/>
              </a:solidFill>
              <a:ln w="14288">
                <a:solidFill>
                  <a:srgbClr val="0000FF"/>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21565" name="Rectangle 71"/>
            <p:cNvSpPr>
              <a:spLocks noChangeArrowheads="1"/>
            </p:cNvSpPr>
            <p:nvPr/>
          </p:nvSpPr>
          <p:spPr bwMode="auto">
            <a:xfrm>
              <a:off x="3573" y="1354"/>
              <a:ext cx="173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t>Demand curve</a:t>
              </a:r>
              <a:r>
                <a:rPr lang="en-US" altLang="en-US" sz="2500" b="1" i="1"/>
                <a:t> </a:t>
              </a:r>
              <a:r>
                <a:rPr lang="en-US" altLang="en-US" sz="2500"/>
                <a:t>(</a:t>
              </a:r>
              <a:r>
                <a:rPr lang="en-US" altLang="en-US" sz="2500" b="1" i="1"/>
                <a:t>P</a:t>
              </a:r>
              <a:r>
                <a:rPr lang="en-US" altLang="en-US" sz="2500"/>
                <a:t>)</a:t>
              </a:r>
            </a:p>
          </p:txBody>
        </p:sp>
      </p:grpSp>
      <p:grpSp>
        <p:nvGrpSpPr>
          <p:cNvPr id="120905" name="Group 73"/>
          <p:cNvGrpSpPr>
            <a:grpSpLocks/>
          </p:cNvGrpSpPr>
          <p:nvPr/>
        </p:nvGrpSpPr>
        <p:grpSpPr bwMode="auto">
          <a:xfrm>
            <a:off x="2722563" y="2224088"/>
            <a:ext cx="4240212" cy="3387725"/>
            <a:chOff x="2471" y="1310"/>
            <a:chExt cx="2671" cy="2134"/>
          </a:xfrm>
        </p:grpSpPr>
        <p:grpSp>
          <p:nvGrpSpPr>
            <p:cNvPr id="21553" name="Group 68"/>
            <p:cNvGrpSpPr>
              <a:grpSpLocks/>
            </p:cNvGrpSpPr>
            <p:nvPr/>
          </p:nvGrpSpPr>
          <p:grpSpPr bwMode="auto">
            <a:xfrm>
              <a:off x="2471" y="1310"/>
              <a:ext cx="2671" cy="2134"/>
              <a:chOff x="2471" y="1310"/>
              <a:chExt cx="2671" cy="2134"/>
            </a:xfrm>
          </p:grpSpPr>
          <p:sp>
            <p:nvSpPr>
              <p:cNvPr id="21555" name="Freeform 28"/>
              <p:cNvSpPr>
                <a:spLocks/>
              </p:cNvSpPr>
              <p:nvPr/>
            </p:nvSpPr>
            <p:spPr bwMode="auto">
              <a:xfrm>
                <a:off x="2513" y="1355"/>
                <a:ext cx="2595" cy="2053"/>
              </a:xfrm>
              <a:custGeom>
                <a:avLst/>
                <a:gdLst>
                  <a:gd name="T0" fmla="*/ 0 w 305"/>
                  <a:gd name="T1" fmla="*/ 0 h 229"/>
                  <a:gd name="T2" fmla="*/ 225425 w 305"/>
                  <a:gd name="T3" fmla="*/ 213306 h 229"/>
                  <a:gd name="T4" fmla="*/ 455767 w 305"/>
                  <a:gd name="T5" fmla="*/ 426540 h 229"/>
                  <a:gd name="T6" fmla="*/ 686756 w 305"/>
                  <a:gd name="T7" fmla="*/ 633337 h 229"/>
                  <a:gd name="T8" fmla="*/ 911526 w 305"/>
                  <a:gd name="T9" fmla="*/ 845917 h 229"/>
                  <a:gd name="T10" fmla="*/ 1142523 w 305"/>
                  <a:gd name="T11" fmla="*/ 1059231 h 229"/>
                  <a:gd name="T12" fmla="*/ 1372866 w 305"/>
                  <a:gd name="T13" fmla="*/ 1266029 h 229"/>
                  <a:gd name="T14" fmla="*/ 1598282 w 305"/>
                  <a:gd name="T15" fmla="*/ 1479254 h 2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5" h="229">
                    <a:moveTo>
                      <a:pt x="0" y="0"/>
                    </a:moveTo>
                    <a:lnTo>
                      <a:pt x="43" y="33"/>
                    </a:lnTo>
                    <a:lnTo>
                      <a:pt x="87" y="66"/>
                    </a:lnTo>
                    <a:lnTo>
                      <a:pt x="131" y="98"/>
                    </a:lnTo>
                    <a:lnTo>
                      <a:pt x="174" y="131"/>
                    </a:lnTo>
                    <a:lnTo>
                      <a:pt x="218" y="164"/>
                    </a:lnTo>
                    <a:lnTo>
                      <a:pt x="262" y="196"/>
                    </a:lnTo>
                    <a:lnTo>
                      <a:pt x="305" y="229"/>
                    </a:lnTo>
                  </a:path>
                </a:pathLst>
              </a:custGeom>
              <a:noFill/>
              <a:ln w="412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556" name="Oval 38"/>
              <p:cNvSpPr>
                <a:spLocks noChangeArrowheads="1"/>
              </p:cNvSpPr>
              <p:nvPr/>
            </p:nvSpPr>
            <p:spPr bwMode="auto">
              <a:xfrm>
                <a:off x="2471" y="1310"/>
                <a:ext cx="76"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57" name="Oval 39"/>
              <p:cNvSpPr>
                <a:spLocks noChangeArrowheads="1"/>
              </p:cNvSpPr>
              <p:nvPr/>
            </p:nvSpPr>
            <p:spPr bwMode="auto">
              <a:xfrm>
                <a:off x="2837" y="1606"/>
                <a:ext cx="76"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58" name="Oval 40"/>
              <p:cNvSpPr>
                <a:spLocks noChangeArrowheads="1"/>
              </p:cNvSpPr>
              <p:nvPr/>
            </p:nvSpPr>
            <p:spPr bwMode="auto">
              <a:xfrm>
                <a:off x="3211" y="1902"/>
                <a:ext cx="77"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59" name="Oval 41"/>
              <p:cNvSpPr>
                <a:spLocks noChangeArrowheads="1"/>
              </p:cNvSpPr>
              <p:nvPr/>
            </p:nvSpPr>
            <p:spPr bwMode="auto">
              <a:xfrm>
                <a:off x="3585" y="2189"/>
                <a:ext cx="77"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0" name="Oval 42"/>
              <p:cNvSpPr>
                <a:spLocks noChangeArrowheads="1"/>
              </p:cNvSpPr>
              <p:nvPr/>
            </p:nvSpPr>
            <p:spPr bwMode="auto">
              <a:xfrm>
                <a:off x="3951" y="2485"/>
                <a:ext cx="77" cy="80"/>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1" name="Oval 43"/>
              <p:cNvSpPr>
                <a:spLocks noChangeArrowheads="1"/>
              </p:cNvSpPr>
              <p:nvPr/>
            </p:nvSpPr>
            <p:spPr bwMode="auto">
              <a:xfrm>
                <a:off x="4325" y="2781"/>
                <a:ext cx="77" cy="80"/>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2" name="Oval 44"/>
              <p:cNvSpPr>
                <a:spLocks noChangeArrowheads="1"/>
              </p:cNvSpPr>
              <p:nvPr/>
            </p:nvSpPr>
            <p:spPr bwMode="auto">
              <a:xfrm>
                <a:off x="4700" y="3067"/>
                <a:ext cx="76"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1563" name="Oval 45"/>
              <p:cNvSpPr>
                <a:spLocks noChangeArrowheads="1"/>
              </p:cNvSpPr>
              <p:nvPr/>
            </p:nvSpPr>
            <p:spPr bwMode="auto">
              <a:xfrm>
                <a:off x="5066" y="3363"/>
                <a:ext cx="76" cy="81"/>
              </a:xfrm>
              <a:prstGeom prst="ellipse">
                <a:avLst/>
              </a:prstGeom>
              <a:solidFill>
                <a:srgbClr val="FF0000"/>
              </a:solidFill>
              <a:ln w="14288">
                <a:solidFill>
                  <a:srgbClr val="FF0000"/>
                </a:solidFill>
                <a:round/>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21554" name="Rectangle 72"/>
            <p:cNvSpPr>
              <a:spLocks noChangeArrowheads="1"/>
            </p:cNvSpPr>
            <p:nvPr/>
          </p:nvSpPr>
          <p:spPr bwMode="auto">
            <a:xfrm>
              <a:off x="3768" y="2696"/>
              <a:ext cx="42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t>MR</a:t>
              </a:r>
              <a:endParaRPr lang="en-US" altLang="en-US" sz="2500"/>
            </a:p>
          </p:txBody>
        </p:sp>
      </p:grpSp>
      <p:sp>
        <p:nvSpPr>
          <p:cNvPr id="21552" name="Rectangle 75"/>
          <p:cNvSpPr>
            <a:spLocks noChangeArrowheads="1"/>
          </p:cNvSpPr>
          <p:nvPr/>
        </p:nvSpPr>
        <p:spPr bwMode="auto">
          <a:xfrm>
            <a:off x="1978025" y="1651000"/>
            <a:ext cx="176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a:solidFill>
                  <a:srgbClr val="000000"/>
                </a:solidFill>
              </a:rPr>
              <a:t>$</a:t>
            </a:r>
            <a:endParaRPr lang="en-US" altLang="en-US" sz="25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0906"/>
                                        </p:tgtEl>
                                        <p:attrNameLst>
                                          <p:attrName>style.visibility</p:attrName>
                                        </p:attrNameLst>
                                      </p:cBhvr>
                                      <p:to>
                                        <p:strVal val="visible"/>
                                      </p:to>
                                    </p:set>
                                    <p:animEffect transition="in" filter="strips(downRight)">
                                      <p:cBhvr>
                                        <p:cTn id="7" dur="500"/>
                                        <p:tgtEl>
                                          <p:spTgt spid="120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0905"/>
                                        </p:tgtEl>
                                        <p:attrNameLst>
                                          <p:attrName>style.visibility</p:attrName>
                                        </p:attrNameLst>
                                      </p:cBhvr>
                                      <p:to>
                                        <p:strVal val="visible"/>
                                      </p:to>
                                    </p:set>
                                    <p:animEffect transition="in" filter="strips(downRight)">
                                      <p:cBhvr>
                                        <p:cTn id="12" dur="500"/>
                                        <p:tgtEl>
                                          <p:spTgt spid="120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07963"/>
            <a:ext cx="8229600" cy="649287"/>
          </a:xfrm>
        </p:spPr>
        <p:txBody>
          <a:bodyPr/>
          <a:lstStyle/>
          <a:p>
            <a:pPr eaLnBrk="1" hangingPunct="1"/>
            <a:r>
              <a:rPr lang="en-US" altLang="en-US" sz="3200" smtClean="0"/>
              <a:t>Understanding the Monopolist’s </a:t>
            </a:r>
            <a:r>
              <a:rPr lang="en-US" altLang="en-US" sz="3200" i="1" smtClean="0"/>
              <a:t>MR</a:t>
            </a:r>
          </a:p>
        </p:txBody>
      </p:sp>
      <p:sp>
        <p:nvSpPr>
          <p:cNvPr id="23555" name="Rectangle 3"/>
          <p:cNvSpPr>
            <a:spLocks noGrp="1" noChangeArrowheads="1"/>
          </p:cNvSpPr>
          <p:nvPr>
            <p:ph idx="1"/>
          </p:nvPr>
        </p:nvSpPr>
        <p:spPr>
          <a:xfrm>
            <a:off x="457200" y="862013"/>
            <a:ext cx="8229600" cy="5537200"/>
          </a:xfrm>
        </p:spPr>
        <p:txBody>
          <a:bodyPr/>
          <a:lstStyle/>
          <a:p>
            <a:pPr eaLnBrk="1" hangingPunct="1"/>
            <a:r>
              <a:rPr lang="en-US" altLang="en-US" sz="2700" smtClean="0"/>
              <a:t>Increasing </a:t>
            </a:r>
            <a:r>
              <a:rPr lang="en-US" altLang="en-US" sz="2700" b="1" i="1" smtClean="0"/>
              <a:t>Q</a:t>
            </a:r>
            <a:r>
              <a:rPr lang="en-US" altLang="en-US" sz="2700" smtClean="0"/>
              <a:t> has two effects on revenue:</a:t>
            </a:r>
          </a:p>
          <a:p>
            <a:pPr lvl="1" eaLnBrk="1" hangingPunct="1">
              <a:lnSpc>
                <a:spcPct val="105000"/>
              </a:lnSpc>
              <a:spcBef>
                <a:spcPct val="15000"/>
              </a:spcBef>
            </a:pPr>
            <a:r>
              <a:rPr lang="en-US" altLang="en-US" smtClean="0"/>
              <a:t>The </a:t>
            </a:r>
            <a:r>
              <a:rPr lang="en-US" altLang="en-US" b="1" i="1" smtClean="0">
                <a:solidFill>
                  <a:srgbClr val="800080"/>
                </a:solidFill>
              </a:rPr>
              <a:t>output effect</a:t>
            </a:r>
            <a:r>
              <a:rPr lang="en-US" altLang="en-US" smtClean="0"/>
              <a:t>:</a:t>
            </a:r>
            <a:br>
              <a:rPr lang="en-US" altLang="en-US" smtClean="0"/>
            </a:br>
            <a:r>
              <a:rPr lang="en-US" altLang="en-US" smtClean="0"/>
              <a:t>More output is sold, which raises revenue</a:t>
            </a:r>
          </a:p>
          <a:p>
            <a:pPr lvl="1" eaLnBrk="1" hangingPunct="1">
              <a:lnSpc>
                <a:spcPct val="105000"/>
              </a:lnSpc>
              <a:spcBef>
                <a:spcPct val="15000"/>
              </a:spcBef>
            </a:pPr>
            <a:r>
              <a:rPr lang="en-US" altLang="en-US" smtClean="0"/>
              <a:t>The </a:t>
            </a:r>
            <a:r>
              <a:rPr lang="en-US" altLang="en-US" b="1" i="1" smtClean="0">
                <a:solidFill>
                  <a:srgbClr val="800080"/>
                </a:solidFill>
              </a:rPr>
              <a:t>price effect</a:t>
            </a:r>
            <a:r>
              <a:rPr lang="en-US" altLang="en-US" smtClean="0"/>
              <a:t>:</a:t>
            </a:r>
            <a:br>
              <a:rPr lang="en-US" altLang="en-US" smtClean="0"/>
            </a:br>
            <a:r>
              <a:rPr lang="en-US" altLang="en-US" smtClean="0"/>
              <a:t>The price falls, which lowers revenue</a:t>
            </a:r>
          </a:p>
          <a:p>
            <a:pPr eaLnBrk="1" hangingPunct="1">
              <a:spcBef>
                <a:spcPct val="40000"/>
              </a:spcBef>
            </a:pPr>
            <a:r>
              <a:rPr lang="en-US" altLang="en-US" sz="2700" smtClean="0"/>
              <a:t>To sell a larger </a:t>
            </a:r>
            <a:r>
              <a:rPr lang="en-US" altLang="en-US" sz="2700" b="1" i="1" smtClean="0"/>
              <a:t>Q</a:t>
            </a:r>
            <a:r>
              <a:rPr lang="en-US" altLang="en-US" sz="2700" smtClean="0"/>
              <a:t>, the monopolist must reduce the price on </a:t>
            </a:r>
            <a:r>
              <a:rPr lang="en-US" altLang="en-US" sz="2700" u="sng" smtClean="0"/>
              <a:t>all</a:t>
            </a:r>
            <a:r>
              <a:rPr lang="en-US" altLang="en-US" sz="2700" smtClean="0"/>
              <a:t> the units it sells.  </a:t>
            </a:r>
          </a:p>
          <a:p>
            <a:pPr eaLnBrk="1" hangingPunct="1">
              <a:spcBef>
                <a:spcPct val="40000"/>
              </a:spcBef>
            </a:pPr>
            <a:r>
              <a:rPr lang="en-US" altLang="en-US" sz="2700" smtClean="0"/>
              <a:t>Hence, </a:t>
            </a:r>
            <a:r>
              <a:rPr lang="en-US" altLang="en-US" sz="2700" i="1" smtClean="0"/>
              <a:t>MR</a:t>
            </a:r>
            <a:r>
              <a:rPr lang="en-US" altLang="en-US" sz="2700" smtClean="0"/>
              <a:t> &lt; </a:t>
            </a:r>
            <a:r>
              <a:rPr lang="en-US" altLang="en-US" sz="2700" b="1" i="1" smtClean="0"/>
              <a:t>P</a:t>
            </a:r>
            <a:endParaRPr lang="en-US" altLang="en-US" sz="2700" smtClean="0"/>
          </a:p>
          <a:p>
            <a:pPr eaLnBrk="1" hangingPunct="1">
              <a:spcBef>
                <a:spcPct val="40000"/>
              </a:spcBef>
            </a:pPr>
            <a:r>
              <a:rPr lang="en-US" altLang="en-US" sz="2700" i="1" smtClean="0"/>
              <a:t>MR</a:t>
            </a:r>
            <a:r>
              <a:rPr lang="en-US" altLang="en-US" sz="2700" smtClean="0"/>
              <a:t> could even be negative if the price effect exceeds the output effect </a:t>
            </a:r>
            <a:br>
              <a:rPr lang="en-US" altLang="en-US" sz="2700" smtClean="0"/>
            </a:br>
            <a:r>
              <a:rPr lang="en-US" altLang="en-US" sz="2700" smtClean="0"/>
              <a:t>(</a:t>
            </a:r>
            <a:r>
              <a:rPr lang="en-US" altLang="en-US" sz="2700" i="1" smtClean="0"/>
              <a:t>e.g.,</a:t>
            </a:r>
            <a:r>
              <a:rPr lang="en-US" altLang="en-US" sz="2700" smtClean="0"/>
              <a:t> when Moonbucks increases </a:t>
            </a:r>
            <a:r>
              <a:rPr lang="en-US" altLang="en-US" sz="2700" b="1" i="1" smtClean="0"/>
              <a:t>Q</a:t>
            </a:r>
            <a:r>
              <a:rPr lang="en-US" altLang="en-US" sz="2700" smtClean="0"/>
              <a:t> from 5 to 6).</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Profit-Maximization</a:t>
            </a:r>
          </a:p>
        </p:txBody>
      </p:sp>
      <p:sp>
        <p:nvSpPr>
          <p:cNvPr id="25603" name="Rectangle 3"/>
          <p:cNvSpPr>
            <a:spLocks noGrp="1" noChangeArrowheads="1"/>
          </p:cNvSpPr>
          <p:nvPr>
            <p:ph idx="1"/>
          </p:nvPr>
        </p:nvSpPr>
        <p:spPr/>
        <p:txBody>
          <a:bodyPr/>
          <a:lstStyle/>
          <a:p>
            <a:pPr eaLnBrk="1" hangingPunct="1"/>
            <a:r>
              <a:rPr lang="en-US" altLang="en-US" smtClean="0"/>
              <a:t>Like a competitive firm, a monopolist maximizes profit by producing the quantity where </a:t>
            </a:r>
            <a:r>
              <a:rPr lang="en-US" altLang="en-US" b="1" i="1" smtClean="0"/>
              <a:t>MR</a:t>
            </a:r>
            <a:r>
              <a:rPr lang="en-US" altLang="en-US" smtClean="0"/>
              <a:t> = </a:t>
            </a:r>
            <a:r>
              <a:rPr lang="en-US" altLang="en-US" b="1" i="1" smtClean="0"/>
              <a:t>MC</a:t>
            </a:r>
            <a:r>
              <a:rPr lang="en-US" altLang="en-US" smtClean="0"/>
              <a:t>. </a:t>
            </a:r>
          </a:p>
          <a:p>
            <a:pPr eaLnBrk="1" hangingPunct="1"/>
            <a:r>
              <a:rPr lang="en-US" altLang="en-US" smtClean="0"/>
              <a:t>Once the monopolist identifies this quantity, </a:t>
            </a:r>
            <a:br>
              <a:rPr lang="en-US" altLang="en-US" smtClean="0"/>
            </a:br>
            <a:r>
              <a:rPr lang="en-US" altLang="en-US" smtClean="0"/>
              <a:t>it sets the highest price consumers are willing to pay for that quantity. </a:t>
            </a:r>
          </a:p>
          <a:p>
            <a:pPr eaLnBrk="1" hangingPunct="1"/>
            <a:r>
              <a:rPr lang="en-US" altLang="en-US" smtClean="0"/>
              <a:t>It finds this price from the </a:t>
            </a:r>
            <a:r>
              <a:rPr lang="en-US" altLang="en-US" b="1" i="1" smtClean="0"/>
              <a:t>D</a:t>
            </a:r>
            <a:r>
              <a:rPr lang="en-US" altLang="en-US" smtClean="0"/>
              <a:t> curve.  </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Profit-Maximization</a:t>
            </a:r>
          </a:p>
        </p:txBody>
      </p:sp>
      <p:sp>
        <p:nvSpPr>
          <p:cNvPr id="126979" name="Rectangle 3"/>
          <p:cNvSpPr>
            <a:spLocks noGrp="1" noChangeArrowheads="1"/>
          </p:cNvSpPr>
          <p:nvPr>
            <p:ph idx="1"/>
          </p:nvPr>
        </p:nvSpPr>
        <p:spPr>
          <a:xfrm>
            <a:off x="339725" y="1755775"/>
            <a:ext cx="3082925" cy="4370388"/>
          </a:xfrm>
        </p:spPr>
        <p:txBody>
          <a:bodyPr/>
          <a:lstStyle/>
          <a:p>
            <a:pPr marL="404813" indent="-404813" eaLnBrk="1" hangingPunct="1">
              <a:spcBef>
                <a:spcPct val="60000"/>
              </a:spcBef>
              <a:buFont typeface="Wingdings" panose="05000000000000000000" pitchFamily="2" charset="2"/>
              <a:buNone/>
            </a:pPr>
            <a:r>
              <a:rPr lang="en-US" altLang="en-US" sz="2600" b="1" smtClean="0">
                <a:solidFill>
                  <a:schemeClr val="hlink"/>
                </a:solidFill>
              </a:rPr>
              <a:t>1.	</a:t>
            </a:r>
            <a:r>
              <a:rPr lang="en-US" altLang="en-US" sz="2600" smtClean="0"/>
              <a:t>The profit-maximizing </a:t>
            </a:r>
            <a:r>
              <a:rPr lang="en-US" altLang="en-US" sz="2600" b="1" i="1" smtClean="0"/>
              <a:t>Q</a:t>
            </a:r>
            <a:r>
              <a:rPr lang="en-US" altLang="en-US" sz="2600" smtClean="0"/>
              <a:t> </a:t>
            </a:r>
            <a:br>
              <a:rPr lang="en-US" altLang="en-US" sz="2600" smtClean="0"/>
            </a:br>
            <a:r>
              <a:rPr lang="en-US" altLang="en-US" sz="2600" smtClean="0"/>
              <a:t>is where </a:t>
            </a:r>
            <a:br>
              <a:rPr lang="en-US" altLang="en-US" sz="2600" smtClean="0"/>
            </a:br>
            <a:r>
              <a:rPr lang="en-US" altLang="en-US" sz="2600" i="1" smtClean="0"/>
              <a:t>MR</a:t>
            </a:r>
            <a:r>
              <a:rPr lang="en-US" altLang="en-US" sz="2600" smtClean="0"/>
              <a:t> = </a:t>
            </a:r>
            <a:r>
              <a:rPr lang="en-US" altLang="en-US" sz="2600" i="1" smtClean="0"/>
              <a:t>MC</a:t>
            </a:r>
            <a:r>
              <a:rPr lang="en-US" altLang="en-US" sz="2600" smtClean="0"/>
              <a:t>.</a:t>
            </a:r>
          </a:p>
          <a:p>
            <a:pPr marL="404813" indent="-404813" eaLnBrk="1" hangingPunct="1">
              <a:spcBef>
                <a:spcPct val="60000"/>
              </a:spcBef>
              <a:buFont typeface="Wingdings" panose="05000000000000000000" pitchFamily="2" charset="2"/>
              <a:buNone/>
            </a:pPr>
            <a:r>
              <a:rPr lang="en-US" altLang="en-US" sz="2600" b="1" smtClean="0">
                <a:solidFill>
                  <a:schemeClr val="hlink"/>
                </a:solidFill>
              </a:rPr>
              <a:t>2.	</a:t>
            </a:r>
            <a:r>
              <a:rPr lang="en-US" altLang="en-US" sz="2600" smtClean="0"/>
              <a:t>Find </a:t>
            </a:r>
            <a:r>
              <a:rPr lang="en-US" altLang="en-US" sz="2600" b="1" i="1" smtClean="0"/>
              <a:t>P</a:t>
            </a:r>
            <a:r>
              <a:rPr lang="en-US" altLang="en-US" sz="2600" smtClean="0"/>
              <a:t>  from </a:t>
            </a:r>
            <a:br>
              <a:rPr lang="en-US" altLang="en-US" sz="2600" smtClean="0"/>
            </a:br>
            <a:r>
              <a:rPr lang="en-US" altLang="en-US" sz="2600" smtClean="0"/>
              <a:t>the demand curve at this </a:t>
            </a:r>
            <a:r>
              <a:rPr lang="en-US" altLang="en-US" sz="2600" b="1" i="1" smtClean="0"/>
              <a:t>Q</a:t>
            </a:r>
            <a:r>
              <a:rPr lang="en-US" altLang="en-US" sz="2600" smtClean="0"/>
              <a:t>. </a:t>
            </a:r>
          </a:p>
        </p:txBody>
      </p:sp>
      <p:grpSp>
        <p:nvGrpSpPr>
          <p:cNvPr id="27652" name="Group 31"/>
          <p:cNvGrpSpPr>
            <a:grpSpLocks/>
          </p:cNvGrpSpPr>
          <p:nvPr/>
        </p:nvGrpSpPr>
        <p:grpSpPr bwMode="auto">
          <a:xfrm>
            <a:off x="3195638" y="1465263"/>
            <a:ext cx="5451475" cy="4178300"/>
            <a:chOff x="1579" y="1014"/>
            <a:chExt cx="3434" cy="2632"/>
          </a:xfrm>
        </p:grpSpPr>
        <p:grpSp>
          <p:nvGrpSpPr>
            <p:cNvPr id="27675" name="Group 4"/>
            <p:cNvGrpSpPr>
              <a:grpSpLocks/>
            </p:cNvGrpSpPr>
            <p:nvPr/>
          </p:nvGrpSpPr>
          <p:grpSpPr bwMode="auto">
            <a:xfrm>
              <a:off x="2591" y="1080"/>
              <a:ext cx="2262" cy="2284"/>
              <a:chOff x="1489" y="785"/>
              <a:chExt cx="3650" cy="2492"/>
            </a:xfrm>
          </p:grpSpPr>
          <p:sp>
            <p:nvSpPr>
              <p:cNvPr id="27678" name="Line 5"/>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79" name="Line 6"/>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7676" name="Text Box 7"/>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27677" name="Text Box 8"/>
            <p:cNvSpPr txBox="1">
              <a:spLocks noChangeArrowheads="1"/>
            </p:cNvSpPr>
            <p:nvPr/>
          </p:nvSpPr>
          <p:spPr bwMode="auto">
            <a:xfrm>
              <a:off x="1579" y="1014"/>
              <a:ext cx="100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Costs and Revenue</a:t>
              </a:r>
            </a:p>
          </p:txBody>
        </p:sp>
      </p:grpSp>
      <p:grpSp>
        <p:nvGrpSpPr>
          <p:cNvPr id="27653" name="Group 29"/>
          <p:cNvGrpSpPr>
            <a:grpSpLocks/>
          </p:cNvGrpSpPr>
          <p:nvPr/>
        </p:nvGrpSpPr>
        <p:grpSpPr bwMode="auto">
          <a:xfrm>
            <a:off x="4810125" y="1922463"/>
            <a:ext cx="2600325" cy="3024187"/>
            <a:chOff x="2596" y="1302"/>
            <a:chExt cx="1638" cy="1905"/>
          </a:xfrm>
        </p:grpSpPr>
        <p:sp>
          <p:nvSpPr>
            <p:cNvPr id="27673" name="Line 14"/>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74" name="Text Box 22"/>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27654" name="Group 28"/>
          <p:cNvGrpSpPr>
            <a:grpSpLocks/>
          </p:cNvGrpSpPr>
          <p:nvPr/>
        </p:nvGrpSpPr>
        <p:grpSpPr bwMode="auto">
          <a:xfrm>
            <a:off x="4799013" y="1906588"/>
            <a:ext cx="3595687" cy="2457450"/>
            <a:chOff x="2589" y="1292"/>
            <a:chExt cx="2265" cy="1548"/>
          </a:xfrm>
        </p:grpSpPr>
        <p:sp>
          <p:nvSpPr>
            <p:cNvPr id="27671" name="Line 18"/>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72" name="Text Box 19"/>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27655" name="Group 30"/>
          <p:cNvGrpSpPr>
            <a:grpSpLocks/>
          </p:cNvGrpSpPr>
          <p:nvPr/>
        </p:nvGrpSpPr>
        <p:grpSpPr bwMode="auto">
          <a:xfrm>
            <a:off x="5114925" y="1865313"/>
            <a:ext cx="2722563" cy="3014662"/>
            <a:chOff x="2788" y="1266"/>
            <a:chExt cx="1715" cy="1899"/>
          </a:xfrm>
        </p:grpSpPr>
        <p:sp>
          <p:nvSpPr>
            <p:cNvPr id="27669" name="Line 23"/>
            <p:cNvSpPr>
              <a:spLocks noChangeShapeType="1"/>
            </p:cNvSpPr>
            <p:nvPr/>
          </p:nvSpPr>
          <p:spPr bwMode="auto">
            <a:xfrm flipV="1">
              <a:off x="2788" y="1479"/>
              <a:ext cx="1409" cy="168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70" name="Text Box 24"/>
            <p:cNvSpPr txBox="1">
              <a:spLocks noChangeArrowheads="1"/>
            </p:cNvSpPr>
            <p:nvPr/>
          </p:nvSpPr>
          <p:spPr bwMode="auto">
            <a:xfrm>
              <a:off x="4129" y="1266"/>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MC</a:t>
              </a:r>
            </a:p>
          </p:txBody>
        </p:sp>
      </p:grpSp>
      <p:grpSp>
        <p:nvGrpSpPr>
          <p:cNvPr id="127026" name="Group 50"/>
          <p:cNvGrpSpPr>
            <a:grpSpLocks/>
          </p:cNvGrpSpPr>
          <p:nvPr/>
        </p:nvGrpSpPr>
        <p:grpSpPr bwMode="auto">
          <a:xfrm>
            <a:off x="4424363" y="5646738"/>
            <a:ext cx="3452812" cy="671512"/>
            <a:chOff x="2787" y="3557"/>
            <a:chExt cx="2175" cy="423"/>
          </a:xfrm>
        </p:grpSpPr>
        <p:sp>
          <p:nvSpPr>
            <p:cNvPr id="27667" name="Rectangle 48"/>
            <p:cNvSpPr>
              <a:spLocks noChangeArrowheads="1"/>
            </p:cNvSpPr>
            <p:nvPr/>
          </p:nvSpPr>
          <p:spPr bwMode="auto">
            <a:xfrm>
              <a:off x="2787" y="3692"/>
              <a:ext cx="21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400"/>
                <a:t>Profit-maximizing output</a:t>
              </a:r>
            </a:p>
          </p:txBody>
        </p:sp>
        <p:sp>
          <p:nvSpPr>
            <p:cNvPr id="27668" name="AutoShape 49"/>
            <p:cNvSpPr>
              <a:spLocks/>
            </p:cNvSpPr>
            <p:nvPr/>
          </p:nvSpPr>
          <p:spPr bwMode="auto">
            <a:xfrm rot="5400000">
              <a:off x="3767" y="2622"/>
              <a:ext cx="228" cy="2097"/>
            </a:xfrm>
            <a:prstGeom prst="leftBrace">
              <a:avLst>
                <a:gd name="adj1" fmla="val 58378"/>
                <a:gd name="adj2" fmla="val 50000"/>
              </a:avLst>
            </a:prstGeom>
            <a:noFill/>
            <a:ln w="127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127022" name="Group 46"/>
          <p:cNvGrpSpPr>
            <a:grpSpLocks/>
          </p:cNvGrpSpPr>
          <p:nvPr/>
        </p:nvGrpSpPr>
        <p:grpSpPr bwMode="auto">
          <a:xfrm>
            <a:off x="4360863" y="2552700"/>
            <a:ext cx="1843087" cy="1127125"/>
            <a:chOff x="2747" y="1608"/>
            <a:chExt cx="1161" cy="710"/>
          </a:xfrm>
        </p:grpSpPr>
        <p:grpSp>
          <p:nvGrpSpPr>
            <p:cNvPr id="27662" name="Group 36"/>
            <p:cNvGrpSpPr>
              <a:grpSpLocks/>
            </p:cNvGrpSpPr>
            <p:nvPr/>
          </p:nvGrpSpPr>
          <p:grpSpPr bwMode="auto">
            <a:xfrm>
              <a:off x="3024" y="1756"/>
              <a:ext cx="840" cy="562"/>
              <a:chOff x="357" y="2450"/>
              <a:chExt cx="795" cy="646"/>
            </a:xfrm>
          </p:grpSpPr>
          <p:sp>
            <p:nvSpPr>
              <p:cNvPr id="27665" name="Line 37"/>
              <p:cNvSpPr>
                <a:spLocks noChangeShapeType="1"/>
              </p:cNvSpPr>
              <p:nvPr/>
            </p:nvSpPr>
            <p:spPr bwMode="auto">
              <a:xfrm>
                <a:off x="357" y="2450"/>
                <a:ext cx="795"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66" name="Line 38"/>
              <p:cNvSpPr>
                <a:spLocks noChangeShapeType="1"/>
              </p:cNvSpPr>
              <p:nvPr/>
            </p:nvSpPr>
            <p:spPr bwMode="auto">
              <a:xfrm>
                <a:off x="1152" y="2451"/>
                <a:ext cx="0" cy="64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7663" name="Oval 35"/>
            <p:cNvSpPr>
              <a:spLocks noChangeAspect="1" noChangeArrowheads="1"/>
            </p:cNvSpPr>
            <p:nvPr/>
          </p:nvSpPr>
          <p:spPr bwMode="auto">
            <a:xfrm>
              <a:off x="3822" y="1712"/>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7664" name="Text Box 45"/>
            <p:cNvSpPr txBox="1">
              <a:spLocks noChangeArrowheads="1"/>
            </p:cNvSpPr>
            <p:nvPr/>
          </p:nvSpPr>
          <p:spPr bwMode="auto">
            <a:xfrm>
              <a:off x="2747" y="1608"/>
              <a:ext cx="25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P</a:t>
              </a:r>
            </a:p>
          </p:txBody>
        </p:sp>
      </p:grpSp>
      <p:grpSp>
        <p:nvGrpSpPr>
          <p:cNvPr id="127023" name="Group 47"/>
          <p:cNvGrpSpPr>
            <a:grpSpLocks/>
          </p:cNvGrpSpPr>
          <p:nvPr/>
        </p:nvGrpSpPr>
        <p:grpSpPr bwMode="auto">
          <a:xfrm>
            <a:off x="5875338" y="3598863"/>
            <a:ext cx="517525" cy="2070100"/>
            <a:chOff x="3701" y="2267"/>
            <a:chExt cx="326" cy="1304"/>
          </a:xfrm>
        </p:grpSpPr>
        <p:sp>
          <p:nvSpPr>
            <p:cNvPr id="27659" name="Line 32"/>
            <p:cNvSpPr>
              <a:spLocks noChangeShapeType="1"/>
            </p:cNvSpPr>
            <p:nvPr/>
          </p:nvSpPr>
          <p:spPr bwMode="auto">
            <a:xfrm>
              <a:off x="3865" y="2310"/>
              <a:ext cx="0" cy="964"/>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60" name="Oval 33"/>
            <p:cNvSpPr>
              <a:spLocks noChangeAspect="1" noChangeArrowheads="1"/>
            </p:cNvSpPr>
            <p:nvPr/>
          </p:nvSpPr>
          <p:spPr bwMode="auto">
            <a:xfrm>
              <a:off x="3822" y="2267"/>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7661" name="Text Box 34"/>
            <p:cNvSpPr txBox="1">
              <a:spLocks noChangeArrowheads="1"/>
            </p:cNvSpPr>
            <p:nvPr/>
          </p:nvSpPr>
          <p:spPr bwMode="auto">
            <a:xfrm>
              <a:off x="3701" y="3273"/>
              <a:ext cx="32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left)">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7023"/>
                                        </p:tgtEl>
                                        <p:attrNameLst>
                                          <p:attrName>style.visibility</p:attrName>
                                        </p:attrNameLst>
                                      </p:cBhvr>
                                      <p:to>
                                        <p:strVal val="visible"/>
                                      </p:to>
                                    </p:set>
                                    <p:animEffect transition="in" filter="wipe(up)">
                                      <p:cBhvr>
                                        <p:cTn id="12" dur="500"/>
                                        <p:tgtEl>
                                          <p:spTgt spid="127023"/>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27026"/>
                                        </p:tgtEl>
                                        <p:attrNameLst>
                                          <p:attrName>style.visibility</p:attrName>
                                        </p:attrNameLst>
                                      </p:cBhvr>
                                      <p:to>
                                        <p:strVal val="visible"/>
                                      </p:to>
                                    </p:set>
                                    <p:animEffect transition="in" filter="dissolve">
                                      <p:cBhvr>
                                        <p:cTn id="16" dur="500"/>
                                        <p:tgtEl>
                                          <p:spTgt spid="1270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979">
                                            <p:txEl>
                                              <p:pRg st="1" end="1"/>
                                            </p:txEl>
                                          </p:spTgt>
                                        </p:tgtEl>
                                        <p:attrNameLst>
                                          <p:attrName>style.visibility</p:attrName>
                                        </p:attrNameLst>
                                      </p:cBhvr>
                                      <p:to>
                                        <p:strVal val="visible"/>
                                      </p:to>
                                    </p:set>
                                    <p:animEffect transition="in" filter="wipe(left)">
                                      <p:cBhvr>
                                        <p:cTn id="21" dur="500"/>
                                        <p:tgtEl>
                                          <p:spTgt spid="126979">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127022"/>
                                        </p:tgtEl>
                                        <p:attrNameLst>
                                          <p:attrName>style.visibility</p:attrName>
                                        </p:attrNameLst>
                                      </p:cBhvr>
                                      <p:to>
                                        <p:strVal val="visible"/>
                                      </p:to>
                                    </p:set>
                                    <p:animEffect transition="in" filter="strips(upLeft)">
                                      <p:cBhvr>
                                        <p:cTn id="26" dur="500"/>
                                        <p:tgtEl>
                                          <p:spTgt spid="127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803775" y="2790825"/>
            <a:ext cx="1325563" cy="5095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29699" name="Group 3"/>
          <p:cNvGrpSpPr>
            <a:grpSpLocks/>
          </p:cNvGrpSpPr>
          <p:nvPr/>
        </p:nvGrpSpPr>
        <p:grpSpPr bwMode="auto">
          <a:xfrm>
            <a:off x="4800600" y="2787650"/>
            <a:ext cx="1333500" cy="892175"/>
            <a:chOff x="357" y="2450"/>
            <a:chExt cx="795" cy="646"/>
          </a:xfrm>
        </p:grpSpPr>
        <p:sp>
          <p:nvSpPr>
            <p:cNvPr id="29730" name="Line 4"/>
            <p:cNvSpPr>
              <a:spLocks noChangeShapeType="1"/>
            </p:cNvSpPr>
            <p:nvPr/>
          </p:nvSpPr>
          <p:spPr bwMode="auto">
            <a:xfrm>
              <a:off x="357" y="2450"/>
              <a:ext cx="795"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31" name="Line 5"/>
            <p:cNvSpPr>
              <a:spLocks noChangeShapeType="1"/>
            </p:cNvSpPr>
            <p:nvPr/>
          </p:nvSpPr>
          <p:spPr bwMode="auto">
            <a:xfrm>
              <a:off x="1152" y="2451"/>
              <a:ext cx="0" cy="64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9700" name="Rectangle 6"/>
          <p:cNvSpPr>
            <a:spLocks noGrp="1" noChangeArrowheads="1"/>
          </p:cNvSpPr>
          <p:nvPr>
            <p:ph type="title"/>
          </p:nvPr>
        </p:nvSpPr>
        <p:spPr/>
        <p:txBody>
          <a:bodyPr/>
          <a:lstStyle/>
          <a:p>
            <a:pPr eaLnBrk="1" hangingPunct="1"/>
            <a:r>
              <a:rPr lang="en-US" altLang="en-US" smtClean="0"/>
              <a:t>The Monopolist’s Profit</a:t>
            </a:r>
          </a:p>
        </p:txBody>
      </p:sp>
      <p:sp>
        <p:nvSpPr>
          <p:cNvPr id="133127" name="Rectangle 7"/>
          <p:cNvSpPr>
            <a:spLocks noGrp="1" noChangeArrowheads="1"/>
          </p:cNvSpPr>
          <p:nvPr>
            <p:ph idx="1"/>
          </p:nvPr>
        </p:nvSpPr>
        <p:spPr>
          <a:xfrm>
            <a:off x="690563" y="2584450"/>
            <a:ext cx="2860675" cy="2530475"/>
          </a:xfrm>
        </p:spPr>
        <p:txBody>
          <a:bodyPr/>
          <a:lstStyle/>
          <a:p>
            <a:pPr marL="0" indent="0" eaLnBrk="1" hangingPunct="1">
              <a:spcBef>
                <a:spcPct val="50000"/>
              </a:spcBef>
              <a:buFont typeface="Wingdings" panose="05000000000000000000" pitchFamily="2" charset="2"/>
              <a:buNone/>
            </a:pPr>
            <a:r>
              <a:rPr lang="en-US" altLang="en-US" sz="2600" smtClean="0"/>
              <a:t>As with a competitive firm, </a:t>
            </a:r>
            <a:br>
              <a:rPr lang="en-US" altLang="en-US" sz="2600" smtClean="0"/>
            </a:br>
            <a:r>
              <a:rPr lang="en-US" altLang="en-US" sz="2600" smtClean="0"/>
              <a:t>the monopolist’s </a:t>
            </a:r>
            <a:br>
              <a:rPr lang="en-US" altLang="en-US" sz="2600" smtClean="0"/>
            </a:br>
            <a:r>
              <a:rPr lang="en-US" altLang="en-US" sz="2600" smtClean="0"/>
              <a:t>profit equals </a:t>
            </a:r>
          </a:p>
          <a:p>
            <a:pPr marL="0" indent="0" eaLnBrk="1" hangingPunct="1">
              <a:spcBef>
                <a:spcPct val="50000"/>
              </a:spcBef>
              <a:buFont typeface="Wingdings" panose="05000000000000000000" pitchFamily="2" charset="2"/>
              <a:buNone/>
            </a:pPr>
            <a:r>
              <a:rPr lang="en-US" altLang="en-US" sz="2600" smtClean="0"/>
              <a:t>  (</a:t>
            </a:r>
            <a:r>
              <a:rPr lang="en-US" altLang="en-US" sz="2600" b="1" i="1" smtClean="0"/>
              <a:t>P</a:t>
            </a:r>
            <a:r>
              <a:rPr lang="en-US" altLang="en-US" sz="2600" smtClean="0"/>
              <a:t> – </a:t>
            </a:r>
            <a:r>
              <a:rPr lang="en-US" altLang="en-US" sz="2600" b="1" i="1" smtClean="0"/>
              <a:t>ATC</a:t>
            </a:r>
            <a:r>
              <a:rPr lang="en-US" altLang="en-US" sz="2600" smtClean="0"/>
              <a:t>) x </a:t>
            </a:r>
            <a:r>
              <a:rPr lang="en-US" altLang="en-US" sz="2600" b="1" i="1" smtClean="0"/>
              <a:t>Q</a:t>
            </a:r>
          </a:p>
        </p:txBody>
      </p:sp>
      <p:grpSp>
        <p:nvGrpSpPr>
          <p:cNvPr id="29702" name="Group 8"/>
          <p:cNvGrpSpPr>
            <a:grpSpLocks/>
          </p:cNvGrpSpPr>
          <p:nvPr/>
        </p:nvGrpSpPr>
        <p:grpSpPr bwMode="auto">
          <a:xfrm>
            <a:off x="3195638" y="1465263"/>
            <a:ext cx="5451475" cy="4178300"/>
            <a:chOff x="1579" y="1014"/>
            <a:chExt cx="3434" cy="2632"/>
          </a:xfrm>
        </p:grpSpPr>
        <p:grpSp>
          <p:nvGrpSpPr>
            <p:cNvPr id="29725" name="Group 9"/>
            <p:cNvGrpSpPr>
              <a:grpSpLocks/>
            </p:cNvGrpSpPr>
            <p:nvPr/>
          </p:nvGrpSpPr>
          <p:grpSpPr bwMode="auto">
            <a:xfrm>
              <a:off x="2591" y="1080"/>
              <a:ext cx="2262" cy="2284"/>
              <a:chOff x="1489" y="785"/>
              <a:chExt cx="3650" cy="2492"/>
            </a:xfrm>
          </p:grpSpPr>
          <p:sp>
            <p:nvSpPr>
              <p:cNvPr id="29728" name="Line 10"/>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29" name="Line 11"/>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9726" name="Text Box 12"/>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29727" name="Text Box 13"/>
            <p:cNvSpPr txBox="1">
              <a:spLocks noChangeArrowheads="1"/>
            </p:cNvSpPr>
            <p:nvPr/>
          </p:nvSpPr>
          <p:spPr bwMode="auto">
            <a:xfrm>
              <a:off x="1579" y="1014"/>
              <a:ext cx="100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Costs and Revenue</a:t>
              </a:r>
            </a:p>
          </p:txBody>
        </p:sp>
      </p:grpSp>
      <p:grpSp>
        <p:nvGrpSpPr>
          <p:cNvPr id="29703" name="Group 14"/>
          <p:cNvGrpSpPr>
            <a:grpSpLocks/>
          </p:cNvGrpSpPr>
          <p:nvPr/>
        </p:nvGrpSpPr>
        <p:grpSpPr bwMode="auto">
          <a:xfrm>
            <a:off x="4889500" y="1808163"/>
            <a:ext cx="3179763" cy="1516062"/>
            <a:chOff x="2646" y="1230"/>
            <a:chExt cx="2003" cy="955"/>
          </a:xfrm>
        </p:grpSpPr>
        <p:sp>
          <p:nvSpPr>
            <p:cNvPr id="29723" name="Arc 15"/>
            <p:cNvSpPr>
              <a:spLocks/>
            </p:cNvSpPr>
            <p:nvPr/>
          </p:nvSpPr>
          <p:spPr bwMode="auto">
            <a:xfrm flipH="1" flipV="1">
              <a:off x="2646" y="1230"/>
              <a:ext cx="1537" cy="955"/>
            </a:xfrm>
            <a:custGeom>
              <a:avLst/>
              <a:gdLst>
                <a:gd name="T0" fmla="*/ 0 w 31233"/>
                <a:gd name="T1" fmla="*/ 0 h 21600"/>
                <a:gd name="T2" fmla="*/ 0 w 31233"/>
                <a:gd name="T3" fmla="*/ 0 h 21600"/>
                <a:gd name="T4" fmla="*/ 0 w 31233"/>
                <a:gd name="T5" fmla="*/ 0 h 21600"/>
                <a:gd name="T6" fmla="*/ 0 60000 65536"/>
                <a:gd name="T7" fmla="*/ 0 60000 65536"/>
                <a:gd name="T8" fmla="*/ 0 60000 65536"/>
              </a:gdLst>
              <a:ahLst/>
              <a:cxnLst>
                <a:cxn ang="T6">
                  <a:pos x="T0" y="T1"/>
                </a:cxn>
                <a:cxn ang="T7">
                  <a:pos x="T2" y="T3"/>
                </a:cxn>
                <a:cxn ang="T8">
                  <a:pos x="T4" y="T5"/>
                </a:cxn>
              </a:cxnLst>
              <a:rect l="0" t="0" r="r" b="b"/>
              <a:pathLst>
                <a:path w="31233" h="21600" fill="none" extrusionOk="0">
                  <a:moveTo>
                    <a:pt x="-1" y="3618"/>
                  </a:moveTo>
                  <a:cubicBezTo>
                    <a:pt x="3545" y="1259"/>
                    <a:pt x="7709" y="-1"/>
                    <a:pt x="11968" y="0"/>
                  </a:cubicBezTo>
                  <a:cubicBezTo>
                    <a:pt x="20105" y="0"/>
                    <a:pt x="27552" y="4573"/>
                    <a:pt x="31233" y="11831"/>
                  </a:cubicBezTo>
                </a:path>
                <a:path w="31233" h="21600" stroke="0" extrusionOk="0">
                  <a:moveTo>
                    <a:pt x="-1" y="3618"/>
                  </a:moveTo>
                  <a:cubicBezTo>
                    <a:pt x="3545" y="1259"/>
                    <a:pt x="7709" y="-1"/>
                    <a:pt x="11968" y="0"/>
                  </a:cubicBezTo>
                  <a:cubicBezTo>
                    <a:pt x="20105" y="0"/>
                    <a:pt x="27552" y="4573"/>
                    <a:pt x="31233" y="11831"/>
                  </a:cubicBezTo>
                  <a:lnTo>
                    <a:pt x="11968" y="21600"/>
                  </a:lnTo>
                  <a:lnTo>
                    <a:pt x="-1" y="3618"/>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24" name="Text Box 16"/>
            <p:cNvSpPr txBox="1">
              <a:spLocks noChangeArrowheads="1"/>
            </p:cNvSpPr>
            <p:nvPr/>
          </p:nvSpPr>
          <p:spPr bwMode="auto">
            <a:xfrm>
              <a:off x="4184" y="1868"/>
              <a:ext cx="46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ATC</a:t>
              </a:r>
            </a:p>
          </p:txBody>
        </p:sp>
      </p:grpSp>
      <p:grpSp>
        <p:nvGrpSpPr>
          <p:cNvPr id="29704" name="Group 17"/>
          <p:cNvGrpSpPr>
            <a:grpSpLocks/>
          </p:cNvGrpSpPr>
          <p:nvPr/>
        </p:nvGrpSpPr>
        <p:grpSpPr bwMode="auto">
          <a:xfrm>
            <a:off x="4799013" y="1906588"/>
            <a:ext cx="3595687" cy="2457450"/>
            <a:chOff x="2589" y="1292"/>
            <a:chExt cx="2265" cy="1548"/>
          </a:xfrm>
        </p:grpSpPr>
        <p:sp>
          <p:nvSpPr>
            <p:cNvPr id="29721" name="Line 18"/>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22" name="Text Box 19"/>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29705" name="Group 20"/>
          <p:cNvGrpSpPr>
            <a:grpSpLocks/>
          </p:cNvGrpSpPr>
          <p:nvPr/>
        </p:nvGrpSpPr>
        <p:grpSpPr bwMode="auto">
          <a:xfrm>
            <a:off x="4810125" y="1922463"/>
            <a:ext cx="2600325" cy="3024187"/>
            <a:chOff x="2596" y="1302"/>
            <a:chExt cx="1638" cy="1905"/>
          </a:xfrm>
        </p:grpSpPr>
        <p:sp>
          <p:nvSpPr>
            <p:cNvPr id="29719" name="Line 21"/>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20" name="Text Box 22"/>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29706" name="Group 23"/>
          <p:cNvGrpSpPr>
            <a:grpSpLocks/>
          </p:cNvGrpSpPr>
          <p:nvPr/>
        </p:nvGrpSpPr>
        <p:grpSpPr bwMode="auto">
          <a:xfrm>
            <a:off x="5114925" y="1865313"/>
            <a:ext cx="2722563" cy="3014662"/>
            <a:chOff x="2788" y="1266"/>
            <a:chExt cx="1715" cy="1899"/>
          </a:xfrm>
        </p:grpSpPr>
        <p:sp>
          <p:nvSpPr>
            <p:cNvPr id="29717" name="Line 24"/>
            <p:cNvSpPr>
              <a:spLocks noChangeShapeType="1"/>
            </p:cNvSpPr>
            <p:nvPr/>
          </p:nvSpPr>
          <p:spPr bwMode="auto">
            <a:xfrm flipV="1">
              <a:off x="2788" y="1479"/>
              <a:ext cx="1409" cy="168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18" name="Text Box 25"/>
            <p:cNvSpPr txBox="1">
              <a:spLocks noChangeArrowheads="1"/>
            </p:cNvSpPr>
            <p:nvPr/>
          </p:nvSpPr>
          <p:spPr bwMode="auto">
            <a:xfrm>
              <a:off x="4129" y="1266"/>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MC</a:t>
              </a:r>
            </a:p>
          </p:txBody>
        </p:sp>
      </p:grpSp>
      <p:sp>
        <p:nvSpPr>
          <p:cNvPr id="29707" name="Line 26"/>
          <p:cNvSpPr>
            <a:spLocks noChangeShapeType="1"/>
          </p:cNvSpPr>
          <p:nvPr/>
        </p:nvSpPr>
        <p:spPr bwMode="auto">
          <a:xfrm>
            <a:off x="6135688" y="3667125"/>
            <a:ext cx="0" cy="153035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8" name="Oval 27"/>
          <p:cNvSpPr>
            <a:spLocks noChangeAspect="1" noChangeArrowheads="1"/>
          </p:cNvSpPr>
          <p:nvPr/>
        </p:nvSpPr>
        <p:spPr bwMode="auto">
          <a:xfrm>
            <a:off x="6067425" y="3598863"/>
            <a:ext cx="136525" cy="13493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9709" name="Text Box 28"/>
          <p:cNvSpPr txBox="1">
            <a:spLocks noChangeArrowheads="1"/>
          </p:cNvSpPr>
          <p:nvPr/>
        </p:nvSpPr>
        <p:spPr bwMode="auto">
          <a:xfrm>
            <a:off x="5875338" y="5195888"/>
            <a:ext cx="5175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p>
        </p:txBody>
      </p:sp>
      <p:sp>
        <p:nvSpPr>
          <p:cNvPr id="29710" name="Oval 29"/>
          <p:cNvSpPr>
            <a:spLocks noChangeAspect="1" noChangeArrowheads="1"/>
          </p:cNvSpPr>
          <p:nvPr/>
        </p:nvSpPr>
        <p:spPr bwMode="auto">
          <a:xfrm>
            <a:off x="6067425" y="2717800"/>
            <a:ext cx="136525" cy="134938"/>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9711" name="Rectangle 34"/>
          <p:cNvSpPr>
            <a:spLocks noChangeArrowheads="1"/>
          </p:cNvSpPr>
          <p:nvPr/>
        </p:nvSpPr>
        <p:spPr bwMode="auto">
          <a:xfrm>
            <a:off x="4362450" y="2549525"/>
            <a:ext cx="395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t>P</a:t>
            </a:r>
          </a:p>
        </p:txBody>
      </p:sp>
      <p:grpSp>
        <p:nvGrpSpPr>
          <p:cNvPr id="133156" name="Group 36"/>
          <p:cNvGrpSpPr>
            <a:grpSpLocks/>
          </p:cNvGrpSpPr>
          <p:nvPr/>
        </p:nvGrpSpPr>
        <p:grpSpPr bwMode="auto">
          <a:xfrm>
            <a:off x="3924300" y="3063875"/>
            <a:ext cx="2279650" cy="473075"/>
            <a:chOff x="2472" y="1930"/>
            <a:chExt cx="1436" cy="298"/>
          </a:xfrm>
        </p:grpSpPr>
        <p:grpSp>
          <p:nvGrpSpPr>
            <p:cNvPr id="29713" name="Group 30"/>
            <p:cNvGrpSpPr>
              <a:grpSpLocks/>
            </p:cNvGrpSpPr>
            <p:nvPr/>
          </p:nvGrpSpPr>
          <p:grpSpPr bwMode="auto">
            <a:xfrm>
              <a:off x="3024" y="2036"/>
              <a:ext cx="884" cy="85"/>
              <a:chOff x="2631" y="1952"/>
              <a:chExt cx="884" cy="85"/>
            </a:xfrm>
          </p:grpSpPr>
          <p:sp>
            <p:nvSpPr>
              <p:cNvPr id="29715" name="Line 31"/>
              <p:cNvSpPr>
                <a:spLocks noChangeShapeType="1"/>
              </p:cNvSpPr>
              <p:nvPr/>
            </p:nvSpPr>
            <p:spPr bwMode="auto">
              <a:xfrm>
                <a:off x="2631" y="1996"/>
                <a:ext cx="840"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16" name="Oval 32"/>
              <p:cNvSpPr>
                <a:spLocks noChangeAspect="1" noChangeArrowheads="1"/>
              </p:cNvSpPr>
              <p:nvPr/>
            </p:nvSpPr>
            <p:spPr bwMode="auto">
              <a:xfrm>
                <a:off x="3429" y="1952"/>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29714" name="Rectangle 35"/>
            <p:cNvSpPr>
              <a:spLocks noChangeArrowheads="1"/>
            </p:cNvSpPr>
            <p:nvPr/>
          </p:nvSpPr>
          <p:spPr bwMode="auto">
            <a:xfrm>
              <a:off x="2472" y="1930"/>
              <a:ext cx="53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t>ATC</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33156"/>
                                        </p:tgtEl>
                                        <p:attrNameLst>
                                          <p:attrName>style.visibility</p:attrName>
                                        </p:attrNameLst>
                                      </p:cBhvr>
                                      <p:to>
                                        <p:strVal val="visible"/>
                                      </p:to>
                                    </p:set>
                                    <p:animEffect transition="in" filter="wipe(right)">
                                      <p:cBhvr>
                                        <p:cTn id="7" dur="500"/>
                                        <p:tgtEl>
                                          <p:spTgt spid="133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7">
                                            <p:txEl>
                                              <p:pRg st="0" end="0"/>
                                            </p:txEl>
                                          </p:spTgt>
                                        </p:tgtEl>
                                        <p:attrNameLst>
                                          <p:attrName>style.visibility</p:attrName>
                                        </p:attrNameLst>
                                      </p:cBhvr>
                                      <p:to>
                                        <p:strVal val="visible"/>
                                      </p:to>
                                    </p:set>
                                    <p:animEffect transition="in" filter="wipe(left)">
                                      <p:cBhvr>
                                        <p:cTn id="12" dur="500"/>
                                        <p:tgtEl>
                                          <p:spTgt spid="1331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7">
                                            <p:txEl>
                                              <p:pRg st="1" end="1"/>
                                            </p:txEl>
                                          </p:spTgt>
                                        </p:tgtEl>
                                        <p:attrNameLst>
                                          <p:attrName>style.visibility</p:attrName>
                                        </p:attrNameLst>
                                      </p:cBhvr>
                                      <p:to>
                                        <p:strVal val="visible"/>
                                      </p:to>
                                    </p:set>
                                    <p:animEffect transition="in" filter="wipe(left)">
                                      <p:cBhvr>
                                        <p:cTn id="17" dur="500"/>
                                        <p:tgtEl>
                                          <p:spTgt spid="133127">
                                            <p:txEl>
                                              <p:pRg st="1" end="1"/>
                                            </p:txEl>
                                          </p:spTgt>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33122"/>
                                        </p:tgtEl>
                                        <p:attrNameLst>
                                          <p:attrName>style.visibility</p:attrName>
                                        </p:attrNameLst>
                                      </p:cBhvr>
                                      <p:to>
                                        <p:strVal val="visible"/>
                                      </p:to>
                                    </p:set>
                                    <p:animEffect transition="in" filter="dissolve">
                                      <p:cBhvr>
                                        <p:cTn id="21" dur="500"/>
                                        <p:tgtEl>
                                          <p:spTgt spid="133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7"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200" smtClean="0"/>
              <a:t>A Monopoly Does Not Have an S Curve</a:t>
            </a:r>
          </a:p>
        </p:txBody>
      </p:sp>
      <p:sp>
        <p:nvSpPr>
          <p:cNvPr id="31747" name="Rectangle 3"/>
          <p:cNvSpPr>
            <a:spLocks noGrp="1" noChangeArrowheads="1"/>
          </p:cNvSpPr>
          <p:nvPr>
            <p:ph idx="1"/>
          </p:nvPr>
        </p:nvSpPr>
        <p:spPr>
          <a:xfrm>
            <a:off x="457200" y="949325"/>
            <a:ext cx="8229600" cy="5400675"/>
          </a:xfrm>
        </p:spPr>
        <p:txBody>
          <a:bodyPr/>
          <a:lstStyle/>
          <a:p>
            <a:pPr marL="0" indent="0" eaLnBrk="1" hangingPunct="1">
              <a:spcBef>
                <a:spcPct val="20000"/>
              </a:spcBef>
              <a:buFont typeface="Wingdings" panose="05000000000000000000" pitchFamily="2" charset="2"/>
              <a:buNone/>
            </a:pPr>
            <a:r>
              <a:rPr lang="en-US" altLang="en-US" smtClean="0"/>
              <a:t>A competitive firm </a:t>
            </a:r>
          </a:p>
          <a:p>
            <a:pPr marL="403225" lvl="1" eaLnBrk="1" hangingPunct="1">
              <a:lnSpc>
                <a:spcPct val="105000"/>
              </a:lnSpc>
              <a:buClr>
                <a:srgbClr val="996633"/>
              </a:buClr>
              <a:buSzTx/>
              <a:buFont typeface="Wingdings" panose="05000000000000000000" pitchFamily="2" charset="2"/>
              <a:buChar char="§"/>
            </a:pPr>
            <a:r>
              <a:rPr lang="en-US" altLang="en-US" smtClean="0"/>
              <a:t>takes </a:t>
            </a:r>
            <a:r>
              <a:rPr lang="en-US" altLang="en-US" b="1" i="1" smtClean="0"/>
              <a:t>P</a:t>
            </a:r>
            <a:r>
              <a:rPr lang="en-US" altLang="en-US" smtClean="0"/>
              <a:t> as given</a:t>
            </a:r>
          </a:p>
          <a:p>
            <a:pPr marL="403225" lvl="1" eaLnBrk="1" hangingPunct="1">
              <a:lnSpc>
                <a:spcPct val="105000"/>
              </a:lnSpc>
              <a:buClr>
                <a:srgbClr val="996633"/>
              </a:buClr>
              <a:buSzTx/>
              <a:buFont typeface="Wingdings" panose="05000000000000000000" pitchFamily="2" charset="2"/>
              <a:buChar char="§"/>
            </a:pPr>
            <a:r>
              <a:rPr lang="en-US" altLang="en-US" smtClean="0"/>
              <a:t>has a supply curve that shows how its </a:t>
            </a:r>
            <a:r>
              <a:rPr lang="en-US" altLang="en-US" b="1" i="1" smtClean="0"/>
              <a:t>Q</a:t>
            </a:r>
            <a:r>
              <a:rPr lang="en-US" altLang="en-US" smtClean="0"/>
              <a:t> depends on </a:t>
            </a:r>
            <a:r>
              <a:rPr lang="en-US" altLang="en-US" b="1" i="1" smtClean="0"/>
              <a:t>P</a:t>
            </a:r>
            <a:endParaRPr lang="en-US" altLang="en-US" smtClean="0"/>
          </a:p>
          <a:p>
            <a:pPr marL="0" indent="0" eaLnBrk="1" hangingPunct="1">
              <a:spcBef>
                <a:spcPct val="55000"/>
              </a:spcBef>
              <a:buFont typeface="Wingdings" panose="05000000000000000000" pitchFamily="2" charset="2"/>
              <a:buNone/>
            </a:pPr>
            <a:r>
              <a:rPr lang="en-US" altLang="en-US" smtClean="0"/>
              <a:t>A monopoly firm</a:t>
            </a:r>
          </a:p>
          <a:p>
            <a:pPr marL="403225" lvl="1" eaLnBrk="1" hangingPunct="1">
              <a:lnSpc>
                <a:spcPct val="105000"/>
              </a:lnSpc>
              <a:buClr>
                <a:srgbClr val="996633"/>
              </a:buClr>
              <a:buSzTx/>
              <a:buFont typeface="Wingdings" panose="05000000000000000000" pitchFamily="2" charset="2"/>
              <a:buChar char="§"/>
            </a:pPr>
            <a:r>
              <a:rPr lang="en-US" altLang="en-US" smtClean="0"/>
              <a:t>is a “price-maker,” not a “price-taker”  </a:t>
            </a:r>
          </a:p>
          <a:p>
            <a:pPr marL="403225" lvl="1" eaLnBrk="1" hangingPunct="1">
              <a:lnSpc>
                <a:spcPct val="105000"/>
              </a:lnSpc>
              <a:buClr>
                <a:srgbClr val="996633"/>
              </a:buClr>
              <a:buSzTx/>
              <a:buFont typeface="Wingdings" panose="05000000000000000000" pitchFamily="2" charset="2"/>
              <a:buChar char="§"/>
            </a:pPr>
            <a:r>
              <a:rPr lang="en-US" altLang="en-US" b="1" i="1" smtClean="0"/>
              <a:t>Q</a:t>
            </a:r>
            <a:r>
              <a:rPr lang="en-US" altLang="en-US" smtClean="0"/>
              <a:t> does not depend on </a:t>
            </a:r>
            <a:r>
              <a:rPr lang="en-US" altLang="en-US" b="1" i="1" smtClean="0"/>
              <a:t>P</a:t>
            </a:r>
            <a:r>
              <a:rPr lang="en-US" altLang="en-US" smtClean="0"/>
              <a:t>; </a:t>
            </a:r>
            <a:br>
              <a:rPr lang="en-US" altLang="en-US" smtClean="0"/>
            </a:br>
            <a:r>
              <a:rPr lang="en-US" altLang="en-US" smtClean="0"/>
              <a:t>rather, </a:t>
            </a:r>
            <a:r>
              <a:rPr lang="en-US" altLang="en-US" b="1" i="1" smtClean="0"/>
              <a:t>Q</a:t>
            </a:r>
            <a:r>
              <a:rPr lang="en-US" altLang="en-US" smtClean="0"/>
              <a:t> and </a:t>
            </a:r>
            <a:r>
              <a:rPr lang="en-US" altLang="en-US" b="1" i="1" smtClean="0"/>
              <a:t>P</a:t>
            </a:r>
            <a:r>
              <a:rPr lang="en-US" altLang="en-US" smtClean="0"/>
              <a:t> are jointly determined by </a:t>
            </a:r>
            <a:br>
              <a:rPr lang="en-US" altLang="en-US" smtClean="0"/>
            </a:br>
            <a:r>
              <a:rPr lang="en-US" altLang="en-US" i="1" smtClean="0"/>
              <a:t>MC</a:t>
            </a:r>
            <a:r>
              <a:rPr lang="en-US" altLang="en-US" smtClean="0"/>
              <a:t>, </a:t>
            </a:r>
            <a:r>
              <a:rPr lang="en-US" altLang="en-US" i="1" smtClean="0"/>
              <a:t>MR</a:t>
            </a:r>
            <a:r>
              <a:rPr lang="en-US" altLang="en-US" smtClean="0"/>
              <a:t>, and the demand curve. </a:t>
            </a:r>
          </a:p>
          <a:p>
            <a:pPr marL="0" indent="0" eaLnBrk="1" hangingPunct="1">
              <a:spcBef>
                <a:spcPct val="55000"/>
              </a:spcBef>
              <a:buFont typeface="Wingdings" panose="05000000000000000000" pitchFamily="2" charset="2"/>
              <a:buNone/>
            </a:pPr>
            <a:r>
              <a:rPr lang="en-US" altLang="en-US" smtClean="0"/>
              <a:t>So there is no supply curve for monopoly.</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3000" smtClean="0"/>
              <a:t>Case Study:  Monopoly vs. Generic Drugs</a:t>
            </a:r>
          </a:p>
        </p:txBody>
      </p:sp>
      <p:sp>
        <p:nvSpPr>
          <p:cNvPr id="167939" name="Rectangle 3"/>
          <p:cNvSpPr>
            <a:spLocks noGrp="1" noChangeArrowheads="1"/>
          </p:cNvSpPr>
          <p:nvPr>
            <p:ph idx="1"/>
          </p:nvPr>
        </p:nvSpPr>
        <p:spPr>
          <a:xfrm>
            <a:off x="457200" y="1268413"/>
            <a:ext cx="3763963" cy="4248150"/>
          </a:xfrm>
        </p:spPr>
        <p:txBody>
          <a:bodyPr/>
          <a:lstStyle/>
          <a:p>
            <a:pPr marL="0" indent="0" eaLnBrk="1" hangingPunct="1">
              <a:spcBef>
                <a:spcPct val="60000"/>
              </a:spcBef>
              <a:buFont typeface="Wingdings" panose="05000000000000000000" pitchFamily="2" charset="2"/>
              <a:buNone/>
            </a:pPr>
            <a:r>
              <a:rPr lang="en-US" altLang="en-US" sz="2500" smtClean="0"/>
              <a:t>Patents on new drugs give a temporary monopoly to the seller.  </a:t>
            </a:r>
          </a:p>
          <a:p>
            <a:pPr marL="0" indent="0" eaLnBrk="1" hangingPunct="1">
              <a:spcBef>
                <a:spcPct val="70000"/>
              </a:spcBef>
              <a:buFont typeface="Wingdings" panose="05000000000000000000" pitchFamily="2" charset="2"/>
              <a:buNone/>
            </a:pPr>
            <a:r>
              <a:rPr lang="en-US" altLang="en-US" sz="2500" smtClean="0"/>
              <a:t>When the </a:t>
            </a:r>
            <a:br>
              <a:rPr lang="en-US" altLang="en-US" sz="2500" smtClean="0"/>
            </a:br>
            <a:r>
              <a:rPr lang="en-US" altLang="en-US" sz="2500" smtClean="0"/>
              <a:t>patent expires, </a:t>
            </a:r>
            <a:br>
              <a:rPr lang="en-US" altLang="en-US" sz="2500" smtClean="0"/>
            </a:br>
            <a:r>
              <a:rPr lang="en-US" altLang="en-US" sz="2500" smtClean="0"/>
              <a:t>the market </a:t>
            </a:r>
            <a:br>
              <a:rPr lang="en-US" altLang="en-US" sz="2500" smtClean="0"/>
            </a:br>
            <a:r>
              <a:rPr lang="en-US" altLang="en-US" sz="2500" smtClean="0"/>
              <a:t>becomes competitive, </a:t>
            </a:r>
            <a:br>
              <a:rPr lang="en-US" altLang="en-US" sz="2500" smtClean="0"/>
            </a:br>
            <a:r>
              <a:rPr lang="en-US" altLang="en-US" sz="2500" smtClean="0"/>
              <a:t>generics appear.</a:t>
            </a:r>
          </a:p>
        </p:txBody>
      </p:sp>
      <p:grpSp>
        <p:nvGrpSpPr>
          <p:cNvPr id="33796" name="Group 41"/>
          <p:cNvGrpSpPr>
            <a:grpSpLocks/>
          </p:cNvGrpSpPr>
          <p:nvPr/>
        </p:nvGrpSpPr>
        <p:grpSpPr bwMode="auto">
          <a:xfrm>
            <a:off x="4119563" y="3421063"/>
            <a:ext cx="4062412" cy="473075"/>
            <a:chOff x="2595" y="2155"/>
            <a:chExt cx="2559" cy="298"/>
          </a:xfrm>
        </p:grpSpPr>
        <p:sp>
          <p:nvSpPr>
            <p:cNvPr id="33824" name="Line 40"/>
            <p:cNvSpPr>
              <a:spLocks noChangeShapeType="1"/>
            </p:cNvSpPr>
            <p:nvPr/>
          </p:nvSpPr>
          <p:spPr bwMode="auto">
            <a:xfrm>
              <a:off x="3022" y="2305"/>
              <a:ext cx="213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5" name="Rectangle 15"/>
            <p:cNvSpPr>
              <a:spLocks noChangeArrowheads="1"/>
            </p:cNvSpPr>
            <p:nvPr/>
          </p:nvSpPr>
          <p:spPr bwMode="auto">
            <a:xfrm>
              <a:off x="2595" y="2155"/>
              <a:ext cx="42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i="1"/>
                <a:t>MC</a:t>
              </a:r>
            </a:p>
          </p:txBody>
        </p:sp>
      </p:grpSp>
      <p:grpSp>
        <p:nvGrpSpPr>
          <p:cNvPr id="33797" name="Group 16"/>
          <p:cNvGrpSpPr>
            <a:grpSpLocks/>
          </p:cNvGrpSpPr>
          <p:nvPr/>
        </p:nvGrpSpPr>
        <p:grpSpPr bwMode="auto">
          <a:xfrm>
            <a:off x="3195638" y="1465263"/>
            <a:ext cx="5451475" cy="4178300"/>
            <a:chOff x="1579" y="1014"/>
            <a:chExt cx="3434" cy="2632"/>
          </a:xfrm>
        </p:grpSpPr>
        <p:grpSp>
          <p:nvGrpSpPr>
            <p:cNvPr id="33819" name="Group 17"/>
            <p:cNvGrpSpPr>
              <a:grpSpLocks/>
            </p:cNvGrpSpPr>
            <p:nvPr/>
          </p:nvGrpSpPr>
          <p:grpSpPr bwMode="auto">
            <a:xfrm>
              <a:off x="2591" y="1080"/>
              <a:ext cx="2262" cy="2284"/>
              <a:chOff x="1489" y="785"/>
              <a:chExt cx="3650" cy="2492"/>
            </a:xfrm>
          </p:grpSpPr>
          <p:sp>
            <p:nvSpPr>
              <p:cNvPr id="33822" name="Line 18"/>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3" name="Line 19"/>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3820" name="Text Box 20"/>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33821" name="Text Box 21"/>
            <p:cNvSpPr txBox="1">
              <a:spLocks noChangeArrowheads="1"/>
            </p:cNvSpPr>
            <p:nvPr/>
          </p:nvSpPr>
          <p:spPr bwMode="auto">
            <a:xfrm>
              <a:off x="1579" y="1014"/>
              <a:ext cx="10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Price</a:t>
              </a:r>
            </a:p>
          </p:txBody>
        </p:sp>
      </p:grpSp>
      <p:grpSp>
        <p:nvGrpSpPr>
          <p:cNvPr id="33798" name="Group 22"/>
          <p:cNvGrpSpPr>
            <a:grpSpLocks/>
          </p:cNvGrpSpPr>
          <p:nvPr/>
        </p:nvGrpSpPr>
        <p:grpSpPr bwMode="auto">
          <a:xfrm>
            <a:off x="4799013" y="1906588"/>
            <a:ext cx="3595687" cy="2457450"/>
            <a:chOff x="2589" y="1292"/>
            <a:chExt cx="2265" cy="1548"/>
          </a:xfrm>
        </p:grpSpPr>
        <p:sp>
          <p:nvSpPr>
            <p:cNvPr id="33817" name="Line 23"/>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8" name="Text Box 24"/>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33799" name="Group 25"/>
          <p:cNvGrpSpPr>
            <a:grpSpLocks/>
          </p:cNvGrpSpPr>
          <p:nvPr/>
        </p:nvGrpSpPr>
        <p:grpSpPr bwMode="auto">
          <a:xfrm>
            <a:off x="4810125" y="1922463"/>
            <a:ext cx="2600325" cy="3024187"/>
            <a:chOff x="2596" y="1302"/>
            <a:chExt cx="1638" cy="1905"/>
          </a:xfrm>
        </p:grpSpPr>
        <p:sp>
          <p:nvSpPr>
            <p:cNvPr id="33815" name="Line 26"/>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6" name="Text Box 27"/>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167985" name="Group 49"/>
          <p:cNvGrpSpPr>
            <a:grpSpLocks/>
          </p:cNvGrpSpPr>
          <p:nvPr/>
        </p:nvGrpSpPr>
        <p:grpSpPr bwMode="auto">
          <a:xfrm>
            <a:off x="4206875" y="2549525"/>
            <a:ext cx="2216150" cy="3087688"/>
            <a:chOff x="2650" y="1606"/>
            <a:chExt cx="1396" cy="1945"/>
          </a:xfrm>
        </p:grpSpPr>
        <p:sp>
          <p:nvSpPr>
            <p:cNvPr id="33809" name="Line 13"/>
            <p:cNvSpPr>
              <a:spLocks noChangeShapeType="1"/>
            </p:cNvSpPr>
            <p:nvPr/>
          </p:nvSpPr>
          <p:spPr bwMode="auto">
            <a:xfrm>
              <a:off x="3024" y="1756"/>
              <a:ext cx="840"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0" name="Rectangle 14"/>
            <p:cNvSpPr>
              <a:spLocks noChangeArrowheads="1"/>
            </p:cNvSpPr>
            <p:nvPr/>
          </p:nvSpPr>
          <p:spPr bwMode="auto">
            <a:xfrm>
              <a:off x="2650" y="1606"/>
              <a:ext cx="36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2500" b="1" i="1"/>
                <a:t>P</a:t>
              </a:r>
              <a:r>
                <a:rPr lang="en-US" altLang="en-US" sz="2500" b="1" baseline="-25000"/>
                <a:t>M</a:t>
              </a:r>
            </a:p>
          </p:txBody>
        </p:sp>
        <p:sp>
          <p:nvSpPr>
            <p:cNvPr id="33811" name="Line 32"/>
            <p:cNvSpPr>
              <a:spLocks noChangeShapeType="1"/>
            </p:cNvSpPr>
            <p:nvPr/>
          </p:nvSpPr>
          <p:spPr bwMode="auto">
            <a:xfrm>
              <a:off x="3864" y="1758"/>
              <a:ext cx="0" cy="1511"/>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2" name="Oval 33"/>
            <p:cNvSpPr>
              <a:spLocks noChangeAspect="1" noChangeArrowheads="1"/>
            </p:cNvSpPr>
            <p:nvPr/>
          </p:nvSpPr>
          <p:spPr bwMode="auto">
            <a:xfrm>
              <a:off x="3822" y="2267"/>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33813" name="Text Box 34"/>
            <p:cNvSpPr txBox="1">
              <a:spLocks noChangeArrowheads="1"/>
            </p:cNvSpPr>
            <p:nvPr/>
          </p:nvSpPr>
          <p:spPr bwMode="auto">
            <a:xfrm>
              <a:off x="3738" y="3282"/>
              <a:ext cx="30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r>
                <a:rPr lang="en-US" altLang="en-US" sz="2500" b="1" baseline="-25000"/>
                <a:t>M</a:t>
              </a:r>
            </a:p>
          </p:txBody>
        </p:sp>
        <p:sp>
          <p:nvSpPr>
            <p:cNvPr id="33814" name="Oval 35"/>
            <p:cNvSpPr>
              <a:spLocks noChangeAspect="1" noChangeArrowheads="1"/>
            </p:cNvSpPr>
            <p:nvPr/>
          </p:nvSpPr>
          <p:spPr bwMode="auto">
            <a:xfrm>
              <a:off x="3822" y="1712"/>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167978" name="Rectangle 42"/>
          <p:cNvSpPr>
            <a:spLocks noChangeArrowheads="1"/>
          </p:cNvSpPr>
          <p:nvPr/>
        </p:nvSpPr>
        <p:spPr bwMode="auto">
          <a:xfrm>
            <a:off x="3352800" y="3416300"/>
            <a:ext cx="8905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2500" b="1" i="1"/>
              <a:t>P</a:t>
            </a:r>
            <a:r>
              <a:rPr lang="en-US" altLang="en-US" sz="2500" b="1" baseline="-25000"/>
              <a:t>C</a:t>
            </a:r>
            <a:r>
              <a:rPr lang="en-US" altLang="en-US" sz="2500"/>
              <a:t> =</a:t>
            </a:r>
            <a:endParaRPr lang="en-US" altLang="en-US" sz="2500" i="1"/>
          </a:p>
        </p:txBody>
      </p:sp>
      <p:grpSp>
        <p:nvGrpSpPr>
          <p:cNvPr id="167981" name="Group 45"/>
          <p:cNvGrpSpPr>
            <a:grpSpLocks/>
          </p:cNvGrpSpPr>
          <p:nvPr/>
        </p:nvGrpSpPr>
        <p:grpSpPr bwMode="auto">
          <a:xfrm>
            <a:off x="6819900" y="3594100"/>
            <a:ext cx="688975" cy="2438400"/>
            <a:chOff x="4296" y="2264"/>
            <a:chExt cx="434" cy="1536"/>
          </a:xfrm>
        </p:grpSpPr>
        <p:sp>
          <p:nvSpPr>
            <p:cNvPr id="33804" name="Line 37"/>
            <p:cNvSpPr>
              <a:spLocks noChangeShapeType="1"/>
            </p:cNvSpPr>
            <p:nvPr/>
          </p:nvSpPr>
          <p:spPr bwMode="auto">
            <a:xfrm flipH="1">
              <a:off x="4686" y="2309"/>
              <a:ext cx="3" cy="96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5" name="Oval 38"/>
            <p:cNvSpPr>
              <a:spLocks noChangeAspect="1" noChangeArrowheads="1"/>
            </p:cNvSpPr>
            <p:nvPr/>
          </p:nvSpPr>
          <p:spPr bwMode="auto">
            <a:xfrm>
              <a:off x="4644" y="2264"/>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33806" name="Group 44"/>
            <p:cNvGrpSpPr>
              <a:grpSpLocks/>
            </p:cNvGrpSpPr>
            <p:nvPr/>
          </p:nvGrpSpPr>
          <p:grpSpPr bwMode="auto">
            <a:xfrm>
              <a:off x="4296" y="3300"/>
              <a:ext cx="384" cy="500"/>
              <a:chOff x="4296" y="3300"/>
              <a:chExt cx="384" cy="500"/>
            </a:xfrm>
          </p:grpSpPr>
          <p:sp>
            <p:nvSpPr>
              <p:cNvPr id="33807" name="Text Box 39"/>
              <p:cNvSpPr txBox="1">
                <a:spLocks noChangeArrowheads="1"/>
              </p:cNvSpPr>
              <p:nvPr/>
            </p:nvSpPr>
            <p:spPr bwMode="auto">
              <a:xfrm>
                <a:off x="4296" y="3531"/>
                <a:ext cx="31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r>
                  <a:rPr lang="en-US" altLang="en-US" sz="2500" b="1" baseline="-25000"/>
                  <a:t>C</a:t>
                </a:r>
              </a:p>
            </p:txBody>
          </p:sp>
          <p:sp>
            <p:nvSpPr>
              <p:cNvPr id="33808" name="Line 43"/>
              <p:cNvSpPr>
                <a:spLocks noChangeShapeType="1"/>
              </p:cNvSpPr>
              <p:nvPr/>
            </p:nvSpPr>
            <p:spPr bwMode="auto">
              <a:xfrm flipV="1">
                <a:off x="4494" y="3300"/>
                <a:ext cx="186" cy="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33803" name="Text Box 46"/>
          <p:cNvSpPr txBox="1">
            <a:spLocks noChangeArrowheads="1"/>
          </p:cNvSpPr>
          <p:nvPr/>
        </p:nvSpPr>
        <p:spPr bwMode="auto">
          <a:xfrm>
            <a:off x="5589588" y="1147763"/>
            <a:ext cx="23701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a:t>The market for </a:t>
            </a:r>
            <a:br>
              <a:rPr lang="en-US" altLang="en-US" sz="2500"/>
            </a:br>
            <a:r>
              <a:rPr lang="en-US" altLang="en-US" sz="2500"/>
              <a:t>a typical drug</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subTnLst>
                                    <p:animClr clrSpc="rgb" dir="cw">
                                      <p:cBhvr override="childStyle">
                                        <p:cTn dur="1" fill="hold" display="0" masterRel="nextClick" afterEffect="1"/>
                                        <p:tgtEl>
                                          <p:spTgt spid="167939">
                                            <p:txEl>
                                              <p:pRg st="0" end="0"/>
                                            </p:txEl>
                                          </p:spTgt>
                                        </p:tgtEl>
                                        <p:attrNameLst>
                                          <p:attrName>ppt_c</p:attrName>
                                        </p:attrNameLst>
                                      </p:cBhvr>
                                      <p:to>
                                        <a:schemeClr val="bg2"/>
                                      </p:to>
                                    </p:animClr>
                                  </p:subTnLst>
                                </p:cTn>
                              </p:par>
                              <p:par>
                                <p:cTn id="8" presetID="18" presetClass="entr" presetSubtype="12" fill="hold" nodeType="withEffect">
                                  <p:stCondLst>
                                    <p:cond delay="0"/>
                                  </p:stCondLst>
                                  <p:childTnLst>
                                    <p:set>
                                      <p:cBhvr>
                                        <p:cTn id="9" dur="1" fill="hold">
                                          <p:stCondLst>
                                            <p:cond delay="0"/>
                                          </p:stCondLst>
                                        </p:cTn>
                                        <p:tgtEl>
                                          <p:spTgt spid="167985"/>
                                        </p:tgtEl>
                                        <p:attrNameLst>
                                          <p:attrName>style.visibility</p:attrName>
                                        </p:attrNameLst>
                                      </p:cBhvr>
                                      <p:to>
                                        <p:strVal val="visible"/>
                                      </p:to>
                                    </p:set>
                                    <p:animEffect transition="in" filter="strips(downLeft)">
                                      <p:cBhvr>
                                        <p:cTn id="10" dur="1000"/>
                                        <p:tgtEl>
                                          <p:spTgt spid="1679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7939">
                                            <p:txEl>
                                              <p:pRg st="1" end="1"/>
                                            </p:txEl>
                                          </p:spTgt>
                                        </p:tgtEl>
                                        <p:attrNameLst>
                                          <p:attrName>style.visibility</p:attrName>
                                        </p:attrNameLst>
                                      </p:cBhvr>
                                      <p:to>
                                        <p:strVal val="visible"/>
                                      </p:to>
                                    </p:set>
                                    <p:animEffect transition="in" filter="wipe(left)">
                                      <p:cBhvr>
                                        <p:cTn id="15" dur="500"/>
                                        <p:tgtEl>
                                          <p:spTgt spid="167939">
                                            <p:txEl>
                                              <p:pRg st="1" end="1"/>
                                            </p:txEl>
                                          </p:spTgt>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167981"/>
                                        </p:tgtEl>
                                        <p:attrNameLst>
                                          <p:attrName>style.visibility</p:attrName>
                                        </p:attrNameLst>
                                      </p:cBhvr>
                                      <p:to>
                                        <p:strVal val="visible"/>
                                      </p:to>
                                    </p:set>
                                    <p:animEffect transition="in" filter="wipe(up)">
                                      <p:cBhvr>
                                        <p:cTn id="19" dur="500"/>
                                        <p:tgtEl>
                                          <p:spTgt spid="16798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67978"/>
                                        </p:tgtEl>
                                        <p:attrNameLst>
                                          <p:attrName>style.visibility</p:attrName>
                                        </p:attrNameLst>
                                      </p:cBhvr>
                                      <p:to>
                                        <p:strVal val="visible"/>
                                      </p:to>
                                    </p:set>
                                    <p:animEffect transition="in" filter="strips(downLeft)">
                                      <p:cBhvr>
                                        <p:cTn id="22" dur="500"/>
                                        <p:tgtEl>
                                          <p:spTgt spid="16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5"/>
      <p:bldP spid="1679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The Welfare Cost of Monopoly</a:t>
            </a:r>
          </a:p>
        </p:txBody>
      </p:sp>
      <p:sp>
        <p:nvSpPr>
          <p:cNvPr id="35843" name="Rectangle 3"/>
          <p:cNvSpPr>
            <a:spLocks noGrp="1" noChangeArrowheads="1"/>
          </p:cNvSpPr>
          <p:nvPr>
            <p:ph idx="1"/>
          </p:nvPr>
        </p:nvSpPr>
        <p:spPr>
          <a:xfrm>
            <a:off x="457200" y="1022350"/>
            <a:ext cx="8229600" cy="5103813"/>
          </a:xfrm>
        </p:spPr>
        <p:txBody>
          <a:bodyPr/>
          <a:lstStyle/>
          <a:p>
            <a:pPr eaLnBrk="1" hangingPunct="1"/>
            <a:r>
              <a:rPr lang="en-US" altLang="en-US" smtClean="0"/>
              <a:t>Recall:  In a competitive market equilibrium, </a:t>
            </a:r>
            <a:br>
              <a:rPr lang="en-US" altLang="en-US" smtClean="0"/>
            </a:br>
            <a:r>
              <a:rPr lang="en-US" altLang="en-US" b="1" i="1" smtClean="0"/>
              <a:t>P</a:t>
            </a:r>
            <a:r>
              <a:rPr lang="en-US" altLang="en-US" smtClean="0"/>
              <a:t> = </a:t>
            </a:r>
            <a:r>
              <a:rPr lang="en-US" altLang="en-US" i="1" smtClean="0"/>
              <a:t>MC</a:t>
            </a:r>
            <a:r>
              <a:rPr lang="en-US" altLang="en-US" smtClean="0"/>
              <a:t> and total surplus is maximized.  </a:t>
            </a:r>
          </a:p>
          <a:p>
            <a:pPr eaLnBrk="1" hangingPunct="1"/>
            <a:r>
              <a:rPr lang="en-US" altLang="en-US" smtClean="0"/>
              <a:t>In the monopoly eq’m,  </a:t>
            </a:r>
            <a:r>
              <a:rPr lang="en-US" altLang="en-US" b="1" i="1" smtClean="0"/>
              <a:t>P</a:t>
            </a:r>
            <a:r>
              <a:rPr lang="en-US" altLang="en-US" smtClean="0"/>
              <a:t> &gt; </a:t>
            </a:r>
            <a:r>
              <a:rPr lang="en-US" altLang="en-US" i="1" smtClean="0"/>
              <a:t>MR</a:t>
            </a:r>
            <a:r>
              <a:rPr lang="en-US" altLang="en-US" smtClean="0"/>
              <a:t> = </a:t>
            </a:r>
            <a:r>
              <a:rPr lang="en-US" altLang="en-US" i="1" smtClean="0"/>
              <a:t>MC</a:t>
            </a:r>
          </a:p>
          <a:p>
            <a:pPr lvl="1" eaLnBrk="1" hangingPunct="1"/>
            <a:r>
              <a:rPr lang="en-US" altLang="en-US" smtClean="0"/>
              <a:t>The value to buyers of an additional unit (</a:t>
            </a:r>
            <a:r>
              <a:rPr lang="en-US" altLang="en-US" b="1" i="1" smtClean="0"/>
              <a:t>P</a:t>
            </a:r>
            <a:r>
              <a:rPr lang="en-US" altLang="en-US" smtClean="0"/>
              <a:t>)</a:t>
            </a:r>
            <a:br>
              <a:rPr lang="en-US" altLang="en-US" smtClean="0"/>
            </a:br>
            <a:r>
              <a:rPr lang="en-US" altLang="en-US" smtClean="0"/>
              <a:t>exceeds the cost of the resources needed to produce that unit (</a:t>
            </a:r>
            <a:r>
              <a:rPr lang="en-US" altLang="en-US" i="1" smtClean="0"/>
              <a:t>MC</a:t>
            </a:r>
            <a:r>
              <a:rPr lang="en-US" altLang="en-US" smtClean="0"/>
              <a:t>).  </a:t>
            </a:r>
          </a:p>
          <a:p>
            <a:pPr lvl="1" eaLnBrk="1" hangingPunct="1"/>
            <a:r>
              <a:rPr lang="en-US" altLang="en-US" smtClean="0"/>
              <a:t>The monopoly </a:t>
            </a:r>
            <a:r>
              <a:rPr lang="en-US" altLang="en-US" b="1" i="1" smtClean="0"/>
              <a:t>Q</a:t>
            </a:r>
            <a:r>
              <a:rPr lang="en-US" altLang="en-US" smtClean="0"/>
              <a:t> is too low –   </a:t>
            </a:r>
            <a:br>
              <a:rPr lang="en-US" altLang="en-US" smtClean="0"/>
            </a:br>
            <a:r>
              <a:rPr lang="en-US" altLang="en-US" smtClean="0"/>
              <a:t>could increase total surplus with a larger </a:t>
            </a:r>
            <a:r>
              <a:rPr lang="en-US" altLang="en-US" b="1" i="1" smtClean="0"/>
              <a:t>Q</a:t>
            </a:r>
            <a:r>
              <a:rPr lang="en-US" altLang="en-US" smtClean="0"/>
              <a:t>.  </a:t>
            </a:r>
          </a:p>
          <a:p>
            <a:pPr lvl="1" eaLnBrk="1" hangingPunct="1"/>
            <a:r>
              <a:rPr lang="en-US" altLang="en-US" smtClean="0"/>
              <a:t>Thus, monopoly results in a deadweight loss.</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77" name="Group 61"/>
          <p:cNvGrpSpPr>
            <a:grpSpLocks/>
          </p:cNvGrpSpPr>
          <p:nvPr/>
        </p:nvGrpSpPr>
        <p:grpSpPr bwMode="auto">
          <a:xfrm>
            <a:off x="3541713" y="2871788"/>
            <a:ext cx="3052762" cy="473075"/>
            <a:chOff x="2231" y="1809"/>
            <a:chExt cx="1923" cy="298"/>
          </a:xfrm>
        </p:grpSpPr>
        <p:sp>
          <p:nvSpPr>
            <p:cNvPr id="37926" name="Line 58"/>
            <p:cNvSpPr>
              <a:spLocks noChangeShapeType="1"/>
            </p:cNvSpPr>
            <p:nvPr/>
          </p:nvSpPr>
          <p:spPr bwMode="auto">
            <a:xfrm>
              <a:off x="3025" y="1959"/>
              <a:ext cx="1129"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27" name="Rectangle 59"/>
            <p:cNvSpPr>
              <a:spLocks noChangeArrowheads="1"/>
            </p:cNvSpPr>
            <p:nvPr/>
          </p:nvSpPr>
          <p:spPr bwMode="auto">
            <a:xfrm>
              <a:off x="2231" y="1809"/>
              <a:ext cx="78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t>P</a:t>
              </a:r>
              <a:r>
                <a:rPr lang="en-US" altLang="en-US" sz="2500" i="1"/>
                <a:t> = MC</a:t>
              </a:r>
            </a:p>
          </p:txBody>
        </p:sp>
      </p:grpSp>
      <p:grpSp>
        <p:nvGrpSpPr>
          <p:cNvPr id="137271" name="Group 55"/>
          <p:cNvGrpSpPr>
            <a:grpSpLocks/>
          </p:cNvGrpSpPr>
          <p:nvPr/>
        </p:nvGrpSpPr>
        <p:grpSpPr bwMode="auto">
          <a:xfrm>
            <a:off x="5599113" y="1458913"/>
            <a:ext cx="1825625" cy="2190750"/>
            <a:chOff x="3527" y="919"/>
            <a:chExt cx="1150" cy="1380"/>
          </a:xfrm>
        </p:grpSpPr>
        <p:sp>
          <p:nvSpPr>
            <p:cNvPr id="37923" name="AutoShape 52"/>
            <p:cNvSpPr>
              <a:spLocks noChangeArrowheads="1"/>
            </p:cNvSpPr>
            <p:nvPr/>
          </p:nvSpPr>
          <p:spPr bwMode="auto">
            <a:xfrm rot="5400000">
              <a:off x="3737" y="1894"/>
              <a:ext cx="534" cy="276"/>
            </a:xfrm>
            <a:prstGeom prst="triangle">
              <a:avLst>
                <a:gd name="adj" fmla="val 36278"/>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37924" name="Text Box 53"/>
            <p:cNvSpPr txBox="1">
              <a:spLocks noChangeArrowheads="1"/>
            </p:cNvSpPr>
            <p:nvPr/>
          </p:nvSpPr>
          <p:spPr bwMode="auto">
            <a:xfrm>
              <a:off x="3527" y="919"/>
              <a:ext cx="1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a:t>Deadweight </a:t>
              </a:r>
              <a:br>
                <a:rPr lang="en-US" altLang="en-US" sz="2400"/>
              </a:br>
              <a:r>
                <a:rPr lang="en-US" altLang="en-US" sz="2400"/>
                <a:t>loss</a:t>
              </a:r>
            </a:p>
          </p:txBody>
        </p:sp>
        <p:sp>
          <p:nvSpPr>
            <p:cNvPr id="37925" name="Arc 54"/>
            <p:cNvSpPr>
              <a:spLocks/>
            </p:cNvSpPr>
            <p:nvPr/>
          </p:nvSpPr>
          <p:spPr bwMode="auto">
            <a:xfrm>
              <a:off x="3710" y="1393"/>
              <a:ext cx="442" cy="436"/>
            </a:xfrm>
            <a:custGeom>
              <a:avLst/>
              <a:gdLst>
                <a:gd name="T0" fmla="*/ 0 w 21594"/>
                <a:gd name="T1" fmla="*/ 0 h 14981"/>
                <a:gd name="T2" fmla="*/ 0 w 21594"/>
                <a:gd name="T3" fmla="*/ 0 h 14981"/>
                <a:gd name="T4" fmla="*/ 0 w 21594"/>
                <a:gd name="T5" fmla="*/ 0 h 14981"/>
                <a:gd name="T6" fmla="*/ 0 60000 65536"/>
                <a:gd name="T7" fmla="*/ 0 60000 65536"/>
                <a:gd name="T8" fmla="*/ 0 60000 65536"/>
              </a:gdLst>
              <a:ahLst/>
              <a:cxnLst>
                <a:cxn ang="T6">
                  <a:pos x="T0" y="T1"/>
                </a:cxn>
                <a:cxn ang="T7">
                  <a:pos x="T2" y="T3"/>
                </a:cxn>
                <a:cxn ang="T8">
                  <a:pos x="T4" y="T5"/>
                </a:cxn>
              </a:cxnLst>
              <a:rect l="0" t="0" r="r" b="b"/>
              <a:pathLst>
                <a:path w="21594" h="14981" fill="none" extrusionOk="0">
                  <a:moveTo>
                    <a:pt x="21594" y="492"/>
                  </a:moveTo>
                  <a:cubicBezTo>
                    <a:pt x="21471" y="5907"/>
                    <a:pt x="19317" y="11078"/>
                    <a:pt x="15560" y="14981"/>
                  </a:cubicBezTo>
                </a:path>
                <a:path w="21594" h="14981" stroke="0" extrusionOk="0">
                  <a:moveTo>
                    <a:pt x="21594" y="492"/>
                  </a:moveTo>
                  <a:cubicBezTo>
                    <a:pt x="21471" y="5907"/>
                    <a:pt x="19317" y="11078"/>
                    <a:pt x="15560" y="14981"/>
                  </a:cubicBezTo>
                  <a:lnTo>
                    <a:pt x="0" y="0"/>
                  </a:lnTo>
                  <a:lnTo>
                    <a:pt x="21594" y="492"/>
                  </a:lnTo>
                  <a:close/>
                </a:path>
              </a:pathLst>
            </a:custGeom>
            <a:noFill/>
            <a:ln w="28575">
              <a:solidFill>
                <a:srgbClr val="008000"/>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7265" name="Group 49"/>
          <p:cNvGrpSpPr>
            <a:grpSpLocks/>
          </p:cNvGrpSpPr>
          <p:nvPr/>
        </p:nvGrpSpPr>
        <p:grpSpPr bwMode="auto">
          <a:xfrm>
            <a:off x="4119563" y="2549525"/>
            <a:ext cx="2016125" cy="1344613"/>
            <a:chOff x="2595" y="1606"/>
            <a:chExt cx="1270" cy="847"/>
          </a:xfrm>
        </p:grpSpPr>
        <p:sp>
          <p:nvSpPr>
            <p:cNvPr id="37919" name="Line 40"/>
            <p:cNvSpPr>
              <a:spLocks noChangeShapeType="1"/>
            </p:cNvSpPr>
            <p:nvPr/>
          </p:nvSpPr>
          <p:spPr bwMode="auto">
            <a:xfrm>
              <a:off x="3025" y="2307"/>
              <a:ext cx="840"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20" name="Line 37"/>
            <p:cNvSpPr>
              <a:spLocks noChangeShapeType="1"/>
            </p:cNvSpPr>
            <p:nvPr/>
          </p:nvSpPr>
          <p:spPr bwMode="auto">
            <a:xfrm>
              <a:off x="3024" y="1756"/>
              <a:ext cx="840"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21" name="Rectangle 30"/>
            <p:cNvSpPr>
              <a:spLocks noChangeArrowheads="1"/>
            </p:cNvSpPr>
            <p:nvPr/>
          </p:nvSpPr>
          <p:spPr bwMode="auto">
            <a:xfrm>
              <a:off x="2748" y="1606"/>
              <a:ext cx="24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b="1" i="1"/>
                <a:t>P</a:t>
              </a:r>
            </a:p>
          </p:txBody>
        </p:sp>
        <p:sp>
          <p:nvSpPr>
            <p:cNvPr id="37922" name="Rectangle 46"/>
            <p:cNvSpPr>
              <a:spLocks noChangeArrowheads="1"/>
            </p:cNvSpPr>
            <p:nvPr/>
          </p:nvSpPr>
          <p:spPr bwMode="auto">
            <a:xfrm>
              <a:off x="2595" y="2155"/>
              <a:ext cx="42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i="1"/>
                <a:t>MC</a:t>
              </a:r>
            </a:p>
          </p:txBody>
        </p:sp>
      </p:grpSp>
      <p:sp>
        <p:nvSpPr>
          <p:cNvPr id="37893" name="Rectangle 2"/>
          <p:cNvSpPr>
            <a:spLocks noGrp="1" noChangeArrowheads="1"/>
          </p:cNvSpPr>
          <p:nvPr>
            <p:ph type="title"/>
          </p:nvPr>
        </p:nvSpPr>
        <p:spPr/>
        <p:txBody>
          <a:bodyPr/>
          <a:lstStyle/>
          <a:p>
            <a:pPr eaLnBrk="1" hangingPunct="1"/>
            <a:r>
              <a:rPr lang="en-US" altLang="en-US" smtClean="0"/>
              <a:t>The Welfare Cost of Monopoly</a:t>
            </a:r>
          </a:p>
        </p:txBody>
      </p:sp>
      <p:sp>
        <p:nvSpPr>
          <p:cNvPr id="137219" name="Rectangle 3"/>
          <p:cNvSpPr>
            <a:spLocks noGrp="1" noChangeArrowheads="1"/>
          </p:cNvSpPr>
          <p:nvPr>
            <p:ph idx="1"/>
          </p:nvPr>
        </p:nvSpPr>
        <p:spPr>
          <a:xfrm>
            <a:off x="468313" y="1223963"/>
            <a:ext cx="3189287" cy="4529137"/>
          </a:xfrm>
        </p:spPr>
        <p:txBody>
          <a:bodyPr/>
          <a:lstStyle/>
          <a:p>
            <a:pPr marL="0" indent="0" eaLnBrk="1" hangingPunct="1">
              <a:spcBef>
                <a:spcPct val="20000"/>
              </a:spcBef>
              <a:buFont typeface="Wingdings" panose="05000000000000000000" pitchFamily="2" charset="2"/>
              <a:buNone/>
            </a:pPr>
            <a:r>
              <a:rPr lang="en-US" altLang="en-US" sz="2600" smtClean="0"/>
              <a:t>Competitive eq’m:</a:t>
            </a:r>
          </a:p>
          <a:p>
            <a:pPr marL="233363" lvl="1" indent="-3175" eaLnBrk="1" hangingPunct="1">
              <a:lnSpc>
                <a:spcPct val="105000"/>
              </a:lnSpc>
              <a:buFontTx/>
              <a:buNone/>
            </a:pPr>
            <a:r>
              <a:rPr lang="en-US" altLang="en-US" sz="2500" smtClean="0"/>
              <a:t>quantity = </a:t>
            </a:r>
            <a:r>
              <a:rPr lang="en-US" altLang="en-US" sz="2500" b="1" i="1" smtClean="0"/>
              <a:t>Q</a:t>
            </a:r>
            <a:r>
              <a:rPr lang="en-US" altLang="en-US" sz="2500" b="1" baseline="-25000" smtClean="0"/>
              <a:t>E</a:t>
            </a:r>
            <a:endParaRPr lang="en-US" altLang="en-US" sz="2500" smtClean="0"/>
          </a:p>
          <a:p>
            <a:pPr marL="233363" lvl="1" indent="-3175" eaLnBrk="1" hangingPunct="1">
              <a:lnSpc>
                <a:spcPct val="105000"/>
              </a:lnSpc>
              <a:buFontTx/>
              <a:buNone/>
            </a:pPr>
            <a:r>
              <a:rPr lang="en-US" altLang="en-US" sz="2500" b="1" i="1" smtClean="0"/>
              <a:t>P</a:t>
            </a:r>
            <a:r>
              <a:rPr lang="en-US" altLang="en-US" sz="2500" smtClean="0"/>
              <a:t> = </a:t>
            </a:r>
            <a:r>
              <a:rPr lang="en-US" altLang="en-US" sz="2500" i="1" smtClean="0"/>
              <a:t>MC</a:t>
            </a:r>
            <a:endParaRPr lang="en-US" altLang="en-US" sz="2500" smtClean="0"/>
          </a:p>
          <a:p>
            <a:pPr marL="233363" lvl="1" indent="-3175" eaLnBrk="1" hangingPunct="1">
              <a:lnSpc>
                <a:spcPct val="105000"/>
              </a:lnSpc>
              <a:buFontTx/>
              <a:buNone/>
            </a:pPr>
            <a:r>
              <a:rPr lang="en-US" altLang="en-US" sz="2500" smtClean="0"/>
              <a:t>total surplus is maximized</a:t>
            </a:r>
          </a:p>
          <a:p>
            <a:pPr marL="0" indent="0" eaLnBrk="1" hangingPunct="1">
              <a:spcBef>
                <a:spcPct val="50000"/>
              </a:spcBef>
              <a:buFont typeface="Wingdings" panose="05000000000000000000" pitchFamily="2" charset="2"/>
              <a:buNone/>
            </a:pPr>
            <a:r>
              <a:rPr lang="en-US" altLang="en-US" sz="2600" smtClean="0"/>
              <a:t>Monopoly eq’m:</a:t>
            </a:r>
          </a:p>
          <a:p>
            <a:pPr marL="233363" lvl="1" indent="-3175" eaLnBrk="1" hangingPunct="1">
              <a:lnSpc>
                <a:spcPct val="105000"/>
              </a:lnSpc>
              <a:buFontTx/>
              <a:buNone/>
            </a:pPr>
            <a:r>
              <a:rPr lang="en-US" altLang="en-US" sz="2500" smtClean="0"/>
              <a:t>quantity = </a:t>
            </a:r>
            <a:r>
              <a:rPr lang="en-US" altLang="en-US" sz="2500" b="1" i="1" smtClean="0"/>
              <a:t>Q</a:t>
            </a:r>
            <a:r>
              <a:rPr lang="en-US" altLang="en-US" sz="2500" b="1" baseline="-25000" smtClean="0"/>
              <a:t>M</a:t>
            </a:r>
            <a:endParaRPr lang="en-US" altLang="en-US" sz="2500" smtClean="0"/>
          </a:p>
          <a:p>
            <a:pPr marL="233363" lvl="1" indent="-3175" eaLnBrk="1" hangingPunct="1">
              <a:lnSpc>
                <a:spcPct val="105000"/>
              </a:lnSpc>
              <a:buFontTx/>
              <a:buNone/>
            </a:pPr>
            <a:r>
              <a:rPr lang="en-US" altLang="en-US" sz="2500" b="1" i="1" smtClean="0"/>
              <a:t>P</a:t>
            </a:r>
            <a:r>
              <a:rPr lang="en-US" altLang="en-US" sz="2500" smtClean="0"/>
              <a:t> &gt; </a:t>
            </a:r>
            <a:r>
              <a:rPr lang="en-US" altLang="en-US" sz="2500" i="1" smtClean="0"/>
              <a:t>MC</a:t>
            </a:r>
          </a:p>
          <a:p>
            <a:pPr marL="233363" lvl="1" indent="-3175" eaLnBrk="1" hangingPunct="1">
              <a:lnSpc>
                <a:spcPct val="105000"/>
              </a:lnSpc>
              <a:buFontTx/>
              <a:buNone/>
            </a:pPr>
            <a:r>
              <a:rPr lang="en-US" altLang="en-US" sz="2500" smtClean="0"/>
              <a:t>deadweight loss</a:t>
            </a:r>
          </a:p>
        </p:txBody>
      </p:sp>
      <p:grpSp>
        <p:nvGrpSpPr>
          <p:cNvPr id="37895" name="Group 8"/>
          <p:cNvGrpSpPr>
            <a:grpSpLocks/>
          </p:cNvGrpSpPr>
          <p:nvPr/>
        </p:nvGrpSpPr>
        <p:grpSpPr bwMode="auto">
          <a:xfrm>
            <a:off x="3195638" y="1465263"/>
            <a:ext cx="5451475" cy="4178300"/>
            <a:chOff x="1579" y="1014"/>
            <a:chExt cx="3434" cy="2632"/>
          </a:xfrm>
        </p:grpSpPr>
        <p:grpSp>
          <p:nvGrpSpPr>
            <p:cNvPr id="37914" name="Group 9"/>
            <p:cNvGrpSpPr>
              <a:grpSpLocks/>
            </p:cNvGrpSpPr>
            <p:nvPr/>
          </p:nvGrpSpPr>
          <p:grpSpPr bwMode="auto">
            <a:xfrm>
              <a:off x="2591" y="1080"/>
              <a:ext cx="2262" cy="2284"/>
              <a:chOff x="1489" y="785"/>
              <a:chExt cx="3650" cy="2492"/>
            </a:xfrm>
          </p:grpSpPr>
          <p:sp>
            <p:nvSpPr>
              <p:cNvPr id="37917" name="Line 10"/>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18" name="Line 11"/>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7915" name="Text Box 12"/>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37916" name="Text Box 13"/>
            <p:cNvSpPr txBox="1">
              <a:spLocks noChangeArrowheads="1"/>
            </p:cNvSpPr>
            <p:nvPr/>
          </p:nvSpPr>
          <p:spPr bwMode="auto">
            <a:xfrm>
              <a:off x="1579" y="1014"/>
              <a:ext cx="10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Price</a:t>
              </a:r>
            </a:p>
          </p:txBody>
        </p:sp>
      </p:grpSp>
      <p:grpSp>
        <p:nvGrpSpPr>
          <p:cNvPr id="37896" name="Group 17"/>
          <p:cNvGrpSpPr>
            <a:grpSpLocks/>
          </p:cNvGrpSpPr>
          <p:nvPr/>
        </p:nvGrpSpPr>
        <p:grpSpPr bwMode="auto">
          <a:xfrm>
            <a:off x="4799013" y="1906588"/>
            <a:ext cx="3595687" cy="2457450"/>
            <a:chOff x="2589" y="1292"/>
            <a:chExt cx="2265" cy="1548"/>
          </a:xfrm>
        </p:grpSpPr>
        <p:sp>
          <p:nvSpPr>
            <p:cNvPr id="37912" name="Line 18"/>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13" name="Text Box 19"/>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137236" name="Group 20"/>
          <p:cNvGrpSpPr>
            <a:grpSpLocks/>
          </p:cNvGrpSpPr>
          <p:nvPr/>
        </p:nvGrpSpPr>
        <p:grpSpPr bwMode="auto">
          <a:xfrm>
            <a:off x="4810125" y="1922463"/>
            <a:ext cx="2600325" cy="3024187"/>
            <a:chOff x="2596" y="1302"/>
            <a:chExt cx="1638" cy="1905"/>
          </a:xfrm>
        </p:grpSpPr>
        <p:sp>
          <p:nvSpPr>
            <p:cNvPr id="37910" name="Line 21"/>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11" name="Text Box 22"/>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37898" name="Group 23"/>
          <p:cNvGrpSpPr>
            <a:grpSpLocks/>
          </p:cNvGrpSpPr>
          <p:nvPr/>
        </p:nvGrpSpPr>
        <p:grpSpPr bwMode="auto">
          <a:xfrm>
            <a:off x="5114925" y="1865313"/>
            <a:ext cx="2722563" cy="3014662"/>
            <a:chOff x="2788" y="1266"/>
            <a:chExt cx="1715" cy="1899"/>
          </a:xfrm>
        </p:grpSpPr>
        <p:sp>
          <p:nvSpPr>
            <p:cNvPr id="37908" name="Line 24"/>
            <p:cNvSpPr>
              <a:spLocks noChangeShapeType="1"/>
            </p:cNvSpPr>
            <p:nvPr/>
          </p:nvSpPr>
          <p:spPr bwMode="auto">
            <a:xfrm flipV="1">
              <a:off x="2788" y="1479"/>
              <a:ext cx="1409" cy="168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09" name="Text Box 25"/>
            <p:cNvSpPr txBox="1">
              <a:spLocks noChangeArrowheads="1"/>
            </p:cNvSpPr>
            <p:nvPr/>
          </p:nvSpPr>
          <p:spPr bwMode="auto">
            <a:xfrm>
              <a:off x="4129" y="1266"/>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MC</a:t>
              </a:r>
            </a:p>
          </p:txBody>
        </p:sp>
      </p:grpSp>
      <p:grpSp>
        <p:nvGrpSpPr>
          <p:cNvPr id="137264" name="Group 48"/>
          <p:cNvGrpSpPr>
            <a:grpSpLocks/>
          </p:cNvGrpSpPr>
          <p:nvPr/>
        </p:nvGrpSpPr>
        <p:grpSpPr bwMode="auto">
          <a:xfrm>
            <a:off x="5900738" y="2717800"/>
            <a:ext cx="488950" cy="2919413"/>
            <a:chOff x="3717" y="1712"/>
            <a:chExt cx="308" cy="1839"/>
          </a:xfrm>
        </p:grpSpPr>
        <p:sp>
          <p:nvSpPr>
            <p:cNvPr id="37904" name="Line 38"/>
            <p:cNvSpPr>
              <a:spLocks noChangeShapeType="1"/>
            </p:cNvSpPr>
            <p:nvPr/>
          </p:nvSpPr>
          <p:spPr bwMode="auto">
            <a:xfrm>
              <a:off x="3864" y="1758"/>
              <a:ext cx="0" cy="1511"/>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05" name="Oval 27"/>
            <p:cNvSpPr>
              <a:spLocks noChangeAspect="1" noChangeArrowheads="1"/>
            </p:cNvSpPr>
            <p:nvPr/>
          </p:nvSpPr>
          <p:spPr bwMode="auto">
            <a:xfrm>
              <a:off x="3822" y="2267"/>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37906" name="Text Box 28"/>
            <p:cNvSpPr txBox="1">
              <a:spLocks noChangeArrowheads="1"/>
            </p:cNvSpPr>
            <p:nvPr/>
          </p:nvSpPr>
          <p:spPr bwMode="auto">
            <a:xfrm>
              <a:off x="3717" y="3282"/>
              <a:ext cx="30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r>
                <a:rPr lang="en-US" altLang="en-US" sz="2500" b="1" baseline="-25000"/>
                <a:t>M</a:t>
              </a:r>
            </a:p>
          </p:txBody>
        </p:sp>
        <p:sp>
          <p:nvSpPr>
            <p:cNvPr id="37907" name="Oval 29"/>
            <p:cNvSpPr>
              <a:spLocks noChangeAspect="1" noChangeArrowheads="1"/>
            </p:cNvSpPr>
            <p:nvPr/>
          </p:nvSpPr>
          <p:spPr bwMode="auto">
            <a:xfrm>
              <a:off x="3822" y="1712"/>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137267" name="Group 51"/>
          <p:cNvGrpSpPr>
            <a:grpSpLocks/>
          </p:cNvGrpSpPr>
          <p:nvPr/>
        </p:nvGrpSpPr>
        <p:grpSpPr bwMode="auto">
          <a:xfrm>
            <a:off x="6419850" y="3036888"/>
            <a:ext cx="493713" cy="2600325"/>
            <a:chOff x="4044" y="1913"/>
            <a:chExt cx="311" cy="1638"/>
          </a:xfrm>
        </p:grpSpPr>
        <p:sp>
          <p:nvSpPr>
            <p:cNvPr id="37901" name="Line 44"/>
            <p:cNvSpPr>
              <a:spLocks noChangeShapeType="1"/>
            </p:cNvSpPr>
            <p:nvPr/>
          </p:nvSpPr>
          <p:spPr bwMode="auto">
            <a:xfrm>
              <a:off x="4158" y="1958"/>
              <a:ext cx="0" cy="1316"/>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02" name="Oval 45"/>
            <p:cNvSpPr>
              <a:spLocks noChangeAspect="1" noChangeArrowheads="1"/>
            </p:cNvSpPr>
            <p:nvPr/>
          </p:nvSpPr>
          <p:spPr bwMode="auto">
            <a:xfrm>
              <a:off x="4113" y="1913"/>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37903" name="Text Box 47"/>
            <p:cNvSpPr txBox="1">
              <a:spLocks noChangeArrowheads="1"/>
            </p:cNvSpPr>
            <p:nvPr/>
          </p:nvSpPr>
          <p:spPr bwMode="auto">
            <a:xfrm>
              <a:off x="4044" y="3282"/>
              <a:ext cx="31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r>
                <a:rPr lang="en-US" altLang="en-US" sz="2500" b="1" baseline="-25000"/>
                <a:t>E</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37267"/>
                                        </p:tgtEl>
                                        <p:attrNameLst>
                                          <p:attrName>style.visibility</p:attrName>
                                        </p:attrNameLst>
                                      </p:cBhvr>
                                      <p:to>
                                        <p:strVal val="visible"/>
                                      </p:to>
                                    </p:set>
                                    <p:animEffect transition="in" filter="wipe(up)">
                                      <p:cBhvr>
                                        <p:cTn id="15" dur="500"/>
                                        <p:tgtEl>
                                          <p:spTgt spid="1372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7219">
                                            <p:txEl>
                                              <p:pRg st="2" end="2"/>
                                            </p:txEl>
                                          </p:spTgt>
                                        </p:tgtEl>
                                        <p:attrNameLst>
                                          <p:attrName>style.visibility</p:attrName>
                                        </p:attrNameLst>
                                      </p:cBhvr>
                                      <p:to>
                                        <p:strVal val="visible"/>
                                      </p:to>
                                    </p:set>
                                    <p:animEffect transition="in" filter="wipe(left)">
                                      <p:cBhvr>
                                        <p:cTn id="20" dur="500"/>
                                        <p:tgtEl>
                                          <p:spTgt spid="137219">
                                            <p:txEl>
                                              <p:pRg st="2" end="2"/>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137277"/>
                                        </p:tgtEl>
                                        <p:attrNameLst>
                                          <p:attrName>style.visibility</p:attrName>
                                        </p:attrNameLst>
                                      </p:cBhvr>
                                      <p:to>
                                        <p:strVal val="visible"/>
                                      </p:to>
                                    </p:set>
                                    <p:animEffect transition="in" filter="wipe(right)">
                                      <p:cBhvr>
                                        <p:cTn id="23" dur="500"/>
                                        <p:tgtEl>
                                          <p:spTgt spid="13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7219">
                                            <p:txEl>
                                              <p:pRg st="3" end="3"/>
                                            </p:txEl>
                                          </p:spTgt>
                                        </p:tgtEl>
                                        <p:attrNameLst>
                                          <p:attrName>style.visibility</p:attrName>
                                        </p:attrNameLst>
                                      </p:cBhvr>
                                      <p:to>
                                        <p:strVal val="visible"/>
                                      </p:to>
                                    </p:set>
                                    <p:animEffect transition="in" filter="wipe(left)">
                                      <p:cBhvr>
                                        <p:cTn id="28" dur="500"/>
                                        <p:tgtEl>
                                          <p:spTgt spid="13721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xit" presetSubtype="0" fill="hold" nodeType="clickEffect">
                                  <p:stCondLst>
                                    <p:cond delay="0"/>
                                  </p:stCondLst>
                                  <p:childTnLst>
                                    <p:animEffect transition="out" filter="dissolve">
                                      <p:cBhvr>
                                        <p:cTn id="32" dur="500"/>
                                        <p:tgtEl>
                                          <p:spTgt spid="137277"/>
                                        </p:tgtEl>
                                      </p:cBhvr>
                                    </p:animEffect>
                                    <p:set>
                                      <p:cBhvr>
                                        <p:cTn id="33" dur="1" fill="hold">
                                          <p:stCondLst>
                                            <p:cond delay="499"/>
                                          </p:stCondLst>
                                        </p:cTn>
                                        <p:tgtEl>
                                          <p:spTgt spid="137277"/>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7219">
                                            <p:txEl>
                                              <p:pRg st="4" end="4"/>
                                            </p:txEl>
                                          </p:spTgt>
                                        </p:tgtEl>
                                        <p:attrNameLst>
                                          <p:attrName>style.visibility</p:attrName>
                                        </p:attrNameLst>
                                      </p:cBhvr>
                                      <p:to>
                                        <p:strVal val="visible"/>
                                      </p:to>
                                    </p:set>
                                    <p:animEffect transition="in" filter="wipe(left)">
                                      <p:cBhvr>
                                        <p:cTn id="38" dur="500"/>
                                        <p:tgtEl>
                                          <p:spTgt spid="137219">
                                            <p:txEl>
                                              <p:pRg st="4" end="4"/>
                                            </p:txEl>
                                          </p:spTgt>
                                        </p:tgtEl>
                                      </p:cBhvr>
                                    </p:animEffect>
                                  </p:childTnLst>
                                </p:cTn>
                              </p:par>
                              <p:par>
                                <p:cTn id="39" presetID="18" presetClass="entr" presetSubtype="6" fill="hold" nodeType="withEffect">
                                  <p:stCondLst>
                                    <p:cond delay="0"/>
                                  </p:stCondLst>
                                  <p:childTnLst>
                                    <p:set>
                                      <p:cBhvr>
                                        <p:cTn id="40" dur="1" fill="hold">
                                          <p:stCondLst>
                                            <p:cond delay="0"/>
                                          </p:stCondLst>
                                        </p:cTn>
                                        <p:tgtEl>
                                          <p:spTgt spid="137236"/>
                                        </p:tgtEl>
                                        <p:attrNameLst>
                                          <p:attrName>style.visibility</p:attrName>
                                        </p:attrNameLst>
                                      </p:cBhvr>
                                      <p:to>
                                        <p:strVal val="visible"/>
                                      </p:to>
                                    </p:set>
                                    <p:animEffect transition="in" filter="strips(downRight)">
                                      <p:cBhvr>
                                        <p:cTn id="41" dur="500"/>
                                        <p:tgtEl>
                                          <p:spTgt spid="1372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7219">
                                            <p:txEl>
                                              <p:pRg st="5" end="5"/>
                                            </p:txEl>
                                          </p:spTgt>
                                        </p:tgtEl>
                                        <p:attrNameLst>
                                          <p:attrName>style.visibility</p:attrName>
                                        </p:attrNameLst>
                                      </p:cBhvr>
                                      <p:to>
                                        <p:strVal val="visible"/>
                                      </p:to>
                                    </p:set>
                                    <p:animEffect transition="in" filter="wipe(left)">
                                      <p:cBhvr>
                                        <p:cTn id="46" dur="500"/>
                                        <p:tgtEl>
                                          <p:spTgt spid="137219">
                                            <p:txEl>
                                              <p:pRg st="5" end="5"/>
                                            </p:txEl>
                                          </p:spTgt>
                                        </p:tgtEl>
                                      </p:cBhvr>
                                    </p:animEffect>
                                  </p:childTnLst>
                                </p:cTn>
                              </p:par>
                              <p:par>
                                <p:cTn id="47" presetID="22" presetClass="entr" presetSubtype="1" fill="hold" nodeType="withEffect">
                                  <p:stCondLst>
                                    <p:cond delay="0"/>
                                  </p:stCondLst>
                                  <p:childTnLst>
                                    <p:set>
                                      <p:cBhvr>
                                        <p:cTn id="48" dur="1" fill="hold">
                                          <p:stCondLst>
                                            <p:cond delay="0"/>
                                          </p:stCondLst>
                                        </p:cTn>
                                        <p:tgtEl>
                                          <p:spTgt spid="137264"/>
                                        </p:tgtEl>
                                        <p:attrNameLst>
                                          <p:attrName>style.visibility</p:attrName>
                                        </p:attrNameLst>
                                      </p:cBhvr>
                                      <p:to>
                                        <p:strVal val="visible"/>
                                      </p:to>
                                    </p:set>
                                    <p:animEffect transition="in" filter="wipe(up)">
                                      <p:cBhvr>
                                        <p:cTn id="49" dur="500"/>
                                        <p:tgtEl>
                                          <p:spTgt spid="1372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7219">
                                            <p:txEl>
                                              <p:pRg st="6" end="6"/>
                                            </p:txEl>
                                          </p:spTgt>
                                        </p:tgtEl>
                                        <p:attrNameLst>
                                          <p:attrName>style.visibility</p:attrName>
                                        </p:attrNameLst>
                                      </p:cBhvr>
                                      <p:to>
                                        <p:strVal val="visible"/>
                                      </p:to>
                                    </p:set>
                                    <p:animEffect transition="in" filter="wipe(left)">
                                      <p:cBhvr>
                                        <p:cTn id="54" dur="500"/>
                                        <p:tgtEl>
                                          <p:spTgt spid="137219">
                                            <p:txEl>
                                              <p:pRg st="6" end="6"/>
                                            </p:txEl>
                                          </p:spTgt>
                                        </p:tgtEl>
                                      </p:cBhvr>
                                    </p:animEffect>
                                  </p:childTnLst>
                                </p:cTn>
                              </p:par>
                              <p:par>
                                <p:cTn id="55" presetID="18" presetClass="entr" presetSubtype="12" fill="hold" nodeType="withEffect">
                                  <p:stCondLst>
                                    <p:cond delay="0"/>
                                  </p:stCondLst>
                                  <p:childTnLst>
                                    <p:set>
                                      <p:cBhvr>
                                        <p:cTn id="56" dur="1" fill="hold">
                                          <p:stCondLst>
                                            <p:cond delay="0"/>
                                          </p:stCondLst>
                                        </p:cTn>
                                        <p:tgtEl>
                                          <p:spTgt spid="137265"/>
                                        </p:tgtEl>
                                        <p:attrNameLst>
                                          <p:attrName>style.visibility</p:attrName>
                                        </p:attrNameLst>
                                      </p:cBhvr>
                                      <p:to>
                                        <p:strVal val="visible"/>
                                      </p:to>
                                    </p:set>
                                    <p:animEffect transition="in" filter="strips(downLeft)">
                                      <p:cBhvr>
                                        <p:cTn id="57" dur="500"/>
                                        <p:tgtEl>
                                          <p:spTgt spid="1372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7219">
                                            <p:txEl>
                                              <p:pRg st="7" end="7"/>
                                            </p:txEl>
                                          </p:spTgt>
                                        </p:tgtEl>
                                        <p:attrNameLst>
                                          <p:attrName>style.visibility</p:attrName>
                                        </p:attrNameLst>
                                      </p:cBhvr>
                                      <p:to>
                                        <p:strVal val="visible"/>
                                      </p:to>
                                    </p:set>
                                    <p:animEffect transition="in" filter="wipe(left)">
                                      <p:cBhvr>
                                        <p:cTn id="62" dur="500"/>
                                        <p:tgtEl>
                                          <p:spTgt spid="137219">
                                            <p:txEl>
                                              <p:pRg st="7" end="7"/>
                                            </p:txEl>
                                          </p:spTgt>
                                        </p:tgtEl>
                                      </p:cBhvr>
                                    </p:animEffect>
                                  </p:childTnLst>
                                </p:cTn>
                              </p:par>
                              <p:par>
                                <p:cTn id="63" presetID="18" presetClass="entr" presetSubtype="12" fill="hold" nodeType="withEffect">
                                  <p:stCondLst>
                                    <p:cond delay="0"/>
                                  </p:stCondLst>
                                  <p:childTnLst>
                                    <p:set>
                                      <p:cBhvr>
                                        <p:cTn id="64" dur="1" fill="hold">
                                          <p:stCondLst>
                                            <p:cond delay="0"/>
                                          </p:stCondLst>
                                        </p:cTn>
                                        <p:tgtEl>
                                          <p:spTgt spid="137271"/>
                                        </p:tgtEl>
                                        <p:attrNameLst>
                                          <p:attrName>style.visibility</p:attrName>
                                        </p:attrNameLst>
                                      </p:cBhvr>
                                      <p:to>
                                        <p:strVal val="visible"/>
                                      </p:to>
                                    </p:set>
                                    <p:animEffect transition="in" filter="strips(downLeft)">
                                      <p:cBhvr>
                                        <p:cTn id="65" dur="500"/>
                                        <p:tgtEl>
                                          <p:spTgt spid="137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19075"/>
            <a:ext cx="8229600" cy="649288"/>
          </a:xfrm>
        </p:spPr>
        <p:txBody>
          <a:bodyPr/>
          <a:lstStyle/>
          <a:p>
            <a:pPr eaLnBrk="1" hangingPunct="1"/>
            <a:r>
              <a:rPr lang="en-US" altLang="en-US" sz="3200" smtClean="0"/>
              <a:t>Public Policy Toward Monopolies</a:t>
            </a:r>
          </a:p>
        </p:txBody>
      </p:sp>
      <p:sp>
        <p:nvSpPr>
          <p:cNvPr id="39939" name="Rectangle 3"/>
          <p:cNvSpPr>
            <a:spLocks noGrp="1" noChangeArrowheads="1"/>
          </p:cNvSpPr>
          <p:nvPr>
            <p:ph idx="1"/>
          </p:nvPr>
        </p:nvSpPr>
        <p:spPr>
          <a:xfrm>
            <a:off x="457200" y="920750"/>
            <a:ext cx="8229600" cy="5489575"/>
          </a:xfrm>
        </p:spPr>
        <p:txBody>
          <a:bodyPr/>
          <a:lstStyle/>
          <a:p>
            <a:pPr eaLnBrk="1" hangingPunct="1"/>
            <a:r>
              <a:rPr lang="en-US" altLang="en-US" sz="2700" smtClean="0"/>
              <a:t>Increasing competition with antitrust laws</a:t>
            </a:r>
          </a:p>
          <a:p>
            <a:pPr lvl="1" eaLnBrk="1" hangingPunct="1"/>
            <a:r>
              <a:rPr lang="en-US" altLang="en-US" smtClean="0"/>
              <a:t>Antitrust laws ban certain anticompetitive practices, allow govt to break up monopolies.  </a:t>
            </a:r>
          </a:p>
          <a:p>
            <a:pPr eaLnBrk="1" hangingPunct="1"/>
            <a:r>
              <a:rPr lang="en-US" altLang="en-US" sz="2700" smtClean="0"/>
              <a:t>Regulation</a:t>
            </a:r>
          </a:p>
          <a:p>
            <a:pPr lvl="1" eaLnBrk="1" hangingPunct="1"/>
            <a:r>
              <a:rPr lang="en-US" altLang="en-US" smtClean="0"/>
              <a:t>Govt agencies set the monopolist’s price</a:t>
            </a:r>
          </a:p>
          <a:p>
            <a:pPr lvl="1" eaLnBrk="1" hangingPunct="1"/>
            <a:r>
              <a:rPr lang="en-US" altLang="en-US" smtClean="0"/>
              <a:t>For natural monopolies, </a:t>
            </a:r>
            <a:r>
              <a:rPr lang="en-US" altLang="en-US" i="1" smtClean="0"/>
              <a:t>MC</a:t>
            </a:r>
            <a:r>
              <a:rPr lang="en-US" altLang="en-US" smtClean="0"/>
              <a:t> &lt; </a:t>
            </a:r>
            <a:r>
              <a:rPr lang="en-US" altLang="en-US" i="1" smtClean="0"/>
              <a:t>ATC</a:t>
            </a:r>
            <a:r>
              <a:rPr lang="en-US" altLang="en-US" smtClean="0"/>
              <a:t> at all </a:t>
            </a:r>
            <a:r>
              <a:rPr lang="en-US" altLang="en-US" b="1" i="1" smtClean="0"/>
              <a:t>Q</a:t>
            </a:r>
            <a:r>
              <a:rPr lang="en-US" altLang="en-US" smtClean="0"/>
              <a:t>, </a:t>
            </a:r>
            <a:br>
              <a:rPr lang="en-US" altLang="en-US" smtClean="0"/>
            </a:br>
            <a:r>
              <a:rPr lang="en-US" altLang="en-US" smtClean="0"/>
              <a:t>so marginal cost pricing would result in losses.</a:t>
            </a:r>
          </a:p>
          <a:p>
            <a:pPr lvl="1" eaLnBrk="1" hangingPunct="1"/>
            <a:r>
              <a:rPr lang="en-US" altLang="en-US" smtClean="0"/>
              <a:t>If so, regulators might subsidize the monopolist or set </a:t>
            </a:r>
            <a:r>
              <a:rPr lang="en-US" altLang="en-US" b="1" i="1" smtClean="0"/>
              <a:t>P</a:t>
            </a:r>
            <a:r>
              <a:rPr lang="en-US" altLang="en-US" smtClean="0"/>
              <a:t> = </a:t>
            </a:r>
            <a:r>
              <a:rPr lang="en-US" altLang="en-US" i="1" smtClean="0"/>
              <a:t>ATC</a:t>
            </a:r>
            <a:r>
              <a:rPr lang="en-US" altLang="en-US" smtClean="0"/>
              <a:t> for zero economic profit.  </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029"/>
          <p:cNvSpPr>
            <a:spLocks noGrp="1" noChangeArrowheads="1"/>
          </p:cNvSpPr>
          <p:nvPr>
            <p:ph idx="1"/>
          </p:nvPr>
        </p:nvSpPr>
        <p:spPr>
          <a:xfrm>
            <a:off x="409575" y="1681163"/>
            <a:ext cx="8229600" cy="4362450"/>
          </a:xfrm>
        </p:spPr>
        <p:txBody>
          <a:bodyPr/>
          <a:lstStyle/>
          <a:p>
            <a:pPr eaLnBrk="1" hangingPunct="1">
              <a:spcBef>
                <a:spcPct val="40000"/>
              </a:spcBef>
              <a:buClr>
                <a:srgbClr val="003399"/>
              </a:buClr>
            </a:pPr>
            <a:r>
              <a:rPr lang="en-US" altLang="en-US" smtClean="0"/>
              <a:t>Why do monopolies arise?</a:t>
            </a:r>
          </a:p>
          <a:p>
            <a:pPr eaLnBrk="1" hangingPunct="1">
              <a:spcBef>
                <a:spcPct val="40000"/>
              </a:spcBef>
              <a:buClr>
                <a:srgbClr val="003399"/>
              </a:buClr>
            </a:pPr>
            <a:r>
              <a:rPr lang="en-US" altLang="en-US" smtClean="0"/>
              <a:t>Why is </a:t>
            </a:r>
            <a:r>
              <a:rPr lang="en-US" altLang="en-US" i="1" smtClean="0"/>
              <a:t>MR</a:t>
            </a:r>
            <a:r>
              <a:rPr lang="en-US" altLang="en-US" smtClean="0"/>
              <a:t> &lt; </a:t>
            </a:r>
            <a:r>
              <a:rPr lang="en-US" altLang="en-US" b="1" i="1" smtClean="0"/>
              <a:t>P</a:t>
            </a:r>
            <a:r>
              <a:rPr lang="en-US" altLang="en-US" smtClean="0"/>
              <a:t>  for a monopolist?</a:t>
            </a:r>
          </a:p>
          <a:p>
            <a:pPr eaLnBrk="1" hangingPunct="1">
              <a:spcBef>
                <a:spcPct val="40000"/>
              </a:spcBef>
              <a:buClr>
                <a:srgbClr val="003399"/>
              </a:buClr>
            </a:pPr>
            <a:r>
              <a:rPr lang="en-US" altLang="en-US" smtClean="0"/>
              <a:t>How do monopolies choose their </a:t>
            </a:r>
            <a:r>
              <a:rPr lang="en-US" altLang="en-US" b="1" i="1" smtClean="0"/>
              <a:t>P</a:t>
            </a:r>
            <a:r>
              <a:rPr lang="en-US" altLang="en-US" smtClean="0"/>
              <a:t> and </a:t>
            </a:r>
            <a:r>
              <a:rPr lang="en-US" altLang="en-US" b="1" i="1" smtClean="0"/>
              <a:t>Q</a:t>
            </a:r>
            <a:r>
              <a:rPr lang="en-US" altLang="en-US" smtClean="0"/>
              <a:t>?  </a:t>
            </a:r>
          </a:p>
          <a:p>
            <a:pPr eaLnBrk="1" hangingPunct="1">
              <a:spcBef>
                <a:spcPct val="40000"/>
              </a:spcBef>
              <a:buClr>
                <a:srgbClr val="003399"/>
              </a:buClr>
            </a:pPr>
            <a:r>
              <a:rPr lang="en-US" altLang="en-US" smtClean="0"/>
              <a:t>How do monopolies affect society’s well-being?</a:t>
            </a:r>
          </a:p>
          <a:p>
            <a:pPr eaLnBrk="1" hangingPunct="1">
              <a:spcBef>
                <a:spcPct val="40000"/>
              </a:spcBef>
              <a:buClr>
                <a:srgbClr val="003399"/>
              </a:buClr>
            </a:pPr>
            <a:r>
              <a:rPr lang="en-US" altLang="en-US" smtClean="0"/>
              <a:t>What can the government do about monopolies?</a:t>
            </a:r>
          </a:p>
          <a:p>
            <a:pPr eaLnBrk="1" hangingPunct="1">
              <a:spcBef>
                <a:spcPct val="40000"/>
              </a:spcBef>
              <a:buClr>
                <a:srgbClr val="003399"/>
              </a:buClr>
            </a:pPr>
            <a:r>
              <a:rPr lang="en-US" altLang="en-US" smtClean="0"/>
              <a:t>What is price discrimination?  </a:t>
            </a:r>
          </a:p>
        </p:txBody>
      </p:sp>
      <p:sp>
        <p:nvSpPr>
          <p:cNvPr id="5123" name="Rectangle 1026"/>
          <p:cNvSpPr>
            <a:spLocks noChangeArrowheads="1"/>
          </p:cNvSpPr>
          <p:nvPr/>
        </p:nvSpPr>
        <p:spPr bwMode="auto">
          <a:xfrm>
            <a:off x="0" y="0"/>
            <a:ext cx="9144000" cy="4857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124" name="Oval 1027"/>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2" name="Title 1"/>
          <p:cNvSpPr>
            <a:spLocks noGrp="1"/>
          </p:cNvSpPr>
          <p:nvPr>
            <p:ph type="title"/>
          </p:nvPr>
        </p:nvSpPr>
        <p:spPr/>
        <p:txBody>
          <a:bodyPr/>
          <a:lstStyle/>
          <a:p>
            <a:endParaRPr lang="en-IN"/>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57200" y="219075"/>
            <a:ext cx="8229600" cy="649288"/>
          </a:xfrm>
        </p:spPr>
        <p:txBody>
          <a:bodyPr/>
          <a:lstStyle/>
          <a:p>
            <a:pPr eaLnBrk="1" hangingPunct="1"/>
            <a:r>
              <a:rPr lang="en-US" altLang="en-US" sz="3200" smtClean="0"/>
              <a:t>Public Policy Toward Monopolies</a:t>
            </a:r>
          </a:p>
        </p:txBody>
      </p:sp>
      <p:sp>
        <p:nvSpPr>
          <p:cNvPr id="41988" name="Rectangle 3"/>
          <p:cNvSpPr>
            <a:spLocks noGrp="1" noChangeArrowheads="1"/>
          </p:cNvSpPr>
          <p:nvPr>
            <p:ph idx="1"/>
          </p:nvPr>
        </p:nvSpPr>
        <p:spPr>
          <a:xfrm>
            <a:off x="457200" y="920750"/>
            <a:ext cx="8229600" cy="5489575"/>
          </a:xfrm>
        </p:spPr>
        <p:txBody>
          <a:bodyPr/>
          <a:lstStyle/>
          <a:p>
            <a:pPr eaLnBrk="1" hangingPunct="1"/>
            <a:r>
              <a:rPr lang="en-US" altLang="en-US" sz="2700" smtClean="0"/>
              <a:t>Public ownership</a:t>
            </a:r>
          </a:p>
          <a:p>
            <a:pPr lvl="1" eaLnBrk="1" hangingPunct="1"/>
            <a:r>
              <a:rPr lang="en-US" altLang="en-US" smtClean="0"/>
              <a:t>Example:  Postal Service</a:t>
            </a:r>
          </a:p>
          <a:p>
            <a:pPr lvl="1" eaLnBrk="1" hangingPunct="1"/>
            <a:r>
              <a:rPr lang="en-US" altLang="en-US" smtClean="0"/>
              <a:t>Problem:  Public ownership is usually less efficient since no profit motive to minimize costs</a:t>
            </a:r>
          </a:p>
          <a:p>
            <a:pPr eaLnBrk="1" hangingPunct="1"/>
            <a:r>
              <a:rPr lang="en-US" altLang="en-US" sz="2700" smtClean="0"/>
              <a:t>Doing nothing</a:t>
            </a:r>
          </a:p>
          <a:p>
            <a:pPr lvl="1" eaLnBrk="1" hangingPunct="1"/>
            <a:r>
              <a:rPr lang="en-US" altLang="en-US" smtClean="0"/>
              <a:t>The foregoing policies all have drawbacks, </a:t>
            </a:r>
            <a:br>
              <a:rPr lang="en-US" altLang="en-US" smtClean="0"/>
            </a:br>
            <a:r>
              <a:rPr lang="en-US" altLang="en-US" smtClean="0"/>
              <a:t>so the best policy may be no policy.  </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Price Discrimination</a:t>
            </a:r>
          </a:p>
        </p:txBody>
      </p:sp>
      <p:sp>
        <p:nvSpPr>
          <p:cNvPr id="44035" name="Rectangle 3"/>
          <p:cNvSpPr>
            <a:spLocks noGrp="1" noChangeArrowheads="1"/>
          </p:cNvSpPr>
          <p:nvPr>
            <p:ph idx="1"/>
          </p:nvPr>
        </p:nvSpPr>
        <p:spPr/>
        <p:txBody>
          <a:bodyPr/>
          <a:lstStyle/>
          <a:p>
            <a:pPr eaLnBrk="1" hangingPunct="1"/>
            <a:r>
              <a:rPr lang="en-US" altLang="en-US" smtClean="0"/>
              <a:t>Discrimination is the practice of treating people differently based on some characteristic, such as race or gender.  </a:t>
            </a:r>
          </a:p>
          <a:p>
            <a:pPr eaLnBrk="1" hangingPunct="1"/>
            <a:r>
              <a:rPr lang="en-US" altLang="en-US" b="1" smtClean="0">
                <a:solidFill>
                  <a:srgbClr val="CC0000"/>
                </a:solidFill>
              </a:rPr>
              <a:t>Price discrimination</a:t>
            </a:r>
            <a:r>
              <a:rPr lang="en-US" altLang="en-US" smtClean="0"/>
              <a:t> is the business practice of selling the same good at different prices to different buyers.  </a:t>
            </a:r>
          </a:p>
          <a:p>
            <a:pPr eaLnBrk="1" hangingPunct="1"/>
            <a:r>
              <a:rPr lang="en-US" altLang="en-US" smtClean="0"/>
              <a:t>The characteristic used in price discrimination </a:t>
            </a:r>
            <a:br>
              <a:rPr lang="en-US" altLang="en-US" smtClean="0"/>
            </a:br>
            <a:r>
              <a:rPr lang="en-US" altLang="en-US" smtClean="0"/>
              <a:t>is willingness to pay (WTP):   </a:t>
            </a:r>
          </a:p>
          <a:p>
            <a:pPr lvl="1" eaLnBrk="1" hangingPunct="1"/>
            <a:r>
              <a:rPr lang="en-US" altLang="en-US" smtClean="0"/>
              <a:t>A firm can increase profit by charging a higher price to buyers with higher WTP.</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First Degree Price Discrimination</a:t>
            </a:r>
          </a:p>
        </p:txBody>
      </p:sp>
      <p:sp>
        <p:nvSpPr>
          <p:cNvPr id="46083" name="Content Placeholder 2"/>
          <p:cNvSpPr>
            <a:spLocks noGrp="1"/>
          </p:cNvSpPr>
          <p:nvPr>
            <p:ph idx="1"/>
          </p:nvPr>
        </p:nvSpPr>
        <p:spPr>
          <a:xfrm>
            <a:off x="457200" y="1436688"/>
            <a:ext cx="8229600" cy="5124450"/>
          </a:xfrm>
        </p:spPr>
        <p:txBody>
          <a:bodyPr/>
          <a:lstStyle/>
          <a:p>
            <a:r>
              <a:rPr lang="en-US" altLang="en-US" smtClean="0"/>
              <a:t>First degree price discrimination is the limiting or extreme case of price discrimination, which is not a practicable price policy.</a:t>
            </a:r>
          </a:p>
          <a:p>
            <a:r>
              <a:rPr lang="en-US" altLang="en-US" smtClean="0"/>
              <a:t>Here, the monopolist charges maximum possible price for each unit of the product according to willingness of individual consumer to pay, leaving no consumer surplus with him.</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Second Degree Price Discrimination</a:t>
            </a:r>
          </a:p>
        </p:txBody>
      </p:sp>
      <p:sp>
        <p:nvSpPr>
          <p:cNvPr id="47107" name="Content Placeholder 2"/>
          <p:cNvSpPr>
            <a:spLocks noGrp="1"/>
          </p:cNvSpPr>
          <p:nvPr>
            <p:ph idx="1"/>
          </p:nvPr>
        </p:nvSpPr>
        <p:spPr/>
        <p:txBody>
          <a:bodyPr/>
          <a:lstStyle/>
          <a:p>
            <a:r>
              <a:rPr lang="en-US" altLang="en-US" smtClean="0"/>
              <a:t>The second degree price discrimination is said to arise, when the concerned monopolist is in a position to extract a large part of the consumer surplus by selling different quantities of his product at more than two prices to different groups of consumers according to their willingness to pay or otherwise.</a:t>
            </a:r>
          </a:p>
          <a:p>
            <a:r>
              <a:rPr lang="en-US" altLang="en-US" smtClean="0"/>
              <a:t> The second degree price discrimination is also known as </a:t>
            </a:r>
            <a:r>
              <a:rPr lang="en-US" altLang="en-US" b="1" smtClean="0"/>
              <a:t>block pricing</a:t>
            </a:r>
            <a:r>
              <a:rPr lang="en-US" altLang="en-US" smtClean="0"/>
              <a: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34975" y="633413"/>
            <a:ext cx="8229600" cy="649287"/>
          </a:xfrm>
        </p:spPr>
        <p:txBody>
          <a:bodyPr/>
          <a:lstStyle/>
          <a:p>
            <a:r>
              <a:rPr lang="en-US" altLang="en-US" smtClean="0"/>
              <a:t>Third Degree Price Discrimination</a:t>
            </a:r>
          </a:p>
        </p:txBody>
      </p:sp>
      <p:sp>
        <p:nvSpPr>
          <p:cNvPr id="48131" name="Content Placeholder 2"/>
          <p:cNvSpPr>
            <a:spLocks noGrp="1"/>
          </p:cNvSpPr>
          <p:nvPr>
            <p:ph idx="1"/>
          </p:nvPr>
        </p:nvSpPr>
        <p:spPr>
          <a:xfrm>
            <a:off x="434975" y="1441450"/>
            <a:ext cx="8229600" cy="5124450"/>
          </a:xfrm>
        </p:spPr>
        <p:txBody>
          <a:bodyPr/>
          <a:lstStyle/>
          <a:p>
            <a:r>
              <a:rPr lang="en-US" altLang="en-US" smtClean="0"/>
              <a:t>Under third degree price discrimination, the monopolist divides the market for his product into two or more sub-markets with different price elasticities of demand and charges different prices from each one of them.</a:t>
            </a:r>
          </a:p>
          <a:p>
            <a:r>
              <a:rPr lang="en-US" altLang="en-US" smtClean="0"/>
              <a:t> In this manner, he treats each sub-market as a separate market. This is the most common form of price discrimination.</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5938" name="Group 50"/>
          <p:cNvGrpSpPr>
            <a:grpSpLocks/>
          </p:cNvGrpSpPr>
          <p:nvPr/>
        </p:nvGrpSpPr>
        <p:grpSpPr bwMode="auto">
          <a:xfrm>
            <a:off x="4957763" y="1436688"/>
            <a:ext cx="2627312" cy="1501775"/>
            <a:chOff x="3123" y="905"/>
            <a:chExt cx="1655" cy="946"/>
          </a:xfrm>
        </p:grpSpPr>
        <p:sp>
          <p:nvSpPr>
            <p:cNvPr id="50213" name="AutoShape 34"/>
            <p:cNvSpPr>
              <a:spLocks noChangeArrowheads="1"/>
            </p:cNvSpPr>
            <p:nvPr/>
          </p:nvSpPr>
          <p:spPr bwMode="auto">
            <a:xfrm>
              <a:off x="3123" y="1299"/>
              <a:ext cx="825" cy="552"/>
            </a:xfrm>
            <a:prstGeom prst="rtTriangle">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0214" name="Group 45"/>
            <p:cNvGrpSpPr>
              <a:grpSpLocks/>
            </p:cNvGrpSpPr>
            <p:nvPr/>
          </p:nvGrpSpPr>
          <p:grpSpPr bwMode="auto">
            <a:xfrm>
              <a:off x="3288" y="905"/>
              <a:ext cx="1490" cy="817"/>
              <a:chOff x="3288" y="905"/>
              <a:chExt cx="1490" cy="817"/>
            </a:xfrm>
          </p:grpSpPr>
          <p:sp>
            <p:nvSpPr>
              <p:cNvPr id="50215" name="Text Box 43"/>
              <p:cNvSpPr txBox="1">
                <a:spLocks noChangeArrowheads="1"/>
              </p:cNvSpPr>
              <p:nvPr/>
            </p:nvSpPr>
            <p:spPr bwMode="auto">
              <a:xfrm>
                <a:off x="3628" y="905"/>
                <a:ext cx="1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400"/>
                  <a:t>Consumer surplus</a:t>
                </a:r>
              </a:p>
            </p:txBody>
          </p:sp>
          <p:sp>
            <p:nvSpPr>
              <p:cNvPr id="50216" name="Arc 44"/>
              <p:cNvSpPr>
                <a:spLocks/>
              </p:cNvSpPr>
              <p:nvPr/>
            </p:nvSpPr>
            <p:spPr bwMode="auto">
              <a:xfrm>
                <a:off x="3288" y="1246"/>
                <a:ext cx="560" cy="476"/>
              </a:xfrm>
              <a:custGeom>
                <a:avLst/>
                <a:gdLst>
                  <a:gd name="T0" fmla="*/ 0 w 20745"/>
                  <a:gd name="T1" fmla="*/ 0 h 19257"/>
                  <a:gd name="T2" fmla="*/ 0 w 20745"/>
                  <a:gd name="T3" fmla="*/ 0 h 19257"/>
                  <a:gd name="T4" fmla="*/ 0 w 20745"/>
                  <a:gd name="T5" fmla="*/ 0 h 19257"/>
                  <a:gd name="T6" fmla="*/ 0 60000 65536"/>
                  <a:gd name="T7" fmla="*/ 0 60000 65536"/>
                  <a:gd name="T8" fmla="*/ 0 60000 65536"/>
                </a:gdLst>
                <a:ahLst/>
                <a:cxnLst>
                  <a:cxn ang="T6">
                    <a:pos x="T0" y="T1"/>
                  </a:cxn>
                  <a:cxn ang="T7">
                    <a:pos x="T2" y="T3"/>
                  </a:cxn>
                  <a:cxn ang="T8">
                    <a:pos x="T4" y="T5"/>
                  </a:cxn>
                </a:cxnLst>
                <a:rect l="0" t="0" r="r" b="b"/>
                <a:pathLst>
                  <a:path w="20745" h="19257" fill="none" extrusionOk="0">
                    <a:moveTo>
                      <a:pt x="20745" y="6017"/>
                    </a:moveTo>
                    <a:cubicBezTo>
                      <a:pt x="19080" y="11756"/>
                      <a:pt x="15112" y="16549"/>
                      <a:pt x="9784" y="19256"/>
                    </a:cubicBezTo>
                  </a:path>
                  <a:path w="20745" h="19257" stroke="0" extrusionOk="0">
                    <a:moveTo>
                      <a:pt x="20745" y="6017"/>
                    </a:moveTo>
                    <a:cubicBezTo>
                      <a:pt x="19080" y="11756"/>
                      <a:pt x="15112" y="16549"/>
                      <a:pt x="9784" y="19256"/>
                    </a:cubicBezTo>
                    <a:lnTo>
                      <a:pt x="0" y="0"/>
                    </a:lnTo>
                    <a:lnTo>
                      <a:pt x="20745" y="6017"/>
                    </a:lnTo>
                    <a:close/>
                  </a:path>
                </a:pathLst>
              </a:custGeom>
              <a:noFill/>
              <a:ln w="28575">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65940" name="Group 52"/>
          <p:cNvGrpSpPr>
            <a:grpSpLocks/>
          </p:cNvGrpSpPr>
          <p:nvPr/>
        </p:nvGrpSpPr>
        <p:grpSpPr bwMode="auto">
          <a:xfrm>
            <a:off x="6291263" y="2349500"/>
            <a:ext cx="2441575" cy="1470025"/>
            <a:chOff x="3963" y="1480"/>
            <a:chExt cx="1538" cy="926"/>
          </a:xfrm>
        </p:grpSpPr>
        <p:sp>
          <p:nvSpPr>
            <p:cNvPr id="50209" name="AutoShape 36"/>
            <p:cNvSpPr>
              <a:spLocks noChangeArrowheads="1"/>
            </p:cNvSpPr>
            <p:nvPr/>
          </p:nvSpPr>
          <p:spPr bwMode="auto">
            <a:xfrm>
              <a:off x="3963" y="1854"/>
              <a:ext cx="825" cy="552"/>
            </a:xfrm>
            <a:prstGeom prst="rtTriangle">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0210" name="Group 41"/>
            <p:cNvGrpSpPr>
              <a:grpSpLocks/>
            </p:cNvGrpSpPr>
            <p:nvPr/>
          </p:nvGrpSpPr>
          <p:grpSpPr bwMode="auto">
            <a:xfrm>
              <a:off x="4144" y="1480"/>
              <a:ext cx="1357" cy="740"/>
              <a:chOff x="4144" y="1480"/>
              <a:chExt cx="1357" cy="740"/>
            </a:xfrm>
          </p:grpSpPr>
          <p:sp>
            <p:nvSpPr>
              <p:cNvPr id="50211" name="Text Box 39"/>
              <p:cNvSpPr txBox="1">
                <a:spLocks noChangeArrowheads="1"/>
              </p:cNvSpPr>
              <p:nvPr/>
            </p:nvSpPr>
            <p:spPr bwMode="auto">
              <a:xfrm>
                <a:off x="4351" y="1480"/>
                <a:ext cx="1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400"/>
                  <a:t>Deadweight </a:t>
                </a:r>
                <a:br>
                  <a:rPr lang="en-US" altLang="en-US" sz="2400"/>
                </a:br>
                <a:r>
                  <a:rPr lang="en-US" altLang="en-US" sz="2400"/>
                  <a:t>loss</a:t>
                </a:r>
              </a:p>
            </p:txBody>
          </p:sp>
          <p:sp>
            <p:nvSpPr>
              <p:cNvPr id="50212" name="Arc 40"/>
              <p:cNvSpPr>
                <a:spLocks/>
              </p:cNvSpPr>
              <p:nvPr/>
            </p:nvSpPr>
            <p:spPr bwMode="auto">
              <a:xfrm>
                <a:off x="4144" y="1863"/>
                <a:ext cx="425" cy="357"/>
              </a:xfrm>
              <a:custGeom>
                <a:avLst/>
                <a:gdLst>
                  <a:gd name="T0" fmla="*/ 0 w 20745"/>
                  <a:gd name="T1" fmla="*/ 0 h 20334"/>
                  <a:gd name="T2" fmla="*/ 0 w 20745"/>
                  <a:gd name="T3" fmla="*/ 0 h 20334"/>
                  <a:gd name="T4" fmla="*/ 0 w 20745"/>
                  <a:gd name="T5" fmla="*/ 0 h 20334"/>
                  <a:gd name="T6" fmla="*/ 0 60000 65536"/>
                  <a:gd name="T7" fmla="*/ 0 60000 65536"/>
                  <a:gd name="T8" fmla="*/ 0 60000 65536"/>
                </a:gdLst>
                <a:ahLst/>
                <a:cxnLst>
                  <a:cxn ang="T6">
                    <a:pos x="T0" y="T1"/>
                  </a:cxn>
                  <a:cxn ang="T7">
                    <a:pos x="T2" y="T3"/>
                  </a:cxn>
                  <a:cxn ang="T8">
                    <a:pos x="T4" y="T5"/>
                  </a:cxn>
                </a:cxnLst>
                <a:rect l="0" t="0" r="r" b="b"/>
                <a:pathLst>
                  <a:path w="20745" h="20334" fill="none" extrusionOk="0">
                    <a:moveTo>
                      <a:pt x="20745" y="6017"/>
                    </a:moveTo>
                    <a:cubicBezTo>
                      <a:pt x="18814" y="12671"/>
                      <a:pt x="13809" y="17996"/>
                      <a:pt x="7286" y="20334"/>
                    </a:cubicBezTo>
                  </a:path>
                  <a:path w="20745" h="20334" stroke="0" extrusionOk="0">
                    <a:moveTo>
                      <a:pt x="20745" y="6017"/>
                    </a:moveTo>
                    <a:cubicBezTo>
                      <a:pt x="18814" y="12671"/>
                      <a:pt x="13809" y="17996"/>
                      <a:pt x="7286" y="20334"/>
                    </a:cubicBezTo>
                    <a:lnTo>
                      <a:pt x="0" y="0"/>
                    </a:lnTo>
                    <a:lnTo>
                      <a:pt x="20745" y="6017"/>
                    </a:lnTo>
                    <a:close/>
                  </a:path>
                </a:pathLst>
              </a:custGeom>
              <a:noFill/>
              <a:ln w="28575">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65939" name="Group 51"/>
          <p:cNvGrpSpPr>
            <a:grpSpLocks/>
          </p:cNvGrpSpPr>
          <p:nvPr/>
        </p:nvGrpSpPr>
        <p:grpSpPr bwMode="auto">
          <a:xfrm>
            <a:off x="2732088" y="2938463"/>
            <a:ext cx="3549650" cy="2366962"/>
            <a:chOff x="1721" y="1851"/>
            <a:chExt cx="2236" cy="1491"/>
          </a:xfrm>
        </p:grpSpPr>
        <p:sp>
          <p:nvSpPr>
            <p:cNvPr id="50205" name="Rectangle 35"/>
            <p:cNvSpPr>
              <a:spLocks noChangeArrowheads="1"/>
            </p:cNvSpPr>
            <p:nvPr/>
          </p:nvSpPr>
          <p:spPr bwMode="auto">
            <a:xfrm>
              <a:off x="3120" y="1851"/>
              <a:ext cx="837" cy="5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0206" name="Group 49"/>
            <p:cNvGrpSpPr>
              <a:grpSpLocks/>
            </p:cNvGrpSpPr>
            <p:nvPr/>
          </p:nvGrpSpPr>
          <p:grpSpPr bwMode="auto">
            <a:xfrm>
              <a:off x="1721" y="2139"/>
              <a:ext cx="1789" cy="1203"/>
              <a:chOff x="1721" y="2139"/>
              <a:chExt cx="1789" cy="1203"/>
            </a:xfrm>
          </p:grpSpPr>
          <p:sp>
            <p:nvSpPr>
              <p:cNvPr id="50207" name="Text Box 47"/>
              <p:cNvSpPr txBox="1">
                <a:spLocks noChangeArrowheads="1"/>
              </p:cNvSpPr>
              <p:nvPr/>
            </p:nvSpPr>
            <p:spPr bwMode="auto">
              <a:xfrm>
                <a:off x="1721" y="2396"/>
                <a:ext cx="98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a:t>Monopoly profit</a:t>
                </a:r>
              </a:p>
            </p:txBody>
          </p:sp>
          <p:sp>
            <p:nvSpPr>
              <p:cNvPr id="50208" name="Arc 48"/>
              <p:cNvSpPr>
                <a:spLocks/>
              </p:cNvSpPr>
              <p:nvPr/>
            </p:nvSpPr>
            <p:spPr bwMode="auto">
              <a:xfrm flipH="1" flipV="1">
                <a:off x="2394" y="2139"/>
                <a:ext cx="1116" cy="1203"/>
              </a:xfrm>
              <a:custGeom>
                <a:avLst/>
                <a:gdLst>
                  <a:gd name="T0" fmla="*/ 1 w 14280"/>
                  <a:gd name="T1" fmla="*/ 0 h 21439"/>
                  <a:gd name="T2" fmla="*/ 0 w 14280"/>
                  <a:gd name="T3" fmla="*/ 0 h 21439"/>
                  <a:gd name="T4" fmla="*/ 0 w 14280"/>
                  <a:gd name="T5" fmla="*/ 0 h 21439"/>
                  <a:gd name="T6" fmla="*/ 0 60000 65536"/>
                  <a:gd name="T7" fmla="*/ 0 60000 65536"/>
                  <a:gd name="T8" fmla="*/ 0 60000 65536"/>
                </a:gdLst>
                <a:ahLst/>
                <a:cxnLst>
                  <a:cxn ang="T6">
                    <a:pos x="T0" y="T1"/>
                  </a:cxn>
                  <a:cxn ang="T7">
                    <a:pos x="T2" y="T3"/>
                  </a:cxn>
                  <a:cxn ang="T8">
                    <a:pos x="T4" y="T5"/>
                  </a:cxn>
                </a:cxnLst>
                <a:rect l="0" t="0" r="r" b="b"/>
                <a:pathLst>
                  <a:path w="14280" h="21439" fill="none" extrusionOk="0">
                    <a:moveTo>
                      <a:pt x="14280" y="16206"/>
                    </a:moveTo>
                    <a:cubicBezTo>
                      <a:pt x="11013" y="19084"/>
                      <a:pt x="6953" y="20908"/>
                      <a:pt x="2632" y="21438"/>
                    </a:cubicBezTo>
                  </a:path>
                  <a:path w="14280" h="21439" stroke="0" extrusionOk="0">
                    <a:moveTo>
                      <a:pt x="14280" y="16206"/>
                    </a:moveTo>
                    <a:cubicBezTo>
                      <a:pt x="11013" y="19084"/>
                      <a:pt x="6953" y="20908"/>
                      <a:pt x="2632" y="21438"/>
                    </a:cubicBezTo>
                    <a:lnTo>
                      <a:pt x="0" y="0"/>
                    </a:lnTo>
                    <a:lnTo>
                      <a:pt x="14280" y="16206"/>
                    </a:lnTo>
                    <a:close/>
                  </a:path>
                </a:pathLst>
              </a:custGeom>
              <a:noFill/>
              <a:ln w="28575">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50181" name="Rectangle 2"/>
          <p:cNvSpPr>
            <a:spLocks noGrp="1" noChangeArrowheads="1"/>
          </p:cNvSpPr>
          <p:nvPr>
            <p:ph type="title"/>
          </p:nvPr>
        </p:nvSpPr>
        <p:spPr>
          <a:xfrm>
            <a:off x="457200" y="280988"/>
            <a:ext cx="8229600" cy="649287"/>
          </a:xfrm>
        </p:spPr>
        <p:txBody>
          <a:bodyPr>
            <a:normAutofit fontScale="90000"/>
          </a:bodyPr>
          <a:lstStyle/>
          <a:p>
            <a:pPr eaLnBrk="1" hangingPunct="1"/>
            <a:r>
              <a:rPr lang="en-US" altLang="en-US" sz="3000" smtClean="0"/>
              <a:t>Perfect Price Discrimination vs. </a:t>
            </a:r>
            <a:br>
              <a:rPr lang="en-US" altLang="en-US" sz="3000" smtClean="0"/>
            </a:br>
            <a:r>
              <a:rPr lang="en-US" altLang="en-US" sz="3000" smtClean="0"/>
              <a:t>Single Price Monopoly</a:t>
            </a:r>
          </a:p>
        </p:txBody>
      </p:sp>
      <p:sp>
        <p:nvSpPr>
          <p:cNvPr id="165891" name="Rectangle 3"/>
          <p:cNvSpPr>
            <a:spLocks noGrp="1" noChangeArrowheads="1"/>
          </p:cNvSpPr>
          <p:nvPr>
            <p:ph idx="1"/>
          </p:nvPr>
        </p:nvSpPr>
        <p:spPr>
          <a:xfrm>
            <a:off x="457200" y="1328738"/>
            <a:ext cx="3429000" cy="4797425"/>
          </a:xfrm>
        </p:spPr>
        <p:txBody>
          <a:bodyPr/>
          <a:lstStyle/>
          <a:p>
            <a:pPr marL="0" indent="0" eaLnBrk="1" hangingPunct="1">
              <a:buFont typeface="Wingdings" panose="05000000000000000000" pitchFamily="2" charset="2"/>
              <a:buNone/>
            </a:pPr>
            <a:r>
              <a:rPr lang="en-US" altLang="en-US" sz="2600" smtClean="0"/>
              <a:t>Here, the monopolist charges the same price (</a:t>
            </a:r>
            <a:r>
              <a:rPr lang="en-US" altLang="en-US" sz="2600" b="1" i="1" smtClean="0"/>
              <a:t>P</a:t>
            </a:r>
            <a:r>
              <a:rPr lang="en-US" altLang="en-US" sz="2600" b="1" baseline="-25000" smtClean="0"/>
              <a:t>M</a:t>
            </a:r>
            <a:r>
              <a:rPr lang="en-US" altLang="en-US" sz="2600" smtClean="0"/>
              <a:t>) to all buyers.</a:t>
            </a:r>
          </a:p>
          <a:p>
            <a:pPr marL="0" indent="0" eaLnBrk="1" hangingPunct="1">
              <a:buFont typeface="Wingdings" panose="05000000000000000000" pitchFamily="2" charset="2"/>
              <a:buNone/>
            </a:pPr>
            <a:r>
              <a:rPr lang="en-US" altLang="en-US" sz="2600" smtClean="0"/>
              <a:t>A deadweight loss results.  </a:t>
            </a:r>
          </a:p>
        </p:txBody>
      </p:sp>
      <p:grpSp>
        <p:nvGrpSpPr>
          <p:cNvPr id="50183" name="Group 4"/>
          <p:cNvGrpSpPr>
            <a:grpSpLocks/>
          </p:cNvGrpSpPr>
          <p:nvPr/>
        </p:nvGrpSpPr>
        <p:grpSpPr bwMode="auto">
          <a:xfrm>
            <a:off x="4271963" y="3573463"/>
            <a:ext cx="4062412" cy="473075"/>
            <a:chOff x="2595" y="2155"/>
            <a:chExt cx="2559" cy="298"/>
          </a:xfrm>
        </p:grpSpPr>
        <p:sp>
          <p:nvSpPr>
            <p:cNvPr id="50203" name="Line 5"/>
            <p:cNvSpPr>
              <a:spLocks noChangeShapeType="1"/>
            </p:cNvSpPr>
            <p:nvPr/>
          </p:nvSpPr>
          <p:spPr bwMode="auto">
            <a:xfrm>
              <a:off x="3022" y="2305"/>
              <a:ext cx="213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4" name="Rectangle 6"/>
            <p:cNvSpPr>
              <a:spLocks noChangeArrowheads="1"/>
            </p:cNvSpPr>
            <p:nvPr/>
          </p:nvSpPr>
          <p:spPr bwMode="auto">
            <a:xfrm>
              <a:off x="2595" y="2155"/>
              <a:ext cx="42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i="1"/>
                <a:t>MC</a:t>
              </a:r>
            </a:p>
          </p:txBody>
        </p:sp>
      </p:grpSp>
      <p:grpSp>
        <p:nvGrpSpPr>
          <p:cNvPr id="50184" name="Group 7"/>
          <p:cNvGrpSpPr>
            <a:grpSpLocks/>
          </p:cNvGrpSpPr>
          <p:nvPr/>
        </p:nvGrpSpPr>
        <p:grpSpPr bwMode="auto">
          <a:xfrm>
            <a:off x="3348038" y="1617663"/>
            <a:ext cx="5451475" cy="4178300"/>
            <a:chOff x="1579" y="1014"/>
            <a:chExt cx="3434" cy="2632"/>
          </a:xfrm>
        </p:grpSpPr>
        <p:grpSp>
          <p:nvGrpSpPr>
            <p:cNvPr id="50198" name="Group 8"/>
            <p:cNvGrpSpPr>
              <a:grpSpLocks/>
            </p:cNvGrpSpPr>
            <p:nvPr/>
          </p:nvGrpSpPr>
          <p:grpSpPr bwMode="auto">
            <a:xfrm>
              <a:off x="2591" y="1080"/>
              <a:ext cx="2262" cy="2284"/>
              <a:chOff x="1489" y="785"/>
              <a:chExt cx="3650" cy="2492"/>
            </a:xfrm>
          </p:grpSpPr>
          <p:sp>
            <p:nvSpPr>
              <p:cNvPr id="50201" name="Line 9"/>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02" name="Line 10"/>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0199" name="Text Box 11"/>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50200" name="Text Box 12"/>
            <p:cNvSpPr txBox="1">
              <a:spLocks noChangeArrowheads="1"/>
            </p:cNvSpPr>
            <p:nvPr/>
          </p:nvSpPr>
          <p:spPr bwMode="auto">
            <a:xfrm>
              <a:off x="1579" y="1014"/>
              <a:ext cx="10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Price</a:t>
              </a:r>
            </a:p>
          </p:txBody>
        </p:sp>
      </p:grpSp>
      <p:grpSp>
        <p:nvGrpSpPr>
          <p:cNvPr id="50185" name="Group 13"/>
          <p:cNvGrpSpPr>
            <a:grpSpLocks/>
          </p:cNvGrpSpPr>
          <p:nvPr/>
        </p:nvGrpSpPr>
        <p:grpSpPr bwMode="auto">
          <a:xfrm>
            <a:off x="4951413" y="2058988"/>
            <a:ext cx="3595687" cy="2457450"/>
            <a:chOff x="2589" y="1292"/>
            <a:chExt cx="2265" cy="1548"/>
          </a:xfrm>
        </p:grpSpPr>
        <p:sp>
          <p:nvSpPr>
            <p:cNvPr id="50196" name="Line 14"/>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97" name="Text Box 15"/>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50186" name="Group 16"/>
          <p:cNvGrpSpPr>
            <a:grpSpLocks/>
          </p:cNvGrpSpPr>
          <p:nvPr/>
        </p:nvGrpSpPr>
        <p:grpSpPr bwMode="auto">
          <a:xfrm>
            <a:off x="4962525" y="2074863"/>
            <a:ext cx="2600325" cy="3024187"/>
            <a:chOff x="2596" y="1302"/>
            <a:chExt cx="1638" cy="1905"/>
          </a:xfrm>
        </p:grpSpPr>
        <p:sp>
          <p:nvSpPr>
            <p:cNvPr id="50194" name="Line 17"/>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95" name="Text Box 18"/>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50187" name="Group 19"/>
          <p:cNvGrpSpPr>
            <a:grpSpLocks/>
          </p:cNvGrpSpPr>
          <p:nvPr/>
        </p:nvGrpSpPr>
        <p:grpSpPr bwMode="auto">
          <a:xfrm>
            <a:off x="4359275" y="2701925"/>
            <a:ext cx="2216150" cy="3087688"/>
            <a:chOff x="2650" y="1606"/>
            <a:chExt cx="1396" cy="1945"/>
          </a:xfrm>
        </p:grpSpPr>
        <p:sp>
          <p:nvSpPr>
            <p:cNvPr id="50188" name="Line 20"/>
            <p:cNvSpPr>
              <a:spLocks noChangeShapeType="1"/>
            </p:cNvSpPr>
            <p:nvPr/>
          </p:nvSpPr>
          <p:spPr bwMode="auto">
            <a:xfrm>
              <a:off x="3024" y="1756"/>
              <a:ext cx="8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9" name="Rectangle 21"/>
            <p:cNvSpPr>
              <a:spLocks noChangeArrowheads="1"/>
            </p:cNvSpPr>
            <p:nvPr/>
          </p:nvSpPr>
          <p:spPr bwMode="auto">
            <a:xfrm>
              <a:off x="2650" y="1606"/>
              <a:ext cx="36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2500" b="1" i="1"/>
                <a:t>P</a:t>
              </a:r>
              <a:r>
                <a:rPr lang="en-US" altLang="en-US" sz="2500" b="1" baseline="-25000"/>
                <a:t>M</a:t>
              </a:r>
            </a:p>
          </p:txBody>
        </p:sp>
        <p:sp>
          <p:nvSpPr>
            <p:cNvPr id="50190" name="Line 22"/>
            <p:cNvSpPr>
              <a:spLocks noChangeShapeType="1"/>
            </p:cNvSpPr>
            <p:nvPr/>
          </p:nvSpPr>
          <p:spPr bwMode="auto">
            <a:xfrm>
              <a:off x="3864" y="1758"/>
              <a:ext cx="0" cy="15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91" name="Oval 23"/>
            <p:cNvSpPr>
              <a:spLocks noChangeAspect="1" noChangeArrowheads="1"/>
            </p:cNvSpPr>
            <p:nvPr/>
          </p:nvSpPr>
          <p:spPr bwMode="auto">
            <a:xfrm>
              <a:off x="3822" y="2267"/>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0192" name="Text Box 24"/>
            <p:cNvSpPr txBox="1">
              <a:spLocks noChangeArrowheads="1"/>
            </p:cNvSpPr>
            <p:nvPr/>
          </p:nvSpPr>
          <p:spPr bwMode="auto">
            <a:xfrm>
              <a:off x="3738" y="3282"/>
              <a:ext cx="30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r>
                <a:rPr lang="en-US" altLang="en-US" sz="2500" b="1" baseline="-25000"/>
                <a:t>M</a:t>
              </a:r>
            </a:p>
          </p:txBody>
        </p:sp>
        <p:sp>
          <p:nvSpPr>
            <p:cNvPr id="50193" name="Oval 25"/>
            <p:cNvSpPr>
              <a:spLocks noChangeAspect="1" noChangeArrowheads="1"/>
            </p:cNvSpPr>
            <p:nvPr/>
          </p:nvSpPr>
          <p:spPr bwMode="auto">
            <a:xfrm>
              <a:off x="3822" y="1712"/>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5938"/>
                                        </p:tgtEl>
                                        <p:attrNameLst>
                                          <p:attrName>style.visibility</p:attrName>
                                        </p:attrNameLst>
                                      </p:cBhvr>
                                      <p:to>
                                        <p:strVal val="visible"/>
                                      </p:to>
                                    </p:set>
                                    <p:animEffect transition="in" filter="dissolve">
                                      <p:cBhvr>
                                        <p:cTn id="12" dur="500"/>
                                        <p:tgtEl>
                                          <p:spTgt spid="165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5939"/>
                                        </p:tgtEl>
                                        <p:attrNameLst>
                                          <p:attrName>style.visibility</p:attrName>
                                        </p:attrNameLst>
                                      </p:cBhvr>
                                      <p:to>
                                        <p:strVal val="visible"/>
                                      </p:to>
                                    </p:set>
                                    <p:animEffect transition="in" filter="dissolve">
                                      <p:cBhvr>
                                        <p:cTn id="17" dur="500"/>
                                        <p:tgtEl>
                                          <p:spTgt spid="165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1">
                                            <p:txEl>
                                              <p:pRg st="1" end="1"/>
                                            </p:txEl>
                                          </p:spTgt>
                                        </p:tgtEl>
                                        <p:attrNameLst>
                                          <p:attrName>style.visibility</p:attrName>
                                        </p:attrNameLst>
                                      </p:cBhvr>
                                      <p:to>
                                        <p:strVal val="visible"/>
                                      </p:to>
                                    </p:set>
                                    <p:animEffect transition="in" filter="wipe(left)">
                                      <p:cBhvr>
                                        <p:cTn id="22" dur="500"/>
                                        <p:tgtEl>
                                          <p:spTgt spid="165891">
                                            <p:txEl>
                                              <p:pRg st="1" end="1"/>
                                            </p:txEl>
                                          </p:spTgt>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165940"/>
                                        </p:tgtEl>
                                        <p:attrNameLst>
                                          <p:attrName>style.visibility</p:attrName>
                                        </p:attrNameLst>
                                      </p:cBhvr>
                                      <p:to>
                                        <p:strVal val="visible"/>
                                      </p:to>
                                    </p:set>
                                    <p:animEffect transition="in" filter="dissolve">
                                      <p:cBhvr>
                                        <p:cTn id="26" dur="500"/>
                                        <p:tgtEl>
                                          <p:spTgt spid="16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9486" name="Group 46"/>
          <p:cNvGrpSpPr>
            <a:grpSpLocks/>
          </p:cNvGrpSpPr>
          <p:nvPr/>
        </p:nvGrpSpPr>
        <p:grpSpPr bwMode="auto">
          <a:xfrm>
            <a:off x="4957763" y="1852613"/>
            <a:ext cx="3108325" cy="1957387"/>
            <a:chOff x="3123" y="1167"/>
            <a:chExt cx="1958" cy="1233"/>
          </a:xfrm>
        </p:grpSpPr>
        <p:sp>
          <p:nvSpPr>
            <p:cNvPr id="52250" name="AutoShape 4"/>
            <p:cNvSpPr>
              <a:spLocks noChangeArrowheads="1"/>
            </p:cNvSpPr>
            <p:nvPr/>
          </p:nvSpPr>
          <p:spPr bwMode="auto">
            <a:xfrm>
              <a:off x="3123" y="1299"/>
              <a:ext cx="1644" cy="1101"/>
            </a:xfrm>
            <a:prstGeom prst="rtTriangle">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2251" name="Group 45"/>
            <p:cNvGrpSpPr>
              <a:grpSpLocks/>
            </p:cNvGrpSpPr>
            <p:nvPr/>
          </p:nvGrpSpPr>
          <p:grpSpPr bwMode="auto">
            <a:xfrm>
              <a:off x="3717" y="1167"/>
              <a:ext cx="1364" cy="863"/>
              <a:chOff x="3717" y="1167"/>
              <a:chExt cx="1364" cy="863"/>
            </a:xfrm>
          </p:grpSpPr>
          <p:sp>
            <p:nvSpPr>
              <p:cNvPr id="52252" name="Text Box 43"/>
              <p:cNvSpPr txBox="1">
                <a:spLocks noChangeArrowheads="1"/>
              </p:cNvSpPr>
              <p:nvPr/>
            </p:nvSpPr>
            <p:spPr bwMode="auto">
              <a:xfrm>
                <a:off x="3931" y="1167"/>
                <a:ext cx="1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400"/>
                  <a:t>Monopoly profit</a:t>
                </a:r>
              </a:p>
            </p:txBody>
          </p:sp>
          <p:sp>
            <p:nvSpPr>
              <p:cNvPr id="52253" name="Arc 44"/>
              <p:cNvSpPr>
                <a:spLocks/>
              </p:cNvSpPr>
              <p:nvPr/>
            </p:nvSpPr>
            <p:spPr bwMode="auto">
              <a:xfrm>
                <a:off x="3717" y="1493"/>
                <a:ext cx="425" cy="537"/>
              </a:xfrm>
              <a:custGeom>
                <a:avLst/>
                <a:gdLst>
                  <a:gd name="T0" fmla="*/ 0 w 20745"/>
                  <a:gd name="T1" fmla="*/ 0 h 19232"/>
                  <a:gd name="T2" fmla="*/ 0 w 20745"/>
                  <a:gd name="T3" fmla="*/ 0 h 19232"/>
                  <a:gd name="T4" fmla="*/ 0 w 20745"/>
                  <a:gd name="T5" fmla="*/ 0 h 19232"/>
                  <a:gd name="T6" fmla="*/ 0 60000 65536"/>
                  <a:gd name="T7" fmla="*/ 0 60000 65536"/>
                  <a:gd name="T8" fmla="*/ 0 60000 65536"/>
                </a:gdLst>
                <a:ahLst/>
                <a:cxnLst>
                  <a:cxn ang="T6">
                    <a:pos x="T0" y="T1"/>
                  </a:cxn>
                  <a:cxn ang="T7">
                    <a:pos x="T2" y="T3"/>
                  </a:cxn>
                  <a:cxn ang="T8">
                    <a:pos x="T4" y="T5"/>
                  </a:cxn>
                </a:cxnLst>
                <a:rect l="0" t="0" r="r" b="b"/>
                <a:pathLst>
                  <a:path w="20745" h="19232" fill="none" extrusionOk="0">
                    <a:moveTo>
                      <a:pt x="20745" y="6017"/>
                    </a:moveTo>
                    <a:cubicBezTo>
                      <a:pt x="19085" y="11738"/>
                      <a:pt x="15137" y="16520"/>
                      <a:pt x="9833" y="19232"/>
                    </a:cubicBezTo>
                  </a:path>
                  <a:path w="20745" h="19232" stroke="0" extrusionOk="0">
                    <a:moveTo>
                      <a:pt x="20745" y="6017"/>
                    </a:moveTo>
                    <a:cubicBezTo>
                      <a:pt x="19085" y="11738"/>
                      <a:pt x="15137" y="16520"/>
                      <a:pt x="9833" y="19232"/>
                    </a:cubicBezTo>
                    <a:lnTo>
                      <a:pt x="0" y="0"/>
                    </a:lnTo>
                    <a:lnTo>
                      <a:pt x="20745" y="6017"/>
                    </a:lnTo>
                    <a:close/>
                  </a:path>
                </a:pathLst>
              </a:custGeom>
              <a:noFill/>
              <a:ln w="28575">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52227" name="Rectangle 5"/>
          <p:cNvSpPr>
            <a:spLocks noGrp="1" noChangeArrowheads="1"/>
          </p:cNvSpPr>
          <p:nvPr>
            <p:ph type="title"/>
          </p:nvPr>
        </p:nvSpPr>
        <p:spPr>
          <a:xfrm>
            <a:off x="457200" y="280988"/>
            <a:ext cx="8229600" cy="649287"/>
          </a:xfrm>
        </p:spPr>
        <p:txBody>
          <a:bodyPr>
            <a:normAutofit fontScale="90000"/>
          </a:bodyPr>
          <a:lstStyle/>
          <a:p>
            <a:pPr eaLnBrk="1" hangingPunct="1"/>
            <a:r>
              <a:rPr lang="en-US" altLang="en-US" sz="3000" smtClean="0"/>
              <a:t>Perfect Price Discrimination vs. </a:t>
            </a:r>
            <a:br>
              <a:rPr lang="en-US" altLang="en-US" sz="3000" smtClean="0"/>
            </a:br>
            <a:r>
              <a:rPr lang="en-US" altLang="en-US" sz="3000" smtClean="0"/>
              <a:t>Single Price Monopoly</a:t>
            </a:r>
          </a:p>
        </p:txBody>
      </p:sp>
      <p:sp>
        <p:nvSpPr>
          <p:cNvPr id="189446" name="Rectangle 6"/>
          <p:cNvSpPr>
            <a:spLocks noGrp="1" noChangeArrowheads="1"/>
          </p:cNvSpPr>
          <p:nvPr>
            <p:ph idx="1"/>
          </p:nvPr>
        </p:nvSpPr>
        <p:spPr>
          <a:xfrm>
            <a:off x="385763" y="1138238"/>
            <a:ext cx="3609975" cy="5268912"/>
          </a:xfrm>
        </p:spPr>
        <p:txBody>
          <a:bodyPr/>
          <a:lstStyle/>
          <a:p>
            <a:pPr marL="0" indent="0" eaLnBrk="1" hangingPunct="1">
              <a:spcBef>
                <a:spcPct val="30000"/>
              </a:spcBef>
              <a:buFont typeface="Wingdings" panose="05000000000000000000" pitchFamily="2" charset="2"/>
              <a:buNone/>
            </a:pPr>
            <a:r>
              <a:rPr lang="en-US" altLang="en-US" sz="2600" dirty="0" smtClean="0"/>
              <a:t>Here, the monopolist produces the competitive quantity, but charges each buyer his or her WTP. </a:t>
            </a:r>
          </a:p>
          <a:p>
            <a:pPr marL="0" indent="0" eaLnBrk="1" hangingPunct="1">
              <a:spcBef>
                <a:spcPct val="30000"/>
              </a:spcBef>
              <a:buFont typeface="Wingdings" panose="05000000000000000000" pitchFamily="2" charset="2"/>
              <a:buNone/>
            </a:pPr>
            <a:r>
              <a:rPr lang="en-US" altLang="en-US" sz="2600" dirty="0" smtClean="0"/>
              <a:t>This is called </a:t>
            </a:r>
            <a:r>
              <a:rPr lang="en-US" altLang="en-US" sz="2600" b="1" dirty="0" smtClean="0">
                <a:solidFill>
                  <a:srgbClr val="CC0000"/>
                </a:solidFill>
              </a:rPr>
              <a:t>perfect price discrimination</a:t>
            </a:r>
            <a:r>
              <a:rPr lang="en-US" altLang="en-US" sz="2600" dirty="0" smtClean="0"/>
              <a:t>.</a:t>
            </a:r>
          </a:p>
          <a:p>
            <a:pPr marL="0" indent="0" eaLnBrk="1" hangingPunct="1">
              <a:spcBef>
                <a:spcPct val="30000"/>
              </a:spcBef>
              <a:buFont typeface="Wingdings" panose="05000000000000000000" pitchFamily="2" charset="2"/>
              <a:buNone/>
            </a:pPr>
            <a:r>
              <a:rPr lang="en-US" altLang="en-US" sz="2600" dirty="0" smtClean="0"/>
              <a:t>The monopolist captures all CS </a:t>
            </a:r>
            <a:br>
              <a:rPr lang="en-US" altLang="en-US" sz="2600" dirty="0" smtClean="0"/>
            </a:br>
            <a:r>
              <a:rPr lang="en-US" altLang="en-US" sz="2600" dirty="0" smtClean="0"/>
              <a:t>as profit.</a:t>
            </a:r>
          </a:p>
          <a:p>
            <a:pPr marL="0" indent="0" eaLnBrk="1" hangingPunct="1">
              <a:spcBef>
                <a:spcPct val="30000"/>
              </a:spcBef>
              <a:buFont typeface="Wingdings" panose="05000000000000000000" pitchFamily="2" charset="2"/>
              <a:buNone/>
            </a:pPr>
            <a:r>
              <a:rPr lang="en-US" altLang="en-US" sz="2600" dirty="0" smtClean="0"/>
              <a:t>But there’s no DWL. </a:t>
            </a:r>
          </a:p>
        </p:txBody>
      </p:sp>
      <p:grpSp>
        <p:nvGrpSpPr>
          <p:cNvPr id="52229" name="Group 7"/>
          <p:cNvGrpSpPr>
            <a:grpSpLocks/>
          </p:cNvGrpSpPr>
          <p:nvPr/>
        </p:nvGrpSpPr>
        <p:grpSpPr bwMode="auto">
          <a:xfrm>
            <a:off x="4271963" y="3573463"/>
            <a:ext cx="4062412" cy="473075"/>
            <a:chOff x="2595" y="2155"/>
            <a:chExt cx="2559" cy="298"/>
          </a:xfrm>
        </p:grpSpPr>
        <p:sp>
          <p:nvSpPr>
            <p:cNvPr id="52248" name="Line 8"/>
            <p:cNvSpPr>
              <a:spLocks noChangeShapeType="1"/>
            </p:cNvSpPr>
            <p:nvPr/>
          </p:nvSpPr>
          <p:spPr bwMode="auto">
            <a:xfrm>
              <a:off x="3022" y="2305"/>
              <a:ext cx="213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49" name="Rectangle 9"/>
            <p:cNvSpPr>
              <a:spLocks noChangeArrowheads="1"/>
            </p:cNvSpPr>
            <p:nvPr/>
          </p:nvSpPr>
          <p:spPr bwMode="auto">
            <a:xfrm>
              <a:off x="2595" y="2155"/>
              <a:ext cx="429"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500" i="1"/>
                <a:t>MC</a:t>
              </a:r>
            </a:p>
          </p:txBody>
        </p:sp>
      </p:grpSp>
      <p:grpSp>
        <p:nvGrpSpPr>
          <p:cNvPr id="52230" name="Group 10"/>
          <p:cNvGrpSpPr>
            <a:grpSpLocks/>
          </p:cNvGrpSpPr>
          <p:nvPr/>
        </p:nvGrpSpPr>
        <p:grpSpPr bwMode="auto">
          <a:xfrm>
            <a:off x="3348038" y="1617663"/>
            <a:ext cx="5451475" cy="4178300"/>
            <a:chOff x="1579" y="1014"/>
            <a:chExt cx="3434" cy="2632"/>
          </a:xfrm>
        </p:grpSpPr>
        <p:grpSp>
          <p:nvGrpSpPr>
            <p:cNvPr id="52243" name="Group 11"/>
            <p:cNvGrpSpPr>
              <a:grpSpLocks/>
            </p:cNvGrpSpPr>
            <p:nvPr/>
          </p:nvGrpSpPr>
          <p:grpSpPr bwMode="auto">
            <a:xfrm>
              <a:off x="2591" y="1080"/>
              <a:ext cx="2262" cy="2284"/>
              <a:chOff x="1489" y="785"/>
              <a:chExt cx="3650" cy="2492"/>
            </a:xfrm>
          </p:grpSpPr>
          <p:sp>
            <p:nvSpPr>
              <p:cNvPr id="52246" name="Line 12"/>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47" name="Line 13"/>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2244" name="Text Box 14"/>
            <p:cNvSpPr txBox="1">
              <a:spLocks noChangeArrowheads="1"/>
            </p:cNvSpPr>
            <p:nvPr/>
          </p:nvSpPr>
          <p:spPr bwMode="auto">
            <a:xfrm>
              <a:off x="4232" y="3416"/>
              <a:ext cx="78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Quantity</a:t>
              </a:r>
            </a:p>
          </p:txBody>
        </p:sp>
        <p:sp>
          <p:nvSpPr>
            <p:cNvPr id="52245" name="Text Box 15"/>
            <p:cNvSpPr txBox="1">
              <a:spLocks noChangeArrowheads="1"/>
            </p:cNvSpPr>
            <p:nvPr/>
          </p:nvSpPr>
          <p:spPr bwMode="auto">
            <a:xfrm>
              <a:off x="1579" y="1014"/>
              <a:ext cx="10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Price</a:t>
              </a:r>
            </a:p>
          </p:txBody>
        </p:sp>
      </p:grpSp>
      <p:grpSp>
        <p:nvGrpSpPr>
          <p:cNvPr id="52231" name="Group 16"/>
          <p:cNvGrpSpPr>
            <a:grpSpLocks/>
          </p:cNvGrpSpPr>
          <p:nvPr/>
        </p:nvGrpSpPr>
        <p:grpSpPr bwMode="auto">
          <a:xfrm>
            <a:off x="4951413" y="2058988"/>
            <a:ext cx="3595687" cy="2457450"/>
            <a:chOff x="2589" y="1292"/>
            <a:chExt cx="2265" cy="1548"/>
          </a:xfrm>
        </p:grpSpPr>
        <p:sp>
          <p:nvSpPr>
            <p:cNvPr id="52241" name="Line 17"/>
            <p:cNvSpPr>
              <a:spLocks noChangeShapeType="1"/>
            </p:cNvSpPr>
            <p:nvPr/>
          </p:nvSpPr>
          <p:spPr bwMode="auto">
            <a:xfrm>
              <a:off x="2589" y="1292"/>
              <a:ext cx="2055" cy="13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42" name="Text Box 18"/>
            <p:cNvSpPr txBox="1">
              <a:spLocks noChangeArrowheads="1"/>
            </p:cNvSpPr>
            <p:nvPr/>
          </p:nvSpPr>
          <p:spPr bwMode="auto">
            <a:xfrm>
              <a:off x="4580" y="2610"/>
              <a:ext cx="2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D</a:t>
              </a:r>
            </a:p>
          </p:txBody>
        </p:sp>
      </p:grpSp>
      <p:grpSp>
        <p:nvGrpSpPr>
          <p:cNvPr id="52232" name="Group 19"/>
          <p:cNvGrpSpPr>
            <a:grpSpLocks/>
          </p:cNvGrpSpPr>
          <p:nvPr/>
        </p:nvGrpSpPr>
        <p:grpSpPr bwMode="auto">
          <a:xfrm>
            <a:off x="4962525" y="2074863"/>
            <a:ext cx="2600325" cy="3024187"/>
            <a:chOff x="2596" y="1302"/>
            <a:chExt cx="1638" cy="1905"/>
          </a:xfrm>
        </p:grpSpPr>
        <p:sp>
          <p:nvSpPr>
            <p:cNvPr id="52239" name="Line 20"/>
            <p:cNvSpPr>
              <a:spLocks noChangeShapeType="1"/>
            </p:cNvSpPr>
            <p:nvPr/>
          </p:nvSpPr>
          <p:spPr bwMode="auto">
            <a:xfrm>
              <a:off x="2596" y="1302"/>
              <a:ext cx="1299" cy="170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40" name="Text Box 21"/>
            <p:cNvSpPr txBox="1">
              <a:spLocks noChangeArrowheads="1"/>
            </p:cNvSpPr>
            <p:nvPr/>
          </p:nvSpPr>
          <p:spPr bwMode="auto">
            <a:xfrm>
              <a:off x="3860" y="2977"/>
              <a:ext cx="37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MR</a:t>
              </a:r>
            </a:p>
          </p:txBody>
        </p:sp>
      </p:grpSp>
      <p:grpSp>
        <p:nvGrpSpPr>
          <p:cNvPr id="52233" name="Group 29"/>
          <p:cNvGrpSpPr>
            <a:grpSpLocks/>
          </p:cNvGrpSpPr>
          <p:nvPr/>
        </p:nvGrpSpPr>
        <p:grpSpPr bwMode="auto">
          <a:xfrm>
            <a:off x="6972300" y="3746500"/>
            <a:ext cx="688975" cy="2438400"/>
            <a:chOff x="4296" y="2264"/>
            <a:chExt cx="434" cy="1536"/>
          </a:xfrm>
        </p:grpSpPr>
        <p:sp>
          <p:nvSpPr>
            <p:cNvPr id="52234" name="Line 30"/>
            <p:cNvSpPr>
              <a:spLocks noChangeShapeType="1"/>
            </p:cNvSpPr>
            <p:nvPr/>
          </p:nvSpPr>
          <p:spPr bwMode="auto">
            <a:xfrm flipH="1">
              <a:off x="4686" y="2309"/>
              <a:ext cx="3" cy="96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235" name="Oval 31"/>
            <p:cNvSpPr>
              <a:spLocks noChangeAspect="1" noChangeArrowheads="1"/>
            </p:cNvSpPr>
            <p:nvPr/>
          </p:nvSpPr>
          <p:spPr bwMode="auto">
            <a:xfrm>
              <a:off x="4644" y="2264"/>
              <a:ext cx="86" cy="85"/>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2236" name="Group 32"/>
            <p:cNvGrpSpPr>
              <a:grpSpLocks/>
            </p:cNvGrpSpPr>
            <p:nvPr/>
          </p:nvGrpSpPr>
          <p:grpSpPr bwMode="auto">
            <a:xfrm>
              <a:off x="4296" y="3300"/>
              <a:ext cx="384" cy="500"/>
              <a:chOff x="4296" y="3300"/>
              <a:chExt cx="384" cy="500"/>
            </a:xfrm>
          </p:grpSpPr>
          <p:sp>
            <p:nvSpPr>
              <p:cNvPr id="52237" name="Text Box 33"/>
              <p:cNvSpPr txBox="1">
                <a:spLocks noChangeArrowheads="1"/>
              </p:cNvSpPr>
              <p:nvPr/>
            </p:nvSpPr>
            <p:spPr bwMode="auto">
              <a:xfrm>
                <a:off x="4296" y="3531"/>
                <a:ext cx="31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Q</a:t>
                </a:r>
                <a:endParaRPr lang="en-US" altLang="en-US" sz="2500" b="1" baseline="-25000"/>
              </a:p>
            </p:txBody>
          </p:sp>
          <p:sp>
            <p:nvSpPr>
              <p:cNvPr id="52238" name="Line 34"/>
              <p:cNvSpPr>
                <a:spLocks noChangeShapeType="1"/>
              </p:cNvSpPr>
              <p:nvPr/>
            </p:nvSpPr>
            <p:spPr bwMode="auto">
              <a:xfrm flipV="1">
                <a:off x="4494" y="3300"/>
                <a:ext cx="186" cy="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6">
                                            <p:txEl>
                                              <p:pRg st="0" end="0"/>
                                            </p:txEl>
                                          </p:spTgt>
                                        </p:tgtEl>
                                        <p:attrNameLst>
                                          <p:attrName>style.visibility</p:attrName>
                                        </p:attrNameLst>
                                      </p:cBhvr>
                                      <p:to>
                                        <p:strVal val="visible"/>
                                      </p:to>
                                    </p:set>
                                    <p:animEffect transition="in" filter="wipe(left)">
                                      <p:cBhvr>
                                        <p:cTn id="7" dur="500"/>
                                        <p:tgtEl>
                                          <p:spTgt spid="1894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6">
                                            <p:txEl>
                                              <p:pRg st="1" end="1"/>
                                            </p:txEl>
                                          </p:spTgt>
                                        </p:tgtEl>
                                        <p:attrNameLst>
                                          <p:attrName>style.visibility</p:attrName>
                                        </p:attrNameLst>
                                      </p:cBhvr>
                                      <p:to>
                                        <p:strVal val="visible"/>
                                      </p:to>
                                    </p:set>
                                    <p:animEffect transition="in" filter="wipe(left)">
                                      <p:cBhvr>
                                        <p:cTn id="12" dur="500"/>
                                        <p:tgtEl>
                                          <p:spTgt spid="1894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6">
                                            <p:txEl>
                                              <p:pRg st="2" end="2"/>
                                            </p:txEl>
                                          </p:spTgt>
                                        </p:tgtEl>
                                        <p:attrNameLst>
                                          <p:attrName>style.visibility</p:attrName>
                                        </p:attrNameLst>
                                      </p:cBhvr>
                                      <p:to>
                                        <p:strVal val="visible"/>
                                      </p:to>
                                    </p:set>
                                    <p:animEffect transition="in" filter="wipe(left)">
                                      <p:cBhvr>
                                        <p:cTn id="17" dur="500"/>
                                        <p:tgtEl>
                                          <p:spTgt spid="189446">
                                            <p:txEl>
                                              <p:pRg st="2" end="2"/>
                                            </p:txEl>
                                          </p:spTgt>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89486"/>
                                        </p:tgtEl>
                                        <p:attrNameLst>
                                          <p:attrName>style.visibility</p:attrName>
                                        </p:attrNameLst>
                                      </p:cBhvr>
                                      <p:to>
                                        <p:strVal val="visible"/>
                                      </p:to>
                                    </p:set>
                                    <p:animEffect transition="in" filter="dissolve">
                                      <p:cBhvr>
                                        <p:cTn id="21" dur="500"/>
                                        <p:tgtEl>
                                          <p:spTgt spid="1894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6">
                                            <p:txEl>
                                              <p:pRg st="3" end="3"/>
                                            </p:txEl>
                                          </p:spTgt>
                                        </p:tgtEl>
                                        <p:attrNameLst>
                                          <p:attrName>style.visibility</p:attrName>
                                        </p:attrNameLst>
                                      </p:cBhvr>
                                      <p:to>
                                        <p:strVal val="visible"/>
                                      </p:to>
                                    </p:set>
                                    <p:animEffect transition="in" filter="wipe(left)">
                                      <p:cBhvr>
                                        <p:cTn id="26" dur="500"/>
                                        <p:tgtEl>
                                          <p:spTgt spid="1894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3000" smtClean="0"/>
              <a:t>Price Discrimination in the Real World</a:t>
            </a:r>
          </a:p>
        </p:txBody>
      </p:sp>
      <p:sp>
        <p:nvSpPr>
          <p:cNvPr id="54275" name="Rectangle 3"/>
          <p:cNvSpPr>
            <a:spLocks noGrp="1" noChangeArrowheads="1"/>
          </p:cNvSpPr>
          <p:nvPr>
            <p:ph idx="1"/>
          </p:nvPr>
        </p:nvSpPr>
        <p:spPr/>
        <p:txBody>
          <a:bodyPr/>
          <a:lstStyle/>
          <a:p>
            <a:pPr eaLnBrk="1" hangingPunct="1"/>
            <a:r>
              <a:rPr lang="en-US" altLang="en-US" smtClean="0"/>
              <a:t>In the real world, perfect price discrimination is not possible:  </a:t>
            </a:r>
          </a:p>
          <a:p>
            <a:pPr lvl="1" eaLnBrk="1" hangingPunct="1"/>
            <a:r>
              <a:rPr lang="en-US" altLang="en-US" smtClean="0"/>
              <a:t>no firm knows every buyer’s WTP</a:t>
            </a:r>
          </a:p>
          <a:p>
            <a:pPr lvl="1" eaLnBrk="1" hangingPunct="1"/>
            <a:r>
              <a:rPr lang="en-US" altLang="en-US" smtClean="0"/>
              <a:t>buyers do not announce it to sellers</a:t>
            </a:r>
          </a:p>
          <a:p>
            <a:pPr eaLnBrk="1" hangingPunct="1"/>
            <a:r>
              <a:rPr lang="en-US" altLang="en-US" smtClean="0"/>
              <a:t>So, firms divide customers into groups </a:t>
            </a:r>
            <a:br>
              <a:rPr lang="en-US" altLang="en-US" smtClean="0"/>
            </a:br>
            <a:r>
              <a:rPr lang="en-US" altLang="en-US" smtClean="0"/>
              <a:t>based on some observable trait </a:t>
            </a:r>
            <a:br>
              <a:rPr lang="en-US" altLang="en-US" smtClean="0"/>
            </a:br>
            <a:r>
              <a:rPr lang="en-US" altLang="en-US" smtClean="0"/>
              <a:t>that is likely related to WTP, such as age.  </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Examples of Price Discrimination</a:t>
            </a:r>
          </a:p>
        </p:txBody>
      </p:sp>
      <p:sp>
        <p:nvSpPr>
          <p:cNvPr id="56323"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u="sng" smtClean="0"/>
              <a:t>Movie tickets</a:t>
            </a:r>
            <a:br>
              <a:rPr lang="en-US" altLang="en-US" u="sng" smtClean="0"/>
            </a:br>
            <a:r>
              <a:rPr lang="en-US" altLang="en-US" smtClean="0"/>
              <a:t>Discounts for seniors, students, and people </a:t>
            </a:r>
            <a:br>
              <a:rPr lang="en-US" altLang="en-US" smtClean="0"/>
            </a:br>
            <a:r>
              <a:rPr lang="en-US" altLang="en-US" smtClean="0"/>
              <a:t>who can attend during weekday afternoons. </a:t>
            </a:r>
            <a:br>
              <a:rPr lang="en-US" altLang="en-US" smtClean="0"/>
            </a:br>
            <a:r>
              <a:rPr lang="en-US" altLang="en-US" smtClean="0"/>
              <a:t>They are all more likely to have lower WTP </a:t>
            </a:r>
            <a:br>
              <a:rPr lang="en-US" altLang="en-US" smtClean="0"/>
            </a:br>
            <a:r>
              <a:rPr lang="en-US" altLang="en-US" smtClean="0"/>
              <a:t>than people who pay full price on Friday night.</a:t>
            </a:r>
          </a:p>
          <a:p>
            <a:pPr eaLnBrk="1" hangingPunct="1">
              <a:buFont typeface="Wingdings" panose="05000000000000000000" pitchFamily="2" charset="2"/>
              <a:buNone/>
            </a:pPr>
            <a:r>
              <a:rPr lang="en-US" altLang="en-US" u="sng" smtClean="0"/>
              <a:t>Airline prices</a:t>
            </a:r>
            <a:br>
              <a:rPr lang="en-US" altLang="en-US" u="sng" smtClean="0"/>
            </a:br>
            <a:r>
              <a:rPr lang="en-US" altLang="en-US" smtClean="0"/>
              <a:t>Discounts for Saturday-night stayovers help distinguish business travelers, who usually have higher WTP, from more price-sensitive leisure travelers.</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Examples of Price Discrimination</a:t>
            </a:r>
          </a:p>
        </p:txBody>
      </p:sp>
      <p:sp>
        <p:nvSpPr>
          <p:cNvPr id="58371"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u="sng" smtClean="0"/>
              <a:t>Discount coupons</a:t>
            </a:r>
            <a:br>
              <a:rPr lang="en-US" altLang="en-US" u="sng" smtClean="0"/>
            </a:br>
            <a:r>
              <a:rPr lang="en-US" altLang="en-US" smtClean="0"/>
              <a:t>People who have time to clip and organize coupons are more likely to have lower income and lower WTP than others.  </a:t>
            </a:r>
          </a:p>
          <a:p>
            <a:pPr eaLnBrk="1" hangingPunct="1">
              <a:buFont typeface="Wingdings" panose="05000000000000000000" pitchFamily="2" charset="2"/>
              <a:buNone/>
            </a:pPr>
            <a:r>
              <a:rPr lang="en-US" altLang="en-US" u="sng" smtClean="0"/>
              <a:t>Need-based financial aid </a:t>
            </a:r>
            <a:br>
              <a:rPr lang="en-US" altLang="en-US" u="sng" smtClean="0"/>
            </a:br>
            <a:r>
              <a:rPr lang="en-US" altLang="en-US" smtClean="0"/>
              <a:t>Low income families have lower WTP for </a:t>
            </a:r>
            <a:br>
              <a:rPr lang="en-US" altLang="en-US" smtClean="0"/>
            </a:br>
            <a:r>
              <a:rPr lang="en-US" altLang="en-US" smtClean="0"/>
              <a:t>their children’s college education. </a:t>
            </a:r>
            <a:br>
              <a:rPr lang="en-US" altLang="en-US" smtClean="0"/>
            </a:br>
            <a:r>
              <a:rPr lang="en-US" altLang="en-US" smtClean="0"/>
              <a:t>Schools price-discriminate by offering </a:t>
            </a:r>
            <a:br>
              <a:rPr lang="en-US" altLang="en-US" smtClean="0"/>
            </a:br>
            <a:r>
              <a:rPr lang="en-US" altLang="en-US" smtClean="0"/>
              <a:t>need-based aid to low income families.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smtClean="0"/>
              <a:t>Introduction</a:t>
            </a:r>
          </a:p>
        </p:txBody>
      </p:sp>
      <p:sp>
        <p:nvSpPr>
          <p:cNvPr id="7172" name="Rectangle 3"/>
          <p:cNvSpPr>
            <a:spLocks noGrp="1" noChangeArrowheads="1"/>
          </p:cNvSpPr>
          <p:nvPr>
            <p:ph idx="1"/>
          </p:nvPr>
        </p:nvSpPr>
        <p:spPr/>
        <p:txBody>
          <a:bodyPr/>
          <a:lstStyle/>
          <a:p>
            <a:pPr eaLnBrk="1" hangingPunct="1"/>
            <a:r>
              <a:rPr lang="en-US" altLang="en-US" smtClean="0"/>
              <a:t>A </a:t>
            </a:r>
            <a:r>
              <a:rPr lang="en-US" altLang="en-US" b="1" smtClean="0">
                <a:solidFill>
                  <a:srgbClr val="CC0000"/>
                </a:solidFill>
              </a:rPr>
              <a:t>monopoly</a:t>
            </a:r>
            <a:r>
              <a:rPr lang="en-US" altLang="en-US" smtClean="0"/>
              <a:t> is a firm that is the sole seller of a product without close substitutes. </a:t>
            </a:r>
          </a:p>
          <a:p>
            <a:pPr eaLnBrk="1" hangingPunct="1"/>
            <a:r>
              <a:rPr lang="en-US" altLang="en-US" smtClean="0"/>
              <a:t>In this chapter, we study monopoly and contrast it with perfect competition.  </a:t>
            </a:r>
          </a:p>
          <a:p>
            <a:pPr eaLnBrk="1" hangingPunct="1"/>
            <a:r>
              <a:rPr lang="en-US" altLang="en-US" smtClean="0"/>
              <a:t>The key difference:  </a:t>
            </a:r>
            <a:br>
              <a:rPr lang="en-US" altLang="en-US" smtClean="0"/>
            </a:br>
            <a:r>
              <a:rPr lang="en-US" altLang="en-US" smtClean="0"/>
              <a:t>A monopoly firm has </a:t>
            </a:r>
            <a:r>
              <a:rPr lang="en-US" altLang="en-US" b="1" smtClean="0">
                <a:solidFill>
                  <a:srgbClr val="800080"/>
                </a:solidFill>
              </a:rPr>
              <a:t>market power</a:t>
            </a:r>
            <a:r>
              <a:rPr lang="en-US" altLang="en-US" smtClean="0"/>
              <a:t>, the ability to influence the market price of the product it sells.  A competitive firm has no market power.  </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Examples of Price Discrimination</a:t>
            </a:r>
          </a:p>
        </p:txBody>
      </p:sp>
      <p:sp>
        <p:nvSpPr>
          <p:cNvPr id="60419"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u="sng" smtClean="0"/>
              <a:t>Quantity discounts</a:t>
            </a:r>
            <a:br>
              <a:rPr lang="en-US" altLang="en-US" u="sng" smtClean="0"/>
            </a:br>
            <a:r>
              <a:rPr lang="en-US" altLang="en-US" smtClean="0"/>
              <a:t>A buyer’s WTP often declines with additional units, so firms charge less per unit for large quantities than small ones.  </a:t>
            </a:r>
          </a:p>
          <a:p>
            <a:pPr eaLnBrk="1" hangingPunct="1">
              <a:buFont typeface="Wingdings" panose="05000000000000000000" pitchFamily="2" charset="2"/>
              <a:buNone/>
            </a:pPr>
            <a:r>
              <a:rPr lang="en-US" altLang="en-US" smtClean="0"/>
              <a:t>	Example:  A movie theater charges $4 for </a:t>
            </a:r>
            <a:br>
              <a:rPr lang="en-US" altLang="en-US" smtClean="0"/>
            </a:br>
            <a:r>
              <a:rPr lang="en-US" altLang="en-US" smtClean="0"/>
              <a:t>a small popcorn and $5 for a large one that’s twice as big.</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15900" y="252413"/>
            <a:ext cx="8928100" cy="649287"/>
          </a:xfrm>
        </p:spPr>
        <p:txBody>
          <a:bodyPr/>
          <a:lstStyle/>
          <a:p>
            <a:pPr eaLnBrk="1" hangingPunct="1"/>
            <a:r>
              <a:rPr lang="en-US" altLang="en-US" sz="2900" smtClean="0"/>
              <a:t>CONCLUSION:</a:t>
            </a:r>
            <a:r>
              <a:rPr lang="en-US" altLang="en-US" sz="3000" smtClean="0"/>
              <a:t>  The Prevalence of Monopoly</a:t>
            </a:r>
          </a:p>
        </p:txBody>
      </p:sp>
      <p:sp>
        <p:nvSpPr>
          <p:cNvPr id="62467" name="Rectangle 3"/>
          <p:cNvSpPr>
            <a:spLocks noGrp="1" noChangeArrowheads="1"/>
          </p:cNvSpPr>
          <p:nvPr>
            <p:ph idx="1"/>
          </p:nvPr>
        </p:nvSpPr>
        <p:spPr/>
        <p:txBody>
          <a:bodyPr/>
          <a:lstStyle/>
          <a:p>
            <a:pPr eaLnBrk="1" hangingPunct="1"/>
            <a:r>
              <a:rPr lang="en-US" altLang="en-US" smtClean="0"/>
              <a:t>In the real world, pure monopoly is rare. </a:t>
            </a:r>
          </a:p>
          <a:p>
            <a:pPr eaLnBrk="1" hangingPunct="1"/>
            <a:r>
              <a:rPr lang="en-US" altLang="en-US" smtClean="0"/>
              <a:t>Yet, many firms have market power, due to </a:t>
            </a:r>
          </a:p>
          <a:p>
            <a:pPr lvl="1" eaLnBrk="1" hangingPunct="1"/>
            <a:r>
              <a:rPr lang="en-US" altLang="en-US" smtClean="0"/>
              <a:t>selling a unique variety of a product</a:t>
            </a:r>
          </a:p>
          <a:p>
            <a:pPr lvl="1" eaLnBrk="1" hangingPunct="1"/>
            <a:r>
              <a:rPr lang="en-US" altLang="en-US" smtClean="0"/>
              <a:t>having a large market share and few significant competitors</a:t>
            </a:r>
          </a:p>
          <a:p>
            <a:pPr eaLnBrk="1" hangingPunct="1"/>
            <a:r>
              <a:rPr lang="en-US" altLang="en-US" smtClean="0"/>
              <a:t>In many such cases, most of the results from this chapter apply, including</a:t>
            </a:r>
          </a:p>
          <a:p>
            <a:pPr lvl="1" eaLnBrk="1" hangingPunct="1"/>
            <a:r>
              <a:rPr lang="en-US" altLang="en-US" smtClean="0"/>
              <a:t>markup of price over marginal cost</a:t>
            </a:r>
          </a:p>
          <a:p>
            <a:pPr lvl="1" eaLnBrk="1" hangingPunct="1"/>
            <a:r>
              <a:rPr lang="en-US" altLang="en-US" smtClean="0"/>
              <a:t>deadweight loss</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val 3"/>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64516" name="Rectangle 4"/>
          <p:cNvSpPr>
            <a:spLocks noGrp="1" noChangeArrowheads="1"/>
          </p:cNvSpPr>
          <p:nvPr>
            <p:ph type="title"/>
          </p:nvPr>
        </p:nvSpPr>
        <p:spPr>
          <a:xfrm>
            <a:off x="257175" y="604838"/>
            <a:ext cx="8496300" cy="592137"/>
          </a:xfrm>
          <a:noFill/>
        </p:spPr>
        <p:txBody>
          <a:bodyPr anchor="t">
            <a:normAutofit fontScale="90000"/>
          </a:bodyPr>
          <a:lstStyle/>
          <a:p>
            <a:pPr algn="l" eaLnBrk="1" hangingPunct="1">
              <a:lnSpc>
                <a:spcPct val="105000"/>
              </a:lnSpc>
            </a:pPr>
            <a:r>
              <a:rPr lang="en-US" altLang="en-US" sz="3300" dirty="0" smtClean="0">
                <a:solidFill>
                  <a:schemeClr val="tx1"/>
                </a:solidFill>
                <a:latin typeface="Arial" panose="020B0604020202020204" pitchFamily="34" charset="0"/>
              </a:rPr>
              <a:t>SUMMARY</a:t>
            </a:r>
          </a:p>
        </p:txBody>
      </p:sp>
      <p:sp>
        <p:nvSpPr>
          <p:cNvPr id="64517" name="Rectangle 5"/>
          <p:cNvSpPr>
            <a:spLocks noGrp="1" noChangeArrowheads="1"/>
          </p:cNvSpPr>
          <p:nvPr>
            <p:ph idx="1"/>
          </p:nvPr>
        </p:nvSpPr>
        <p:spPr>
          <a:xfrm>
            <a:off x="428625" y="1277938"/>
            <a:ext cx="8229600" cy="4733925"/>
          </a:xfrm>
        </p:spPr>
        <p:txBody>
          <a:bodyPr/>
          <a:lstStyle/>
          <a:p>
            <a:pPr eaLnBrk="1" hangingPunct="1">
              <a:spcBef>
                <a:spcPct val="40000"/>
              </a:spcBef>
              <a:buClr>
                <a:srgbClr val="003399"/>
              </a:buClr>
            </a:pPr>
            <a:r>
              <a:rPr lang="en-US" altLang="en-US" sz="2700" smtClean="0"/>
              <a:t>A monopoly firm is the sole seller in its market.  Monopolies arise due to barriers to entry, including:  government-granted monopolies, the control of a key resource, or economies of scale over the entire range of output. </a:t>
            </a:r>
          </a:p>
          <a:p>
            <a:pPr eaLnBrk="1" hangingPunct="1">
              <a:spcBef>
                <a:spcPct val="40000"/>
              </a:spcBef>
              <a:buClr>
                <a:srgbClr val="003399"/>
              </a:buClr>
            </a:pPr>
            <a:r>
              <a:rPr lang="en-US" altLang="en-US" sz="2700" smtClean="0"/>
              <a:t>A monopoly firm faces a downward-sloping demand curve for its product.  As a result, it must reduce price to sell a larger quantity, which causes marginal revenue to fall below price.  </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Oval 3"/>
          <p:cNvSpPr>
            <a:spLocks noChangeArrowheads="1"/>
          </p:cNvSpPr>
          <p:nvPr/>
        </p:nvSpPr>
        <p:spPr bwMode="auto">
          <a:xfrm>
            <a:off x="558165" y="16002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66564" name="Rectangle 4"/>
          <p:cNvSpPr>
            <a:spLocks noGrp="1" noChangeArrowheads="1"/>
          </p:cNvSpPr>
          <p:nvPr>
            <p:ph type="title"/>
          </p:nvPr>
        </p:nvSpPr>
        <p:spPr>
          <a:xfrm>
            <a:off x="257175" y="604838"/>
            <a:ext cx="8496300" cy="592137"/>
          </a:xfrm>
          <a:noFill/>
        </p:spPr>
        <p:txBody>
          <a:bodyPr anchor="t">
            <a:normAutofit fontScale="90000"/>
          </a:bodyPr>
          <a:lstStyle/>
          <a:p>
            <a:pPr algn="l" eaLnBrk="1" hangingPunct="1">
              <a:lnSpc>
                <a:spcPct val="105000"/>
              </a:lnSpc>
            </a:pPr>
            <a:r>
              <a:rPr lang="en-US" altLang="en-US" sz="3300" dirty="0" smtClean="0">
                <a:solidFill>
                  <a:schemeClr val="tx1"/>
                </a:solidFill>
                <a:latin typeface="Arial" panose="020B0604020202020204" pitchFamily="34" charset="0"/>
              </a:rPr>
              <a:t>SUMMARY</a:t>
            </a:r>
          </a:p>
        </p:txBody>
      </p:sp>
      <p:sp>
        <p:nvSpPr>
          <p:cNvPr id="66565" name="Rectangle 5"/>
          <p:cNvSpPr>
            <a:spLocks noGrp="1" noChangeArrowheads="1"/>
          </p:cNvSpPr>
          <p:nvPr>
            <p:ph idx="1"/>
          </p:nvPr>
        </p:nvSpPr>
        <p:spPr>
          <a:xfrm>
            <a:off x="428625" y="1277938"/>
            <a:ext cx="8229600" cy="4733925"/>
          </a:xfrm>
        </p:spPr>
        <p:txBody>
          <a:bodyPr/>
          <a:lstStyle/>
          <a:p>
            <a:pPr eaLnBrk="1" hangingPunct="1">
              <a:spcBef>
                <a:spcPct val="40000"/>
              </a:spcBef>
              <a:buClr>
                <a:srgbClr val="003399"/>
              </a:buClr>
            </a:pPr>
            <a:r>
              <a:rPr lang="en-US" altLang="en-US" sz="2700" smtClean="0"/>
              <a:t>Monopoly firms maximize profits by producing the quantity where marginal revenue equals marginal cost.  But since marginal revenue is less than price, the monopoly price will be greater than marginal cost, leading to a deadweight loss. </a:t>
            </a:r>
          </a:p>
          <a:p>
            <a:pPr eaLnBrk="1" hangingPunct="1">
              <a:spcBef>
                <a:spcPct val="40000"/>
              </a:spcBef>
              <a:buClr>
                <a:srgbClr val="003399"/>
              </a:buClr>
            </a:pPr>
            <a:r>
              <a:rPr lang="en-US" altLang="en-US" sz="2700" smtClean="0"/>
              <a:t>Policymakers may respond by regulating monopolies, using antitrust laws to promote competition, or by taking over the monopoly and running it.  Due to problems with each of these options, the best option may be to take no action. </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Oval 3"/>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68612" name="Rectangle 4"/>
          <p:cNvSpPr>
            <a:spLocks noGrp="1" noChangeArrowheads="1"/>
          </p:cNvSpPr>
          <p:nvPr>
            <p:ph type="title"/>
          </p:nvPr>
        </p:nvSpPr>
        <p:spPr>
          <a:xfrm>
            <a:off x="257175" y="604838"/>
            <a:ext cx="8496300" cy="592137"/>
          </a:xfrm>
          <a:noFill/>
        </p:spPr>
        <p:txBody>
          <a:bodyPr anchor="t">
            <a:normAutofit fontScale="90000"/>
          </a:bodyPr>
          <a:lstStyle/>
          <a:p>
            <a:pPr algn="l" eaLnBrk="1" hangingPunct="1">
              <a:lnSpc>
                <a:spcPct val="105000"/>
              </a:lnSpc>
            </a:pPr>
            <a:r>
              <a:rPr lang="en-US" altLang="en-US" sz="3300" dirty="0" smtClean="0">
                <a:solidFill>
                  <a:schemeClr val="tx1"/>
                </a:solidFill>
                <a:latin typeface="Arial" panose="020B0604020202020204" pitchFamily="34" charset="0"/>
              </a:rPr>
              <a:t>SUMMARY</a:t>
            </a:r>
          </a:p>
        </p:txBody>
      </p:sp>
      <p:sp>
        <p:nvSpPr>
          <p:cNvPr id="68613" name="Rectangle 5"/>
          <p:cNvSpPr>
            <a:spLocks noGrp="1" noChangeArrowheads="1"/>
          </p:cNvSpPr>
          <p:nvPr>
            <p:ph idx="1"/>
          </p:nvPr>
        </p:nvSpPr>
        <p:spPr>
          <a:xfrm>
            <a:off x="428625" y="1277938"/>
            <a:ext cx="8229600" cy="4733925"/>
          </a:xfrm>
        </p:spPr>
        <p:txBody>
          <a:bodyPr/>
          <a:lstStyle/>
          <a:p>
            <a:pPr eaLnBrk="1" hangingPunct="1">
              <a:spcBef>
                <a:spcPct val="40000"/>
              </a:spcBef>
              <a:buClr>
                <a:srgbClr val="003399"/>
              </a:buClr>
            </a:pPr>
            <a:r>
              <a:rPr lang="en-US" altLang="en-US" sz="2700" smtClean="0"/>
              <a:t>Monopoly firms (and others with market power) try to raise their profits by charging higher prices to consumers with higher willingness to pay.   This practice is called price discrimination. </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z="3200" smtClean="0"/>
              <a:t>Why Monopolies Arise</a:t>
            </a:r>
          </a:p>
        </p:txBody>
      </p:sp>
      <p:sp>
        <p:nvSpPr>
          <p:cNvPr id="9220" name="Rectangle 3"/>
          <p:cNvSpPr>
            <a:spLocks noGrp="1" noChangeArrowheads="1"/>
          </p:cNvSpPr>
          <p:nvPr>
            <p:ph idx="1"/>
          </p:nvPr>
        </p:nvSpPr>
        <p:spPr/>
        <p:txBody>
          <a:bodyPr/>
          <a:lstStyle/>
          <a:p>
            <a:pPr marL="0" indent="0" eaLnBrk="1" hangingPunct="1">
              <a:buFont typeface="Wingdings" panose="05000000000000000000" pitchFamily="2" charset="2"/>
              <a:buNone/>
            </a:pPr>
            <a:r>
              <a:rPr lang="en-US" altLang="en-US" smtClean="0"/>
              <a:t>The main cause of monopolies is </a:t>
            </a:r>
            <a:r>
              <a:rPr lang="en-US" altLang="en-US" b="1" smtClean="0">
                <a:solidFill>
                  <a:srgbClr val="800080"/>
                </a:solidFill>
              </a:rPr>
              <a:t>barriers </a:t>
            </a:r>
            <a:br>
              <a:rPr lang="en-US" altLang="en-US" b="1" smtClean="0">
                <a:solidFill>
                  <a:srgbClr val="800080"/>
                </a:solidFill>
              </a:rPr>
            </a:br>
            <a:r>
              <a:rPr lang="en-US" altLang="en-US" b="1" smtClean="0">
                <a:solidFill>
                  <a:srgbClr val="800080"/>
                </a:solidFill>
              </a:rPr>
              <a:t>to entry</a:t>
            </a:r>
            <a:r>
              <a:rPr lang="en-US" altLang="en-US" smtClean="0"/>
              <a:t> – other firms cannot enter the market.</a:t>
            </a:r>
          </a:p>
          <a:p>
            <a:pPr marL="0" indent="0" eaLnBrk="1" hangingPunct="1">
              <a:buFont typeface="Wingdings" panose="05000000000000000000" pitchFamily="2" charset="2"/>
              <a:buNone/>
            </a:pPr>
            <a:r>
              <a:rPr lang="en-US" altLang="en-US" smtClean="0"/>
              <a:t>Three sources of barriers to entry:</a:t>
            </a:r>
          </a:p>
          <a:p>
            <a:pPr marL="571500" lvl="1" indent="-457200" eaLnBrk="1" hangingPunct="1">
              <a:lnSpc>
                <a:spcPct val="105000"/>
              </a:lnSpc>
              <a:spcBef>
                <a:spcPct val="45000"/>
              </a:spcBef>
              <a:buFontTx/>
              <a:buNone/>
            </a:pPr>
            <a:r>
              <a:rPr lang="en-US" altLang="en-US" sz="2800" b="1" smtClean="0">
                <a:solidFill>
                  <a:srgbClr val="008080"/>
                </a:solidFill>
              </a:rPr>
              <a:t>1.	</a:t>
            </a:r>
            <a:r>
              <a:rPr lang="en-US" altLang="en-US" sz="2800" smtClean="0"/>
              <a:t>A single firm owns a key resource.</a:t>
            </a:r>
          </a:p>
          <a:p>
            <a:pPr marL="571500" lvl="1" indent="-457200" eaLnBrk="1" hangingPunct="1">
              <a:lnSpc>
                <a:spcPct val="105000"/>
              </a:lnSpc>
              <a:spcBef>
                <a:spcPct val="15000"/>
              </a:spcBef>
              <a:buFontTx/>
              <a:buNone/>
            </a:pPr>
            <a:r>
              <a:rPr lang="en-US" altLang="en-US" sz="2800" i="1" smtClean="0"/>
              <a:t>	</a:t>
            </a:r>
            <a:r>
              <a:rPr lang="en-US" altLang="en-US" i="1" smtClean="0"/>
              <a:t>E.g.</a:t>
            </a:r>
            <a:r>
              <a:rPr lang="en-US" altLang="en-US" smtClean="0"/>
              <a:t>, DeBeers owns most of the world’s </a:t>
            </a:r>
            <a:br>
              <a:rPr lang="en-US" altLang="en-US" smtClean="0"/>
            </a:br>
            <a:r>
              <a:rPr lang="en-US" altLang="en-US" smtClean="0"/>
              <a:t>diamond mines</a:t>
            </a:r>
          </a:p>
          <a:p>
            <a:pPr marL="571500" lvl="1" indent="-457200" eaLnBrk="1" hangingPunct="1">
              <a:lnSpc>
                <a:spcPct val="105000"/>
              </a:lnSpc>
              <a:spcBef>
                <a:spcPct val="45000"/>
              </a:spcBef>
              <a:buFontTx/>
              <a:buNone/>
            </a:pPr>
            <a:r>
              <a:rPr lang="en-US" altLang="en-US" sz="2800" b="1" smtClean="0">
                <a:solidFill>
                  <a:srgbClr val="008080"/>
                </a:solidFill>
              </a:rPr>
              <a:t>2.	</a:t>
            </a:r>
            <a:r>
              <a:rPr lang="en-US" altLang="en-US" sz="2800" smtClean="0"/>
              <a:t>The govt gives a single firm the exclusive right to produce the good.</a:t>
            </a:r>
          </a:p>
          <a:p>
            <a:pPr marL="571500" lvl="1" indent="-457200" eaLnBrk="1" hangingPunct="1">
              <a:lnSpc>
                <a:spcPct val="105000"/>
              </a:lnSpc>
              <a:spcBef>
                <a:spcPct val="15000"/>
              </a:spcBef>
              <a:buFontTx/>
              <a:buNone/>
            </a:pPr>
            <a:r>
              <a:rPr lang="en-US" altLang="en-US" sz="2800" i="1" smtClean="0"/>
              <a:t>	</a:t>
            </a:r>
            <a:r>
              <a:rPr lang="en-US" altLang="en-US" i="1" smtClean="0"/>
              <a:t>E.g.</a:t>
            </a:r>
            <a:r>
              <a:rPr lang="en-US" altLang="en-US" smtClean="0"/>
              <a:t>, patents, copyright laws</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200" smtClean="0"/>
              <a:t>Why Monopolies Arise</a:t>
            </a:r>
          </a:p>
        </p:txBody>
      </p:sp>
      <p:sp>
        <p:nvSpPr>
          <p:cNvPr id="11267" name="Rectangle 3"/>
          <p:cNvSpPr>
            <a:spLocks noGrp="1" noChangeArrowheads="1"/>
          </p:cNvSpPr>
          <p:nvPr>
            <p:ph idx="1"/>
          </p:nvPr>
        </p:nvSpPr>
        <p:spPr>
          <a:xfrm>
            <a:off x="457200" y="912813"/>
            <a:ext cx="8229600" cy="1511300"/>
          </a:xfrm>
        </p:spPr>
        <p:txBody>
          <a:bodyPr/>
          <a:lstStyle/>
          <a:p>
            <a:pPr marL="571500" lvl="1" indent="-457200" eaLnBrk="1" hangingPunct="1">
              <a:lnSpc>
                <a:spcPct val="105000"/>
              </a:lnSpc>
              <a:spcBef>
                <a:spcPct val="45000"/>
              </a:spcBef>
              <a:buFontTx/>
              <a:buNone/>
            </a:pPr>
            <a:r>
              <a:rPr lang="en-US" altLang="en-US" b="1" smtClean="0">
                <a:solidFill>
                  <a:srgbClr val="008080"/>
                </a:solidFill>
              </a:rPr>
              <a:t>3.	</a:t>
            </a:r>
            <a:r>
              <a:rPr lang="en-US" altLang="en-US" b="1" smtClean="0">
                <a:solidFill>
                  <a:srgbClr val="CC0000"/>
                </a:solidFill>
              </a:rPr>
              <a:t>Natural monopoly</a:t>
            </a:r>
            <a:r>
              <a:rPr lang="en-US" altLang="en-US" smtClean="0"/>
              <a:t>:  a single firm can produce the entire market </a:t>
            </a:r>
            <a:r>
              <a:rPr lang="en-US" altLang="en-US" b="1" i="1" smtClean="0"/>
              <a:t>Q</a:t>
            </a:r>
            <a:r>
              <a:rPr lang="en-US" altLang="en-US" smtClean="0"/>
              <a:t> at lower </a:t>
            </a:r>
            <a:r>
              <a:rPr lang="en-US" altLang="en-US" i="1" smtClean="0"/>
              <a:t>ATC</a:t>
            </a:r>
            <a:r>
              <a:rPr lang="en-US" altLang="en-US" smtClean="0"/>
              <a:t> than could several firms.  </a:t>
            </a:r>
          </a:p>
        </p:txBody>
      </p:sp>
      <p:grpSp>
        <p:nvGrpSpPr>
          <p:cNvPr id="95261" name="Group 29"/>
          <p:cNvGrpSpPr>
            <a:grpSpLocks/>
          </p:cNvGrpSpPr>
          <p:nvPr/>
        </p:nvGrpSpPr>
        <p:grpSpPr bwMode="auto">
          <a:xfrm>
            <a:off x="4537075" y="2916238"/>
            <a:ext cx="4025900" cy="3013075"/>
            <a:chOff x="2781" y="1774"/>
            <a:chExt cx="2536" cy="1898"/>
          </a:xfrm>
        </p:grpSpPr>
        <p:grpSp>
          <p:nvGrpSpPr>
            <p:cNvPr id="11290" name="Group 8"/>
            <p:cNvGrpSpPr>
              <a:grpSpLocks/>
            </p:cNvGrpSpPr>
            <p:nvPr/>
          </p:nvGrpSpPr>
          <p:grpSpPr bwMode="auto">
            <a:xfrm>
              <a:off x="3073" y="2024"/>
              <a:ext cx="1994" cy="1510"/>
              <a:chOff x="1489" y="785"/>
              <a:chExt cx="3650" cy="2492"/>
            </a:xfrm>
          </p:grpSpPr>
          <p:sp>
            <p:nvSpPr>
              <p:cNvPr id="11293" name="Line 9"/>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4" name="Line 10"/>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291" name="Text Box 11"/>
            <p:cNvSpPr txBox="1">
              <a:spLocks noChangeArrowheads="1"/>
            </p:cNvSpPr>
            <p:nvPr/>
          </p:nvSpPr>
          <p:spPr bwMode="auto">
            <a:xfrm>
              <a:off x="5032" y="3384"/>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400" b="1" i="1"/>
                <a:t>Q</a:t>
              </a:r>
            </a:p>
          </p:txBody>
        </p:sp>
        <p:sp>
          <p:nvSpPr>
            <p:cNvPr id="11292" name="Text Box 12"/>
            <p:cNvSpPr txBox="1">
              <a:spLocks noChangeArrowheads="1"/>
            </p:cNvSpPr>
            <p:nvPr/>
          </p:nvSpPr>
          <p:spPr bwMode="auto">
            <a:xfrm>
              <a:off x="2781" y="1774"/>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a:t>Cost</a:t>
              </a:r>
            </a:p>
          </p:txBody>
        </p:sp>
      </p:grpSp>
      <p:grpSp>
        <p:nvGrpSpPr>
          <p:cNvPr id="95262" name="Group 30"/>
          <p:cNvGrpSpPr>
            <a:grpSpLocks/>
          </p:cNvGrpSpPr>
          <p:nvPr/>
        </p:nvGrpSpPr>
        <p:grpSpPr bwMode="auto">
          <a:xfrm>
            <a:off x="5254625" y="3070225"/>
            <a:ext cx="3498850" cy="2328863"/>
            <a:chOff x="3233" y="1871"/>
            <a:chExt cx="2204" cy="1467"/>
          </a:xfrm>
        </p:grpSpPr>
        <p:sp>
          <p:nvSpPr>
            <p:cNvPr id="11288" name="Arc 13"/>
            <p:cNvSpPr>
              <a:spLocks/>
            </p:cNvSpPr>
            <p:nvPr/>
          </p:nvSpPr>
          <p:spPr bwMode="auto">
            <a:xfrm flipH="1" flipV="1">
              <a:off x="3233" y="1871"/>
              <a:ext cx="1941" cy="1317"/>
            </a:xfrm>
            <a:custGeom>
              <a:avLst/>
              <a:gdLst>
                <a:gd name="T0" fmla="*/ 0 w 21144"/>
                <a:gd name="T1" fmla="*/ 0 h 21444"/>
                <a:gd name="T2" fmla="*/ 1 w 21144"/>
                <a:gd name="T3" fmla="*/ 0 h 21444"/>
                <a:gd name="T4" fmla="*/ 0 w 21144"/>
                <a:gd name="T5" fmla="*/ 0 h 21444"/>
                <a:gd name="T6" fmla="*/ 0 60000 65536"/>
                <a:gd name="T7" fmla="*/ 0 60000 65536"/>
                <a:gd name="T8" fmla="*/ 0 60000 65536"/>
              </a:gdLst>
              <a:ahLst/>
              <a:cxnLst>
                <a:cxn ang="T6">
                  <a:pos x="T0" y="T1"/>
                </a:cxn>
                <a:cxn ang="T7">
                  <a:pos x="T2" y="T3"/>
                </a:cxn>
                <a:cxn ang="T8">
                  <a:pos x="T4" y="T5"/>
                </a:cxn>
              </a:cxnLst>
              <a:rect l="0" t="0" r="r" b="b"/>
              <a:pathLst>
                <a:path w="21144" h="21444" fill="none" extrusionOk="0">
                  <a:moveTo>
                    <a:pt x="2592" y="0"/>
                  </a:moveTo>
                  <a:cubicBezTo>
                    <a:pt x="11788" y="1112"/>
                    <a:pt x="19251" y="7963"/>
                    <a:pt x="21144" y="17029"/>
                  </a:cubicBezTo>
                </a:path>
                <a:path w="21144" h="21444" stroke="0" extrusionOk="0">
                  <a:moveTo>
                    <a:pt x="2592" y="0"/>
                  </a:moveTo>
                  <a:cubicBezTo>
                    <a:pt x="11788" y="1112"/>
                    <a:pt x="19251" y="7963"/>
                    <a:pt x="21144" y="17029"/>
                  </a:cubicBezTo>
                  <a:lnTo>
                    <a:pt x="0" y="21444"/>
                  </a:lnTo>
                  <a:lnTo>
                    <a:pt x="2592" y="0"/>
                  </a:lnTo>
                  <a:close/>
                </a:path>
              </a:pathLst>
            </a:cu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9" name="Text Box 14"/>
            <p:cNvSpPr txBox="1">
              <a:spLocks noChangeArrowheads="1"/>
            </p:cNvSpPr>
            <p:nvPr/>
          </p:nvSpPr>
          <p:spPr bwMode="auto">
            <a:xfrm>
              <a:off x="4858" y="305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i="1"/>
                <a:t>ATC</a:t>
              </a:r>
            </a:p>
          </p:txBody>
        </p:sp>
      </p:grpSp>
      <p:grpSp>
        <p:nvGrpSpPr>
          <p:cNvPr id="95265" name="Group 33"/>
          <p:cNvGrpSpPr>
            <a:grpSpLocks/>
          </p:cNvGrpSpPr>
          <p:nvPr/>
        </p:nvGrpSpPr>
        <p:grpSpPr bwMode="auto">
          <a:xfrm>
            <a:off x="4232275" y="4891088"/>
            <a:ext cx="3579813" cy="1306512"/>
            <a:chOff x="2666" y="3081"/>
            <a:chExt cx="2255" cy="823"/>
          </a:xfrm>
        </p:grpSpPr>
        <p:grpSp>
          <p:nvGrpSpPr>
            <p:cNvPr id="11282" name="Group 4"/>
            <p:cNvGrpSpPr>
              <a:grpSpLocks/>
            </p:cNvGrpSpPr>
            <p:nvPr/>
          </p:nvGrpSpPr>
          <p:grpSpPr bwMode="auto">
            <a:xfrm>
              <a:off x="3148" y="3199"/>
              <a:ext cx="1500" cy="400"/>
              <a:chOff x="357" y="2450"/>
              <a:chExt cx="795" cy="646"/>
            </a:xfrm>
          </p:grpSpPr>
          <p:sp>
            <p:nvSpPr>
              <p:cNvPr id="11286" name="Line 5"/>
              <p:cNvSpPr>
                <a:spLocks noChangeShapeType="1"/>
              </p:cNvSpPr>
              <p:nvPr/>
            </p:nvSpPr>
            <p:spPr bwMode="auto">
              <a:xfrm>
                <a:off x="357" y="2450"/>
                <a:ext cx="795"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7" name="Line 6"/>
              <p:cNvSpPr>
                <a:spLocks noChangeShapeType="1"/>
              </p:cNvSpPr>
              <p:nvPr/>
            </p:nvSpPr>
            <p:spPr bwMode="auto">
              <a:xfrm>
                <a:off x="1152" y="2451"/>
                <a:ext cx="0" cy="64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283" name="Oval 18"/>
            <p:cNvSpPr>
              <a:spLocks noChangeAspect="1" noChangeArrowheads="1"/>
            </p:cNvSpPr>
            <p:nvPr/>
          </p:nvSpPr>
          <p:spPr bwMode="auto">
            <a:xfrm>
              <a:off x="4603" y="3159"/>
              <a:ext cx="81" cy="80"/>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1284" name="Text Box 19"/>
            <p:cNvSpPr txBox="1">
              <a:spLocks noChangeArrowheads="1"/>
            </p:cNvSpPr>
            <p:nvPr/>
          </p:nvSpPr>
          <p:spPr bwMode="auto">
            <a:xfrm>
              <a:off x="4372" y="3616"/>
              <a:ext cx="5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a:t>1000</a:t>
              </a:r>
            </a:p>
          </p:txBody>
        </p:sp>
        <p:sp>
          <p:nvSpPr>
            <p:cNvPr id="11285" name="Text Box 22"/>
            <p:cNvSpPr txBox="1">
              <a:spLocks noChangeArrowheads="1"/>
            </p:cNvSpPr>
            <p:nvPr/>
          </p:nvSpPr>
          <p:spPr bwMode="auto">
            <a:xfrm>
              <a:off x="2666" y="3081"/>
              <a:ext cx="42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$50</a:t>
              </a:r>
            </a:p>
          </p:txBody>
        </p:sp>
      </p:grpSp>
      <p:sp>
        <p:nvSpPr>
          <p:cNvPr id="95255" name="Text Box 23"/>
          <p:cNvSpPr txBox="1">
            <a:spLocks noChangeArrowheads="1"/>
          </p:cNvSpPr>
          <p:nvPr/>
        </p:nvSpPr>
        <p:spPr bwMode="auto">
          <a:xfrm>
            <a:off x="714375" y="2462213"/>
            <a:ext cx="383698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35000"/>
              </a:spcBef>
              <a:buClrTx/>
              <a:buSzTx/>
              <a:buFontTx/>
              <a:buNone/>
            </a:pPr>
            <a:r>
              <a:rPr lang="en-US" altLang="en-US" sz="2600"/>
              <a:t>Example:  1000 homes need electricity.   </a:t>
            </a:r>
          </a:p>
        </p:txBody>
      </p:sp>
      <p:sp>
        <p:nvSpPr>
          <p:cNvPr id="95256" name="Text Box 24"/>
          <p:cNvSpPr txBox="1">
            <a:spLocks noChangeArrowheads="1"/>
          </p:cNvSpPr>
          <p:nvPr/>
        </p:nvSpPr>
        <p:spPr bwMode="auto">
          <a:xfrm>
            <a:off x="5613400" y="2754313"/>
            <a:ext cx="22733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u="sng"/>
              <a:t>Electricity</a:t>
            </a:r>
            <a:endParaRPr lang="en-US" altLang="en-US" sz="2500"/>
          </a:p>
        </p:txBody>
      </p:sp>
      <p:sp>
        <p:nvSpPr>
          <p:cNvPr id="95259" name="Text Box 27"/>
          <p:cNvSpPr txBox="1">
            <a:spLocks noChangeArrowheads="1"/>
          </p:cNvSpPr>
          <p:nvPr/>
        </p:nvSpPr>
        <p:spPr bwMode="auto">
          <a:xfrm>
            <a:off x="6178550" y="3325813"/>
            <a:ext cx="213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Economies of </a:t>
            </a:r>
            <a:br>
              <a:rPr lang="en-US" altLang="en-US" sz="2400"/>
            </a:br>
            <a:r>
              <a:rPr lang="en-US" altLang="en-US" sz="2400"/>
              <a:t>scale due to </a:t>
            </a:r>
            <a:br>
              <a:rPr lang="en-US" altLang="en-US" sz="2400"/>
            </a:br>
            <a:r>
              <a:rPr lang="en-US" altLang="en-US" sz="2400"/>
              <a:t>huge </a:t>
            </a:r>
            <a:r>
              <a:rPr lang="en-US" altLang="en-US" sz="2400" i="1"/>
              <a:t>FC</a:t>
            </a:r>
          </a:p>
        </p:txBody>
      </p:sp>
      <p:sp>
        <p:nvSpPr>
          <p:cNvPr id="95260" name="Text Box 28"/>
          <p:cNvSpPr txBox="1">
            <a:spLocks noChangeArrowheads="1"/>
          </p:cNvSpPr>
          <p:nvPr/>
        </p:nvSpPr>
        <p:spPr bwMode="auto">
          <a:xfrm>
            <a:off x="779463" y="3636963"/>
            <a:ext cx="2792412" cy="25177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35000"/>
              </a:spcBef>
              <a:buClrTx/>
              <a:buSzTx/>
              <a:buFontTx/>
              <a:buNone/>
            </a:pPr>
            <a:r>
              <a:rPr lang="en-US" altLang="en-US" sz="2600" i="1"/>
              <a:t>ATC</a:t>
            </a:r>
            <a:r>
              <a:rPr lang="en-US" altLang="en-US" sz="2600"/>
              <a:t> is lower if </a:t>
            </a:r>
            <a:br>
              <a:rPr lang="en-US" altLang="en-US" sz="2600"/>
            </a:br>
            <a:r>
              <a:rPr lang="en-US" altLang="en-US" sz="2600"/>
              <a:t>one firm services </a:t>
            </a:r>
            <a:br>
              <a:rPr lang="en-US" altLang="en-US" sz="2600"/>
            </a:br>
            <a:r>
              <a:rPr lang="en-US" altLang="en-US" sz="2600"/>
              <a:t>all 1000 homes </a:t>
            </a:r>
            <a:br>
              <a:rPr lang="en-US" altLang="en-US" sz="2600"/>
            </a:br>
            <a:r>
              <a:rPr lang="en-US" altLang="en-US" sz="2600"/>
              <a:t>than if two firms </a:t>
            </a:r>
            <a:br>
              <a:rPr lang="en-US" altLang="en-US" sz="2600"/>
            </a:br>
            <a:r>
              <a:rPr lang="en-US" altLang="en-US" sz="2600"/>
              <a:t>each service </a:t>
            </a:r>
            <a:br>
              <a:rPr lang="en-US" altLang="en-US" sz="2600"/>
            </a:br>
            <a:r>
              <a:rPr lang="en-US" altLang="en-US" sz="2600"/>
              <a:t>500 homes.</a:t>
            </a:r>
          </a:p>
        </p:txBody>
      </p:sp>
      <p:grpSp>
        <p:nvGrpSpPr>
          <p:cNvPr id="95264" name="Group 32"/>
          <p:cNvGrpSpPr>
            <a:grpSpLocks/>
          </p:cNvGrpSpPr>
          <p:nvPr/>
        </p:nvGrpSpPr>
        <p:grpSpPr bwMode="auto">
          <a:xfrm>
            <a:off x="4237038" y="4411663"/>
            <a:ext cx="2330450" cy="1787525"/>
            <a:chOff x="2592" y="2716"/>
            <a:chExt cx="1468" cy="1126"/>
          </a:xfrm>
        </p:grpSpPr>
        <p:grpSp>
          <p:nvGrpSpPr>
            <p:cNvPr id="11276" name="Group 15"/>
            <p:cNvGrpSpPr>
              <a:grpSpLocks/>
            </p:cNvGrpSpPr>
            <p:nvPr/>
          </p:nvGrpSpPr>
          <p:grpSpPr bwMode="auto">
            <a:xfrm>
              <a:off x="3071" y="2839"/>
              <a:ext cx="753" cy="694"/>
              <a:chOff x="357" y="2450"/>
              <a:chExt cx="795" cy="646"/>
            </a:xfrm>
          </p:grpSpPr>
          <p:sp>
            <p:nvSpPr>
              <p:cNvPr id="11280" name="Line 16"/>
              <p:cNvSpPr>
                <a:spLocks noChangeShapeType="1"/>
              </p:cNvSpPr>
              <p:nvPr/>
            </p:nvSpPr>
            <p:spPr bwMode="auto">
              <a:xfrm>
                <a:off x="357" y="2450"/>
                <a:ext cx="795" cy="0"/>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1" name="Line 17"/>
              <p:cNvSpPr>
                <a:spLocks noChangeShapeType="1"/>
              </p:cNvSpPr>
              <p:nvPr/>
            </p:nvSpPr>
            <p:spPr bwMode="auto">
              <a:xfrm>
                <a:off x="1152" y="2451"/>
                <a:ext cx="0" cy="645"/>
              </a:xfrm>
              <a:prstGeom prst="line">
                <a:avLst/>
              </a:prstGeom>
              <a:noFill/>
              <a:ln w="9525">
                <a:solidFill>
                  <a:schemeClr val="bg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277" name="Text Box 20"/>
            <p:cNvSpPr txBox="1">
              <a:spLocks noChangeArrowheads="1"/>
            </p:cNvSpPr>
            <p:nvPr/>
          </p:nvSpPr>
          <p:spPr bwMode="auto">
            <a:xfrm>
              <a:off x="3582" y="355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400"/>
                <a:t>500</a:t>
              </a:r>
            </a:p>
          </p:txBody>
        </p:sp>
        <p:sp>
          <p:nvSpPr>
            <p:cNvPr id="11278" name="Text Box 21"/>
            <p:cNvSpPr txBox="1">
              <a:spLocks noChangeArrowheads="1"/>
            </p:cNvSpPr>
            <p:nvPr/>
          </p:nvSpPr>
          <p:spPr bwMode="auto">
            <a:xfrm>
              <a:off x="2592" y="2716"/>
              <a:ext cx="42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50000"/>
                </a:spcBef>
                <a:buClrTx/>
                <a:buSzTx/>
                <a:buFontTx/>
                <a:buNone/>
              </a:pPr>
              <a:r>
                <a:rPr lang="en-US" altLang="en-US" sz="2400"/>
                <a:t>$80</a:t>
              </a:r>
            </a:p>
          </p:txBody>
        </p:sp>
        <p:sp>
          <p:nvSpPr>
            <p:cNvPr id="11279" name="Oval 7"/>
            <p:cNvSpPr>
              <a:spLocks noChangeAspect="1" noChangeArrowheads="1"/>
            </p:cNvSpPr>
            <p:nvPr/>
          </p:nvSpPr>
          <p:spPr bwMode="auto">
            <a:xfrm>
              <a:off x="3780" y="2799"/>
              <a:ext cx="81" cy="80"/>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wipe(left)">
                                      <p:cBhvr>
                                        <p:cTn id="7" dur="500"/>
                                        <p:tgtEl>
                                          <p:spTgt spid="95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56"/>
                                        </p:tgtEl>
                                        <p:attrNameLst>
                                          <p:attrName>style.visibility</p:attrName>
                                        </p:attrNameLst>
                                      </p:cBhvr>
                                      <p:to>
                                        <p:strVal val="visible"/>
                                      </p:to>
                                    </p:set>
                                    <p:animEffect transition="in" filter="strips(downRight)">
                                      <p:cBhvr>
                                        <p:cTn id="12" dur="500"/>
                                        <p:tgtEl>
                                          <p:spTgt spid="95256"/>
                                        </p:tgtEl>
                                      </p:cBhvr>
                                    </p:animEffect>
                                  </p:childTnLst>
                                </p:cTn>
                              </p:par>
                              <p:par>
                                <p:cTn id="13" presetID="18" presetClass="entr" presetSubtype="6" fill="hold" nodeType="withEffect">
                                  <p:stCondLst>
                                    <p:cond delay="0"/>
                                  </p:stCondLst>
                                  <p:childTnLst>
                                    <p:set>
                                      <p:cBhvr>
                                        <p:cTn id="14" dur="1" fill="hold">
                                          <p:stCondLst>
                                            <p:cond delay="0"/>
                                          </p:stCondLst>
                                        </p:cTn>
                                        <p:tgtEl>
                                          <p:spTgt spid="95261"/>
                                        </p:tgtEl>
                                        <p:attrNameLst>
                                          <p:attrName>style.visibility</p:attrName>
                                        </p:attrNameLst>
                                      </p:cBhvr>
                                      <p:to>
                                        <p:strVal val="visible"/>
                                      </p:to>
                                    </p:set>
                                    <p:animEffect transition="in" filter="strips(downRight)">
                                      <p:cBhvr>
                                        <p:cTn id="15" dur="500"/>
                                        <p:tgtEl>
                                          <p:spTgt spid="952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5259"/>
                                        </p:tgtEl>
                                        <p:attrNameLst>
                                          <p:attrName>style.visibility</p:attrName>
                                        </p:attrNameLst>
                                      </p:cBhvr>
                                      <p:to>
                                        <p:strVal val="visible"/>
                                      </p:to>
                                    </p:set>
                                    <p:animEffect transition="in" filter="dissolve">
                                      <p:cBhvr>
                                        <p:cTn id="20" dur="500"/>
                                        <p:tgtEl>
                                          <p:spTgt spid="95259"/>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95262"/>
                                        </p:tgtEl>
                                        <p:attrNameLst>
                                          <p:attrName>style.visibility</p:attrName>
                                        </p:attrNameLst>
                                      </p:cBhvr>
                                      <p:to>
                                        <p:strVal val="visible"/>
                                      </p:to>
                                    </p:set>
                                    <p:animEffect transition="in" filter="strips(downRight)">
                                      <p:cBhvr>
                                        <p:cTn id="24" dur="500"/>
                                        <p:tgtEl>
                                          <p:spTgt spid="952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5260"/>
                                        </p:tgtEl>
                                        <p:attrNameLst>
                                          <p:attrName>style.visibility</p:attrName>
                                        </p:attrNameLst>
                                      </p:cBhvr>
                                      <p:to>
                                        <p:strVal val="visible"/>
                                      </p:to>
                                    </p:set>
                                    <p:animEffect transition="in" filter="dissolve">
                                      <p:cBhvr>
                                        <p:cTn id="29" dur="500"/>
                                        <p:tgtEl>
                                          <p:spTgt spid="952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9" fill="hold" nodeType="clickEffect">
                                  <p:stCondLst>
                                    <p:cond delay="0"/>
                                  </p:stCondLst>
                                  <p:childTnLst>
                                    <p:set>
                                      <p:cBhvr>
                                        <p:cTn id="33" dur="1" fill="hold">
                                          <p:stCondLst>
                                            <p:cond delay="0"/>
                                          </p:stCondLst>
                                        </p:cTn>
                                        <p:tgtEl>
                                          <p:spTgt spid="95265"/>
                                        </p:tgtEl>
                                        <p:attrNameLst>
                                          <p:attrName>style.visibility</p:attrName>
                                        </p:attrNameLst>
                                      </p:cBhvr>
                                      <p:to>
                                        <p:strVal val="visible"/>
                                      </p:to>
                                    </p:set>
                                    <p:animEffect transition="in" filter="strips(upLeft)">
                                      <p:cBhvr>
                                        <p:cTn id="34" dur="500"/>
                                        <p:tgtEl>
                                          <p:spTgt spid="9526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9" fill="hold" nodeType="clickEffect">
                                  <p:stCondLst>
                                    <p:cond delay="0"/>
                                  </p:stCondLst>
                                  <p:childTnLst>
                                    <p:set>
                                      <p:cBhvr>
                                        <p:cTn id="38" dur="1" fill="hold">
                                          <p:stCondLst>
                                            <p:cond delay="0"/>
                                          </p:stCondLst>
                                        </p:cTn>
                                        <p:tgtEl>
                                          <p:spTgt spid="95264"/>
                                        </p:tgtEl>
                                        <p:attrNameLst>
                                          <p:attrName>style.visibility</p:attrName>
                                        </p:attrNameLst>
                                      </p:cBhvr>
                                      <p:to>
                                        <p:strVal val="visible"/>
                                      </p:to>
                                    </p:set>
                                    <p:animEffect transition="in" filter="strips(upLeft)">
                                      <p:cBhvr>
                                        <p:cTn id="39" dur="500"/>
                                        <p:tgtEl>
                                          <p:spTgt spid="95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5" grpId="0"/>
      <p:bldP spid="95256" grpId="0"/>
      <p:bldP spid="95259" grpId="0"/>
      <p:bldP spid="9526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52413"/>
            <a:ext cx="9144000" cy="649287"/>
          </a:xfrm>
        </p:spPr>
        <p:txBody>
          <a:bodyPr/>
          <a:lstStyle/>
          <a:p>
            <a:pPr eaLnBrk="1" hangingPunct="1"/>
            <a:r>
              <a:rPr lang="en-US" altLang="en-US" sz="3000" smtClean="0"/>
              <a:t>Monopoly vs. Competition:  Demand Curves</a:t>
            </a:r>
          </a:p>
        </p:txBody>
      </p:sp>
      <p:sp>
        <p:nvSpPr>
          <p:cNvPr id="96259" name="Rectangle 3"/>
          <p:cNvSpPr>
            <a:spLocks noGrp="1" noChangeArrowheads="1"/>
          </p:cNvSpPr>
          <p:nvPr>
            <p:ph idx="1"/>
          </p:nvPr>
        </p:nvSpPr>
        <p:spPr>
          <a:xfrm>
            <a:off x="546100" y="1095375"/>
            <a:ext cx="3924300" cy="5187950"/>
          </a:xfrm>
        </p:spPr>
        <p:txBody>
          <a:bodyPr/>
          <a:lstStyle/>
          <a:p>
            <a:pPr marL="0" indent="0" eaLnBrk="1" hangingPunct="1">
              <a:buFont typeface="Wingdings" panose="05000000000000000000" pitchFamily="2" charset="2"/>
              <a:buNone/>
            </a:pPr>
            <a:r>
              <a:rPr lang="en-US" altLang="en-US" sz="2500" smtClean="0"/>
              <a:t>In a competitive market, the </a:t>
            </a:r>
            <a:r>
              <a:rPr lang="en-US" altLang="en-US" sz="2500" u="sng" smtClean="0"/>
              <a:t>market</a:t>
            </a:r>
            <a:r>
              <a:rPr lang="en-US" altLang="en-US" sz="2500" smtClean="0"/>
              <a:t> demand curve slopes downward. </a:t>
            </a:r>
          </a:p>
          <a:p>
            <a:pPr marL="0" indent="0" eaLnBrk="1" hangingPunct="1">
              <a:buFont typeface="Wingdings" panose="05000000000000000000" pitchFamily="2" charset="2"/>
              <a:buNone/>
            </a:pPr>
            <a:r>
              <a:rPr lang="en-US" altLang="en-US" sz="2500" smtClean="0"/>
              <a:t>but the demand curve </a:t>
            </a:r>
            <a:br>
              <a:rPr lang="en-US" altLang="en-US" sz="2500" smtClean="0"/>
            </a:br>
            <a:r>
              <a:rPr lang="en-US" altLang="en-US" sz="2500" smtClean="0"/>
              <a:t>for any individual firm’s product is horizontal </a:t>
            </a:r>
            <a:br>
              <a:rPr lang="en-US" altLang="en-US" sz="2500" smtClean="0"/>
            </a:br>
            <a:r>
              <a:rPr lang="en-US" altLang="en-US" sz="2500" smtClean="0"/>
              <a:t>at the market price. </a:t>
            </a:r>
          </a:p>
          <a:p>
            <a:pPr marL="0" indent="0" eaLnBrk="1" hangingPunct="1">
              <a:buFont typeface="Wingdings" panose="05000000000000000000" pitchFamily="2" charset="2"/>
              <a:buNone/>
            </a:pPr>
            <a:r>
              <a:rPr lang="en-US" altLang="en-US" sz="2500" smtClean="0"/>
              <a:t>The firm can increase </a:t>
            </a:r>
            <a:r>
              <a:rPr lang="en-US" altLang="en-US" sz="2500" b="1" i="1" smtClean="0"/>
              <a:t>Q</a:t>
            </a:r>
            <a:r>
              <a:rPr lang="en-US" altLang="en-US" sz="2500" smtClean="0"/>
              <a:t> without lowering </a:t>
            </a:r>
            <a:r>
              <a:rPr lang="en-US" altLang="en-US" sz="2500" b="1" i="1" smtClean="0"/>
              <a:t>P</a:t>
            </a:r>
            <a:r>
              <a:rPr lang="en-US" altLang="en-US" sz="2500" smtClean="0"/>
              <a:t>,</a:t>
            </a:r>
          </a:p>
          <a:p>
            <a:pPr marL="0" indent="0" eaLnBrk="1" hangingPunct="1">
              <a:spcBef>
                <a:spcPct val="25000"/>
              </a:spcBef>
              <a:buFont typeface="Wingdings" panose="05000000000000000000" pitchFamily="2" charset="2"/>
              <a:buNone/>
            </a:pPr>
            <a:r>
              <a:rPr lang="en-US" altLang="en-US" sz="2500" smtClean="0"/>
              <a:t>so </a:t>
            </a:r>
            <a:r>
              <a:rPr lang="en-US" altLang="en-US" sz="2500" i="1" smtClean="0"/>
              <a:t>MR</a:t>
            </a:r>
            <a:r>
              <a:rPr lang="en-US" altLang="en-US" sz="2500" smtClean="0"/>
              <a:t> = </a:t>
            </a:r>
            <a:r>
              <a:rPr lang="en-US" altLang="en-US" sz="2500" b="1" i="1" smtClean="0"/>
              <a:t>P</a:t>
            </a:r>
            <a:r>
              <a:rPr lang="en-US" altLang="en-US" sz="2500" smtClean="0"/>
              <a:t>  for the competitive firm. </a:t>
            </a:r>
          </a:p>
        </p:txBody>
      </p:sp>
      <p:grpSp>
        <p:nvGrpSpPr>
          <p:cNvPr id="96270" name="Group 14"/>
          <p:cNvGrpSpPr>
            <a:grpSpLocks/>
          </p:cNvGrpSpPr>
          <p:nvPr/>
        </p:nvGrpSpPr>
        <p:grpSpPr bwMode="auto">
          <a:xfrm>
            <a:off x="5100638" y="4233863"/>
            <a:ext cx="3255962" cy="381000"/>
            <a:chOff x="3143" y="2506"/>
            <a:chExt cx="2051" cy="240"/>
          </a:xfrm>
        </p:grpSpPr>
        <p:sp>
          <p:nvSpPr>
            <p:cNvPr id="13324" name="Line 5"/>
            <p:cNvSpPr>
              <a:spLocks noChangeShapeType="1"/>
            </p:cNvSpPr>
            <p:nvPr/>
          </p:nvSpPr>
          <p:spPr bwMode="auto">
            <a:xfrm>
              <a:off x="3143" y="2630"/>
              <a:ext cx="182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5" name="Text Box 7"/>
            <p:cNvSpPr txBox="1">
              <a:spLocks noChangeArrowheads="1"/>
            </p:cNvSpPr>
            <p:nvPr/>
          </p:nvSpPr>
          <p:spPr bwMode="auto">
            <a:xfrm>
              <a:off x="5004" y="2506"/>
              <a:ext cx="19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500" b="1" i="1"/>
                <a:t>D</a:t>
              </a:r>
            </a:p>
          </p:txBody>
        </p:sp>
      </p:grpSp>
      <p:grpSp>
        <p:nvGrpSpPr>
          <p:cNvPr id="13317" name="Group 17"/>
          <p:cNvGrpSpPr>
            <a:grpSpLocks/>
          </p:cNvGrpSpPr>
          <p:nvPr/>
        </p:nvGrpSpPr>
        <p:grpSpPr bwMode="auto">
          <a:xfrm>
            <a:off x="4864100" y="2728913"/>
            <a:ext cx="3817938" cy="3371850"/>
            <a:chOff x="2994" y="1558"/>
            <a:chExt cx="2405" cy="2124"/>
          </a:xfrm>
        </p:grpSpPr>
        <p:grpSp>
          <p:nvGrpSpPr>
            <p:cNvPr id="13319" name="Group 9"/>
            <p:cNvGrpSpPr>
              <a:grpSpLocks/>
            </p:cNvGrpSpPr>
            <p:nvPr/>
          </p:nvGrpSpPr>
          <p:grpSpPr bwMode="auto">
            <a:xfrm>
              <a:off x="3142" y="1828"/>
              <a:ext cx="1945" cy="1713"/>
              <a:chOff x="1489" y="785"/>
              <a:chExt cx="3650" cy="2492"/>
            </a:xfrm>
          </p:grpSpPr>
          <p:sp>
            <p:nvSpPr>
              <p:cNvPr id="13322" name="Line 10"/>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3" name="Line 11"/>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20" name="Text Box 6"/>
            <p:cNvSpPr txBox="1">
              <a:spLocks noChangeArrowheads="1"/>
            </p:cNvSpPr>
            <p:nvPr/>
          </p:nvSpPr>
          <p:spPr bwMode="auto">
            <a:xfrm>
              <a:off x="2994" y="1558"/>
              <a:ext cx="29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P</a:t>
              </a:r>
              <a:endParaRPr lang="en-US" altLang="en-US" sz="2500" b="1" baseline="-25000"/>
            </a:p>
          </p:txBody>
        </p:sp>
        <p:sp>
          <p:nvSpPr>
            <p:cNvPr id="13321" name="Text Box 12"/>
            <p:cNvSpPr txBox="1">
              <a:spLocks noChangeArrowheads="1"/>
            </p:cNvSpPr>
            <p:nvPr/>
          </p:nvSpPr>
          <p:spPr bwMode="auto">
            <a:xfrm>
              <a:off x="5061" y="3384"/>
              <a:ext cx="33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500" b="1" i="1"/>
                <a:t>Q</a:t>
              </a:r>
            </a:p>
          </p:txBody>
        </p:sp>
      </p:grpSp>
      <p:sp>
        <p:nvSpPr>
          <p:cNvPr id="13318" name="Text Box 16"/>
          <p:cNvSpPr txBox="1">
            <a:spLocks noChangeArrowheads="1"/>
          </p:cNvSpPr>
          <p:nvPr/>
        </p:nvSpPr>
        <p:spPr bwMode="auto">
          <a:xfrm>
            <a:off x="5456238" y="2182813"/>
            <a:ext cx="29432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u="sng"/>
              <a:t>A competitive firm’s demand curve</a:t>
            </a:r>
            <a:endParaRPr lang="en-US" altLang="en-US" sz="25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6270"/>
                                        </p:tgtEl>
                                        <p:attrNameLst>
                                          <p:attrName>style.visibility</p:attrName>
                                        </p:attrNameLst>
                                      </p:cBhvr>
                                      <p:to>
                                        <p:strVal val="visible"/>
                                      </p:to>
                                    </p:set>
                                    <p:animEffect transition="in" filter="wipe(left)">
                                      <p:cBhvr>
                                        <p:cTn id="16" dur="500"/>
                                        <p:tgtEl>
                                          <p:spTgt spid="962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6259">
                                            <p:txEl>
                                              <p:pRg st="2" end="2"/>
                                            </p:txEl>
                                          </p:spTgt>
                                        </p:tgtEl>
                                        <p:attrNameLst>
                                          <p:attrName>style.visibility</p:attrName>
                                        </p:attrNameLst>
                                      </p:cBhvr>
                                      <p:to>
                                        <p:strVal val="visible"/>
                                      </p:to>
                                    </p:set>
                                    <p:animEffect transition="in" filter="wipe(left)">
                                      <p:cBhvr>
                                        <p:cTn id="21" dur="500"/>
                                        <p:tgtEl>
                                          <p:spTgt spid="9625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259">
                                            <p:txEl>
                                              <p:pRg st="3" end="3"/>
                                            </p:txEl>
                                          </p:spTgt>
                                        </p:tgtEl>
                                        <p:attrNameLst>
                                          <p:attrName>style.visibility</p:attrName>
                                        </p:attrNameLst>
                                      </p:cBhvr>
                                      <p:to>
                                        <p:strVal val="visible"/>
                                      </p:to>
                                    </p:set>
                                    <p:animEffect transition="in" filter="wipe(left)">
                                      <p:cBhvr>
                                        <p:cTn id="26"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52413"/>
            <a:ext cx="9144000" cy="649287"/>
          </a:xfrm>
        </p:spPr>
        <p:txBody>
          <a:bodyPr/>
          <a:lstStyle/>
          <a:p>
            <a:pPr eaLnBrk="1" hangingPunct="1"/>
            <a:r>
              <a:rPr lang="en-US" altLang="en-US" sz="3000" smtClean="0"/>
              <a:t>Monopoly vs. Competition:  Demand Curves</a:t>
            </a:r>
          </a:p>
        </p:txBody>
      </p:sp>
      <p:sp>
        <p:nvSpPr>
          <p:cNvPr id="102403" name="Rectangle 3"/>
          <p:cNvSpPr>
            <a:spLocks noGrp="1" noChangeArrowheads="1"/>
          </p:cNvSpPr>
          <p:nvPr>
            <p:ph idx="1"/>
          </p:nvPr>
        </p:nvSpPr>
        <p:spPr>
          <a:xfrm>
            <a:off x="546100" y="1201738"/>
            <a:ext cx="3924300" cy="4943475"/>
          </a:xfrm>
        </p:spPr>
        <p:txBody>
          <a:bodyPr/>
          <a:lstStyle/>
          <a:p>
            <a:pPr marL="0" indent="0" eaLnBrk="1" hangingPunct="1">
              <a:spcBef>
                <a:spcPct val="50000"/>
              </a:spcBef>
              <a:buFont typeface="Wingdings" panose="05000000000000000000" pitchFamily="2" charset="2"/>
              <a:buNone/>
            </a:pPr>
            <a:r>
              <a:rPr lang="en-US" altLang="en-US" sz="2500" smtClean="0"/>
              <a:t>A monopolist is the only seller, so it faces the market demand curve. </a:t>
            </a:r>
          </a:p>
          <a:p>
            <a:pPr marL="0" indent="0" eaLnBrk="1" hangingPunct="1">
              <a:spcBef>
                <a:spcPct val="50000"/>
              </a:spcBef>
              <a:buFont typeface="Wingdings" panose="05000000000000000000" pitchFamily="2" charset="2"/>
              <a:buNone/>
            </a:pPr>
            <a:r>
              <a:rPr lang="en-US" altLang="en-US" sz="2500" smtClean="0"/>
              <a:t>To sell a larger </a:t>
            </a:r>
            <a:r>
              <a:rPr lang="en-US" altLang="en-US" sz="2500" b="1" i="1" smtClean="0"/>
              <a:t>Q</a:t>
            </a:r>
            <a:r>
              <a:rPr lang="en-US" altLang="en-US" sz="2500" smtClean="0"/>
              <a:t>, </a:t>
            </a:r>
            <a:br>
              <a:rPr lang="en-US" altLang="en-US" sz="2500" smtClean="0"/>
            </a:br>
            <a:r>
              <a:rPr lang="en-US" altLang="en-US" sz="2500" smtClean="0"/>
              <a:t>the firm must reduce </a:t>
            </a:r>
            <a:r>
              <a:rPr lang="en-US" altLang="en-US" sz="2500" b="1" i="1" smtClean="0"/>
              <a:t>P</a:t>
            </a:r>
            <a:r>
              <a:rPr lang="en-US" altLang="en-US" sz="2500" smtClean="0"/>
              <a:t>.  </a:t>
            </a:r>
          </a:p>
          <a:p>
            <a:pPr marL="0" indent="0" eaLnBrk="1" hangingPunct="1">
              <a:spcBef>
                <a:spcPct val="50000"/>
              </a:spcBef>
              <a:buFont typeface="Wingdings" panose="05000000000000000000" pitchFamily="2" charset="2"/>
              <a:buNone/>
            </a:pPr>
            <a:r>
              <a:rPr lang="en-US" altLang="en-US" sz="2500" smtClean="0"/>
              <a:t>Thus, </a:t>
            </a:r>
            <a:r>
              <a:rPr lang="en-US" altLang="en-US" sz="2500" i="1" smtClean="0"/>
              <a:t>MR</a:t>
            </a:r>
            <a:r>
              <a:rPr lang="en-US" altLang="en-US" sz="2500" smtClean="0"/>
              <a:t> ≠ </a:t>
            </a:r>
            <a:r>
              <a:rPr lang="en-US" altLang="en-US" sz="2500" b="1" i="1" smtClean="0"/>
              <a:t>P</a:t>
            </a:r>
            <a:r>
              <a:rPr lang="en-US" altLang="en-US" sz="2500" smtClean="0"/>
              <a:t>.</a:t>
            </a:r>
          </a:p>
        </p:txBody>
      </p:sp>
      <p:grpSp>
        <p:nvGrpSpPr>
          <p:cNvPr id="102414" name="Group 14"/>
          <p:cNvGrpSpPr>
            <a:grpSpLocks/>
          </p:cNvGrpSpPr>
          <p:nvPr/>
        </p:nvGrpSpPr>
        <p:grpSpPr bwMode="auto">
          <a:xfrm>
            <a:off x="5356225" y="3473450"/>
            <a:ext cx="2671763" cy="2097088"/>
            <a:chOff x="3374" y="2188"/>
            <a:chExt cx="1683" cy="1321"/>
          </a:xfrm>
        </p:grpSpPr>
        <p:sp>
          <p:nvSpPr>
            <p:cNvPr id="15372" name="Line 5"/>
            <p:cNvSpPr>
              <a:spLocks noChangeShapeType="1"/>
            </p:cNvSpPr>
            <p:nvPr/>
          </p:nvSpPr>
          <p:spPr bwMode="auto">
            <a:xfrm>
              <a:off x="3374" y="2188"/>
              <a:ext cx="1485" cy="115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3" name="Text Box 6"/>
            <p:cNvSpPr txBox="1">
              <a:spLocks noChangeArrowheads="1"/>
            </p:cNvSpPr>
            <p:nvPr/>
          </p:nvSpPr>
          <p:spPr bwMode="auto">
            <a:xfrm>
              <a:off x="4867" y="3269"/>
              <a:ext cx="19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500" b="1" i="1"/>
                <a:t>D</a:t>
              </a:r>
            </a:p>
          </p:txBody>
        </p:sp>
      </p:grpSp>
      <p:grpSp>
        <p:nvGrpSpPr>
          <p:cNvPr id="15365" name="Group 7"/>
          <p:cNvGrpSpPr>
            <a:grpSpLocks/>
          </p:cNvGrpSpPr>
          <p:nvPr/>
        </p:nvGrpSpPr>
        <p:grpSpPr bwMode="auto">
          <a:xfrm>
            <a:off x="4864100" y="2728913"/>
            <a:ext cx="3817938" cy="3371850"/>
            <a:chOff x="2994" y="1558"/>
            <a:chExt cx="2405" cy="2124"/>
          </a:xfrm>
        </p:grpSpPr>
        <p:grpSp>
          <p:nvGrpSpPr>
            <p:cNvPr id="15367" name="Group 8"/>
            <p:cNvGrpSpPr>
              <a:grpSpLocks/>
            </p:cNvGrpSpPr>
            <p:nvPr/>
          </p:nvGrpSpPr>
          <p:grpSpPr bwMode="auto">
            <a:xfrm>
              <a:off x="3142" y="1828"/>
              <a:ext cx="1945" cy="1713"/>
              <a:chOff x="1489" y="785"/>
              <a:chExt cx="3650" cy="2492"/>
            </a:xfrm>
          </p:grpSpPr>
          <p:sp>
            <p:nvSpPr>
              <p:cNvPr id="15370" name="Line 9"/>
              <p:cNvSpPr>
                <a:spLocks noChangeShapeType="1"/>
              </p:cNvSpPr>
              <p:nvPr/>
            </p:nvSpPr>
            <p:spPr bwMode="auto">
              <a:xfrm>
                <a:off x="1489" y="785"/>
                <a:ext cx="0" cy="24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1" name="Line 10"/>
              <p:cNvSpPr>
                <a:spLocks noChangeShapeType="1"/>
              </p:cNvSpPr>
              <p:nvPr/>
            </p:nvSpPr>
            <p:spPr bwMode="auto">
              <a:xfrm>
                <a:off x="1489" y="3277"/>
                <a:ext cx="3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5368" name="Text Box 11"/>
            <p:cNvSpPr txBox="1">
              <a:spLocks noChangeArrowheads="1"/>
            </p:cNvSpPr>
            <p:nvPr/>
          </p:nvSpPr>
          <p:spPr bwMode="auto">
            <a:xfrm>
              <a:off x="2994" y="1558"/>
              <a:ext cx="29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b="1" i="1"/>
                <a:t>P</a:t>
              </a:r>
              <a:endParaRPr lang="en-US" altLang="en-US" sz="2500" b="1" baseline="-25000"/>
            </a:p>
          </p:txBody>
        </p:sp>
        <p:sp>
          <p:nvSpPr>
            <p:cNvPr id="15369" name="Text Box 12"/>
            <p:cNvSpPr txBox="1">
              <a:spLocks noChangeArrowheads="1"/>
            </p:cNvSpPr>
            <p:nvPr/>
          </p:nvSpPr>
          <p:spPr bwMode="auto">
            <a:xfrm>
              <a:off x="5061" y="3384"/>
              <a:ext cx="33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2500" b="1" i="1"/>
                <a:t>Q</a:t>
              </a:r>
            </a:p>
          </p:txBody>
        </p:sp>
      </p:grpSp>
      <p:sp>
        <p:nvSpPr>
          <p:cNvPr id="15366" name="Text Box 13"/>
          <p:cNvSpPr txBox="1">
            <a:spLocks noChangeArrowheads="1"/>
          </p:cNvSpPr>
          <p:nvPr/>
        </p:nvSpPr>
        <p:spPr bwMode="auto">
          <a:xfrm>
            <a:off x="5456238" y="2182813"/>
            <a:ext cx="29432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50000"/>
              </a:spcBef>
              <a:buClrTx/>
              <a:buSzTx/>
              <a:buFontTx/>
              <a:buNone/>
            </a:pPr>
            <a:r>
              <a:rPr lang="en-US" altLang="en-US" sz="2500" u="sng"/>
              <a:t>A monopolist’s demand curve</a:t>
            </a:r>
            <a:endParaRPr lang="en-US" altLang="en-US" sz="25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02414"/>
                                        </p:tgtEl>
                                        <p:attrNameLst>
                                          <p:attrName>style.visibility</p:attrName>
                                        </p:attrNameLst>
                                      </p:cBhvr>
                                      <p:to>
                                        <p:strVal val="visible"/>
                                      </p:to>
                                    </p:set>
                                    <p:animEffect transition="in" filter="strips(downRight)">
                                      <p:cBhvr>
                                        <p:cTn id="11" dur="500"/>
                                        <p:tgtEl>
                                          <p:spTgt spid="102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03">
                                            <p:txEl>
                                              <p:pRg st="1" end="1"/>
                                            </p:txEl>
                                          </p:spTgt>
                                        </p:tgtEl>
                                        <p:attrNameLst>
                                          <p:attrName>style.visibility</p:attrName>
                                        </p:attrNameLst>
                                      </p:cBhvr>
                                      <p:to>
                                        <p:strVal val="visible"/>
                                      </p:to>
                                    </p:set>
                                    <p:animEffect transition="in" filter="wipe(left)">
                                      <p:cBhvr>
                                        <p:cTn id="16" dur="500"/>
                                        <p:tgtEl>
                                          <p:spTgt spid="10240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2403">
                                            <p:txEl>
                                              <p:pRg st="2" end="2"/>
                                            </p:txEl>
                                          </p:spTgt>
                                        </p:tgtEl>
                                        <p:attrNameLst>
                                          <p:attrName>style.visibility</p:attrName>
                                        </p:attrNameLst>
                                      </p:cBhvr>
                                      <p:to>
                                        <p:strVal val="visible"/>
                                      </p:to>
                                    </p:set>
                                    <p:animEffect transition="in" filter="wipe(left)">
                                      <p:cBhvr>
                                        <p:cTn id="21" dur="500"/>
                                        <p:tgtEl>
                                          <p:spTgt spid="102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17410" name="Rectangle 74"/>
          <p:cNvSpPr>
            <a:spLocks noChangeArrowheads="1"/>
          </p:cNvSpPr>
          <p:nvPr/>
        </p:nvSpPr>
        <p:spPr bwMode="auto">
          <a:xfrm>
            <a:off x="3873500" y="1497013"/>
            <a:ext cx="4779963" cy="4591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7411" name="Rectangle 2"/>
          <p:cNvSpPr>
            <a:spLocks noChangeArrowheads="1"/>
          </p:cNvSpPr>
          <p:nvPr/>
        </p:nvSpPr>
        <p:spPr bwMode="auto">
          <a:xfrm rot="5400000">
            <a:off x="-3191669" y="3191669"/>
            <a:ext cx="6869113" cy="485775"/>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7412" name="Oval 3"/>
          <p:cNvSpPr>
            <a:spLocks noChangeArrowheads="1"/>
          </p:cNvSpPr>
          <p:nvPr/>
        </p:nvSpPr>
        <p:spPr bwMode="auto">
          <a:xfrm rot="5400000">
            <a:off x="136525" y="61913"/>
            <a:ext cx="1476375" cy="1352550"/>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10596" name="Rectangle 4"/>
          <p:cNvSpPr>
            <a:spLocks noGrp="1" noChangeArrowheads="1"/>
          </p:cNvSpPr>
          <p:nvPr>
            <p:ph type="title"/>
          </p:nvPr>
        </p:nvSpPr>
        <p:spPr>
          <a:xfrm>
            <a:off x="387350" y="177800"/>
            <a:ext cx="8229600" cy="1052513"/>
          </a:xfrm>
        </p:spPr>
        <p:txBody>
          <a:bodyPr/>
          <a:lstStyle/>
          <a:p>
            <a:pPr algn="l" eaLnBrk="1" hangingPunct="1">
              <a:defRPr/>
            </a:pPr>
            <a:r>
              <a:rPr lang="en-US" altLang="en-US" sz="2500" smtClean="0">
                <a:solidFill>
                  <a:srgbClr val="FF9966"/>
                </a:solidFill>
                <a:effectLst>
                  <a:outerShdw blurRad="38100" dist="38100" dir="2700000" algn="tl">
                    <a:srgbClr val="C0C0C0"/>
                  </a:outerShdw>
                </a:effectLst>
              </a:rPr>
              <a:t>A</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C</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T</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I</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V</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E  L</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E</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A</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R</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N</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I</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N</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G  </a:t>
            </a:r>
            <a:r>
              <a:rPr lang="en-US" altLang="en-US" sz="3000" smtClean="0">
                <a:solidFill>
                  <a:srgbClr val="FF9966"/>
                </a:solidFill>
                <a:effectLst>
                  <a:outerShdw blurRad="38100" dist="38100" dir="2700000" algn="tl">
                    <a:srgbClr val="C0C0C0"/>
                  </a:outerShdw>
                </a:effectLst>
              </a:rPr>
              <a:t>1</a:t>
            </a:r>
            <a:r>
              <a:rPr lang="en-US" altLang="en-US" sz="2600" smtClean="0">
                <a:solidFill>
                  <a:srgbClr val="FF9966"/>
                </a:solidFill>
                <a:effectLst>
                  <a:outerShdw blurRad="38100" dist="38100" dir="2700000" algn="tl">
                    <a:srgbClr val="C0C0C0"/>
                  </a:outerShdw>
                </a:effectLst>
              </a:rPr>
              <a:t>:   </a:t>
            </a:r>
            <a:br>
              <a:rPr lang="en-US" altLang="en-US" sz="2600" smtClean="0">
                <a:solidFill>
                  <a:srgbClr val="FF9966"/>
                </a:solidFill>
                <a:effectLst>
                  <a:outerShdw blurRad="38100" dist="38100" dir="2700000" algn="tl">
                    <a:srgbClr val="C0C0C0"/>
                  </a:outerShdw>
                </a:effectLst>
              </a:rPr>
            </a:br>
            <a:r>
              <a:rPr lang="en-US" altLang="en-US" sz="3000" smtClean="0">
                <a:solidFill>
                  <a:srgbClr val="996633"/>
                </a:solidFill>
                <a:effectLst>
                  <a:outerShdw blurRad="38100" dist="38100" dir="2700000" algn="tl">
                    <a:srgbClr val="C0C0C0"/>
                  </a:outerShdw>
                </a:effectLst>
              </a:rPr>
              <a:t>A monopoly’s revenue</a:t>
            </a:r>
          </a:p>
        </p:txBody>
      </p:sp>
      <p:sp>
        <p:nvSpPr>
          <p:cNvPr id="17414" name="Rectangle 5"/>
          <p:cNvSpPr>
            <a:spLocks noGrp="1" noChangeArrowheads="1"/>
          </p:cNvSpPr>
          <p:nvPr>
            <p:ph idx="1"/>
          </p:nvPr>
        </p:nvSpPr>
        <p:spPr>
          <a:xfrm>
            <a:off x="579438" y="1308100"/>
            <a:ext cx="3246437" cy="5299075"/>
          </a:xfrm>
        </p:spPr>
        <p:txBody>
          <a:bodyPr/>
          <a:lstStyle/>
          <a:p>
            <a:pPr marL="0" indent="0" eaLnBrk="1" hangingPunct="1">
              <a:spcBef>
                <a:spcPct val="40000"/>
              </a:spcBef>
              <a:buClr>
                <a:srgbClr val="669900"/>
              </a:buClr>
              <a:buFont typeface="Wingdings" panose="05000000000000000000" pitchFamily="2" charset="2"/>
              <a:buNone/>
            </a:pPr>
            <a:r>
              <a:rPr lang="en-US" altLang="en-US" sz="2500" smtClean="0"/>
              <a:t>Moonbucks is </a:t>
            </a:r>
            <a:br>
              <a:rPr lang="en-US" altLang="en-US" sz="2500" smtClean="0"/>
            </a:br>
            <a:r>
              <a:rPr lang="en-US" altLang="en-US" sz="2500" smtClean="0"/>
              <a:t>the only seller of cappuccinos in town.</a:t>
            </a:r>
          </a:p>
          <a:p>
            <a:pPr marL="0" indent="0" eaLnBrk="1" hangingPunct="1">
              <a:spcBef>
                <a:spcPct val="40000"/>
              </a:spcBef>
              <a:buClr>
                <a:srgbClr val="669900"/>
              </a:buClr>
              <a:buFont typeface="Wingdings" panose="05000000000000000000" pitchFamily="2" charset="2"/>
              <a:buNone/>
            </a:pPr>
            <a:r>
              <a:rPr lang="en-US" altLang="en-US" sz="2500" smtClean="0"/>
              <a:t>The table shows the market demand for cappuccinos.   </a:t>
            </a:r>
          </a:p>
          <a:p>
            <a:pPr marL="0" indent="0" eaLnBrk="1" hangingPunct="1">
              <a:spcBef>
                <a:spcPct val="40000"/>
              </a:spcBef>
              <a:buClr>
                <a:srgbClr val="669900"/>
              </a:buClr>
              <a:buFont typeface="Wingdings" panose="05000000000000000000" pitchFamily="2" charset="2"/>
              <a:buNone/>
            </a:pPr>
            <a:r>
              <a:rPr lang="en-US" altLang="en-US" sz="2500" smtClean="0"/>
              <a:t>Fill in the missing spaces of the table. </a:t>
            </a:r>
          </a:p>
          <a:p>
            <a:pPr marL="0" indent="0" eaLnBrk="1" hangingPunct="1">
              <a:spcBef>
                <a:spcPct val="40000"/>
              </a:spcBef>
              <a:buClr>
                <a:srgbClr val="669900"/>
              </a:buClr>
              <a:buFont typeface="Wingdings" panose="05000000000000000000" pitchFamily="2" charset="2"/>
              <a:buNone/>
            </a:pPr>
            <a:r>
              <a:rPr lang="en-US" altLang="en-US" sz="2500" smtClean="0"/>
              <a:t>What is the relation between </a:t>
            </a:r>
            <a:r>
              <a:rPr lang="en-US" altLang="en-US" sz="2500" b="1" i="1" smtClean="0"/>
              <a:t>P</a:t>
            </a:r>
            <a:r>
              <a:rPr lang="en-US" altLang="en-US" sz="2500" smtClean="0"/>
              <a:t> and </a:t>
            </a:r>
            <a:r>
              <a:rPr lang="en-US" altLang="en-US" sz="2500" b="1" i="1" smtClean="0"/>
              <a:t>AR</a:t>
            </a:r>
            <a:r>
              <a:rPr lang="en-US" altLang="en-US" sz="2500" smtClean="0"/>
              <a:t>?  Between </a:t>
            </a:r>
            <a:r>
              <a:rPr lang="en-US" altLang="en-US" sz="2500" b="1" i="1" smtClean="0"/>
              <a:t>P</a:t>
            </a:r>
            <a:r>
              <a:rPr lang="en-US" altLang="en-US" sz="2500" smtClean="0"/>
              <a:t> and </a:t>
            </a:r>
            <a:r>
              <a:rPr lang="en-US" altLang="en-US" sz="2500" b="1" i="1" smtClean="0"/>
              <a:t>MR</a:t>
            </a:r>
            <a:r>
              <a:rPr lang="en-US" altLang="en-US" sz="2500" smtClean="0"/>
              <a:t>? </a:t>
            </a:r>
          </a:p>
        </p:txBody>
      </p:sp>
      <p:sp>
        <p:nvSpPr>
          <p:cNvPr id="17415" name="Rectangle 6"/>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fld id="{5EDD1422-8BEB-45A6-8A2A-A3DB438F626D}" type="slidenum">
              <a:rPr lang="en-US" altLang="en-US" sz="1700">
                <a:solidFill>
                  <a:srgbClr val="777777"/>
                </a:solidFill>
              </a:rPr>
              <a:pPr eaLnBrk="1" hangingPunct="1">
                <a:lnSpc>
                  <a:spcPct val="100000"/>
                </a:lnSpc>
                <a:spcBef>
                  <a:spcPct val="0"/>
                </a:spcBef>
                <a:buClrTx/>
                <a:buSzTx/>
                <a:buFontTx/>
                <a:buNone/>
              </a:pPr>
              <a:t>7</a:t>
            </a:fld>
            <a:endParaRPr lang="en-US" altLang="en-US" sz="1700">
              <a:solidFill>
                <a:srgbClr val="777777"/>
              </a:solidFill>
            </a:endParaRPr>
          </a:p>
        </p:txBody>
      </p:sp>
      <p:graphicFrame>
        <p:nvGraphicFramePr>
          <p:cNvPr id="110665" name="Group 73"/>
          <p:cNvGraphicFramePr>
            <a:graphicFrameLocks noGrp="1"/>
          </p:cNvGraphicFramePr>
          <p:nvPr/>
        </p:nvGraphicFramePr>
        <p:xfrm>
          <a:off x="3875088" y="1501775"/>
          <a:ext cx="4779962" cy="4587877"/>
        </p:xfrm>
        <a:graphic>
          <a:graphicData uri="http://schemas.openxmlformats.org/drawingml/2006/table">
            <a:tbl>
              <a:tblPr/>
              <a:tblGrid>
                <a:gridCol w="750887">
                  <a:extLst>
                    <a:ext uri="{9D8B030D-6E8A-4147-A177-3AD203B41FA5}">
                      <a16:colId xmlns:a16="http://schemas.microsoft.com/office/drawing/2014/main" val="20000"/>
                    </a:ext>
                  </a:extLst>
                </a:gridCol>
                <a:gridCol w="1084263">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5730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MR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30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6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0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4675">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7472" name="Group 75"/>
          <p:cNvGrpSpPr>
            <a:grpSpLocks/>
          </p:cNvGrpSpPr>
          <p:nvPr/>
        </p:nvGrpSpPr>
        <p:grpSpPr bwMode="auto">
          <a:xfrm>
            <a:off x="7708900" y="2355850"/>
            <a:ext cx="936625" cy="3440113"/>
            <a:chOff x="4856" y="1484"/>
            <a:chExt cx="590" cy="2167"/>
          </a:xfrm>
        </p:grpSpPr>
        <p:sp>
          <p:nvSpPr>
            <p:cNvPr id="17476" name="Rectangle 76"/>
            <p:cNvSpPr>
              <a:spLocks noChangeArrowheads="1"/>
            </p:cNvSpPr>
            <p:nvPr/>
          </p:nvSpPr>
          <p:spPr bwMode="auto">
            <a:xfrm>
              <a:off x="4856" y="3289"/>
              <a:ext cx="590" cy="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7477" name="Rectangle 77"/>
            <p:cNvSpPr>
              <a:spLocks noChangeArrowheads="1"/>
            </p:cNvSpPr>
            <p:nvPr/>
          </p:nvSpPr>
          <p:spPr bwMode="auto">
            <a:xfrm>
              <a:off x="4856" y="2929"/>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7478" name="Rectangle 78"/>
            <p:cNvSpPr>
              <a:spLocks noChangeArrowheads="1"/>
            </p:cNvSpPr>
            <p:nvPr/>
          </p:nvSpPr>
          <p:spPr bwMode="auto">
            <a:xfrm>
              <a:off x="4856" y="2568"/>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7479" name="Rectangle 79"/>
            <p:cNvSpPr>
              <a:spLocks noChangeArrowheads="1"/>
            </p:cNvSpPr>
            <p:nvPr/>
          </p:nvSpPr>
          <p:spPr bwMode="auto">
            <a:xfrm>
              <a:off x="4856" y="2205"/>
              <a:ext cx="590" cy="3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7480" name="Rectangle 80"/>
            <p:cNvSpPr>
              <a:spLocks noChangeArrowheads="1"/>
            </p:cNvSpPr>
            <p:nvPr/>
          </p:nvSpPr>
          <p:spPr bwMode="auto">
            <a:xfrm>
              <a:off x="4856" y="1844"/>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7481" name="Rectangle 81"/>
            <p:cNvSpPr>
              <a:spLocks noChangeArrowheads="1"/>
            </p:cNvSpPr>
            <p:nvPr/>
          </p:nvSpPr>
          <p:spPr bwMode="auto">
            <a:xfrm>
              <a:off x="4856" y="1484"/>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grpSp>
      <p:sp>
        <p:nvSpPr>
          <p:cNvPr id="17473" name="Rectangle 82"/>
          <p:cNvSpPr>
            <a:spLocks noChangeArrowheads="1"/>
          </p:cNvSpPr>
          <p:nvPr/>
        </p:nvSpPr>
        <p:spPr bwMode="auto">
          <a:xfrm>
            <a:off x="7715250" y="2082800"/>
            <a:ext cx="922338" cy="266700"/>
          </a:xfrm>
          <a:prstGeom prst="rect">
            <a:avLst/>
          </a:prstGeom>
          <a:pattFill prst="wdUpDiag">
            <a:fgClr>
              <a:srgbClr val="969696"/>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7474" name="Rectangle 83"/>
          <p:cNvSpPr>
            <a:spLocks noChangeArrowheads="1"/>
          </p:cNvSpPr>
          <p:nvPr/>
        </p:nvSpPr>
        <p:spPr bwMode="auto">
          <a:xfrm>
            <a:off x="7716838" y="5803900"/>
            <a:ext cx="922337" cy="271463"/>
          </a:xfrm>
          <a:prstGeom prst="rect">
            <a:avLst/>
          </a:prstGeom>
          <a:pattFill prst="wdUpDiag">
            <a:fgClr>
              <a:srgbClr val="969696"/>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7475" name="Rectangle 84"/>
          <p:cNvSpPr>
            <a:spLocks noChangeArrowheads="1"/>
          </p:cNvSpPr>
          <p:nvPr/>
        </p:nvSpPr>
        <p:spPr bwMode="auto">
          <a:xfrm>
            <a:off x="6581775" y="2074863"/>
            <a:ext cx="1127125"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n.a.</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73500" y="1497013"/>
            <a:ext cx="4779963" cy="4591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9459" name="Rectangle 3"/>
          <p:cNvSpPr>
            <a:spLocks noChangeArrowheads="1"/>
          </p:cNvSpPr>
          <p:nvPr/>
        </p:nvSpPr>
        <p:spPr bwMode="auto">
          <a:xfrm rot="5400000">
            <a:off x="-3191669" y="3191669"/>
            <a:ext cx="6869113" cy="485775"/>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9460" name="Oval 4"/>
          <p:cNvSpPr>
            <a:spLocks noChangeArrowheads="1"/>
          </p:cNvSpPr>
          <p:nvPr/>
        </p:nvSpPr>
        <p:spPr bwMode="auto">
          <a:xfrm rot="5400000">
            <a:off x="136525" y="61913"/>
            <a:ext cx="1476375" cy="1352550"/>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44389" name="Rectangle 5"/>
          <p:cNvSpPr>
            <a:spLocks noGrp="1" noChangeArrowheads="1"/>
          </p:cNvSpPr>
          <p:nvPr>
            <p:ph type="title"/>
          </p:nvPr>
        </p:nvSpPr>
        <p:spPr>
          <a:xfrm>
            <a:off x="387350" y="177800"/>
            <a:ext cx="8229600" cy="1052513"/>
          </a:xfrm>
        </p:spPr>
        <p:txBody>
          <a:bodyPr/>
          <a:lstStyle/>
          <a:p>
            <a:pPr algn="l" eaLnBrk="1" hangingPunct="1">
              <a:defRPr/>
            </a:pPr>
            <a:r>
              <a:rPr lang="en-US" altLang="en-US" sz="2500" smtClean="0">
                <a:solidFill>
                  <a:srgbClr val="FF9966"/>
                </a:solidFill>
                <a:effectLst>
                  <a:outerShdw blurRad="38100" dist="38100" dir="2700000" algn="tl">
                    <a:srgbClr val="C0C0C0"/>
                  </a:outerShdw>
                </a:effectLst>
              </a:rPr>
              <a:t>A</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C</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T</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I</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V</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E  L</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E</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A</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R</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N</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I</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N</a:t>
            </a:r>
            <a:r>
              <a:rPr lang="en-US" altLang="en-US" sz="2000" smtClean="0">
                <a:solidFill>
                  <a:srgbClr val="FF9966"/>
                </a:solidFill>
                <a:effectLst>
                  <a:outerShdw blurRad="38100" dist="38100" dir="2700000" algn="tl">
                    <a:srgbClr val="C0C0C0"/>
                  </a:outerShdw>
                </a:effectLst>
              </a:rPr>
              <a:t> </a:t>
            </a:r>
            <a:r>
              <a:rPr lang="en-US" altLang="en-US" sz="2500" smtClean="0">
                <a:solidFill>
                  <a:srgbClr val="FF9966"/>
                </a:solidFill>
                <a:effectLst>
                  <a:outerShdw blurRad="38100" dist="38100" dir="2700000" algn="tl">
                    <a:srgbClr val="C0C0C0"/>
                  </a:outerShdw>
                </a:effectLst>
              </a:rPr>
              <a:t>G  </a:t>
            </a:r>
            <a:r>
              <a:rPr lang="en-US" altLang="en-US" sz="3000" smtClean="0">
                <a:solidFill>
                  <a:srgbClr val="FF9966"/>
                </a:solidFill>
                <a:effectLst>
                  <a:outerShdw blurRad="38100" dist="38100" dir="2700000" algn="tl">
                    <a:srgbClr val="C0C0C0"/>
                  </a:outerShdw>
                </a:effectLst>
              </a:rPr>
              <a:t>1</a:t>
            </a:r>
            <a:r>
              <a:rPr lang="en-US" altLang="en-US" sz="2600" smtClean="0">
                <a:solidFill>
                  <a:srgbClr val="FF9966"/>
                </a:solidFill>
                <a:effectLst>
                  <a:outerShdw blurRad="38100" dist="38100" dir="2700000" algn="tl">
                    <a:srgbClr val="C0C0C0"/>
                  </a:outerShdw>
                </a:effectLst>
              </a:rPr>
              <a:t>:   </a:t>
            </a:r>
            <a:br>
              <a:rPr lang="en-US" altLang="en-US" sz="2600" smtClean="0">
                <a:solidFill>
                  <a:srgbClr val="FF9966"/>
                </a:solidFill>
                <a:effectLst>
                  <a:outerShdw blurRad="38100" dist="38100" dir="2700000" algn="tl">
                    <a:srgbClr val="C0C0C0"/>
                  </a:outerShdw>
                </a:effectLst>
              </a:rPr>
            </a:br>
            <a:r>
              <a:rPr lang="en-US" altLang="en-US" sz="3000" smtClean="0">
                <a:solidFill>
                  <a:srgbClr val="996633"/>
                </a:solidFill>
                <a:effectLst>
                  <a:outerShdw blurRad="38100" dist="38100" dir="2700000" algn="tl">
                    <a:srgbClr val="C0C0C0"/>
                  </a:outerShdw>
                </a:effectLst>
              </a:rPr>
              <a:t>Answers</a:t>
            </a:r>
          </a:p>
        </p:txBody>
      </p:sp>
      <p:sp>
        <p:nvSpPr>
          <p:cNvPr id="144390" name="Rectangle 6"/>
          <p:cNvSpPr>
            <a:spLocks noGrp="1" noChangeArrowheads="1"/>
          </p:cNvSpPr>
          <p:nvPr>
            <p:ph idx="1"/>
          </p:nvPr>
        </p:nvSpPr>
        <p:spPr>
          <a:xfrm>
            <a:off x="579438" y="1746250"/>
            <a:ext cx="3103562" cy="4703763"/>
          </a:xfrm>
        </p:spPr>
        <p:txBody>
          <a:bodyPr/>
          <a:lstStyle/>
          <a:p>
            <a:pPr marL="0" indent="0" eaLnBrk="1" hangingPunct="1">
              <a:buClr>
                <a:srgbClr val="669900"/>
              </a:buClr>
              <a:buFont typeface="Wingdings" panose="05000000000000000000" pitchFamily="2" charset="2"/>
              <a:buNone/>
            </a:pPr>
            <a:r>
              <a:rPr lang="en-US" altLang="en-US" sz="2500" smtClean="0"/>
              <a:t>Here, </a:t>
            </a:r>
            <a:r>
              <a:rPr lang="en-US" altLang="en-US" sz="2500" b="1" i="1" smtClean="0"/>
              <a:t>P</a:t>
            </a:r>
            <a:r>
              <a:rPr lang="en-US" altLang="en-US" sz="2500" smtClean="0"/>
              <a:t> = </a:t>
            </a:r>
            <a:r>
              <a:rPr lang="en-US" altLang="en-US" sz="2500" b="1" i="1" smtClean="0"/>
              <a:t>AR</a:t>
            </a:r>
            <a:r>
              <a:rPr lang="en-US" altLang="en-US" sz="2500" smtClean="0"/>
              <a:t>, </a:t>
            </a:r>
            <a:br>
              <a:rPr lang="en-US" altLang="en-US" sz="2500" smtClean="0"/>
            </a:br>
            <a:r>
              <a:rPr lang="en-US" altLang="en-US" sz="2500" smtClean="0"/>
              <a:t>same as for a competitive firm.</a:t>
            </a:r>
          </a:p>
          <a:p>
            <a:pPr marL="0" indent="0" eaLnBrk="1" hangingPunct="1">
              <a:buClr>
                <a:srgbClr val="669900"/>
              </a:buClr>
              <a:buFont typeface="Wingdings" panose="05000000000000000000" pitchFamily="2" charset="2"/>
              <a:buNone/>
            </a:pPr>
            <a:r>
              <a:rPr lang="en-US" altLang="en-US" sz="2500" smtClean="0"/>
              <a:t>Here, </a:t>
            </a:r>
            <a:r>
              <a:rPr lang="en-US" altLang="en-US" sz="2500" b="1" i="1" smtClean="0"/>
              <a:t>MR</a:t>
            </a:r>
            <a:r>
              <a:rPr lang="en-US" altLang="en-US" sz="2500" smtClean="0"/>
              <a:t> &lt; </a:t>
            </a:r>
            <a:r>
              <a:rPr lang="en-US" altLang="en-US" sz="2500" b="1" i="1" smtClean="0"/>
              <a:t>P</a:t>
            </a:r>
            <a:r>
              <a:rPr lang="en-US" altLang="en-US" sz="2500" smtClean="0"/>
              <a:t>, whereas </a:t>
            </a:r>
            <a:r>
              <a:rPr lang="en-US" altLang="en-US" sz="2500" b="1" i="1" smtClean="0"/>
              <a:t>MR</a:t>
            </a:r>
            <a:r>
              <a:rPr lang="en-US" altLang="en-US" sz="2500" smtClean="0"/>
              <a:t> = </a:t>
            </a:r>
            <a:r>
              <a:rPr lang="en-US" altLang="en-US" sz="2500" b="1" i="1" smtClean="0"/>
              <a:t>P</a:t>
            </a:r>
            <a:r>
              <a:rPr lang="en-US" altLang="en-US" sz="2500" smtClean="0"/>
              <a:t> </a:t>
            </a:r>
            <a:br>
              <a:rPr lang="en-US" altLang="en-US" sz="2500" smtClean="0"/>
            </a:br>
            <a:r>
              <a:rPr lang="en-US" altLang="en-US" sz="2500" smtClean="0"/>
              <a:t>for a competitive firm. </a:t>
            </a:r>
          </a:p>
        </p:txBody>
      </p:sp>
      <p:sp>
        <p:nvSpPr>
          <p:cNvPr id="19463" name="Rectangle 7"/>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fld id="{E4E3605A-E837-41A5-819E-275048FDDB0E}" type="slidenum">
              <a:rPr lang="en-US" altLang="en-US" sz="1700">
                <a:solidFill>
                  <a:srgbClr val="777777"/>
                </a:solidFill>
              </a:rPr>
              <a:pPr eaLnBrk="1" hangingPunct="1">
                <a:lnSpc>
                  <a:spcPct val="100000"/>
                </a:lnSpc>
                <a:spcBef>
                  <a:spcPct val="0"/>
                </a:spcBef>
                <a:buClrTx/>
                <a:buSzTx/>
                <a:buFontTx/>
                <a:buNone/>
              </a:pPr>
              <a:t>8</a:t>
            </a:fld>
            <a:endParaRPr lang="en-US" altLang="en-US" sz="1700">
              <a:solidFill>
                <a:srgbClr val="777777"/>
              </a:solidFill>
            </a:endParaRPr>
          </a:p>
        </p:txBody>
      </p:sp>
      <p:sp>
        <p:nvSpPr>
          <p:cNvPr id="19464" name="Rectangle 8"/>
          <p:cNvSpPr>
            <a:spLocks noChangeArrowheads="1"/>
          </p:cNvSpPr>
          <p:nvPr/>
        </p:nvSpPr>
        <p:spPr bwMode="auto">
          <a:xfrm>
            <a:off x="4625975" y="5514975"/>
            <a:ext cx="1084263"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1.50</a:t>
            </a:r>
          </a:p>
        </p:txBody>
      </p:sp>
      <p:sp>
        <p:nvSpPr>
          <p:cNvPr id="19465" name="Rectangle 9"/>
          <p:cNvSpPr>
            <a:spLocks noChangeArrowheads="1"/>
          </p:cNvSpPr>
          <p:nvPr/>
        </p:nvSpPr>
        <p:spPr bwMode="auto">
          <a:xfrm>
            <a:off x="3875088" y="5514975"/>
            <a:ext cx="750887"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6</a:t>
            </a:r>
          </a:p>
        </p:txBody>
      </p:sp>
      <p:sp>
        <p:nvSpPr>
          <p:cNvPr id="19466" name="Rectangle 10"/>
          <p:cNvSpPr>
            <a:spLocks noChangeArrowheads="1"/>
          </p:cNvSpPr>
          <p:nvPr/>
        </p:nvSpPr>
        <p:spPr bwMode="auto">
          <a:xfrm>
            <a:off x="4625975" y="4943475"/>
            <a:ext cx="1084263"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2.00</a:t>
            </a:r>
          </a:p>
        </p:txBody>
      </p:sp>
      <p:sp>
        <p:nvSpPr>
          <p:cNvPr id="19467" name="Rectangle 11"/>
          <p:cNvSpPr>
            <a:spLocks noChangeArrowheads="1"/>
          </p:cNvSpPr>
          <p:nvPr/>
        </p:nvSpPr>
        <p:spPr bwMode="auto">
          <a:xfrm>
            <a:off x="3875088" y="4943475"/>
            <a:ext cx="750887"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5</a:t>
            </a:r>
          </a:p>
        </p:txBody>
      </p:sp>
      <p:sp>
        <p:nvSpPr>
          <p:cNvPr id="19468" name="Rectangle 12"/>
          <p:cNvSpPr>
            <a:spLocks noChangeArrowheads="1"/>
          </p:cNvSpPr>
          <p:nvPr/>
        </p:nvSpPr>
        <p:spPr bwMode="auto">
          <a:xfrm>
            <a:off x="4625975" y="4370388"/>
            <a:ext cx="1084263" cy="573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2.50</a:t>
            </a:r>
          </a:p>
        </p:txBody>
      </p:sp>
      <p:sp>
        <p:nvSpPr>
          <p:cNvPr id="19469" name="Rectangle 13"/>
          <p:cNvSpPr>
            <a:spLocks noChangeArrowheads="1"/>
          </p:cNvSpPr>
          <p:nvPr/>
        </p:nvSpPr>
        <p:spPr bwMode="auto">
          <a:xfrm>
            <a:off x="3875088" y="4370388"/>
            <a:ext cx="750887" cy="573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4</a:t>
            </a:r>
          </a:p>
        </p:txBody>
      </p:sp>
      <p:sp>
        <p:nvSpPr>
          <p:cNvPr id="19470" name="Rectangle 14"/>
          <p:cNvSpPr>
            <a:spLocks noChangeArrowheads="1"/>
          </p:cNvSpPr>
          <p:nvPr/>
        </p:nvSpPr>
        <p:spPr bwMode="auto">
          <a:xfrm>
            <a:off x="4625975" y="3794125"/>
            <a:ext cx="10842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3.00</a:t>
            </a:r>
          </a:p>
        </p:txBody>
      </p:sp>
      <p:sp>
        <p:nvSpPr>
          <p:cNvPr id="19471" name="Rectangle 15"/>
          <p:cNvSpPr>
            <a:spLocks noChangeArrowheads="1"/>
          </p:cNvSpPr>
          <p:nvPr/>
        </p:nvSpPr>
        <p:spPr bwMode="auto">
          <a:xfrm>
            <a:off x="3875088" y="3794125"/>
            <a:ext cx="750887"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3</a:t>
            </a:r>
          </a:p>
        </p:txBody>
      </p:sp>
      <p:sp>
        <p:nvSpPr>
          <p:cNvPr id="19472" name="Rectangle 16"/>
          <p:cNvSpPr>
            <a:spLocks noChangeArrowheads="1"/>
          </p:cNvSpPr>
          <p:nvPr/>
        </p:nvSpPr>
        <p:spPr bwMode="auto">
          <a:xfrm>
            <a:off x="4625975" y="3221038"/>
            <a:ext cx="1084263" cy="573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3.50</a:t>
            </a:r>
          </a:p>
        </p:txBody>
      </p:sp>
      <p:sp>
        <p:nvSpPr>
          <p:cNvPr id="19473" name="Rectangle 17"/>
          <p:cNvSpPr>
            <a:spLocks noChangeArrowheads="1"/>
          </p:cNvSpPr>
          <p:nvPr/>
        </p:nvSpPr>
        <p:spPr bwMode="auto">
          <a:xfrm>
            <a:off x="3875088" y="3221038"/>
            <a:ext cx="750887" cy="573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2</a:t>
            </a:r>
          </a:p>
        </p:txBody>
      </p:sp>
      <p:grpSp>
        <p:nvGrpSpPr>
          <p:cNvPr id="144402" name="Group 18"/>
          <p:cNvGrpSpPr>
            <a:grpSpLocks/>
          </p:cNvGrpSpPr>
          <p:nvPr/>
        </p:nvGrpSpPr>
        <p:grpSpPr bwMode="auto">
          <a:xfrm>
            <a:off x="6581775" y="2649538"/>
            <a:ext cx="1127125" cy="3440112"/>
            <a:chOff x="4146" y="1669"/>
            <a:chExt cx="710" cy="2167"/>
          </a:xfrm>
        </p:grpSpPr>
        <p:sp>
          <p:nvSpPr>
            <p:cNvPr id="19525" name="Rectangle 19"/>
            <p:cNvSpPr>
              <a:spLocks noChangeArrowheads="1"/>
            </p:cNvSpPr>
            <p:nvPr/>
          </p:nvSpPr>
          <p:spPr bwMode="auto">
            <a:xfrm>
              <a:off x="4146" y="3474"/>
              <a:ext cx="710" cy="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1.50</a:t>
              </a:r>
            </a:p>
          </p:txBody>
        </p:sp>
        <p:sp>
          <p:nvSpPr>
            <p:cNvPr id="19526" name="Rectangle 20"/>
            <p:cNvSpPr>
              <a:spLocks noChangeArrowheads="1"/>
            </p:cNvSpPr>
            <p:nvPr/>
          </p:nvSpPr>
          <p:spPr bwMode="auto">
            <a:xfrm>
              <a:off x="4146" y="3114"/>
              <a:ext cx="710" cy="3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2.00</a:t>
              </a:r>
            </a:p>
          </p:txBody>
        </p:sp>
        <p:sp>
          <p:nvSpPr>
            <p:cNvPr id="19527" name="Rectangle 21"/>
            <p:cNvSpPr>
              <a:spLocks noChangeArrowheads="1"/>
            </p:cNvSpPr>
            <p:nvPr/>
          </p:nvSpPr>
          <p:spPr bwMode="auto">
            <a:xfrm>
              <a:off x="4146" y="2753"/>
              <a:ext cx="710" cy="3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2.50</a:t>
              </a:r>
            </a:p>
          </p:txBody>
        </p:sp>
        <p:sp>
          <p:nvSpPr>
            <p:cNvPr id="19528" name="Rectangle 22"/>
            <p:cNvSpPr>
              <a:spLocks noChangeArrowheads="1"/>
            </p:cNvSpPr>
            <p:nvPr/>
          </p:nvSpPr>
          <p:spPr bwMode="auto">
            <a:xfrm>
              <a:off x="4146" y="2390"/>
              <a:ext cx="710"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3.00</a:t>
              </a:r>
            </a:p>
          </p:txBody>
        </p:sp>
        <p:sp>
          <p:nvSpPr>
            <p:cNvPr id="19529" name="Rectangle 23"/>
            <p:cNvSpPr>
              <a:spLocks noChangeArrowheads="1"/>
            </p:cNvSpPr>
            <p:nvPr/>
          </p:nvSpPr>
          <p:spPr bwMode="auto">
            <a:xfrm>
              <a:off x="4146" y="2029"/>
              <a:ext cx="710" cy="3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3.50</a:t>
              </a:r>
            </a:p>
          </p:txBody>
        </p:sp>
        <p:sp>
          <p:nvSpPr>
            <p:cNvPr id="19530" name="Rectangle 24"/>
            <p:cNvSpPr>
              <a:spLocks noChangeArrowheads="1"/>
            </p:cNvSpPr>
            <p:nvPr/>
          </p:nvSpPr>
          <p:spPr bwMode="auto">
            <a:xfrm>
              <a:off x="4146" y="1669"/>
              <a:ext cx="710" cy="3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$4.00</a:t>
              </a:r>
            </a:p>
          </p:txBody>
        </p:sp>
      </p:grpSp>
      <p:sp>
        <p:nvSpPr>
          <p:cNvPr id="19475" name="Rectangle 25"/>
          <p:cNvSpPr>
            <a:spLocks noChangeArrowheads="1"/>
          </p:cNvSpPr>
          <p:nvPr/>
        </p:nvSpPr>
        <p:spPr bwMode="auto">
          <a:xfrm>
            <a:off x="4625975" y="2649538"/>
            <a:ext cx="1084263"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4.00</a:t>
            </a:r>
          </a:p>
        </p:txBody>
      </p:sp>
      <p:sp>
        <p:nvSpPr>
          <p:cNvPr id="19476" name="Rectangle 26"/>
          <p:cNvSpPr>
            <a:spLocks noChangeArrowheads="1"/>
          </p:cNvSpPr>
          <p:nvPr/>
        </p:nvSpPr>
        <p:spPr bwMode="auto">
          <a:xfrm>
            <a:off x="3875088" y="2649538"/>
            <a:ext cx="750887"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1</a:t>
            </a:r>
          </a:p>
        </p:txBody>
      </p:sp>
      <p:sp>
        <p:nvSpPr>
          <p:cNvPr id="19477" name="Rectangle 27"/>
          <p:cNvSpPr>
            <a:spLocks noChangeArrowheads="1"/>
          </p:cNvSpPr>
          <p:nvPr/>
        </p:nvSpPr>
        <p:spPr bwMode="auto">
          <a:xfrm>
            <a:off x="7708900" y="2074863"/>
            <a:ext cx="946150"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p>
        </p:txBody>
      </p:sp>
      <p:sp>
        <p:nvSpPr>
          <p:cNvPr id="19478" name="Rectangle 28"/>
          <p:cNvSpPr>
            <a:spLocks noChangeArrowheads="1"/>
          </p:cNvSpPr>
          <p:nvPr/>
        </p:nvSpPr>
        <p:spPr bwMode="auto">
          <a:xfrm>
            <a:off x="6581775" y="2074863"/>
            <a:ext cx="1127125"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n.a.</a:t>
            </a:r>
          </a:p>
        </p:txBody>
      </p:sp>
      <p:grpSp>
        <p:nvGrpSpPr>
          <p:cNvPr id="144413" name="Group 29"/>
          <p:cNvGrpSpPr>
            <a:grpSpLocks/>
          </p:cNvGrpSpPr>
          <p:nvPr/>
        </p:nvGrpSpPr>
        <p:grpSpPr bwMode="auto">
          <a:xfrm>
            <a:off x="5710238" y="2074863"/>
            <a:ext cx="871537" cy="4014787"/>
            <a:chOff x="3597" y="1307"/>
            <a:chExt cx="549" cy="2529"/>
          </a:xfrm>
        </p:grpSpPr>
        <p:sp>
          <p:nvSpPr>
            <p:cNvPr id="19518" name="Rectangle 30"/>
            <p:cNvSpPr>
              <a:spLocks noChangeArrowheads="1"/>
            </p:cNvSpPr>
            <p:nvPr/>
          </p:nvSpPr>
          <p:spPr bwMode="auto">
            <a:xfrm>
              <a:off x="3597" y="3474"/>
              <a:ext cx="549" cy="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9</a:t>
              </a:r>
            </a:p>
          </p:txBody>
        </p:sp>
        <p:sp>
          <p:nvSpPr>
            <p:cNvPr id="19519" name="Rectangle 31"/>
            <p:cNvSpPr>
              <a:spLocks noChangeArrowheads="1"/>
            </p:cNvSpPr>
            <p:nvPr/>
          </p:nvSpPr>
          <p:spPr bwMode="auto">
            <a:xfrm>
              <a:off x="3597" y="3114"/>
              <a:ext cx="549" cy="3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10</a:t>
              </a:r>
            </a:p>
          </p:txBody>
        </p:sp>
        <p:sp>
          <p:nvSpPr>
            <p:cNvPr id="19520" name="Rectangle 32"/>
            <p:cNvSpPr>
              <a:spLocks noChangeArrowheads="1"/>
            </p:cNvSpPr>
            <p:nvPr/>
          </p:nvSpPr>
          <p:spPr bwMode="auto">
            <a:xfrm>
              <a:off x="3597" y="2753"/>
              <a:ext cx="549" cy="3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10</a:t>
              </a:r>
            </a:p>
          </p:txBody>
        </p:sp>
        <p:sp>
          <p:nvSpPr>
            <p:cNvPr id="19521" name="Rectangle 33"/>
            <p:cNvSpPr>
              <a:spLocks noChangeArrowheads="1"/>
            </p:cNvSpPr>
            <p:nvPr/>
          </p:nvSpPr>
          <p:spPr bwMode="auto">
            <a:xfrm>
              <a:off x="3597" y="2390"/>
              <a:ext cx="549"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9</a:t>
              </a:r>
            </a:p>
          </p:txBody>
        </p:sp>
        <p:sp>
          <p:nvSpPr>
            <p:cNvPr id="19522" name="Rectangle 34"/>
            <p:cNvSpPr>
              <a:spLocks noChangeArrowheads="1"/>
            </p:cNvSpPr>
            <p:nvPr/>
          </p:nvSpPr>
          <p:spPr bwMode="auto">
            <a:xfrm>
              <a:off x="3597" y="2029"/>
              <a:ext cx="549" cy="3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7</a:t>
              </a:r>
            </a:p>
          </p:txBody>
        </p:sp>
        <p:sp>
          <p:nvSpPr>
            <p:cNvPr id="19523" name="Rectangle 35"/>
            <p:cNvSpPr>
              <a:spLocks noChangeArrowheads="1"/>
            </p:cNvSpPr>
            <p:nvPr/>
          </p:nvSpPr>
          <p:spPr bwMode="auto">
            <a:xfrm>
              <a:off x="3597" y="1669"/>
              <a:ext cx="549" cy="3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4</a:t>
              </a:r>
            </a:p>
          </p:txBody>
        </p:sp>
        <p:sp>
          <p:nvSpPr>
            <p:cNvPr id="19524" name="Rectangle 36"/>
            <p:cNvSpPr>
              <a:spLocks noChangeArrowheads="1"/>
            </p:cNvSpPr>
            <p:nvPr/>
          </p:nvSpPr>
          <p:spPr bwMode="auto">
            <a:xfrm>
              <a:off x="3597" y="1307"/>
              <a:ext cx="549" cy="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$ 0</a:t>
              </a:r>
            </a:p>
          </p:txBody>
        </p:sp>
      </p:grpSp>
      <p:sp>
        <p:nvSpPr>
          <p:cNvPr id="19480" name="Rectangle 37"/>
          <p:cNvSpPr>
            <a:spLocks noChangeArrowheads="1"/>
          </p:cNvSpPr>
          <p:nvPr/>
        </p:nvSpPr>
        <p:spPr bwMode="auto">
          <a:xfrm>
            <a:off x="4625975" y="2074863"/>
            <a:ext cx="1084263"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$4.50</a:t>
            </a:r>
          </a:p>
        </p:txBody>
      </p:sp>
      <p:sp>
        <p:nvSpPr>
          <p:cNvPr id="19481" name="Rectangle 38"/>
          <p:cNvSpPr>
            <a:spLocks noChangeArrowheads="1"/>
          </p:cNvSpPr>
          <p:nvPr/>
        </p:nvSpPr>
        <p:spPr bwMode="auto">
          <a:xfrm>
            <a:off x="3875088" y="2074863"/>
            <a:ext cx="750887" cy="57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t>0</a:t>
            </a:r>
          </a:p>
        </p:txBody>
      </p:sp>
      <p:sp>
        <p:nvSpPr>
          <p:cNvPr id="19482" name="Rectangle 39"/>
          <p:cNvSpPr>
            <a:spLocks noChangeArrowheads="1"/>
          </p:cNvSpPr>
          <p:nvPr/>
        </p:nvSpPr>
        <p:spPr bwMode="auto">
          <a:xfrm>
            <a:off x="7708900" y="1501775"/>
            <a:ext cx="946150" cy="57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en-US" sz="2400" b="1" i="1"/>
              <a:t>MR</a:t>
            </a:r>
          </a:p>
        </p:txBody>
      </p:sp>
      <p:sp>
        <p:nvSpPr>
          <p:cNvPr id="19483" name="Rectangle 40"/>
          <p:cNvSpPr>
            <a:spLocks noChangeArrowheads="1"/>
          </p:cNvSpPr>
          <p:nvPr/>
        </p:nvSpPr>
        <p:spPr bwMode="auto">
          <a:xfrm>
            <a:off x="6581775" y="1501775"/>
            <a:ext cx="1127125" cy="57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en-US" sz="2400" b="1" i="1"/>
              <a:t>AR</a:t>
            </a:r>
          </a:p>
        </p:txBody>
      </p:sp>
      <p:sp>
        <p:nvSpPr>
          <p:cNvPr id="19484" name="Rectangle 41"/>
          <p:cNvSpPr>
            <a:spLocks noChangeArrowheads="1"/>
          </p:cNvSpPr>
          <p:nvPr/>
        </p:nvSpPr>
        <p:spPr bwMode="auto">
          <a:xfrm>
            <a:off x="5710238" y="1501775"/>
            <a:ext cx="871537" cy="57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en-US" sz="2400" b="1" i="1"/>
              <a:t>TR</a:t>
            </a:r>
          </a:p>
        </p:txBody>
      </p:sp>
      <p:sp>
        <p:nvSpPr>
          <p:cNvPr id="19485" name="Rectangle 42"/>
          <p:cNvSpPr>
            <a:spLocks noChangeArrowheads="1"/>
          </p:cNvSpPr>
          <p:nvPr/>
        </p:nvSpPr>
        <p:spPr bwMode="auto">
          <a:xfrm>
            <a:off x="4625975" y="1501775"/>
            <a:ext cx="1084263" cy="57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en-US" sz="2400" b="1" i="1"/>
              <a:t>P</a:t>
            </a:r>
          </a:p>
        </p:txBody>
      </p:sp>
      <p:sp>
        <p:nvSpPr>
          <p:cNvPr id="19486" name="Rectangle 43"/>
          <p:cNvSpPr>
            <a:spLocks noChangeArrowheads="1"/>
          </p:cNvSpPr>
          <p:nvPr/>
        </p:nvSpPr>
        <p:spPr bwMode="auto">
          <a:xfrm>
            <a:off x="3875088" y="1501775"/>
            <a:ext cx="750887" cy="57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en-US" sz="2400" b="1" i="1"/>
              <a:t>Q</a:t>
            </a:r>
          </a:p>
        </p:txBody>
      </p:sp>
      <p:sp>
        <p:nvSpPr>
          <p:cNvPr id="19487" name="Line 44"/>
          <p:cNvSpPr>
            <a:spLocks noChangeShapeType="1"/>
          </p:cNvSpPr>
          <p:nvPr/>
        </p:nvSpPr>
        <p:spPr bwMode="auto">
          <a:xfrm>
            <a:off x="3875088" y="1501775"/>
            <a:ext cx="477996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8" name="Line 45"/>
          <p:cNvSpPr>
            <a:spLocks noChangeShapeType="1"/>
          </p:cNvSpPr>
          <p:nvPr/>
        </p:nvSpPr>
        <p:spPr bwMode="auto">
          <a:xfrm>
            <a:off x="3875088" y="2074863"/>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9" name="Line 46"/>
          <p:cNvSpPr>
            <a:spLocks noChangeShapeType="1"/>
          </p:cNvSpPr>
          <p:nvPr/>
        </p:nvSpPr>
        <p:spPr bwMode="auto">
          <a:xfrm>
            <a:off x="3875088" y="2649538"/>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0" name="Line 47"/>
          <p:cNvSpPr>
            <a:spLocks noChangeShapeType="1"/>
          </p:cNvSpPr>
          <p:nvPr/>
        </p:nvSpPr>
        <p:spPr bwMode="auto">
          <a:xfrm>
            <a:off x="3875088" y="3221038"/>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1" name="Line 48"/>
          <p:cNvSpPr>
            <a:spLocks noChangeShapeType="1"/>
          </p:cNvSpPr>
          <p:nvPr/>
        </p:nvSpPr>
        <p:spPr bwMode="auto">
          <a:xfrm>
            <a:off x="3875088" y="3794125"/>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2" name="Line 49"/>
          <p:cNvSpPr>
            <a:spLocks noChangeShapeType="1"/>
          </p:cNvSpPr>
          <p:nvPr/>
        </p:nvSpPr>
        <p:spPr bwMode="auto">
          <a:xfrm>
            <a:off x="3875088" y="4370388"/>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3" name="Line 50"/>
          <p:cNvSpPr>
            <a:spLocks noChangeShapeType="1"/>
          </p:cNvSpPr>
          <p:nvPr/>
        </p:nvSpPr>
        <p:spPr bwMode="auto">
          <a:xfrm>
            <a:off x="3875088" y="4943475"/>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4" name="Line 51"/>
          <p:cNvSpPr>
            <a:spLocks noChangeShapeType="1"/>
          </p:cNvSpPr>
          <p:nvPr/>
        </p:nvSpPr>
        <p:spPr bwMode="auto">
          <a:xfrm>
            <a:off x="3875088" y="5514975"/>
            <a:ext cx="4779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5" name="Line 52"/>
          <p:cNvSpPr>
            <a:spLocks noChangeShapeType="1"/>
          </p:cNvSpPr>
          <p:nvPr/>
        </p:nvSpPr>
        <p:spPr bwMode="auto">
          <a:xfrm>
            <a:off x="3875088" y="6089650"/>
            <a:ext cx="477996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6" name="Line 53"/>
          <p:cNvSpPr>
            <a:spLocks noChangeShapeType="1"/>
          </p:cNvSpPr>
          <p:nvPr/>
        </p:nvSpPr>
        <p:spPr bwMode="auto">
          <a:xfrm>
            <a:off x="3875088" y="1501775"/>
            <a:ext cx="0" cy="45878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7" name="Line 54"/>
          <p:cNvSpPr>
            <a:spLocks noChangeShapeType="1"/>
          </p:cNvSpPr>
          <p:nvPr/>
        </p:nvSpPr>
        <p:spPr bwMode="auto">
          <a:xfrm>
            <a:off x="4625975" y="1501775"/>
            <a:ext cx="0" cy="4587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8" name="Line 55"/>
          <p:cNvSpPr>
            <a:spLocks noChangeShapeType="1"/>
          </p:cNvSpPr>
          <p:nvPr/>
        </p:nvSpPr>
        <p:spPr bwMode="auto">
          <a:xfrm>
            <a:off x="5710238" y="1501775"/>
            <a:ext cx="0" cy="4587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9" name="Line 56"/>
          <p:cNvSpPr>
            <a:spLocks noChangeShapeType="1"/>
          </p:cNvSpPr>
          <p:nvPr/>
        </p:nvSpPr>
        <p:spPr bwMode="auto">
          <a:xfrm>
            <a:off x="6581775" y="1501775"/>
            <a:ext cx="0" cy="4587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00" name="Line 57"/>
          <p:cNvSpPr>
            <a:spLocks noChangeShapeType="1"/>
          </p:cNvSpPr>
          <p:nvPr/>
        </p:nvSpPr>
        <p:spPr bwMode="auto">
          <a:xfrm>
            <a:off x="7708900" y="1501775"/>
            <a:ext cx="0" cy="4587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01" name="Line 58"/>
          <p:cNvSpPr>
            <a:spLocks noChangeShapeType="1"/>
          </p:cNvSpPr>
          <p:nvPr/>
        </p:nvSpPr>
        <p:spPr bwMode="auto">
          <a:xfrm>
            <a:off x="8655050" y="1501775"/>
            <a:ext cx="0" cy="45878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502" name="Group 59"/>
          <p:cNvGrpSpPr>
            <a:grpSpLocks/>
          </p:cNvGrpSpPr>
          <p:nvPr/>
        </p:nvGrpSpPr>
        <p:grpSpPr bwMode="auto">
          <a:xfrm>
            <a:off x="7708900" y="2355850"/>
            <a:ext cx="936625" cy="3440113"/>
            <a:chOff x="4856" y="1484"/>
            <a:chExt cx="590" cy="2167"/>
          </a:xfrm>
        </p:grpSpPr>
        <p:sp>
          <p:nvSpPr>
            <p:cNvPr id="19512" name="Rectangle 60"/>
            <p:cNvSpPr>
              <a:spLocks noChangeArrowheads="1"/>
            </p:cNvSpPr>
            <p:nvPr/>
          </p:nvSpPr>
          <p:spPr bwMode="auto">
            <a:xfrm>
              <a:off x="4856" y="3289"/>
              <a:ext cx="590" cy="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sp>
          <p:nvSpPr>
            <p:cNvPr id="19513" name="Rectangle 61"/>
            <p:cNvSpPr>
              <a:spLocks noChangeArrowheads="1"/>
            </p:cNvSpPr>
            <p:nvPr/>
          </p:nvSpPr>
          <p:spPr bwMode="auto">
            <a:xfrm>
              <a:off x="4856" y="2929"/>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sp>
          <p:nvSpPr>
            <p:cNvPr id="19514" name="Rectangle 62"/>
            <p:cNvSpPr>
              <a:spLocks noChangeArrowheads="1"/>
            </p:cNvSpPr>
            <p:nvPr/>
          </p:nvSpPr>
          <p:spPr bwMode="auto">
            <a:xfrm>
              <a:off x="4856" y="2568"/>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sp>
          <p:nvSpPr>
            <p:cNvPr id="19515" name="Rectangle 63"/>
            <p:cNvSpPr>
              <a:spLocks noChangeArrowheads="1"/>
            </p:cNvSpPr>
            <p:nvPr/>
          </p:nvSpPr>
          <p:spPr bwMode="auto">
            <a:xfrm>
              <a:off x="4856" y="2205"/>
              <a:ext cx="590" cy="3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sp>
          <p:nvSpPr>
            <p:cNvPr id="19516" name="Rectangle 64"/>
            <p:cNvSpPr>
              <a:spLocks noChangeArrowheads="1"/>
            </p:cNvSpPr>
            <p:nvPr/>
          </p:nvSpPr>
          <p:spPr bwMode="auto">
            <a:xfrm>
              <a:off x="4856" y="1844"/>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sp>
          <p:nvSpPr>
            <p:cNvPr id="19517" name="Rectangle 65"/>
            <p:cNvSpPr>
              <a:spLocks noChangeArrowheads="1"/>
            </p:cNvSpPr>
            <p:nvPr/>
          </p:nvSpPr>
          <p:spPr bwMode="auto">
            <a:xfrm>
              <a:off x="4856" y="1484"/>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endParaRPr lang="en-US" altLang="en-US" sz="2400">
                <a:solidFill>
                  <a:srgbClr val="3333FF"/>
                </a:solidFill>
              </a:endParaRPr>
            </a:p>
          </p:txBody>
        </p:sp>
      </p:grpSp>
      <p:sp>
        <p:nvSpPr>
          <p:cNvPr id="19503" name="Rectangle 66"/>
          <p:cNvSpPr>
            <a:spLocks noChangeArrowheads="1"/>
          </p:cNvSpPr>
          <p:nvPr/>
        </p:nvSpPr>
        <p:spPr bwMode="auto">
          <a:xfrm>
            <a:off x="7715250" y="2082800"/>
            <a:ext cx="922338" cy="266700"/>
          </a:xfrm>
          <a:prstGeom prst="rect">
            <a:avLst/>
          </a:prstGeom>
          <a:pattFill prst="wdUpDiag">
            <a:fgClr>
              <a:srgbClr val="969696"/>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19504" name="Rectangle 67"/>
          <p:cNvSpPr>
            <a:spLocks noChangeArrowheads="1"/>
          </p:cNvSpPr>
          <p:nvPr/>
        </p:nvSpPr>
        <p:spPr bwMode="auto">
          <a:xfrm>
            <a:off x="7716838" y="5803900"/>
            <a:ext cx="922337" cy="271463"/>
          </a:xfrm>
          <a:prstGeom prst="rect">
            <a:avLst/>
          </a:prstGeom>
          <a:pattFill prst="wdUpDiag">
            <a:fgClr>
              <a:srgbClr val="969696"/>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144452" name="Group 68"/>
          <p:cNvGrpSpPr>
            <a:grpSpLocks/>
          </p:cNvGrpSpPr>
          <p:nvPr/>
        </p:nvGrpSpPr>
        <p:grpSpPr bwMode="auto">
          <a:xfrm>
            <a:off x="7712075" y="2354263"/>
            <a:ext cx="936625" cy="3440112"/>
            <a:chOff x="4856" y="1484"/>
            <a:chExt cx="590" cy="2167"/>
          </a:xfrm>
        </p:grpSpPr>
        <p:sp>
          <p:nvSpPr>
            <p:cNvPr id="19506" name="Rectangle 69"/>
            <p:cNvSpPr>
              <a:spLocks noChangeArrowheads="1"/>
            </p:cNvSpPr>
            <p:nvPr/>
          </p:nvSpPr>
          <p:spPr bwMode="auto">
            <a:xfrm>
              <a:off x="4856" y="3289"/>
              <a:ext cx="590" cy="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–1</a:t>
              </a:r>
            </a:p>
          </p:txBody>
        </p:sp>
        <p:sp>
          <p:nvSpPr>
            <p:cNvPr id="19507" name="Rectangle 70"/>
            <p:cNvSpPr>
              <a:spLocks noChangeArrowheads="1"/>
            </p:cNvSpPr>
            <p:nvPr/>
          </p:nvSpPr>
          <p:spPr bwMode="auto">
            <a:xfrm>
              <a:off x="4856" y="2929"/>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0</a:t>
              </a:r>
            </a:p>
          </p:txBody>
        </p:sp>
        <p:sp>
          <p:nvSpPr>
            <p:cNvPr id="19508" name="Rectangle 71"/>
            <p:cNvSpPr>
              <a:spLocks noChangeArrowheads="1"/>
            </p:cNvSpPr>
            <p:nvPr/>
          </p:nvSpPr>
          <p:spPr bwMode="auto">
            <a:xfrm>
              <a:off x="4856" y="2568"/>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1</a:t>
              </a:r>
            </a:p>
          </p:txBody>
        </p:sp>
        <p:sp>
          <p:nvSpPr>
            <p:cNvPr id="19509" name="Rectangle 72"/>
            <p:cNvSpPr>
              <a:spLocks noChangeArrowheads="1"/>
            </p:cNvSpPr>
            <p:nvPr/>
          </p:nvSpPr>
          <p:spPr bwMode="auto">
            <a:xfrm>
              <a:off x="4856" y="2205"/>
              <a:ext cx="590" cy="3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2</a:t>
              </a:r>
            </a:p>
          </p:txBody>
        </p:sp>
        <p:sp>
          <p:nvSpPr>
            <p:cNvPr id="19510" name="Rectangle 73"/>
            <p:cNvSpPr>
              <a:spLocks noChangeArrowheads="1"/>
            </p:cNvSpPr>
            <p:nvPr/>
          </p:nvSpPr>
          <p:spPr bwMode="auto">
            <a:xfrm>
              <a:off x="4856" y="1844"/>
              <a:ext cx="590" cy="3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3</a:t>
              </a:r>
            </a:p>
          </p:txBody>
        </p:sp>
        <p:sp>
          <p:nvSpPr>
            <p:cNvPr id="19511" name="Rectangle 74"/>
            <p:cNvSpPr>
              <a:spLocks noChangeArrowheads="1"/>
            </p:cNvSpPr>
            <p:nvPr/>
          </p:nvSpPr>
          <p:spPr bwMode="auto">
            <a:xfrm>
              <a:off x="4856" y="1484"/>
              <a:ext cx="590" cy="3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18288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None/>
              </a:pPr>
              <a:r>
                <a:rPr lang="en-US" altLang="en-US" sz="2400">
                  <a:solidFill>
                    <a:srgbClr val="3333FF"/>
                  </a:solidFill>
                </a:rPr>
                <a:t>$4</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4413"/>
                                        </p:tgtEl>
                                        <p:attrNameLst>
                                          <p:attrName>style.visibility</p:attrName>
                                        </p:attrNameLst>
                                      </p:cBhvr>
                                      <p:to>
                                        <p:strVal val="visible"/>
                                      </p:to>
                                    </p:set>
                                    <p:animEffect transition="in" filter="strips(downRight)">
                                      <p:cBhvr>
                                        <p:cTn id="7" dur="500"/>
                                        <p:tgtEl>
                                          <p:spTgt spid="144413"/>
                                        </p:tgtEl>
                                      </p:cBhvr>
                                    </p:animEffect>
                                  </p:childTnLst>
                                  <p:subTnLst>
                                    <p:animClr clrSpc="rgb" dir="cw">
                                      <p:cBhvr override="childStyle">
                                        <p:cTn dur="1" fill="hold" display="0" masterRel="nextClick" afterEffect="1"/>
                                        <p:tgtEl>
                                          <p:spTgt spid="144413"/>
                                        </p:tgtEl>
                                        <p:attrNameLst>
                                          <p:attrName>ppt_c</p:attrName>
                                        </p:attrNameLst>
                                      </p:cBhvr>
                                      <p:to>
                                        <a:srgbClr val="0000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0">
                                            <p:txEl>
                                              <p:pRg st="0" end="0"/>
                                            </p:txEl>
                                          </p:spTgt>
                                        </p:tgtEl>
                                        <p:attrNameLst>
                                          <p:attrName>style.visibility</p:attrName>
                                        </p:attrNameLst>
                                      </p:cBhvr>
                                      <p:to>
                                        <p:strVal val="visible"/>
                                      </p:to>
                                    </p:set>
                                    <p:animEffect transition="in" filter="wipe(left)">
                                      <p:cBhvr>
                                        <p:cTn id="12" dur="500"/>
                                        <p:tgtEl>
                                          <p:spTgt spid="144390">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144402"/>
                                        </p:tgtEl>
                                        <p:attrNameLst>
                                          <p:attrName>style.visibility</p:attrName>
                                        </p:attrNameLst>
                                      </p:cBhvr>
                                      <p:to>
                                        <p:strVal val="visible"/>
                                      </p:to>
                                    </p:set>
                                    <p:animEffect transition="in" filter="strips(downLeft)">
                                      <p:cBhvr>
                                        <p:cTn id="15" dur="500"/>
                                        <p:tgtEl>
                                          <p:spTgt spid="144402"/>
                                        </p:tgtEl>
                                      </p:cBhvr>
                                    </p:animEffect>
                                  </p:childTnLst>
                                  <p:subTnLst>
                                    <p:animClr clrSpc="rgb" dir="cw">
                                      <p:cBhvr override="childStyle">
                                        <p:cTn dur="1" fill="hold" display="0" masterRel="nextClick" afterEffect="1"/>
                                        <p:tgtEl>
                                          <p:spTgt spid="144402"/>
                                        </p:tgtEl>
                                        <p:attrNameLst>
                                          <p:attrName>ppt_c</p:attrName>
                                        </p:attrNameLst>
                                      </p:cBhvr>
                                      <p:to>
                                        <a:srgbClr val="000000"/>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4390">
                                            <p:txEl>
                                              <p:pRg st="1" end="1"/>
                                            </p:txEl>
                                          </p:spTgt>
                                        </p:tgtEl>
                                        <p:attrNameLst>
                                          <p:attrName>style.visibility</p:attrName>
                                        </p:attrNameLst>
                                      </p:cBhvr>
                                      <p:to>
                                        <p:strVal val="visible"/>
                                      </p:to>
                                    </p:set>
                                    <p:animEffect transition="in" filter="wipe(left)">
                                      <p:cBhvr>
                                        <p:cTn id="20" dur="500"/>
                                        <p:tgtEl>
                                          <p:spTgt spid="144390">
                                            <p:txEl>
                                              <p:pRg st="1" end="1"/>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144452"/>
                                        </p:tgtEl>
                                        <p:attrNameLst>
                                          <p:attrName>style.visibility</p:attrName>
                                        </p:attrNameLst>
                                      </p:cBhvr>
                                      <p:to>
                                        <p:strVal val="visible"/>
                                      </p:to>
                                    </p:set>
                                    <p:animEffect transition="in" filter="strips(downLeft)">
                                      <p:cBhvr>
                                        <p:cTn id="23" dur="500"/>
                                        <p:tgtEl>
                                          <p:spTgt spid="14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build="p" bldLvl="5"/>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20251</TotalTime>
  <Words>1873</Words>
  <Application>Microsoft Office PowerPoint</Application>
  <PresentationFormat>On-screen Show (4:3)</PresentationFormat>
  <Paragraphs>364</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Tahoma</vt:lpstr>
      <vt:lpstr>Times New Roman</vt:lpstr>
      <vt:lpstr>Wingdings</vt:lpstr>
      <vt:lpstr>1_Default Design</vt:lpstr>
      <vt:lpstr>Monopoly</vt:lpstr>
      <vt:lpstr>PowerPoint Presentation</vt:lpstr>
      <vt:lpstr>Introduction</vt:lpstr>
      <vt:lpstr>Why Monopolies Arise</vt:lpstr>
      <vt:lpstr>Why Monopolies Arise</vt:lpstr>
      <vt:lpstr>Monopoly vs. Competition:  Demand Curves</vt:lpstr>
      <vt:lpstr>Monopoly vs. Competition:  Demand Curves</vt:lpstr>
      <vt:lpstr>A C T I V E  L E A R N I N G  1:    A monopoly’s revenue</vt:lpstr>
      <vt:lpstr>A C T I V E  L E A R N I N G  1:    Answers</vt:lpstr>
      <vt:lpstr>Moonbuck’s D  and MR  Curves</vt:lpstr>
      <vt:lpstr>Understanding the Monopolist’s MR</vt:lpstr>
      <vt:lpstr>Profit-Maximization</vt:lpstr>
      <vt:lpstr>Profit-Maximization</vt:lpstr>
      <vt:lpstr>The Monopolist’s Profit</vt:lpstr>
      <vt:lpstr>A Monopoly Does Not Have an S Curve</vt:lpstr>
      <vt:lpstr>Case Study:  Monopoly vs. Generic Drugs</vt:lpstr>
      <vt:lpstr>The Welfare Cost of Monopoly</vt:lpstr>
      <vt:lpstr>The Welfare Cost of Monopoly</vt:lpstr>
      <vt:lpstr>Public Policy Toward Monopolies</vt:lpstr>
      <vt:lpstr>Public Policy Toward Monopolies</vt:lpstr>
      <vt:lpstr>Price Discrimination</vt:lpstr>
      <vt:lpstr>First Degree Price Discrimination</vt:lpstr>
      <vt:lpstr>Second Degree Price Discrimination</vt:lpstr>
      <vt:lpstr>Third Degree Price Discrimination</vt:lpstr>
      <vt:lpstr>Perfect Price Discrimination vs.  Single Price Monopoly</vt:lpstr>
      <vt:lpstr>Perfect Price Discrimination vs.  Single Price Monopoly</vt:lpstr>
      <vt:lpstr>Price Discrimination in the Real World</vt:lpstr>
      <vt:lpstr>Examples of Price Discrimination</vt:lpstr>
      <vt:lpstr>Examples of Price Discrimination</vt:lpstr>
      <vt:lpstr>Examples of Price Discrimination</vt:lpstr>
      <vt:lpstr>CONCLUSION:  The Prevalence of Monopoly</vt:lpstr>
      <vt:lpstr>SUMMARY</vt:lpstr>
      <vt:lpstr>SUMMARY</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PADMAJA</cp:lastModifiedBy>
  <cp:revision>176</cp:revision>
  <dcterms:created xsi:type="dcterms:W3CDTF">2004-09-20T14:52:58Z</dcterms:created>
  <dcterms:modified xsi:type="dcterms:W3CDTF">2021-03-17T08:26:48Z</dcterms:modified>
</cp:coreProperties>
</file>