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26"/>
  </p:notesMasterIdLst>
  <p:sldIdLst>
    <p:sldId id="305" r:id="rId2"/>
    <p:sldId id="272" r:id="rId3"/>
    <p:sldId id="301" r:id="rId4"/>
    <p:sldId id="302" r:id="rId5"/>
    <p:sldId id="278" r:id="rId6"/>
    <p:sldId id="279"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73" r:id="rId23"/>
    <p:sldId id="299" r:id="rId24"/>
    <p:sldId id="300"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610">
          <p15:clr>
            <a:srgbClr val="A4A3A4"/>
          </p15:clr>
        </p15:guide>
        <p15:guide id="2" pos="142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6633"/>
    <a:srgbClr val="777777"/>
    <a:srgbClr val="339966"/>
    <a:srgbClr val="33339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20034" autoAdjust="0"/>
    <p:restoredTop sz="89340" autoAdjust="0"/>
  </p:normalViewPr>
  <p:slideViewPr>
    <p:cSldViewPr snapToGrid="0">
      <p:cViewPr varScale="1">
        <p:scale>
          <a:sx n="167" d="100"/>
          <a:sy n="167" d="100"/>
        </p:scale>
        <p:origin x="1540" y="88"/>
      </p:cViewPr>
      <p:guideLst>
        <p:guide orient="horz" pos="3610"/>
        <p:guide pos="1422"/>
      </p:guideLst>
    </p:cSldViewPr>
  </p:slideViewPr>
  <p:notesTextViewPr>
    <p:cViewPr>
      <p:scale>
        <a:sx n="100" d="100"/>
        <a:sy n="100" d="100"/>
      </p:scale>
      <p:origin x="0" y="0"/>
    </p:cViewPr>
  </p:notesTextViewPr>
  <p:sorterViewPr>
    <p:cViewPr>
      <p:scale>
        <a:sx n="90" d="100"/>
        <a:sy n="90" d="100"/>
      </p:scale>
      <p:origin x="0" y="0"/>
    </p:cViewPr>
  </p:sorterViewPr>
  <p:notesViewPr>
    <p:cSldViewPr snapToGrid="0">
      <p:cViewPr>
        <p:scale>
          <a:sx n="90" d="100"/>
          <a:sy n="90" d="100"/>
        </p:scale>
        <p:origin x="-2814" y="-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C4F39E0-74C2-4CB3-960E-0054044DF45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mn-ea"/>
        <a:cs typeface="+mn-cs"/>
      </a:defRPr>
    </a:lvl1pPr>
    <a:lvl2pPr marL="457200" algn="l" rtl="0" eaLnBrk="0" fontAlgn="base" hangingPunct="0">
      <a:spcBef>
        <a:spcPct val="0"/>
      </a:spcBef>
      <a:spcAft>
        <a:spcPct val="0"/>
      </a:spcAft>
      <a:defRPr sz="1200" kern="1200">
        <a:solidFill>
          <a:schemeClr val="tx1"/>
        </a:solidFill>
        <a:latin typeface="Arial" charset="0"/>
        <a:ea typeface="+mn-ea"/>
        <a:cs typeface="+mn-cs"/>
      </a:defRPr>
    </a:lvl2pPr>
    <a:lvl3pPr marL="914400" algn="l" rtl="0" eaLnBrk="0" fontAlgn="base" hangingPunct="0">
      <a:spcBef>
        <a:spcPct val="0"/>
      </a:spcBef>
      <a:spcAft>
        <a:spcPct val="0"/>
      </a:spcAft>
      <a:defRPr sz="1200" kern="1200">
        <a:solidFill>
          <a:schemeClr val="tx1"/>
        </a:solidFill>
        <a:latin typeface="Arial" charset="0"/>
        <a:ea typeface="+mn-ea"/>
        <a:cs typeface="+mn-cs"/>
      </a:defRPr>
    </a:lvl3pPr>
    <a:lvl4pPr marL="1371600" algn="l" rtl="0" eaLnBrk="0" fontAlgn="base" hangingPunct="0">
      <a:spcBef>
        <a:spcPct val="0"/>
      </a:spcBef>
      <a:spcAft>
        <a:spcPct val="0"/>
      </a:spcAft>
      <a:defRPr sz="1200" kern="1200">
        <a:solidFill>
          <a:schemeClr val="tx1"/>
        </a:solidFill>
        <a:latin typeface="Arial" charset="0"/>
        <a:ea typeface="+mn-ea"/>
        <a:cs typeface="+mn-cs"/>
      </a:defRPr>
    </a:lvl4pPr>
    <a:lvl5pPr marL="1828800" algn="l"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92A6C4-1A2A-4004-8CC6-0FA4DB19B902}" type="slidenum">
              <a:rPr lang="en-US" altLang="en-US" smtClean="0"/>
              <a:pPr/>
              <a:t>1</a:t>
            </a:fld>
            <a:endParaRPr lang="en-US" altLang="en-US"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03E009-4AB3-4D67-8CB6-A61451EBF2D9}" type="slidenum">
              <a:rPr lang="en-US" altLang="en-US" smtClean="0"/>
              <a:pPr/>
              <a:t>10</a:t>
            </a:fld>
            <a:endParaRPr lang="en-US" altLang="en-US" smtClean="0"/>
          </a:p>
        </p:txBody>
      </p:sp>
      <p:sp>
        <p:nvSpPr>
          <p:cNvPr id="245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35421C57-6413-42C8-9B86-6D8A95A0A62F}" type="slidenum">
              <a:rPr lang="en-US" altLang="en-US" sz="1200">
                <a:cs typeface="Arial" panose="020B0604020202020204" pitchFamily="34" charset="0"/>
              </a:rPr>
              <a:pPr algn="r" eaLnBrk="1" hangingPunct="1"/>
              <a:t>10</a:t>
            </a:fld>
            <a:endParaRPr lang="en-US" altLang="en-US" sz="1200">
              <a:cs typeface="Arial" panose="020B0604020202020204" pitchFamily="34" charset="0"/>
            </a:endParaRPr>
          </a:p>
        </p:txBody>
      </p:sp>
      <p:sp>
        <p:nvSpPr>
          <p:cNvPr id="24580" name="Rectangle 2"/>
          <p:cNvSpPr>
            <a:spLocks noGrp="1" noRot="1" noChangeAspect="1" noChangeArrowheads="1" noTextEdit="1"/>
          </p:cNvSpPr>
          <p:nvPr>
            <p:ph type="sldImg"/>
          </p:nvPr>
        </p:nvSpPr>
        <p:spPr>
          <a:xfrm>
            <a:off x="1143000" y="534988"/>
            <a:ext cx="4572000" cy="3429000"/>
          </a:xfrm>
          <a:ln/>
        </p:spPr>
      </p:sp>
      <p:sp>
        <p:nvSpPr>
          <p:cNvPr id="2458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Due to the markup of price over marginal cost, the market output under monopolistic competition will be smaller than the socially efficient output, as we discuss on the following slide.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E79986-FC3D-4853-89F9-62E790CFE900}" type="slidenum">
              <a:rPr lang="en-US" altLang="en-US" smtClean="0"/>
              <a:pPr/>
              <a:t>11</a:t>
            </a:fld>
            <a:endParaRPr lang="en-US" altLang="en-US" smtClean="0"/>
          </a:p>
        </p:txBody>
      </p:sp>
      <p:sp>
        <p:nvSpPr>
          <p:cNvPr id="266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AF40719-3398-4875-B941-C99179B667C9}" type="slidenum">
              <a:rPr lang="en-US" altLang="en-US" sz="1200">
                <a:cs typeface="Arial" panose="020B0604020202020204" pitchFamily="34" charset="0"/>
              </a:rPr>
              <a:pPr algn="r" eaLnBrk="1" hangingPunct="1"/>
              <a:t>11</a:t>
            </a:fld>
            <a:endParaRPr lang="en-US" altLang="en-US" sz="1200">
              <a:cs typeface="Arial" panose="020B0604020202020204" pitchFamily="34" charset="0"/>
            </a:endParaRPr>
          </a:p>
        </p:txBody>
      </p:sp>
      <p:sp>
        <p:nvSpPr>
          <p:cNvPr id="26628" name="Rectangle 2"/>
          <p:cNvSpPr>
            <a:spLocks noGrp="1" noRot="1" noChangeAspect="1" noChangeArrowheads="1" noTextEdit="1"/>
          </p:cNvSpPr>
          <p:nvPr>
            <p:ph type="sldImg"/>
          </p:nvPr>
        </p:nvSpPr>
        <p:spPr>
          <a:xfrm>
            <a:off x="1143000" y="534988"/>
            <a:ext cx="4572000" cy="3429000"/>
          </a:xfrm>
          <a:ln/>
        </p:spPr>
      </p:sp>
      <p:sp>
        <p:nvSpPr>
          <p:cNvPr id="2662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The problem facing policymakers here is similar to the problem arising from natural monopoly:  </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With natural monopoly, ATC is always falling, so MC is below ATC.  If regulators force a natural monopoly to price at marginal cost, it will incur losses.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CF0779-DE9D-4774-B439-76EB8EA7D59E}" type="slidenum">
              <a:rPr lang="en-US" altLang="en-US" smtClean="0"/>
              <a:pPr/>
              <a:t>12</a:t>
            </a:fld>
            <a:endParaRPr lang="en-US" altLang="en-US" smtClean="0"/>
          </a:p>
        </p:txBody>
      </p:sp>
      <p:sp>
        <p:nvSpPr>
          <p:cNvPr id="28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7CE26C0-6F4F-435C-9D93-65A1297750C9}" type="slidenum">
              <a:rPr lang="en-US" altLang="en-US" sz="1200">
                <a:cs typeface="Arial" panose="020B0604020202020204" pitchFamily="34" charset="0"/>
              </a:rPr>
              <a:pPr algn="r" eaLnBrk="1" hangingPunct="1"/>
              <a:t>12</a:t>
            </a:fld>
            <a:endParaRPr lang="en-US" altLang="en-US" sz="1200">
              <a:cs typeface="Arial" panose="020B0604020202020204" pitchFamily="34" charset="0"/>
            </a:endParaRPr>
          </a:p>
        </p:txBody>
      </p:sp>
      <p:sp>
        <p:nvSpPr>
          <p:cNvPr id="28676" name="Rectangle 2"/>
          <p:cNvSpPr>
            <a:spLocks noGrp="1" noRot="1" noChangeAspect="1" noChangeArrowheads="1" noTextEdit="1"/>
          </p:cNvSpPr>
          <p:nvPr>
            <p:ph type="sldImg"/>
          </p:nvPr>
        </p:nvSpPr>
        <p:spPr>
          <a:xfrm>
            <a:off x="1143000" y="534988"/>
            <a:ext cx="4572000" cy="3429000"/>
          </a:xfrm>
          <a:ln/>
        </p:spPr>
      </p:sp>
      <p:sp>
        <p:nvSpPr>
          <p:cNvPr id="2867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One of these externalities is positive, the other is negative.  It’s not clear which one is bigger, and it may in fact differ by industry.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EDCCCC-9079-4AE7-A05F-043C2643FA1B}" type="slidenum">
              <a:rPr lang="en-US" altLang="en-US" smtClean="0"/>
              <a:pPr/>
              <a:t>13</a:t>
            </a:fld>
            <a:endParaRPr lang="en-US" altLang="en-US" smtClean="0"/>
          </a:p>
        </p:txBody>
      </p:sp>
      <p:sp>
        <p:nvSpPr>
          <p:cNvPr id="327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A5FFAA53-BF5B-4D48-BECA-6B653D494339}" type="slidenum">
              <a:rPr lang="en-US" altLang="en-US" sz="1200">
                <a:cs typeface="Arial" panose="020B0604020202020204" pitchFamily="34" charset="0"/>
              </a:rPr>
              <a:pPr algn="r" eaLnBrk="1" hangingPunct="1"/>
              <a:t>13</a:t>
            </a:fld>
            <a:endParaRPr lang="en-US" altLang="en-US" sz="1200">
              <a:cs typeface="Arial" panose="020B0604020202020204" pitchFamily="34" charset="0"/>
            </a:endParaRPr>
          </a:p>
        </p:txBody>
      </p:sp>
      <p:sp>
        <p:nvSpPr>
          <p:cNvPr id="32772" name="Rectangle 2"/>
          <p:cNvSpPr>
            <a:spLocks noGrp="1" noRot="1" noChangeAspect="1" noChangeArrowheads="1" noTextEdit="1"/>
          </p:cNvSpPr>
          <p:nvPr>
            <p:ph type="sldImg"/>
          </p:nvPr>
        </p:nvSpPr>
        <p:spPr>
          <a:xfrm>
            <a:off x="1143000" y="534988"/>
            <a:ext cx="4572000" cy="3429000"/>
          </a:xfrm>
          <a:ln/>
        </p:spPr>
      </p:sp>
      <p:sp>
        <p:nvSpPr>
          <p:cNvPr id="3277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This section of the textbook has a nice FYI box contrasting the views on advertising of John Kenneth Galbraith and Frederic Hayek, two of the great economists of the 20</a:t>
            </a:r>
            <a:r>
              <a:rPr lang="en-US" altLang="en-US" baseline="30000" smtClean="0">
                <a:latin typeface="Arial" panose="020B0604020202020204" pitchFamily="34" charset="0"/>
              </a:rPr>
              <a:t>th</a:t>
            </a:r>
            <a:r>
              <a:rPr lang="en-US" altLang="en-US" smtClean="0">
                <a:latin typeface="Arial" panose="020B0604020202020204" pitchFamily="34" charset="0"/>
              </a:rPr>
              <a:t> century.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EFC5168-D0B0-48ED-9489-7BDFEC54AD64}" type="slidenum">
              <a:rPr lang="en-US" altLang="en-US" smtClean="0"/>
              <a:pPr/>
              <a:t>14</a:t>
            </a:fld>
            <a:endParaRPr lang="en-US" altLang="en-US" smtClean="0"/>
          </a:p>
        </p:txBody>
      </p:sp>
      <p:sp>
        <p:nvSpPr>
          <p:cNvPr id="348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1BB9B6A-231B-476F-A433-823C96505052}" type="slidenum">
              <a:rPr lang="en-US" altLang="en-US" sz="1200">
                <a:cs typeface="Arial" panose="020B0604020202020204" pitchFamily="34" charset="0"/>
              </a:rPr>
              <a:pPr algn="r" eaLnBrk="1" hangingPunct="1"/>
              <a:t>14</a:t>
            </a:fld>
            <a:endParaRPr lang="en-US" altLang="en-US" sz="1200">
              <a:cs typeface="Arial" panose="020B0604020202020204" pitchFamily="34" charset="0"/>
            </a:endParaRPr>
          </a:p>
        </p:txBody>
      </p:sp>
      <p:sp>
        <p:nvSpPr>
          <p:cNvPr id="34820" name="Rectangle 2"/>
          <p:cNvSpPr>
            <a:spLocks noGrp="1" noRot="1" noChangeAspect="1" noChangeArrowheads="1" noTextEdit="1"/>
          </p:cNvSpPr>
          <p:nvPr>
            <p:ph type="sldImg"/>
          </p:nvPr>
        </p:nvSpPr>
        <p:spPr>
          <a:xfrm>
            <a:off x="1143000" y="534988"/>
            <a:ext cx="4572000" cy="3429000"/>
          </a:xfrm>
          <a:ln/>
        </p:spPr>
      </p:sp>
      <p:sp>
        <p:nvSpPr>
          <p:cNvPr id="3482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9CEE98-AC91-46DB-9774-03B18FDA5C5C}" type="slidenum">
              <a:rPr lang="en-US" altLang="en-US" smtClean="0"/>
              <a:pPr/>
              <a:t>15</a:t>
            </a:fld>
            <a:endParaRPr lang="en-US" altLang="en-US" smtClean="0"/>
          </a:p>
        </p:txBody>
      </p:sp>
      <p:sp>
        <p:nvSpPr>
          <p:cNvPr id="368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9D4A0C0-3200-4405-9F6D-25D469CE8EC6}" type="slidenum">
              <a:rPr lang="en-US" altLang="en-US" sz="1200">
                <a:cs typeface="Arial" panose="020B0604020202020204" pitchFamily="34" charset="0"/>
              </a:rPr>
              <a:pPr algn="r" eaLnBrk="1" hangingPunct="1"/>
              <a:t>15</a:t>
            </a:fld>
            <a:endParaRPr lang="en-US" altLang="en-US" sz="1200">
              <a:cs typeface="Arial" panose="020B0604020202020204" pitchFamily="34" charset="0"/>
            </a:endParaRPr>
          </a:p>
        </p:txBody>
      </p:sp>
      <p:sp>
        <p:nvSpPr>
          <p:cNvPr id="36868" name="Rectangle 2"/>
          <p:cNvSpPr>
            <a:spLocks noGrp="1" noRot="1" noChangeAspect="1" noChangeArrowheads="1" noTextEdit="1"/>
          </p:cNvSpPr>
          <p:nvPr>
            <p:ph type="sldImg"/>
          </p:nvPr>
        </p:nvSpPr>
        <p:spPr>
          <a:xfrm>
            <a:off x="1143000" y="534988"/>
            <a:ext cx="4572000" cy="3429000"/>
          </a:xfrm>
          <a:ln/>
        </p:spPr>
      </p:sp>
      <p:sp>
        <p:nvSpPr>
          <p:cNvPr id="3686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The study mentioned here was by economist Lee Benham, published in the </a:t>
            </a:r>
            <a:r>
              <a:rPr lang="en-US" altLang="en-US" i="1" smtClean="0">
                <a:latin typeface="Arial" panose="020B0604020202020204" pitchFamily="34" charset="0"/>
              </a:rPr>
              <a:t>Journal of Law and Economics</a:t>
            </a:r>
            <a:r>
              <a:rPr lang="en-US" altLang="en-US" smtClean="0">
                <a:latin typeface="Arial" panose="020B0604020202020204" pitchFamily="34" charset="0"/>
              </a:rPr>
              <a:t> in 1972.  The textbook has a case study that discusses this research in more detail.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576DF5-8530-4352-ADF0-0AEDCCF054B4}" type="slidenum">
              <a:rPr lang="en-US" altLang="en-US" smtClean="0"/>
              <a:pPr/>
              <a:t>16</a:t>
            </a:fld>
            <a:endParaRPr lang="en-US" altLang="en-US" smtClean="0"/>
          </a:p>
        </p:txBody>
      </p:sp>
      <p:sp>
        <p:nvSpPr>
          <p:cNvPr id="389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EDDA8A8-989D-4E10-B78C-6B5738BA3FCC}" type="slidenum">
              <a:rPr lang="en-US" altLang="en-US" sz="1200">
                <a:cs typeface="Arial" panose="020B0604020202020204" pitchFamily="34" charset="0"/>
              </a:rPr>
              <a:pPr algn="r" eaLnBrk="1" hangingPunct="1"/>
              <a:t>16</a:t>
            </a:fld>
            <a:endParaRPr lang="en-US" altLang="en-US" sz="1200">
              <a:cs typeface="Arial" panose="020B0604020202020204" pitchFamily="34" charset="0"/>
            </a:endParaRPr>
          </a:p>
        </p:txBody>
      </p:sp>
      <p:sp>
        <p:nvSpPr>
          <p:cNvPr id="38916" name="Rectangle 2"/>
          <p:cNvSpPr>
            <a:spLocks noGrp="1" noRot="1" noChangeAspect="1" noChangeArrowheads="1" noTextEdit="1"/>
          </p:cNvSpPr>
          <p:nvPr>
            <p:ph type="sldImg"/>
          </p:nvPr>
        </p:nvSpPr>
        <p:spPr>
          <a:xfrm>
            <a:off x="1143000" y="534988"/>
            <a:ext cx="4572000" cy="3429000"/>
          </a:xfrm>
          <a:ln/>
        </p:spPr>
      </p:sp>
      <p:sp>
        <p:nvSpPr>
          <p:cNvPr id="3891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5E3B67-580B-4FCA-8268-8381B9BD6E01}" type="slidenum">
              <a:rPr lang="en-US" altLang="en-US" smtClean="0"/>
              <a:pPr/>
              <a:t>17</a:t>
            </a:fld>
            <a:endParaRPr lang="en-US" altLang="en-US" smtClean="0"/>
          </a:p>
        </p:txBody>
      </p:sp>
      <p:sp>
        <p:nvSpPr>
          <p:cNvPr id="409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BA2C9F72-3AD8-4BD6-BED5-A3BBBFD62BCE}" type="slidenum">
              <a:rPr lang="en-US" altLang="en-US" sz="1200">
                <a:cs typeface="Arial" panose="020B0604020202020204" pitchFamily="34" charset="0"/>
              </a:rPr>
              <a:pPr algn="r" eaLnBrk="1" hangingPunct="1"/>
              <a:t>17</a:t>
            </a:fld>
            <a:endParaRPr lang="en-US" altLang="en-US" sz="1200">
              <a:cs typeface="Arial" panose="020B0604020202020204" pitchFamily="34" charset="0"/>
            </a:endParaRPr>
          </a:p>
        </p:txBody>
      </p:sp>
      <p:sp>
        <p:nvSpPr>
          <p:cNvPr id="40964" name="Rectangle 2"/>
          <p:cNvSpPr>
            <a:spLocks noGrp="1" noRot="1" noChangeAspect="1" noChangeArrowheads="1" noTextEdit="1"/>
          </p:cNvSpPr>
          <p:nvPr>
            <p:ph type="sldImg"/>
          </p:nvPr>
        </p:nvSpPr>
        <p:spPr>
          <a:xfrm>
            <a:off x="1143000" y="534988"/>
            <a:ext cx="4572000" cy="3429000"/>
          </a:xfrm>
          <a:ln/>
        </p:spPr>
      </p:sp>
      <p:sp>
        <p:nvSpPr>
          <p:cNvPr id="4096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05107D-71E4-4B97-9A24-37A5B29A8300}" type="slidenum">
              <a:rPr lang="en-US" altLang="en-US" smtClean="0"/>
              <a:pPr/>
              <a:t>18</a:t>
            </a:fld>
            <a:endParaRPr lang="en-US" altLang="en-US" smtClean="0"/>
          </a:p>
        </p:txBody>
      </p:sp>
      <p:sp>
        <p:nvSpPr>
          <p:cNvPr id="430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1565C21-F7FE-4FF7-81B6-D9EEE7BC183C}" type="slidenum">
              <a:rPr lang="en-US" altLang="en-US" sz="1200">
                <a:cs typeface="Arial" panose="020B0604020202020204" pitchFamily="34" charset="0"/>
              </a:rPr>
              <a:pPr algn="r" eaLnBrk="1" hangingPunct="1"/>
              <a:t>18</a:t>
            </a:fld>
            <a:endParaRPr lang="en-US" altLang="en-US" sz="1200">
              <a:cs typeface="Arial" panose="020B0604020202020204" pitchFamily="34" charset="0"/>
            </a:endParaRPr>
          </a:p>
        </p:txBody>
      </p:sp>
      <p:sp>
        <p:nvSpPr>
          <p:cNvPr id="43012" name="Rectangle 2"/>
          <p:cNvSpPr>
            <a:spLocks noGrp="1" noRot="1" noChangeAspect="1" noChangeArrowheads="1" noTextEdit="1"/>
          </p:cNvSpPr>
          <p:nvPr>
            <p:ph type="sldImg"/>
          </p:nvPr>
        </p:nvSpPr>
        <p:spPr>
          <a:xfrm>
            <a:off x="1143000" y="534988"/>
            <a:ext cx="4572000" cy="3429000"/>
          </a:xfrm>
          <a:ln/>
        </p:spPr>
      </p:sp>
      <p:sp>
        <p:nvSpPr>
          <p:cNvPr id="4301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883FF3-2D71-4436-85A9-B3D19BB27B93}" type="slidenum">
              <a:rPr lang="en-US" altLang="en-US" smtClean="0"/>
              <a:pPr/>
              <a:t>19</a:t>
            </a:fld>
            <a:endParaRPr lang="en-US" altLang="en-US" smtClean="0"/>
          </a:p>
        </p:txBody>
      </p:sp>
      <p:sp>
        <p:nvSpPr>
          <p:cNvPr id="450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A4DE47E-67CA-40C3-B223-0F3D9D5F2EE6}" type="slidenum">
              <a:rPr lang="en-US" altLang="en-US" sz="1200">
                <a:cs typeface="Arial" panose="020B0604020202020204" pitchFamily="34" charset="0"/>
              </a:rPr>
              <a:pPr algn="r" eaLnBrk="1" hangingPunct="1"/>
              <a:t>19</a:t>
            </a:fld>
            <a:endParaRPr lang="en-US" altLang="en-US" sz="1200">
              <a:cs typeface="Arial" panose="020B0604020202020204" pitchFamily="34" charset="0"/>
            </a:endParaRPr>
          </a:p>
        </p:txBody>
      </p:sp>
      <p:sp>
        <p:nvSpPr>
          <p:cNvPr id="45060" name="Rectangle 2"/>
          <p:cNvSpPr>
            <a:spLocks noGrp="1" noRot="1" noChangeAspect="1" noChangeArrowheads="1" noTextEdit="1"/>
          </p:cNvSpPr>
          <p:nvPr>
            <p:ph type="sldImg"/>
          </p:nvPr>
        </p:nvSpPr>
        <p:spPr>
          <a:xfrm>
            <a:off x="1143000" y="534988"/>
            <a:ext cx="4572000" cy="3429000"/>
          </a:xfrm>
          <a:ln/>
        </p:spPr>
      </p:sp>
      <p:sp>
        <p:nvSpPr>
          <p:cNvPr id="4506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8E472B-2706-43C4-81A9-091CD7BC24EA}" type="slidenum">
              <a:rPr lang="en-US" altLang="en-US" smtClean="0"/>
              <a:pPr/>
              <a:t>2</a:t>
            </a:fld>
            <a:endParaRPr lang="en-US" altLang="en-US" smtClean="0"/>
          </a:p>
        </p:txBody>
      </p:sp>
      <p:sp>
        <p:nvSpPr>
          <p:cNvPr id="81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FBEC2C0-EAF9-40E8-9DA6-9261887D733E}" type="slidenum">
              <a:rPr lang="en-US" altLang="en-US" sz="1200">
                <a:cs typeface="Arial" panose="020B0604020202020204" pitchFamily="34" charset="0"/>
              </a:rPr>
              <a:pPr algn="r" eaLnBrk="1" hangingPunct="1"/>
              <a:t>2</a:t>
            </a:fld>
            <a:endParaRPr lang="en-US" altLang="en-US" sz="1200">
              <a:cs typeface="Arial" panose="020B0604020202020204" pitchFamily="34" charset="0"/>
            </a:endParaRPr>
          </a:p>
        </p:txBody>
      </p:sp>
      <p:sp>
        <p:nvSpPr>
          <p:cNvPr id="8196" name="Rectangle 2"/>
          <p:cNvSpPr>
            <a:spLocks noGrp="1" noRot="1" noChangeAspect="1" noChangeArrowheads="1" noTextEdit="1"/>
          </p:cNvSpPr>
          <p:nvPr>
            <p:ph type="sldImg"/>
          </p:nvPr>
        </p:nvSpPr>
        <p:spPr>
          <a:xfrm>
            <a:off x="1143000" y="534988"/>
            <a:ext cx="4572000" cy="3429000"/>
          </a:xfrm>
          <a:ln/>
        </p:spPr>
      </p:sp>
      <p:sp>
        <p:nvSpPr>
          <p:cNvPr id="819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In the preceding two chapters, we studied the two extremes of the competition spectrum.  This chapter focuses on monopolistic competition, one of the market structures in between the two extremes.  </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Examples of each market type:</a:t>
            </a:r>
          </a:p>
          <a:p>
            <a:pPr eaLnBrk="1" hangingPunct="1"/>
            <a:endParaRPr lang="en-US" altLang="en-US" smtClean="0">
              <a:latin typeface="Arial" panose="020B0604020202020204" pitchFamily="34" charset="0"/>
            </a:endParaRPr>
          </a:p>
          <a:p>
            <a:pPr eaLnBrk="1" hangingPunct="1">
              <a:buFontTx/>
              <a:buChar char="•"/>
            </a:pPr>
            <a:r>
              <a:rPr lang="en-US" altLang="en-US" smtClean="0">
                <a:latin typeface="Arial" panose="020B0604020202020204" pitchFamily="34" charset="0"/>
              </a:rPr>
              <a:t> Perfect competition:  wheat, milk</a:t>
            </a:r>
          </a:p>
          <a:p>
            <a:pPr eaLnBrk="1" hangingPunct="1">
              <a:buFontTx/>
              <a:buChar char="•"/>
            </a:pPr>
            <a:endParaRPr lang="en-US" altLang="en-US" smtClean="0">
              <a:latin typeface="Arial" panose="020B0604020202020204" pitchFamily="34" charset="0"/>
            </a:endParaRPr>
          </a:p>
          <a:p>
            <a:pPr eaLnBrk="1" hangingPunct="1">
              <a:buFontTx/>
              <a:buChar char="•"/>
            </a:pPr>
            <a:r>
              <a:rPr lang="en-US" altLang="en-US" smtClean="0">
                <a:latin typeface="Arial" panose="020B0604020202020204" pitchFamily="34" charset="0"/>
              </a:rPr>
              <a:t> Monopoly:  tap water, cable TV</a:t>
            </a:r>
          </a:p>
          <a:p>
            <a:pPr eaLnBrk="1" hangingPunct="1">
              <a:buFontTx/>
              <a:buChar char="•"/>
            </a:pPr>
            <a:endParaRPr lang="en-US" altLang="en-US" smtClean="0">
              <a:latin typeface="Arial" panose="020B0604020202020204" pitchFamily="34" charset="0"/>
            </a:endParaRPr>
          </a:p>
          <a:p>
            <a:pPr eaLnBrk="1" hangingPunct="1">
              <a:buFontTx/>
              <a:buChar char="•"/>
            </a:pPr>
            <a:r>
              <a:rPr lang="en-US" altLang="en-US" smtClean="0">
                <a:latin typeface="Arial" panose="020B0604020202020204" pitchFamily="34" charset="0"/>
              </a:rPr>
              <a:t> Oligopoly:  tennis balls, cigarettes</a:t>
            </a:r>
          </a:p>
          <a:p>
            <a:pPr eaLnBrk="1" hangingPunct="1">
              <a:buFontTx/>
              <a:buChar char="•"/>
            </a:pPr>
            <a:endParaRPr lang="en-US" altLang="en-US" smtClean="0">
              <a:latin typeface="Arial" panose="020B0604020202020204" pitchFamily="34" charset="0"/>
            </a:endParaRPr>
          </a:p>
          <a:p>
            <a:pPr eaLnBrk="1" hangingPunct="1">
              <a:buFontTx/>
              <a:buChar char="•"/>
            </a:pPr>
            <a:r>
              <a:rPr lang="en-US" altLang="en-US" smtClean="0">
                <a:latin typeface="Arial" panose="020B0604020202020204" pitchFamily="34" charset="0"/>
              </a:rPr>
              <a:t> Monopolistic competition:  novels, movies</a:t>
            </a:r>
          </a:p>
          <a:p>
            <a:pPr eaLnBrk="1" hangingPunct="1"/>
            <a:endParaRPr lang="en-US"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2E6CFF-11FA-45E8-8209-1943D060E6D4}" type="slidenum">
              <a:rPr lang="en-US" altLang="en-US" smtClean="0"/>
              <a:pPr/>
              <a:t>20</a:t>
            </a:fld>
            <a:endParaRPr lang="en-US" altLang="en-US" smtClean="0"/>
          </a:p>
        </p:txBody>
      </p:sp>
      <p:sp>
        <p:nvSpPr>
          <p:cNvPr id="4710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91984AE7-3277-4B86-9941-1427EAE96930}" type="slidenum">
              <a:rPr lang="en-US" altLang="en-US" sz="1200">
                <a:cs typeface="Arial" panose="020B0604020202020204" pitchFamily="34" charset="0"/>
              </a:rPr>
              <a:pPr algn="r" eaLnBrk="1" hangingPunct="1"/>
              <a:t>20</a:t>
            </a:fld>
            <a:endParaRPr lang="en-US" altLang="en-US" sz="1200">
              <a:cs typeface="Arial" panose="020B0604020202020204" pitchFamily="34" charset="0"/>
            </a:endParaRPr>
          </a:p>
        </p:txBody>
      </p:sp>
      <p:sp>
        <p:nvSpPr>
          <p:cNvPr id="47108" name="Rectangle 2"/>
          <p:cNvSpPr>
            <a:spLocks noGrp="1" noRot="1" noChangeAspect="1" noChangeArrowheads="1" noTextEdit="1"/>
          </p:cNvSpPr>
          <p:nvPr>
            <p:ph type="sldImg"/>
          </p:nvPr>
        </p:nvSpPr>
        <p:spPr>
          <a:xfrm>
            <a:off x="1143000" y="534988"/>
            <a:ext cx="4572000" cy="3429000"/>
          </a:xfrm>
          <a:ln/>
        </p:spPr>
      </p:sp>
      <p:sp>
        <p:nvSpPr>
          <p:cNvPr id="4710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8CD906-F406-4D36-86BE-7DCFDED1C280}" type="slidenum">
              <a:rPr lang="en-US" altLang="en-US" smtClean="0"/>
              <a:pPr/>
              <a:t>21</a:t>
            </a:fld>
            <a:endParaRPr lang="en-US" alt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AC7289-1FA9-4F17-87E6-E56B4E185475}" type="slidenum">
              <a:rPr lang="en-US" altLang="en-US" smtClean="0"/>
              <a:pPr/>
              <a:t>22</a:t>
            </a:fld>
            <a:endParaRPr lang="en-US" alt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978248-87B8-4EAF-8197-B4A2EFD71ECE}" type="slidenum">
              <a:rPr lang="en-US" altLang="en-US" smtClean="0"/>
              <a:pPr/>
              <a:t>23</a:t>
            </a:fld>
            <a:endParaRPr lang="en-US" alt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2477D9-6EBF-450E-BD41-F8E5BF560F67}" type="slidenum">
              <a:rPr lang="en-US" altLang="en-US" smtClean="0"/>
              <a:pPr/>
              <a:t>3</a:t>
            </a:fld>
            <a:endParaRPr lang="en-US" altLang="en-US" smtClean="0"/>
          </a:p>
        </p:txBody>
      </p:sp>
      <p:sp>
        <p:nvSpPr>
          <p:cNvPr id="1024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C1B7CD08-2F76-47D5-A6E0-BA2A46C8C543}" type="slidenum">
              <a:rPr lang="en-US" altLang="en-US" sz="1200">
                <a:cs typeface="Arial" panose="020B0604020202020204" pitchFamily="34" charset="0"/>
              </a:rPr>
              <a:pPr algn="r" eaLnBrk="1" hangingPunct="1"/>
              <a:t>3</a:t>
            </a:fld>
            <a:endParaRPr lang="en-US" altLang="en-US" sz="1200">
              <a:cs typeface="Arial" panose="020B0604020202020204" pitchFamily="34" charset="0"/>
            </a:endParaRPr>
          </a:p>
        </p:txBody>
      </p:sp>
      <p:sp>
        <p:nvSpPr>
          <p:cNvPr id="10244" name="Rectangle 2"/>
          <p:cNvSpPr>
            <a:spLocks noGrp="1" noRot="1" noChangeAspect="1" noChangeArrowheads="1" noTextEdit="1"/>
          </p:cNvSpPr>
          <p:nvPr>
            <p:ph type="sldImg"/>
          </p:nvPr>
        </p:nvSpPr>
        <p:spPr>
          <a:xfrm>
            <a:off x="1143000" y="534988"/>
            <a:ext cx="4572000" cy="3429000"/>
          </a:xfrm>
          <a:ln/>
        </p:spPr>
      </p:sp>
      <p:sp>
        <p:nvSpPr>
          <p:cNvPr id="1024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Another important dimension of product differentiation, not emphasized in the book, is </a:t>
            </a:r>
            <a:r>
              <a:rPr lang="en-US" altLang="en-US" b="1" smtClean="0">
                <a:latin typeface="Arial" panose="020B0604020202020204" pitchFamily="34" charset="0"/>
              </a:rPr>
              <a:t>location</a:t>
            </a:r>
            <a:r>
              <a:rPr lang="en-US" altLang="en-US" smtClean="0">
                <a:latin typeface="Arial" panose="020B0604020202020204" pitchFamily="34" charset="0"/>
              </a:rPr>
              <a:t>.  Gasoline seems like an undifferentiated product, yet different gas stations charge different prices.  How can some gas stations get away with charging 5 or even 10 cents more per gallon?  The answer is product differentiation by location.  </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Imagine you’re driving home in rush-hour traffic from a grueling 10-hour day at the office.  The orange warning light comes on, indicating your car needs gas.  After uttering a few choice expletives, you notice two gas stations at an upcoming intersection.  The one on the right charges 5 cents more than the one on the left, but is easily accessible.  The one on the left would require you to make a left-hand turn in heavy traffic to get into the station, and another to get out.  And how much would you save?  If you buy 20 gallons, you’d save only $1.  </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Alternatively, imagine you run a gas station located in a highly residential area, in which there are few other businesses – including gas stations.  If people want gas, they can buy it from you, or they can drive 10 minutes to a more commercial area with lots of gas stations.  Your location allows you to charge a higher price.  </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Business people have long understood that location is a critical dimension of product differentiation.  Hence the saying “location, location, location.”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686C9A-FB18-4EF3-BD5B-400A1B61AD4E}" type="slidenum">
              <a:rPr lang="en-US" altLang="en-US" smtClean="0"/>
              <a:pPr/>
              <a:t>4</a:t>
            </a:fld>
            <a:endParaRPr lang="en-US" altLang="en-US" smtClean="0"/>
          </a:p>
        </p:txBody>
      </p:sp>
      <p:sp>
        <p:nvSpPr>
          <p:cNvPr id="122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FFC1148-1288-4F58-878C-63E8153D8319}" type="slidenum">
              <a:rPr lang="en-US" altLang="en-US" sz="1200">
                <a:cs typeface="Arial" panose="020B0604020202020204" pitchFamily="34" charset="0"/>
              </a:rPr>
              <a:pPr algn="r" eaLnBrk="1" hangingPunct="1"/>
              <a:t>4</a:t>
            </a:fld>
            <a:endParaRPr lang="en-US" altLang="en-US" sz="1200">
              <a:cs typeface="Arial" panose="020B0604020202020204" pitchFamily="34" charset="0"/>
            </a:endParaRPr>
          </a:p>
        </p:txBody>
      </p:sp>
      <p:sp>
        <p:nvSpPr>
          <p:cNvPr id="12292" name="Rectangle 2"/>
          <p:cNvSpPr>
            <a:spLocks noGrp="1" noRot="1" noChangeAspect="1" noChangeArrowheads="1" noTextEdit="1"/>
          </p:cNvSpPr>
          <p:nvPr>
            <p:ph type="sldImg"/>
          </p:nvPr>
        </p:nvSpPr>
        <p:spPr>
          <a:xfrm>
            <a:off x="1143000" y="534988"/>
            <a:ext cx="4572000" cy="3429000"/>
          </a:xfrm>
          <a:ln/>
        </p:spPr>
      </p:sp>
      <p:sp>
        <p:nvSpPr>
          <p:cNvPr id="1229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That long-run profits are zero follows from free entry/exit.  </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The market power of a monopolistic competitor follows from the fact that it sells a product that is at least somewhat different from products sold by other firms.  </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The D curve facing a monopolistically competitive firm is downward-sloping because the firm has a bit of market power and sells a unique variety.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3DD23F-3525-45CF-A0D8-8D0D4B23277A}" type="slidenum">
              <a:rPr lang="en-US" altLang="en-US" smtClean="0"/>
              <a:pPr/>
              <a:t>5</a:t>
            </a:fld>
            <a:endParaRPr lang="en-US" altLang="en-US" smtClean="0"/>
          </a:p>
        </p:txBody>
      </p:sp>
      <p:sp>
        <p:nvSpPr>
          <p:cNvPr id="143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782CC08-3174-4384-84C2-BF23B55CB76B}" type="slidenum">
              <a:rPr lang="en-US" altLang="en-US" sz="1200">
                <a:cs typeface="Arial" panose="020B0604020202020204" pitchFamily="34" charset="0"/>
              </a:rPr>
              <a:pPr algn="r" eaLnBrk="1" hangingPunct="1"/>
              <a:t>5</a:t>
            </a:fld>
            <a:endParaRPr lang="en-US" altLang="en-US" sz="1200">
              <a:cs typeface="Arial" panose="020B0604020202020204" pitchFamily="34" charset="0"/>
            </a:endParaRPr>
          </a:p>
        </p:txBody>
      </p:sp>
      <p:sp>
        <p:nvSpPr>
          <p:cNvPr id="14340" name="Rectangle 2"/>
          <p:cNvSpPr>
            <a:spLocks noGrp="1" noRot="1" noChangeAspect="1" noChangeArrowheads="1" noTextEdit="1"/>
          </p:cNvSpPr>
          <p:nvPr>
            <p:ph type="sldImg"/>
          </p:nvPr>
        </p:nvSpPr>
        <p:spPr>
          <a:xfrm>
            <a:off x="1143000" y="534988"/>
            <a:ext cx="4572000" cy="3429000"/>
          </a:xfrm>
          <a:ln/>
        </p:spPr>
      </p:sp>
      <p:sp>
        <p:nvSpPr>
          <p:cNvPr id="1434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For monopolistic competition, free entry/exit drives profits to zero in the long run.  </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In contrast, barriers to entry prevent the monopolist’s profits from being driven to zero.  </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A monopoly is the sole seller of a product with no close substitutes.  In contrast, the monopolistic competitor sells a product with many close substitutes.  As a result, demand for the monopolist’s product is less elastic than demand for the monopolistic competitor’s product.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5174BE-C803-4EC5-8819-E65E7E16F93F}" type="slidenum">
              <a:rPr lang="en-US" altLang="en-US" smtClean="0"/>
              <a:pPr/>
              <a:t>6</a:t>
            </a:fld>
            <a:endParaRPr lang="en-US" altLang="en-US" smtClean="0"/>
          </a:p>
        </p:txBody>
      </p:sp>
      <p:sp>
        <p:nvSpPr>
          <p:cNvPr id="163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E9531AE0-E666-45D0-9918-4F8A0A5A5562}" type="slidenum">
              <a:rPr lang="en-US" altLang="en-US" sz="1200">
                <a:cs typeface="Arial" panose="020B0604020202020204" pitchFamily="34" charset="0"/>
              </a:rPr>
              <a:pPr algn="r" eaLnBrk="1" hangingPunct="1"/>
              <a:t>6</a:t>
            </a:fld>
            <a:endParaRPr lang="en-US" altLang="en-US" sz="1200">
              <a:cs typeface="Arial" panose="020B0604020202020204" pitchFamily="34" charset="0"/>
            </a:endParaRPr>
          </a:p>
        </p:txBody>
      </p:sp>
      <p:sp>
        <p:nvSpPr>
          <p:cNvPr id="16388" name="Rectangle 2"/>
          <p:cNvSpPr>
            <a:spLocks noGrp="1" noRot="1" noChangeAspect="1" noChangeArrowheads="1" noTextEdit="1"/>
          </p:cNvSpPr>
          <p:nvPr>
            <p:ph type="sldImg"/>
          </p:nvPr>
        </p:nvSpPr>
        <p:spPr>
          <a:xfrm>
            <a:off x="1143000" y="534988"/>
            <a:ext cx="4572000" cy="3429000"/>
          </a:xfrm>
          <a:ln/>
        </p:spPr>
      </p:sp>
      <p:sp>
        <p:nvSpPr>
          <p:cNvPr id="1638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The graphical analysis of the monopolistically competitive firm’s output, price, and profits/losses is very similar to that of the monopoly firm.  </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One subtle difference is that the demand curve (and MR curve) facing the monopolistically competitive firm is likely to be flatter than the demand curve facing the monopolist, as the monopolistic competitor faces competition from other firms selling similar products.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44B748-1428-44A4-A829-0EAE600BB2B0}" type="slidenum">
              <a:rPr lang="en-US" altLang="en-US" smtClean="0"/>
              <a:pPr/>
              <a:t>7</a:t>
            </a:fld>
            <a:endParaRPr lang="en-US" altLang="en-US" smtClean="0"/>
          </a:p>
        </p:txBody>
      </p:sp>
      <p:sp>
        <p:nvSpPr>
          <p:cNvPr id="184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5CA93D17-5256-42F1-BBB8-DCC53B577FE2}" type="slidenum">
              <a:rPr lang="en-US" altLang="en-US" sz="1200">
                <a:cs typeface="Arial" panose="020B0604020202020204" pitchFamily="34" charset="0"/>
              </a:rPr>
              <a:pPr algn="r" eaLnBrk="1" hangingPunct="1"/>
              <a:t>7</a:t>
            </a:fld>
            <a:endParaRPr lang="en-US" altLang="en-US" sz="1200">
              <a:cs typeface="Arial" panose="020B0604020202020204" pitchFamily="34" charset="0"/>
            </a:endParaRPr>
          </a:p>
        </p:txBody>
      </p:sp>
      <p:sp>
        <p:nvSpPr>
          <p:cNvPr id="18436" name="Rectangle 2"/>
          <p:cNvSpPr>
            <a:spLocks noGrp="1" noRot="1" noChangeAspect="1" noChangeArrowheads="1" noTextEdit="1"/>
          </p:cNvSpPr>
          <p:nvPr>
            <p:ph type="sldImg"/>
          </p:nvPr>
        </p:nvSpPr>
        <p:spPr>
          <a:xfrm>
            <a:off x="1143000" y="534988"/>
            <a:ext cx="4572000" cy="3429000"/>
          </a:xfrm>
          <a:ln/>
        </p:spPr>
      </p:sp>
      <p:sp>
        <p:nvSpPr>
          <p:cNvPr id="1843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A6F126-A869-44A5-8C82-CFCE7646A245}" type="slidenum">
              <a:rPr lang="en-US" altLang="en-US" smtClean="0"/>
              <a:pPr/>
              <a:t>8</a:t>
            </a:fld>
            <a:endParaRPr lang="en-US" altLang="en-US" smtClean="0"/>
          </a:p>
        </p:txBody>
      </p:sp>
      <p:sp>
        <p:nvSpPr>
          <p:cNvPr id="204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CE12EF3-B1AD-4A88-98EF-F6F6759C332F}" type="slidenum">
              <a:rPr lang="en-US" altLang="en-US" sz="1200">
                <a:cs typeface="Arial" panose="020B0604020202020204" pitchFamily="34" charset="0"/>
              </a:rPr>
              <a:pPr algn="r" eaLnBrk="1" hangingPunct="1"/>
              <a:t>8</a:t>
            </a:fld>
            <a:endParaRPr lang="en-US" altLang="en-US" sz="1200">
              <a:cs typeface="Arial" panose="020B0604020202020204" pitchFamily="34" charset="0"/>
            </a:endParaRPr>
          </a:p>
        </p:txBody>
      </p:sp>
      <p:sp>
        <p:nvSpPr>
          <p:cNvPr id="20484" name="Rectangle 2"/>
          <p:cNvSpPr>
            <a:spLocks noGrp="1" noRot="1" noChangeAspect="1" noChangeArrowheads="1" noTextEdit="1"/>
          </p:cNvSpPr>
          <p:nvPr>
            <p:ph type="sldImg"/>
          </p:nvPr>
        </p:nvSpPr>
        <p:spPr>
          <a:xfrm>
            <a:off x="1143000" y="534988"/>
            <a:ext cx="4572000" cy="3429000"/>
          </a:xfrm>
          <a:ln/>
        </p:spPr>
      </p:sp>
      <p:sp>
        <p:nvSpPr>
          <p:cNvPr id="2048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B1B430-2663-4B4C-8A44-3873B0A587E5}" type="slidenum">
              <a:rPr lang="en-US" altLang="en-US" smtClean="0"/>
              <a:pPr/>
              <a:t>9</a:t>
            </a:fld>
            <a:endParaRPr lang="en-US" altLang="en-US" smtClean="0"/>
          </a:p>
        </p:txBody>
      </p:sp>
      <p:sp>
        <p:nvSpPr>
          <p:cNvPr id="225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BC46D613-61AF-47A7-9315-A486F4872465}" type="slidenum">
              <a:rPr lang="en-US" altLang="en-US" sz="1200">
                <a:cs typeface="Arial" panose="020B0604020202020204" pitchFamily="34" charset="0"/>
              </a:rPr>
              <a:pPr algn="r" eaLnBrk="1" hangingPunct="1"/>
              <a:t>9</a:t>
            </a:fld>
            <a:endParaRPr lang="en-US" altLang="en-US" sz="1200">
              <a:cs typeface="Arial" panose="020B0604020202020204" pitchFamily="34" charset="0"/>
            </a:endParaRPr>
          </a:p>
        </p:txBody>
      </p:sp>
      <p:sp>
        <p:nvSpPr>
          <p:cNvPr id="22532" name="Rectangle 2"/>
          <p:cNvSpPr>
            <a:spLocks noGrp="1" noRot="1" noChangeAspect="1" noChangeArrowheads="1" noTextEdit="1"/>
          </p:cNvSpPr>
          <p:nvPr>
            <p:ph type="sldImg"/>
          </p:nvPr>
        </p:nvSpPr>
        <p:spPr>
          <a:xfrm>
            <a:off x="1143000" y="534988"/>
            <a:ext cx="4572000" cy="3429000"/>
          </a:xfrm>
          <a:ln/>
        </p:spPr>
      </p:sp>
      <p:sp>
        <p:nvSpPr>
          <p:cNvPr id="2253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The level of output that minimizes ATC is greater than the output that maximizes the monopolistic competitor’s profits.  Hence, we say the monopolistic competitor operates with excess capacity.  (More on this topic on the next slide.)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0" y="6445250"/>
            <a:ext cx="914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defRPr/>
            </a:pPr>
            <a:r>
              <a:rPr lang="en-US" altLang="en-US" sz="1600" i="1" smtClean="0">
                <a:solidFill>
                  <a:srgbClr val="969696"/>
                </a:solidFill>
                <a:latin typeface="Times New Roman" panose="02020603050405020304" pitchFamily="18" charset="0"/>
                <a:cs typeface="Arial" panose="020B0604020202020204" pitchFamily="34" charset="0"/>
              </a:rPr>
              <a:t>© 2009 South-Western, a part of Cengage Learning, all rights reserved</a:t>
            </a:r>
          </a:p>
        </p:txBody>
      </p:sp>
      <p:sp>
        <p:nvSpPr>
          <p:cNvPr id="5" name="TextBox 4"/>
          <p:cNvSpPr txBox="1">
            <a:spLocks noChangeArrowheads="1"/>
          </p:cNvSpPr>
          <p:nvPr userDrawn="1"/>
        </p:nvSpPr>
        <p:spPr bwMode="auto">
          <a:xfrm>
            <a:off x="327025" y="301625"/>
            <a:ext cx="19589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2200" smtClean="0">
                <a:solidFill>
                  <a:srgbClr val="008080"/>
                </a:solidFill>
                <a:latin typeface="Tahoma" panose="020B0604030504040204" pitchFamily="34" charset="0"/>
                <a:cs typeface="Arial" panose="020B0604020202020204" pitchFamily="34" charset="0"/>
              </a:rPr>
              <a:t>C H A P T E R</a:t>
            </a:r>
          </a:p>
        </p:txBody>
      </p:sp>
      <p:sp>
        <p:nvSpPr>
          <p:cNvPr id="6146" name="Rectangle 2"/>
          <p:cNvSpPr>
            <a:spLocks noGrp="1" noChangeArrowheads="1"/>
          </p:cNvSpPr>
          <p:nvPr>
            <p:ph type="ctrTitle"/>
          </p:nvPr>
        </p:nvSpPr>
        <p:spPr>
          <a:xfrm>
            <a:off x="0" y="1479550"/>
            <a:ext cx="9144000" cy="1470025"/>
          </a:xfrm>
        </p:spPr>
        <p:txBody>
          <a:bodyPr/>
          <a:lstStyle>
            <a:lvl1pPr>
              <a:lnSpc>
                <a:spcPct val="105000"/>
              </a:lnSpc>
              <a:defRPr>
                <a:solidFill>
                  <a:schemeClr val="bg1"/>
                </a:solidFill>
                <a:effectLst>
                  <a:outerShdw blurRad="38100" dist="38100" dir="2700000" algn="tl">
                    <a:srgbClr val="C0C0C0"/>
                  </a:outerShdw>
                </a:effectLst>
              </a:defRPr>
            </a:lvl1pPr>
          </a:lstStyle>
          <a:p>
            <a:endParaRPr lang="en-US"/>
          </a:p>
        </p:txBody>
      </p:sp>
      <p:sp>
        <p:nvSpPr>
          <p:cNvPr id="6147" name="Rectangle 3"/>
          <p:cNvSpPr>
            <a:spLocks noGrp="1" noChangeArrowheads="1"/>
          </p:cNvSpPr>
          <p:nvPr>
            <p:ph type="subTitle" idx="1"/>
          </p:nvPr>
        </p:nvSpPr>
        <p:spPr>
          <a:xfrm>
            <a:off x="1987550" y="130175"/>
            <a:ext cx="1219200" cy="990600"/>
          </a:xfrm>
        </p:spPr>
        <p:txBody>
          <a:bodyPr/>
          <a:lstStyle>
            <a:lvl1pPr marL="0" indent="0" algn="ctr">
              <a:buFont typeface="Wingdings" pitchFamily="2" charset="2"/>
              <a:buNone/>
              <a:defRPr sz="5800" i="1">
                <a:solidFill>
                  <a:srgbClr val="008080"/>
                </a:solidFill>
                <a:latin typeface="Tahoma" pitchFamily="34" charset="0"/>
              </a:defRPr>
            </a:lvl1pPr>
          </a:lstStyle>
          <a:p>
            <a:r>
              <a:rPr lang="en-US"/>
              <a:t>34</a:t>
            </a:r>
          </a:p>
        </p:txBody>
      </p:sp>
    </p:spTree>
    <p:extLst>
      <p:ext uri="{BB962C8B-B14F-4D97-AF65-F5344CB8AC3E}">
        <p14:creationId xmlns:p14="http://schemas.microsoft.com/office/powerpoint/2010/main" val="10379074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MONOPOLISTIC COMPETITION</a:t>
            </a:r>
          </a:p>
        </p:txBody>
      </p:sp>
      <p:sp>
        <p:nvSpPr>
          <p:cNvPr id="5" name="Rectangle 6"/>
          <p:cNvSpPr>
            <a:spLocks noGrp="1" noChangeArrowheads="1"/>
          </p:cNvSpPr>
          <p:nvPr>
            <p:ph type="sldNum" sz="quarter" idx="11"/>
          </p:nvPr>
        </p:nvSpPr>
        <p:spPr>
          <a:ln/>
        </p:spPr>
        <p:txBody>
          <a:bodyPr/>
          <a:lstStyle>
            <a:lvl1pPr>
              <a:defRPr/>
            </a:lvl1pPr>
          </a:lstStyle>
          <a:p>
            <a:pPr>
              <a:defRPr/>
            </a:pPr>
            <a:fld id="{A5A7450B-7F34-48D5-9CA5-EF78DA40836D}" type="slidenum">
              <a:rPr lang="en-US" altLang="en-US"/>
              <a:pPr>
                <a:defRPr/>
              </a:pPr>
              <a:t>‹#›</a:t>
            </a:fld>
            <a:endParaRPr lang="en-US" altLang="en-US"/>
          </a:p>
        </p:txBody>
      </p:sp>
    </p:spTree>
    <p:extLst>
      <p:ext uri="{BB962C8B-B14F-4D97-AF65-F5344CB8AC3E}">
        <p14:creationId xmlns:p14="http://schemas.microsoft.com/office/powerpoint/2010/main" val="224224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52413"/>
            <a:ext cx="2101850" cy="5873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252413"/>
            <a:ext cx="6156325" cy="5873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MONOPOLISTIC COMPETITION</a:t>
            </a:r>
          </a:p>
        </p:txBody>
      </p:sp>
      <p:sp>
        <p:nvSpPr>
          <p:cNvPr id="5" name="Rectangle 6"/>
          <p:cNvSpPr>
            <a:spLocks noGrp="1" noChangeArrowheads="1"/>
          </p:cNvSpPr>
          <p:nvPr>
            <p:ph type="sldNum" sz="quarter" idx="11"/>
          </p:nvPr>
        </p:nvSpPr>
        <p:spPr>
          <a:ln/>
        </p:spPr>
        <p:txBody>
          <a:bodyPr/>
          <a:lstStyle>
            <a:lvl1pPr>
              <a:defRPr/>
            </a:lvl1pPr>
          </a:lstStyle>
          <a:p>
            <a:pPr>
              <a:defRPr/>
            </a:pPr>
            <a:fld id="{5144916F-0F1F-4DF0-93E4-B0D1D6CB918C}" type="slidenum">
              <a:rPr lang="en-US" altLang="en-US"/>
              <a:pPr>
                <a:defRPr/>
              </a:pPr>
              <a:t>‹#›</a:t>
            </a:fld>
            <a:endParaRPr lang="en-US" altLang="en-US"/>
          </a:p>
        </p:txBody>
      </p:sp>
    </p:spTree>
    <p:extLst>
      <p:ext uri="{BB962C8B-B14F-4D97-AF65-F5344CB8AC3E}">
        <p14:creationId xmlns:p14="http://schemas.microsoft.com/office/powerpoint/2010/main" val="59201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MONOPOLISTIC COMPETITION</a:t>
            </a:r>
          </a:p>
        </p:txBody>
      </p:sp>
      <p:sp>
        <p:nvSpPr>
          <p:cNvPr id="5" name="Rectangle 6"/>
          <p:cNvSpPr>
            <a:spLocks noGrp="1" noChangeArrowheads="1"/>
          </p:cNvSpPr>
          <p:nvPr>
            <p:ph type="sldNum" sz="quarter" idx="11"/>
          </p:nvPr>
        </p:nvSpPr>
        <p:spPr>
          <a:ln/>
        </p:spPr>
        <p:txBody>
          <a:bodyPr/>
          <a:lstStyle>
            <a:lvl1pPr>
              <a:defRPr/>
            </a:lvl1pPr>
          </a:lstStyle>
          <a:p>
            <a:pPr>
              <a:defRPr/>
            </a:pPr>
            <a:fld id="{763844F5-A9B6-40C0-8EC5-9ECFEA124A28}" type="slidenum">
              <a:rPr lang="en-US" altLang="en-US"/>
              <a:pPr>
                <a:defRPr/>
              </a:pPr>
              <a:t>‹#›</a:t>
            </a:fld>
            <a:endParaRPr lang="en-US" altLang="en-US"/>
          </a:p>
        </p:txBody>
      </p:sp>
    </p:spTree>
    <p:extLst>
      <p:ext uri="{BB962C8B-B14F-4D97-AF65-F5344CB8AC3E}">
        <p14:creationId xmlns:p14="http://schemas.microsoft.com/office/powerpoint/2010/main" val="57430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MONOPOLISTIC COMPETITION</a:t>
            </a:r>
          </a:p>
        </p:txBody>
      </p:sp>
      <p:sp>
        <p:nvSpPr>
          <p:cNvPr id="5" name="Rectangle 6"/>
          <p:cNvSpPr>
            <a:spLocks noGrp="1" noChangeArrowheads="1"/>
          </p:cNvSpPr>
          <p:nvPr>
            <p:ph type="sldNum" sz="quarter" idx="11"/>
          </p:nvPr>
        </p:nvSpPr>
        <p:spPr>
          <a:ln/>
        </p:spPr>
        <p:txBody>
          <a:bodyPr/>
          <a:lstStyle>
            <a:lvl1pPr>
              <a:defRPr/>
            </a:lvl1pPr>
          </a:lstStyle>
          <a:p>
            <a:pPr>
              <a:defRPr/>
            </a:pPr>
            <a:fld id="{6DA3DDAF-20FF-4F1E-9C95-39A78433FA63}" type="slidenum">
              <a:rPr lang="en-US" altLang="en-US"/>
              <a:pPr>
                <a:defRPr/>
              </a:pPr>
              <a:t>‹#›</a:t>
            </a:fld>
            <a:endParaRPr lang="en-US" altLang="en-US"/>
          </a:p>
        </p:txBody>
      </p:sp>
    </p:spTree>
    <p:extLst>
      <p:ext uri="{BB962C8B-B14F-4D97-AF65-F5344CB8AC3E}">
        <p14:creationId xmlns:p14="http://schemas.microsoft.com/office/powerpoint/2010/main" val="373399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3063" y="1008063"/>
            <a:ext cx="4079875"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5338" y="1008063"/>
            <a:ext cx="4081462"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MONOPOLISTIC COMPETITION</a:t>
            </a:r>
          </a:p>
        </p:txBody>
      </p:sp>
      <p:sp>
        <p:nvSpPr>
          <p:cNvPr id="6" name="Rectangle 6"/>
          <p:cNvSpPr>
            <a:spLocks noGrp="1" noChangeArrowheads="1"/>
          </p:cNvSpPr>
          <p:nvPr>
            <p:ph type="sldNum" sz="quarter" idx="11"/>
          </p:nvPr>
        </p:nvSpPr>
        <p:spPr>
          <a:ln/>
        </p:spPr>
        <p:txBody>
          <a:bodyPr/>
          <a:lstStyle>
            <a:lvl1pPr>
              <a:defRPr/>
            </a:lvl1pPr>
          </a:lstStyle>
          <a:p>
            <a:pPr>
              <a:defRPr/>
            </a:pPr>
            <a:fld id="{422ACAF1-4456-420A-B5A7-96EE8B6E49C3}" type="slidenum">
              <a:rPr lang="en-US" altLang="en-US"/>
              <a:pPr>
                <a:defRPr/>
              </a:pPr>
              <a:t>‹#›</a:t>
            </a:fld>
            <a:endParaRPr lang="en-US" altLang="en-US"/>
          </a:p>
        </p:txBody>
      </p:sp>
    </p:spTree>
    <p:extLst>
      <p:ext uri="{BB962C8B-B14F-4D97-AF65-F5344CB8AC3E}">
        <p14:creationId xmlns:p14="http://schemas.microsoft.com/office/powerpoint/2010/main" val="211340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MONOPOLISTIC COMPETITION</a:t>
            </a:r>
          </a:p>
        </p:txBody>
      </p:sp>
      <p:sp>
        <p:nvSpPr>
          <p:cNvPr id="8" name="Rectangle 6"/>
          <p:cNvSpPr>
            <a:spLocks noGrp="1" noChangeArrowheads="1"/>
          </p:cNvSpPr>
          <p:nvPr>
            <p:ph type="sldNum" sz="quarter" idx="11"/>
          </p:nvPr>
        </p:nvSpPr>
        <p:spPr>
          <a:ln/>
        </p:spPr>
        <p:txBody>
          <a:bodyPr/>
          <a:lstStyle>
            <a:lvl1pPr>
              <a:defRPr/>
            </a:lvl1pPr>
          </a:lstStyle>
          <a:p>
            <a:pPr>
              <a:defRPr/>
            </a:pPr>
            <a:fld id="{304BB5E9-FAF1-4E40-ABB6-46B44C7FE6F9}" type="slidenum">
              <a:rPr lang="en-US" altLang="en-US"/>
              <a:pPr>
                <a:defRPr/>
              </a:pPr>
              <a:t>‹#›</a:t>
            </a:fld>
            <a:endParaRPr lang="en-US" altLang="en-US"/>
          </a:p>
        </p:txBody>
      </p:sp>
    </p:spTree>
    <p:extLst>
      <p:ext uri="{BB962C8B-B14F-4D97-AF65-F5344CB8AC3E}">
        <p14:creationId xmlns:p14="http://schemas.microsoft.com/office/powerpoint/2010/main" val="252225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MONOPOLISTIC COMPETITION</a:t>
            </a:r>
          </a:p>
        </p:txBody>
      </p:sp>
      <p:sp>
        <p:nvSpPr>
          <p:cNvPr id="4" name="Rectangle 6"/>
          <p:cNvSpPr>
            <a:spLocks noGrp="1" noChangeArrowheads="1"/>
          </p:cNvSpPr>
          <p:nvPr>
            <p:ph type="sldNum" sz="quarter" idx="11"/>
          </p:nvPr>
        </p:nvSpPr>
        <p:spPr>
          <a:ln/>
        </p:spPr>
        <p:txBody>
          <a:bodyPr/>
          <a:lstStyle>
            <a:lvl1pPr>
              <a:defRPr/>
            </a:lvl1pPr>
          </a:lstStyle>
          <a:p>
            <a:pPr>
              <a:defRPr/>
            </a:pPr>
            <a:fld id="{EE38C9C5-C20D-4773-AA51-DDFA99179BE7}" type="slidenum">
              <a:rPr lang="en-US" altLang="en-US"/>
              <a:pPr>
                <a:defRPr/>
              </a:pPr>
              <a:t>‹#›</a:t>
            </a:fld>
            <a:endParaRPr lang="en-US" altLang="en-US"/>
          </a:p>
        </p:txBody>
      </p:sp>
    </p:spTree>
    <p:extLst>
      <p:ext uri="{BB962C8B-B14F-4D97-AF65-F5344CB8AC3E}">
        <p14:creationId xmlns:p14="http://schemas.microsoft.com/office/powerpoint/2010/main" val="209638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MONOPOLISTIC COMPETITION</a:t>
            </a:r>
          </a:p>
        </p:txBody>
      </p:sp>
      <p:sp>
        <p:nvSpPr>
          <p:cNvPr id="3" name="Rectangle 6"/>
          <p:cNvSpPr>
            <a:spLocks noGrp="1" noChangeArrowheads="1"/>
          </p:cNvSpPr>
          <p:nvPr>
            <p:ph type="sldNum" sz="quarter" idx="11"/>
          </p:nvPr>
        </p:nvSpPr>
        <p:spPr>
          <a:ln/>
        </p:spPr>
        <p:txBody>
          <a:bodyPr/>
          <a:lstStyle>
            <a:lvl1pPr>
              <a:defRPr/>
            </a:lvl1pPr>
          </a:lstStyle>
          <a:p>
            <a:pPr>
              <a:defRPr/>
            </a:pPr>
            <a:fld id="{30329ED1-22AF-4A98-A998-EE57A6CE2D81}" type="slidenum">
              <a:rPr lang="en-US" altLang="en-US"/>
              <a:pPr>
                <a:defRPr/>
              </a:pPr>
              <a:t>‹#›</a:t>
            </a:fld>
            <a:endParaRPr lang="en-US" altLang="en-US"/>
          </a:p>
        </p:txBody>
      </p:sp>
    </p:spTree>
    <p:extLst>
      <p:ext uri="{BB962C8B-B14F-4D97-AF65-F5344CB8AC3E}">
        <p14:creationId xmlns:p14="http://schemas.microsoft.com/office/powerpoint/2010/main" val="3638210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MONOPOLISTIC COMPETITION</a:t>
            </a:r>
          </a:p>
        </p:txBody>
      </p:sp>
      <p:sp>
        <p:nvSpPr>
          <p:cNvPr id="6" name="Rectangle 6"/>
          <p:cNvSpPr>
            <a:spLocks noGrp="1" noChangeArrowheads="1"/>
          </p:cNvSpPr>
          <p:nvPr>
            <p:ph type="sldNum" sz="quarter" idx="11"/>
          </p:nvPr>
        </p:nvSpPr>
        <p:spPr>
          <a:ln/>
        </p:spPr>
        <p:txBody>
          <a:bodyPr/>
          <a:lstStyle>
            <a:lvl1pPr>
              <a:defRPr/>
            </a:lvl1pPr>
          </a:lstStyle>
          <a:p>
            <a:pPr>
              <a:defRPr/>
            </a:pPr>
            <a:fld id="{99A7F53C-7D60-4530-A634-E3F13798C3B9}" type="slidenum">
              <a:rPr lang="en-US" altLang="en-US"/>
              <a:pPr>
                <a:defRPr/>
              </a:pPr>
              <a:t>‹#›</a:t>
            </a:fld>
            <a:endParaRPr lang="en-US" altLang="en-US"/>
          </a:p>
        </p:txBody>
      </p:sp>
    </p:spTree>
    <p:extLst>
      <p:ext uri="{BB962C8B-B14F-4D97-AF65-F5344CB8AC3E}">
        <p14:creationId xmlns:p14="http://schemas.microsoft.com/office/powerpoint/2010/main" val="4263051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MONOPOLISTIC COMPETITION</a:t>
            </a:r>
          </a:p>
        </p:txBody>
      </p:sp>
      <p:sp>
        <p:nvSpPr>
          <p:cNvPr id="6" name="Rectangle 6"/>
          <p:cNvSpPr>
            <a:spLocks noGrp="1" noChangeArrowheads="1"/>
          </p:cNvSpPr>
          <p:nvPr>
            <p:ph type="sldNum" sz="quarter" idx="11"/>
          </p:nvPr>
        </p:nvSpPr>
        <p:spPr>
          <a:ln/>
        </p:spPr>
        <p:txBody>
          <a:bodyPr/>
          <a:lstStyle>
            <a:lvl1pPr>
              <a:defRPr/>
            </a:lvl1pPr>
          </a:lstStyle>
          <a:p>
            <a:pPr>
              <a:defRPr/>
            </a:pPr>
            <a:fld id="{66A16FC7-A8E6-4F81-B337-8EDD2EADFF25}" type="slidenum">
              <a:rPr lang="en-US" altLang="en-US"/>
              <a:pPr>
                <a:defRPr/>
              </a:pPr>
              <a:t>‹#›</a:t>
            </a:fld>
            <a:endParaRPr lang="en-US" altLang="en-US"/>
          </a:p>
        </p:txBody>
      </p:sp>
    </p:spTree>
    <p:extLst>
      <p:ext uri="{BB962C8B-B14F-4D97-AF65-F5344CB8AC3E}">
        <p14:creationId xmlns:p14="http://schemas.microsoft.com/office/powerpoint/2010/main" val="167425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252413"/>
            <a:ext cx="841057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4099" name="Rectangle 3"/>
          <p:cNvSpPr>
            <a:spLocks noGrp="1" noChangeArrowheads="1"/>
          </p:cNvSpPr>
          <p:nvPr>
            <p:ph type="body" idx="1"/>
          </p:nvPr>
        </p:nvSpPr>
        <p:spPr bwMode="auto">
          <a:xfrm>
            <a:off x="373063" y="1008063"/>
            <a:ext cx="8313737"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1" name="Rectangle 5"/>
          <p:cNvSpPr>
            <a:spLocks noGrp="1" noChangeArrowheads="1"/>
          </p:cNvSpPr>
          <p:nvPr>
            <p:ph type="ftr" sz="quarter" idx="3"/>
          </p:nvPr>
        </p:nvSpPr>
        <p:spPr bwMode="auto">
          <a:xfrm>
            <a:off x="285750" y="6392863"/>
            <a:ext cx="7335838" cy="3667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i="1">
                <a:solidFill>
                  <a:srgbClr val="777777"/>
                </a:solidFill>
                <a:latin typeface="Arial" charset="0"/>
              </a:defRPr>
            </a:lvl1pPr>
          </a:lstStyle>
          <a:p>
            <a:pPr>
              <a:defRPr/>
            </a:pPr>
            <a:r>
              <a:rPr lang="en-US"/>
              <a:t>MONOPOLISTIC COMPETITION</a:t>
            </a:r>
          </a:p>
        </p:txBody>
      </p:sp>
      <p:sp>
        <p:nvSpPr>
          <p:cNvPr id="4102" name="Rectangle 6"/>
          <p:cNvSpPr>
            <a:spLocks noGrp="1" noChangeArrowheads="1"/>
          </p:cNvSpPr>
          <p:nvPr>
            <p:ph type="sldNum" sz="quarter" idx="4"/>
          </p:nvPr>
        </p:nvSpPr>
        <p:spPr bwMode="auto">
          <a:xfrm>
            <a:off x="8302625" y="6375400"/>
            <a:ext cx="684213" cy="368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700">
                <a:solidFill>
                  <a:srgbClr val="777777"/>
                </a:solidFill>
              </a:defRPr>
            </a:lvl1pPr>
          </a:lstStyle>
          <a:p>
            <a:pPr>
              <a:defRPr/>
            </a:pPr>
            <a:fld id="{6CDE5E27-DF30-49DD-ADFA-9CBDA84E4DC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left)">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left)">
                                      <p:cBhvr>
                                        <p:cTn id="22" dur="500"/>
                                        <p:tgtEl>
                                          <p:spTgt spid="4099">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Effect transition="in" filter="wipe(left)">
                                      <p:cBhvr>
                                        <p:cTn id="25"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4">
        <p:tmplLst>
          <p:tmpl lvl="1">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Lst>
      </p:bldP>
    </p:bldLst>
  </p:timing>
  <p:hf hdr="0" dt="0"/>
  <p:txStyles>
    <p:titleStyle>
      <a:lvl1pPr algn="ctr" rtl="0" eaLnBrk="0" fontAlgn="base" hangingPunct="0">
        <a:spcBef>
          <a:spcPct val="0"/>
        </a:spcBef>
        <a:spcAft>
          <a:spcPct val="0"/>
        </a:spcAft>
        <a:defRPr sz="3800" b="1">
          <a:solidFill>
            <a:srgbClr val="333399"/>
          </a:solidFill>
          <a:latin typeface="+mj-lt"/>
          <a:ea typeface="+mj-ea"/>
          <a:cs typeface="+mj-cs"/>
        </a:defRPr>
      </a:lvl1pPr>
      <a:lvl2pPr algn="ctr" rtl="0" eaLnBrk="0" fontAlgn="base" hangingPunct="0">
        <a:spcBef>
          <a:spcPct val="0"/>
        </a:spcBef>
        <a:spcAft>
          <a:spcPct val="0"/>
        </a:spcAft>
        <a:defRPr sz="3800" b="1">
          <a:solidFill>
            <a:srgbClr val="333399"/>
          </a:solidFill>
          <a:latin typeface="Book Antiqua" pitchFamily="18" charset="0"/>
        </a:defRPr>
      </a:lvl2pPr>
      <a:lvl3pPr algn="ctr" rtl="0" eaLnBrk="0" fontAlgn="base" hangingPunct="0">
        <a:spcBef>
          <a:spcPct val="0"/>
        </a:spcBef>
        <a:spcAft>
          <a:spcPct val="0"/>
        </a:spcAft>
        <a:defRPr sz="3800" b="1">
          <a:solidFill>
            <a:srgbClr val="333399"/>
          </a:solidFill>
          <a:latin typeface="Book Antiqua" pitchFamily="18" charset="0"/>
        </a:defRPr>
      </a:lvl3pPr>
      <a:lvl4pPr algn="ctr" rtl="0" eaLnBrk="0" fontAlgn="base" hangingPunct="0">
        <a:spcBef>
          <a:spcPct val="0"/>
        </a:spcBef>
        <a:spcAft>
          <a:spcPct val="0"/>
        </a:spcAft>
        <a:defRPr sz="3800" b="1">
          <a:solidFill>
            <a:srgbClr val="333399"/>
          </a:solidFill>
          <a:latin typeface="Book Antiqua" pitchFamily="18" charset="0"/>
        </a:defRPr>
      </a:lvl4pPr>
      <a:lvl5pPr algn="ctr" rtl="0" eaLnBrk="0" fontAlgn="base" hangingPunct="0">
        <a:spcBef>
          <a:spcPct val="0"/>
        </a:spcBef>
        <a:spcAft>
          <a:spcPct val="0"/>
        </a:spcAft>
        <a:defRPr sz="3800" b="1">
          <a:solidFill>
            <a:srgbClr val="333399"/>
          </a:solidFill>
          <a:latin typeface="Book Antiqua" pitchFamily="18" charset="0"/>
        </a:defRPr>
      </a:lvl5pPr>
      <a:lvl6pPr marL="457200" algn="ctr" rtl="0" fontAlgn="base">
        <a:spcBef>
          <a:spcPct val="0"/>
        </a:spcBef>
        <a:spcAft>
          <a:spcPct val="0"/>
        </a:spcAft>
        <a:defRPr sz="3800" b="1">
          <a:solidFill>
            <a:srgbClr val="333399"/>
          </a:solidFill>
          <a:latin typeface="Book Antiqua" pitchFamily="18" charset="0"/>
        </a:defRPr>
      </a:lvl6pPr>
      <a:lvl7pPr marL="914400" algn="ctr" rtl="0" fontAlgn="base">
        <a:spcBef>
          <a:spcPct val="0"/>
        </a:spcBef>
        <a:spcAft>
          <a:spcPct val="0"/>
        </a:spcAft>
        <a:defRPr sz="3800" b="1">
          <a:solidFill>
            <a:srgbClr val="333399"/>
          </a:solidFill>
          <a:latin typeface="Book Antiqua" pitchFamily="18" charset="0"/>
        </a:defRPr>
      </a:lvl7pPr>
      <a:lvl8pPr marL="1371600" algn="ctr" rtl="0" fontAlgn="base">
        <a:spcBef>
          <a:spcPct val="0"/>
        </a:spcBef>
        <a:spcAft>
          <a:spcPct val="0"/>
        </a:spcAft>
        <a:defRPr sz="3800" b="1">
          <a:solidFill>
            <a:srgbClr val="333399"/>
          </a:solidFill>
          <a:latin typeface="Book Antiqua" pitchFamily="18" charset="0"/>
        </a:defRPr>
      </a:lvl8pPr>
      <a:lvl9pPr marL="1828800" algn="ctr" rtl="0" fontAlgn="base">
        <a:spcBef>
          <a:spcPct val="0"/>
        </a:spcBef>
        <a:spcAft>
          <a:spcPct val="0"/>
        </a:spcAft>
        <a:defRPr sz="3800" b="1">
          <a:solidFill>
            <a:srgbClr val="333399"/>
          </a:solidFill>
          <a:latin typeface="Book Antiqua" pitchFamily="18" charset="0"/>
        </a:defRPr>
      </a:lvl9pPr>
    </p:titleStyle>
    <p:body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Placeholder 2"/>
          <p:cNvSpPr>
            <a:spLocks noGrp="1"/>
          </p:cNvSpPr>
          <p:nvPr>
            <p:ph type="body" idx="1"/>
          </p:nvPr>
        </p:nvSpPr>
        <p:spPr>
          <a:xfrm>
            <a:off x="736600" y="2195513"/>
            <a:ext cx="7772400" cy="1500187"/>
          </a:xfrm>
        </p:spPr>
        <p:txBody>
          <a:bodyPr/>
          <a:lstStyle/>
          <a:p>
            <a:pPr algn="ctr"/>
            <a:r>
              <a:rPr lang="en-US" altLang="en-US" sz="4400" smtClean="0"/>
              <a:t>Monopolistic Competition </a:t>
            </a:r>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812D2ABD-9C73-46EF-8619-A4E44BFE854A}" type="slidenum">
              <a:rPr lang="en-US" altLang="en-US" sz="1700" smtClean="0">
                <a:solidFill>
                  <a:srgbClr val="777777"/>
                </a:solidFill>
              </a:rPr>
              <a:pPr>
                <a:lnSpc>
                  <a:spcPct val="100000"/>
                </a:lnSpc>
                <a:spcBef>
                  <a:spcPct val="0"/>
                </a:spcBef>
                <a:buClrTx/>
                <a:buSzTx/>
                <a:buFontTx/>
                <a:buNone/>
              </a:pPr>
              <a:t>0</a:t>
            </a:fld>
            <a:endParaRPr lang="en-US" altLang="en-US" sz="1700" smtClean="0">
              <a:solidFill>
                <a:srgbClr val="777777"/>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2150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7B482E08-0326-47FB-9B3B-B0EF35E4B8C4}" type="slidenum">
              <a:rPr lang="en-US" altLang="en-US" sz="1700" smtClean="0">
                <a:solidFill>
                  <a:srgbClr val="777777"/>
                </a:solidFill>
              </a:rPr>
              <a:pPr>
                <a:lnSpc>
                  <a:spcPct val="100000"/>
                </a:lnSpc>
                <a:spcBef>
                  <a:spcPct val="0"/>
                </a:spcBef>
                <a:buClrTx/>
                <a:buSzTx/>
                <a:buFontTx/>
                <a:buNone/>
              </a:pPr>
              <a:t>9</a:t>
            </a:fld>
            <a:endParaRPr lang="en-US" altLang="en-US" sz="1700" smtClean="0">
              <a:solidFill>
                <a:srgbClr val="777777"/>
              </a:solidFill>
            </a:endParaRPr>
          </a:p>
        </p:txBody>
      </p:sp>
      <p:sp>
        <p:nvSpPr>
          <p:cNvPr id="21508" name="Line 31"/>
          <p:cNvSpPr>
            <a:spLocks noChangeShapeType="1"/>
          </p:cNvSpPr>
          <p:nvPr/>
        </p:nvSpPr>
        <p:spPr bwMode="auto">
          <a:xfrm flipH="1">
            <a:off x="4789488" y="4722813"/>
            <a:ext cx="1182687" cy="0"/>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1509" name="Group 3"/>
          <p:cNvGrpSpPr>
            <a:grpSpLocks/>
          </p:cNvGrpSpPr>
          <p:nvPr/>
        </p:nvGrpSpPr>
        <p:grpSpPr bwMode="auto">
          <a:xfrm>
            <a:off x="4802188" y="3771900"/>
            <a:ext cx="1173162" cy="1776413"/>
            <a:chOff x="357" y="2450"/>
            <a:chExt cx="795" cy="646"/>
          </a:xfrm>
        </p:grpSpPr>
        <p:sp>
          <p:nvSpPr>
            <p:cNvPr id="21539" name="Line 4"/>
            <p:cNvSpPr>
              <a:spLocks noChangeShapeType="1"/>
            </p:cNvSpPr>
            <p:nvPr/>
          </p:nvSpPr>
          <p:spPr bwMode="auto">
            <a:xfrm>
              <a:off x="357" y="2450"/>
              <a:ext cx="795" cy="0"/>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1540" name="Line 5"/>
            <p:cNvSpPr>
              <a:spLocks noChangeShapeType="1"/>
            </p:cNvSpPr>
            <p:nvPr/>
          </p:nvSpPr>
          <p:spPr bwMode="auto">
            <a:xfrm>
              <a:off x="1152" y="2451"/>
              <a:ext cx="0" cy="645"/>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1510" name="Rectangle 6"/>
          <p:cNvSpPr>
            <a:spLocks noGrp="1" noChangeArrowheads="1"/>
          </p:cNvSpPr>
          <p:nvPr>
            <p:ph type="title" idx="4294967295"/>
          </p:nvPr>
        </p:nvSpPr>
        <p:spPr>
          <a:xfrm>
            <a:off x="187325" y="252413"/>
            <a:ext cx="8753475" cy="649287"/>
          </a:xfrm>
        </p:spPr>
        <p:txBody>
          <a:bodyPr/>
          <a:lstStyle/>
          <a:p>
            <a:pPr eaLnBrk="1" hangingPunct="1"/>
            <a:r>
              <a:rPr lang="en-US" altLang="en-US" sz="3200" smtClean="0"/>
              <a:t>A Monopolistic Competitor in the Long Run</a:t>
            </a:r>
          </a:p>
        </p:txBody>
      </p:sp>
      <p:sp>
        <p:nvSpPr>
          <p:cNvPr id="128007" name="Rectangle 7"/>
          <p:cNvSpPr>
            <a:spLocks noGrp="1" noChangeArrowheads="1"/>
          </p:cNvSpPr>
          <p:nvPr>
            <p:ph type="body" idx="4294967295"/>
          </p:nvPr>
        </p:nvSpPr>
        <p:spPr>
          <a:xfrm>
            <a:off x="371475" y="1163638"/>
            <a:ext cx="2889250" cy="4911725"/>
          </a:xfrm>
        </p:spPr>
        <p:txBody>
          <a:bodyPr/>
          <a:lstStyle/>
          <a:p>
            <a:pPr marL="0" indent="0" eaLnBrk="1" hangingPunct="1">
              <a:spcBef>
                <a:spcPct val="50000"/>
              </a:spcBef>
              <a:buFont typeface="Wingdings" panose="05000000000000000000" pitchFamily="2" charset="2"/>
              <a:buNone/>
            </a:pPr>
            <a:r>
              <a:rPr lang="en-US" altLang="en-US" sz="2600" smtClean="0"/>
              <a:t>Entry and exit occurs until </a:t>
            </a:r>
            <a:br>
              <a:rPr lang="en-US" altLang="en-US" sz="2600" smtClean="0"/>
            </a:br>
            <a:r>
              <a:rPr lang="en-US" altLang="en-US" sz="2600" i="1" smtClean="0"/>
              <a:t>P</a:t>
            </a:r>
            <a:r>
              <a:rPr lang="en-US" altLang="en-US" sz="2600" smtClean="0"/>
              <a:t> = </a:t>
            </a:r>
            <a:r>
              <a:rPr lang="en-US" altLang="en-US" sz="2600" i="1" smtClean="0"/>
              <a:t>ATC</a:t>
            </a:r>
            <a:r>
              <a:rPr lang="en-US" altLang="en-US" sz="2600" smtClean="0"/>
              <a:t> and profit = zero.  </a:t>
            </a:r>
          </a:p>
          <a:p>
            <a:pPr marL="0" indent="0" eaLnBrk="1" hangingPunct="1">
              <a:spcBef>
                <a:spcPct val="50000"/>
              </a:spcBef>
              <a:buFont typeface="Wingdings" panose="05000000000000000000" pitchFamily="2" charset="2"/>
              <a:buNone/>
            </a:pPr>
            <a:r>
              <a:rPr lang="en-US" altLang="en-US" sz="2600" smtClean="0"/>
              <a:t>Notice that the firm charges a markup of price over marginal cost and does not produce at minimum </a:t>
            </a:r>
            <a:r>
              <a:rPr lang="en-US" altLang="en-US" sz="2600" i="1" smtClean="0"/>
              <a:t>ATC</a:t>
            </a:r>
            <a:r>
              <a:rPr lang="en-US" altLang="en-US" sz="2600" smtClean="0"/>
              <a:t>.  </a:t>
            </a:r>
            <a:endParaRPr lang="en-US" altLang="en-US" sz="2600" b="1" i="1" smtClean="0"/>
          </a:p>
        </p:txBody>
      </p:sp>
      <p:grpSp>
        <p:nvGrpSpPr>
          <p:cNvPr id="21512" name="Group 8"/>
          <p:cNvGrpSpPr>
            <a:grpSpLocks/>
          </p:cNvGrpSpPr>
          <p:nvPr/>
        </p:nvGrpSpPr>
        <p:grpSpPr bwMode="auto">
          <a:xfrm>
            <a:off x="3206750" y="2116138"/>
            <a:ext cx="5376863" cy="3889375"/>
            <a:chOff x="1579" y="1014"/>
            <a:chExt cx="3434" cy="2651"/>
          </a:xfrm>
        </p:grpSpPr>
        <p:grpSp>
          <p:nvGrpSpPr>
            <p:cNvPr id="21534" name="Group 9"/>
            <p:cNvGrpSpPr>
              <a:grpSpLocks/>
            </p:cNvGrpSpPr>
            <p:nvPr/>
          </p:nvGrpSpPr>
          <p:grpSpPr bwMode="auto">
            <a:xfrm>
              <a:off x="2591" y="1080"/>
              <a:ext cx="2262" cy="2284"/>
              <a:chOff x="1489" y="785"/>
              <a:chExt cx="3650" cy="2492"/>
            </a:xfrm>
          </p:grpSpPr>
          <p:sp>
            <p:nvSpPr>
              <p:cNvPr id="21537" name="Line 10"/>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38" name="Line 11"/>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1535" name="Text Box 12"/>
            <p:cNvSpPr txBox="1">
              <a:spLocks noChangeArrowheads="1"/>
            </p:cNvSpPr>
            <p:nvPr/>
          </p:nvSpPr>
          <p:spPr bwMode="auto">
            <a:xfrm>
              <a:off x="4232" y="3416"/>
              <a:ext cx="78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400">
                  <a:cs typeface="Arial" panose="020B0604020202020204" pitchFamily="34" charset="0"/>
                </a:rPr>
                <a:t>Quantity</a:t>
              </a:r>
            </a:p>
          </p:txBody>
        </p:sp>
        <p:sp>
          <p:nvSpPr>
            <p:cNvPr id="21536" name="Text Box 13"/>
            <p:cNvSpPr txBox="1">
              <a:spLocks noChangeArrowheads="1"/>
            </p:cNvSpPr>
            <p:nvPr/>
          </p:nvSpPr>
          <p:spPr bwMode="auto">
            <a:xfrm>
              <a:off x="1579" y="1014"/>
              <a:ext cx="100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400">
                  <a:cs typeface="Arial" panose="020B0604020202020204" pitchFamily="34" charset="0"/>
                </a:rPr>
                <a:t>Price</a:t>
              </a:r>
            </a:p>
          </p:txBody>
        </p:sp>
      </p:grpSp>
      <p:grpSp>
        <p:nvGrpSpPr>
          <p:cNvPr id="21513" name="Group 14"/>
          <p:cNvGrpSpPr>
            <a:grpSpLocks/>
          </p:cNvGrpSpPr>
          <p:nvPr/>
        </p:nvGrpSpPr>
        <p:grpSpPr bwMode="auto">
          <a:xfrm>
            <a:off x="5160963" y="1811338"/>
            <a:ext cx="3346450" cy="2127250"/>
            <a:chOff x="2859" y="931"/>
            <a:chExt cx="2108" cy="1340"/>
          </a:xfrm>
        </p:grpSpPr>
        <p:sp>
          <p:nvSpPr>
            <p:cNvPr id="21532" name="Arc 15"/>
            <p:cNvSpPr>
              <a:spLocks/>
            </p:cNvSpPr>
            <p:nvPr/>
          </p:nvSpPr>
          <p:spPr bwMode="auto">
            <a:xfrm flipH="1" flipV="1">
              <a:off x="2859" y="931"/>
              <a:ext cx="1759" cy="1340"/>
            </a:xfrm>
            <a:custGeom>
              <a:avLst/>
              <a:gdLst>
                <a:gd name="T0" fmla="*/ 0 w 33610"/>
                <a:gd name="T1" fmla="*/ 0 h 21600"/>
                <a:gd name="T2" fmla="*/ 0 w 33610"/>
                <a:gd name="T3" fmla="*/ 0 h 21600"/>
                <a:gd name="T4" fmla="*/ 0 w 33610"/>
                <a:gd name="T5" fmla="*/ 0 h 21600"/>
                <a:gd name="T6" fmla="*/ 0 60000 65536"/>
                <a:gd name="T7" fmla="*/ 0 60000 65536"/>
                <a:gd name="T8" fmla="*/ 0 60000 65536"/>
                <a:gd name="T9" fmla="*/ 0 w 33610"/>
                <a:gd name="T10" fmla="*/ 0 h 21600"/>
                <a:gd name="T11" fmla="*/ 33610 w 33610"/>
                <a:gd name="T12" fmla="*/ 21600 h 21600"/>
              </a:gdLst>
              <a:ahLst/>
              <a:cxnLst>
                <a:cxn ang="T6">
                  <a:pos x="T0" y="T1"/>
                </a:cxn>
                <a:cxn ang="T7">
                  <a:pos x="T2" y="T3"/>
                </a:cxn>
                <a:cxn ang="T8">
                  <a:pos x="T4" y="T5"/>
                </a:cxn>
              </a:cxnLst>
              <a:rect l="T9" t="T10" r="T11" b="T12"/>
              <a:pathLst>
                <a:path w="33610" h="21600" fill="none" extrusionOk="0">
                  <a:moveTo>
                    <a:pt x="0" y="6309"/>
                  </a:moveTo>
                  <a:cubicBezTo>
                    <a:pt x="4049" y="2268"/>
                    <a:pt x="9535" y="-1"/>
                    <a:pt x="15256" y="0"/>
                  </a:cubicBezTo>
                  <a:cubicBezTo>
                    <a:pt x="22728" y="0"/>
                    <a:pt x="29669" y="3861"/>
                    <a:pt x="33609" y="10211"/>
                  </a:cubicBezTo>
                </a:path>
                <a:path w="33610" h="21600" stroke="0" extrusionOk="0">
                  <a:moveTo>
                    <a:pt x="0" y="6309"/>
                  </a:moveTo>
                  <a:cubicBezTo>
                    <a:pt x="4049" y="2268"/>
                    <a:pt x="9535" y="-1"/>
                    <a:pt x="15256" y="0"/>
                  </a:cubicBezTo>
                  <a:cubicBezTo>
                    <a:pt x="22728" y="0"/>
                    <a:pt x="29669" y="3861"/>
                    <a:pt x="33609" y="10211"/>
                  </a:cubicBezTo>
                  <a:lnTo>
                    <a:pt x="15256" y="21600"/>
                  </a:lnTo>
                  <a:lnTo>
                    <a:pt x="0" y="6309"/>
                  </a:ln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1533" name="Text Box 16"/>
            <p:cNvSpPr txBox="1">
              <a:spLocks noChangeArrowheads="1"/>
            </p:cNvSpPr>
            <p:nvPr/>
          </p:nvSpPr>
          <p:spPr bwMode="auto">
            <a:xfrm>
              <a:off x="4444" y="1659"/>
              <a:ext cx="52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i="1">
                  <a:cs typeface="Arial" panose="020B0604020202020204" pitchFamily="34" charset="0"/>
                </a:rPr>
                <a:t>ATC</a:t>
              </a:r>
            </a:p>
          </p:txBody>
        </p:sp>
      </p:grpSp>
      <p:sp>
        <p:nvSpPr>
          <p:cNvPr id="21514" name="Line 17"/>
          <p:cNvSpPr>
            <a:spLocks noChangeShapeType="1"/>
          </p:cNvSpPr>
          <p:nvPr/>
        </p:nvSpPr>
        <p:spPr bwMode="auto">
          <a:xfrm>
            <a:off x="4991100" y="3273425"/>
            <a:ext cx="2755900" cy="142081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15" name="Text Box 18"/>
          <p:cNvSpPr txBox="1">
            <a:spLocks noChangeArrowheads="1"/>
          </p:cNvSpPr>
          <p:nvPr/>
        </p:nvSpPr>
        <p:spPr bwMode="auto">
          <a:xfrm>
            <a:off x="7662863" y="4581525"/>
            <a:ext cx="434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i="1">
                <a:cs typeface="Arial" panose="020B0604020202020204" pitchFamily="34" charset="0"/>
              </a:rPr>
              <a:t>D</a:t>
            </a:r>
          </a:p>
        </p:txBody>
      </p:sp>
      <p:sp>
        <p:nvSpPr>
          <p:cNvPr id="21516" name="Line 19"/>
          <p:cNvSpPr>
            <a:spLocks noChangeShapeType="1"/>
          </p:cNvSpPr>
          <p:nvPr/>
        </p:nvSpPr>
        <p:spPr bwMode="auto">
          <a:xfrm>
            <a:off x="4954588" y="3640138"/>
            <a:ext cx="1450975" cy="153987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17" name="Text Box 20"/>
          <p:cNvSpPr txBox="1">
            <a:spLocks noChangeArrowheads="1"/>
          </p:cNvSpPr>
          <p:nvPr/>
        </p:nvSpPr>
        <p:spPr bwMode="auto">
          <a:xfrm>
            <a:off x="6350000" y="5013325"/>
            <a:ext cx="5937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i="1">
                <a:cs typeface="Arial" panose="020B0604020202020204" pitchFamily="34" charset="0"/>
              </a:rPr>
              <a:t>MR</a:t>
            </a:r>
          </a:p>
        </p:txBody>
      </p:sp>
      <p:sp>
        <p:nvSpPr>
          <p:cNvPr id="21518" name="Text Box 21"/>
          <p:cNvSpPr txBox="1">
            <a:spLocks noChangeArrowheads="1"/>
          </p:cNvSpPr>
          <p:nvPr/>
        </p:nvSpPr>
        <p:spPr bwMode="auto">
          <a:xfrm>
            <a:off x="5686425" y="5529263"/>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b="1" i="1">
                <a:cs typeface="Arial" panose="020B0604020202020204" pitchFamily="34" charset="0"/>
              </a:rPr>
              <a:t>Q</a:t>
            </a:r>
          </a:p>
        </p:txBody>
      </p:sp>
      <p:grpSp>
        <p:nvGrpSpPr>
          <p:cNvPr id="21519" name="Group 24"/>
          <p:cNvGrpSpPr>
            <a:grpSpLocks/>
          </p:cNvGrpSpPr>
          <p:nvPr/>
        </p:nvGrpSpPr>
        <p:grpSpPr bwMode="auto">
          <a:xfrm>
            <a:off x="3109913" y="1430338"/>
            <a:ext cx="4600575" cy="3687762"/>
            <a:chOff x="1591" y="691"/>
            <a:chExt cx="2898" cy="2323"/>
          </a:xfrm>
        </p:grpSpPr>
        <p:sp>
          <p:nvSpPr>
            <p:cNvPr id="21530" name="Text Box 25"/>
            <p:cNvSpPr txBox="1">
              <a:spLocks noChangeArrowheads="1"/>
            </p:cNvSpPr>
            <p:nvPr/>
          </p:nvSpPr>
          <p:spPr bwMode="auto">
            <a:xfrm>
              <a:off x="4118" y="1342"/>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i="1">
                  <a:cs typeface="Arial" panose="020B0604020202020204" pitchFamily="34" charset="0"/>
                </a:rPr>
                <a:t>MC</a:t>
              </a:r>
            </a:p>
          </p:txBody>
        </p:sp>
        <p:sp>
          <p:nvSpPr>
            <p:cNvPr id="21531" name="Arc 26"/>
            <p:cNvSpPr>
              <a:spLocks/>
            </p:cNvSpPr>
            <p:nvPr/>
          </p:nvSpPr>
          <p:spPr bwMode="auto">
            <a:xfrm flipV="1">
              <a:off x="1591" y="691"/>
              <a:ext cx="2653" cy="2323"/>
            </a:xfrm>
            <a:custGeom>
              <a:avLst/>
              <a:gdLst>
                <a:gd name="T0" fmla="*/ 0 w 20469"/>
                <a:gd name="T1" fmla="*/ 0 h 18502"/>
                <a:gd name="T2" fmla="*/ 0 w 20469"/>
                <a:gd name="T3" fmla="*/ 0 h 18502"/>
                <a:gd name="T4" fmla="*/ 0 w 20469"/>
                <a:gd name="T5" fmla="*/ 0 h 18502"/>
                <a:gd name="T6" fmla="*/ 0 60000 65536"/>
                <a:gd name="T7" fmla="*/ 0 60000 65536"/>
                <a:gd name="T8" fmla="*/ 0 60000 65536"/>
                <a:gd name="T9" fmla="*/ 0 w 20469"/>
                <a:gd name="T10" fmla="*/ 0 h 18502"/>
                <a:gd name="T11" fmla="*/ 20469 w 20469"/>
                <a:gd name="T12" fmla="*/ 18502 h 18502"/>
              </a:gdLst>
              <a:ahLst/>
              <a:cxnLst>
                <a:cxn ang="T6">
                  <a:pos x="T0" y="T1"/>
                </a:cxn>
                <a:cxn ang="T7">
                  <a:pos x="T2" y="T3"/>
                </a:cxn>
                <a:cxn ang="T8">
                  <a:pos x="T4" y="T5"/>
                </a:cxn>
              </a:cxnLst>
              <a:rect l="T9" t="T10" r="T11" b="T12"/>
              <a:pathLst>
                <a:path w="20469" h="18502" fill="none" extrusionOk="0">
                  <a:moveTo>
                    <a:pt x="11146" y="-1"/>
                  </a:moveTo>
                  <a:cubicBezTo>
                    <a:pt x="15530" y="2641"/>
                    <a:pt x="18834" y="6753"/>
                    <a:pt x="20468" y="11604"/>
                  </a:cubicBezTo>
                </a:path>
                <a:path w="20469" h="18502" stroke="0" extrusionOk="0">
                  <a:moveTo>
                    <a:pt x="11146" y="-1"/>
                  </a:moveTo>
                  <a:cubicBezTo>
                    <a:pt x="15530" y="2641"/>
                    <a:pt x="18834" y="6753"/>
                    <a:pt x="20468" y="11604"/>
                  </a:cubicBezTo>
                  <a:lnTo>
                    <a:pt x="0" y="18502"/>
                  </a:lnTo>
                  <a:lnTo>
                    <a:pt x="11146" y="-1"/>
                  </a:lnTo>
                  <a:close/>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sp>
        <p:nvSpPr>
          <p:cNvPr id="21520" name="Oval 27"/>
          <p:cNvSpPr>
            <a:spLocks noChangeAspect="1" noChangeArrowheads="1"/>
          </p:cNvSpPr>
          <p:nvPr/>
        </p:nvSpPr>
        <p:spPr bwMode="auto">
          <a:xfrm>
            <a:off x="5911850" y="4664075"/>
            <a:ext cx="119063" cy="117475"/>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21521" name="Oval 28"/>
          <p:cNvSpPr>
            <a:spLocks noChangeAspect="1" noChangeArrowheads="1"/>
          </p:cNvSpPr>
          <p:nvPr/>
        </p:nvSpPr>
        <p:spPr bwMode="auto">
          <a:xfrm>
            <a:off x="5910263" y="3708400"/>
            <a:ext cx="119062" cy="117475"/>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21522" name="Rectangle 29"/>
          <p:cNvSpPr>
            <a:spLocks noChangeArrowheads="1"/>
          </p:cNvSpPr>
          <p:nvPr/>
        </p:nvSpPr>
        <p:spPr bwMode="auto">
          <a:xfrm>
            <a:off x="4059238" y="4868863"/>
            <a:ext cx="565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r>
              <a:rPr lang="en-US" altLang="en-US" sz="2400" i="1">
                <a:cs typeface="Arial" panose="020B0604020202020204" pitchFamily="34" charset="0"/>
              </a:rPr>
              <a:t>MC</a:t>
            </a:r>
          </a:p>
        </p:txBody>
      </p:sp>
      <p:sp>
        <p:nvSpPr>
          <p:cNvPr id="21523" name="Rectangle 30"/>
          <p:cNvSpPr>
            <a:spLocks noChangeArrowheads="1"/>
          </p:cNvSpPr>
          <p:nvPr/>
        </p:nvSpPr>
        <p:spPr bwMode="auto">
          <a:xfrm>
            <a:off x="3281363" y="3468688"/>
            <a:ext cx="1208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r>
              <a:rPr lang="en-US" altLang="en-US" sz="2400" i="1">
                <a:cs typeface="Arial" panose="020B0604020202020204" pitchFamily="34" charset="0"/>
              </a:rPr>
              <a:t>P = ATC</a:t>
            </a:r>
          </a:p>
        </p:txBody>
      </p:sp>
      <p:sp>
        <p:nvSpPr>
          <p:cNvPr id="21524" name="Line 33"/>
          <p:cNvSpPr>
            <a:spLocks noChangeShapeType="1"/>
          </p:cNvSpPr>
          <p:nvPr/>
        </p:nvSpPr>
        <p:spPr bwMode="auto">
          <a:xfrm>
            <a:off x="4511675" y="3665538"/>
            <a:ext cx="238125"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25" name="Line 34"/>
          <p:cNvSpPr>
            <a:spLocks noChangeShapeType="1"/>
          </p:cNvSpPr>
          <p:nvPr/>
        </p:nvSpPr>
        <p:spPr bwMode="auto">
          <a:xfrm flipH="1">
            <a:off x="4597400" y="4733925"/>
            <a:ext cx="160338" cy="193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7" name="Group 36"/>
          <p:cNvGrpSpPr>
            <a:grpSpLocks/>
          </p:cNvGrpSpPr>
          <p:nvPr/>
        </p:nvGrpSpPr>
        <p:grpSpPr bwMode="auto">
          <a:xfrm>
            <a:off x="3284538" y="3789363"/>
            <a:ext cx="1423987" cy="936625"/>
            <a:chOff x="2069" y="2387"/>
            <a:chExt cx="897" cy="590"/>
          </a:xfrm>
        </p:grpSpPr>
        <p:sp>
          <p:nvSpPr>
            <p:cNvPr id="21528" name="AutoShape 32"/>
            <p:cNvSpPr>
              <a:spLocks/>
            </p:cNvSpPr>
            <p:nvPr/>
          </p:nvSpPr>
          <p:spPr bwMode="auto">
            <a:xfrm>
              <a:off x="2849" y="2387"/>
              <a:ext cx="117" cy="590"/>
            </a:xfrm>
            <a:prstGeom prst="leftBrace">
              <a:avLst>
                <a:gd name="adj1" fmla="val 42023"/>
                <a:gd name="adj2" fmla="val 50000"/>
              </a:avLst>
            </a:prstGeom>
            <a:noFill/>
            <a:ln w="19050">
              <a:solidFill>
                <a:srgbClr val="00CC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21529" name="Rectangle 35"/>
            <p:cNvSpPr>
              <a:spLocks noChangeArrowheads="1"/>
            </p:cNvSpPr>
            <p:nvPr/>
          </p:nvSpPr>
          <p:spPr bwMode="auto">
            <a:xfrm>
              <a:off x="2069" y="2538"/>
              <a:ext cx="761" cy="2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2400">
                  <a:cs typeface="Arial" panose="020B0604020202020204" pitchFamily="34" charset="0"/>
                </a:rPr>
                <a:t>markup</a:t>
              </a:r>
            </a:p>
          </p:txBody>
        </p:sp>
      </p:grpSp>
      <p:sp>
        <p:nvSpPr>
          <p:cNvPr id="2152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7">
                                            <p:txEl>
                                              <p:pRg st="0" end="0"/>
                                            </p:txEl>
                                          </p:spTgt>
                                        </p:tgtEl>
                                        <p:attrNameLst>
                                          <p:attrName>style.visibility</p:attrName>
                                        </p:attrNameLst>
                                      </p:cBhvr>
                                      <p:to>
                                        <p:strVal val="visible"/>
                                      </p:to>
                                    </p:set>
                                    <p:animEffect transition="in" filter="wipe(left)">
                                      <p:cBhvr>
                                        <p:cTn id="7" dur="500"/>
                                        <p:tgtEl>
                                          <p:spTgt spid="1280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7">
                                            <p:txEl>
                                              <p:pRg st="1" end="1"/>
                                            </p:txEl>
                                          </p:spTgt>
                                        </p:tgtEl>
                                        <p:attrNameLst>
                                          <p:attrName>style.visibility</p:attrName>
                                        </p:attrNameLst>
                                      </p:cBhvr>
                                      <p:to>
                                        <p:strVal val="visible"/>
                                      </p:to>
                                    </p:set>
                                    <p:animEffect transition="in" filter="wipe(left)">
                                      <p:cBhvr>
                                        <p:cTn id="12" dur="500"/>
                                        <p:tgtEl>
                                          <p:spTgt spid="128007">
                                            <p:txEl>
                                              <p:pRg st="1" end="1"/>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build="p" bldLvl="5"/>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2355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3DDF2E86-E02F-4098-824F-0F440CE5801E}" type="slidenum">
              <a:rPr lang="en-US" altLang="en-US" sz="1700" smtClean="0">
                <a:solidFill>
                  <a:srgbClr val="777777"/>
                </a:solidFill>
              </a:rPr>
              <a:pPr>
                <a:lnSpc>
                  <a:spcPct val="100000"/>
                </a:lnSpc>
                <a:spcBef>
                  <a:spcPct val="0"/>
                </a:spcBef>
                <a:buClrTx/>
                <a:buSzTx/>
                <a:buFontTx/>
                <a:buNone/>
              </a:pPr>
              <a:t>10</a:t>
            </a:fld>
            <a:endParaRPr lang="en-US" altLang="en-US" sz="1700" smtClean="0">
              <a:solidFill>
                <a:srgbClr val="777777"/>
              </a:solidFill>
            </a:endParaRPr>
          </a:p>
        </p:txBody>
      </p:sp>
      <p:sp>
        <p:nvSpPr>
          <p:cNvPr id="23556" name="Rectangle 2"/>
          <p:cNvSpPr>
            <a:spLocks noGrp="1" noChangeArrowheads="1"/>
          </p:cNvSpPr>
          <p:nvPr>
            <p:ph type="title" idx="4294967295"/>
          </p:nvPr>
        </p:nvSpPr>
        <p:spPr>
          <a:xfrm>
            <a:off x="457200" y="352425"/>
            <a:ext cx="8229600" cy="649288"/>
          </a:xfrm>
        </p:spPr>
        <p:txBody>
          <a:bodyPr/>
          <a:lstStyle/>
          <a:p>
            <a:pPr eaLnBrk="1" hangingPunct="1"/>
            <a:r>
              <a:rPr lang="en-US" altLang="en-US" sz="3400" smtClean="0"/>
              <a:t>Why Monopolistic Competition Is </a:t>
            </a:r>
            <a:br>
              <a:rPr lang="en-US" altLang="en-US" sz="3400" smtClean="0"/>
            </a:br>
            <a:r>
              <a:rPr lang="en-US" altLang="en-US" sz="3400" smtClean="0"/>
              <a:t>Less Efficient than Perfect Competition</a:t>
            </a:r>
          </a:p>
        </p:txBody>
      </p:sp>
      <p:sp>
        <p:nvSpPr>
          <p:cNvPr id="13317" name="Rectangle 3"/>
          <p:cNvSpPr>
            <a:spLocks noGrp="1" noChangeArrowheads="1"/>
          </p:cNvSpPr>
          <p:nvPr>
            <p:ph type="body" idx="4294967295"/>
          </p:nvPr>
        </p:nvSpPr>
        <p:spPr>
          <a:xfrm>
            <a:off x="457200" y="1312863"/>
            <a:ext cx="8229600" cy="4957762"/>
          </a:xfrm>
        </p:spPr>
        <p:txBody>
          <a:bodyPr/>
          <a:lstStyle/>
          <a:p>
            <a:pPr marL="401638" indent="-401638" eaLnBrk="1" hangingPunct="1">
              <a:buFont typeface="Wingdings" panose="05000000000000000000" pitchFamily="2" charset="2"/>
              <a:buNone/>
            </a:pPr>
            <a:r>
              <a:rPr lang="en-US" altLang="en-US" b="1" smtClean="0">
                <a:solidFill>
                  <a:srgbClr val="996633"/>
                </a:solidFill>
              </a:rPr>
              <a:t>1.</a:t>
            </a:r>
            <a:r>
              <a:rPr lang="en-US" altLang="en-US" b="1" smtClean="0"/>
              <a:t>	</a:t>
            </a:r>
            <a:r>
              <a:rPr lang="en-US" altLang="en-US" b="1" i="1" smtClean="0"/>
              <a:t>Excess capacity</a:t>
            </a:r>
          </a:p>
          <a:p>
            <a:pPr marL="801688" lvl="1" eaLnBrk="1" hangingPunct="1">
              <a:spcBef>
                <a:spcPct val="25000"/>
              </a:spcBef>
            </a:pPr>
            <a:r>
              <a:rPr lang="en-US" altLang="en-US" smtClean="0"/>
              <a:t>The monopolistic competitor operates on the downward-sloping part of its </a:t>
            </a:r>
            <a:r>
              <a:rPr lang="en-US" altLang="en-US" i="1" smtClean="0"/>
              <a:t>ATC</a:t>
            </a:r>
            <a:r>
              <a:rPr lang="en-US" altLang="en-US" smtClean="0"/>
              <a:t> curve,  </a:t>
            </a:r>
            <a:br>
              <a:rPr lang="en-US" altLang="en-US" smtClean="0"/>
            </a:br>
            <a:r>
              <a:rPr lang="en-US" altLang="en-US" smtClean="0"/>
              <a:t>produces less than the cost-minimizing output. </a:t>
            </a:r>
          </a:p>
          <a:p>
            <a:pPr marL="801688" lvl="1" eaLnBrk="1" hangingPunct="1">
              <a:spcBef>
                <a:spcPct val="25000"/>
              </a:spcBef>
            </a:pPr>
            <a:r>
              <a:rPr lang="en-US" altLang="en-US" smtClean="0"/>
              <a:t>Under perfect competition, firms produce the quantity that minimizes </a:t>
            </a:r>
            <a:r>
              <a:rPr lang="en-US" altLang="en-US" i="1" smtClean="0"/>
              <a:t>ATC</a:t>
            </a:r>
            <a:r>
              <a:rPr lang="en-US" altLang="en-US" smtClean="0"/>
              <a:t>.  </a:t>
            </a:r>
          </a:p>
          <a:p>
            <a:pPr marL="401638" indent="-401638" eaLnBrk="1" hangingPunct="1">
              <a:spcBef>
                <a:spcPct val="55000"/>
              </a:spcBef>
              <a:buFont typeface="Wingdings" panose="05000000000000000000" pitchFamily="2" charset="2"/>
              <a:buNone/>
            </a:pPr>
            <a:r>
              <a:rPr lang="en-US" altLang="en-US" b="1" smtClean="0">
                <a:solidFill>
                  <a:srgbClr val="996633"/>
                </a:solidFill>
              </a:rPr>
              <a:t>2.</a:t>
            </a:r>
            <a:r>
              <a:rPr lang="en-US" altLang="en-US" b="1" smtClean="0"/>
              <a:t>	</a:t>
            </a:r>
            <a:r>
              <a:rPr lang="en-US" altLang="en-US" b="1" i="1" smtClean="0"/>
              <a:t>Markup over marginal cost</a:t>
            </a:r>
          </a:p>
          <a:p>
            <a:pPr marL="801688" lvl="1" eaLnBrk="1" hangingPunct="1">
              <a:spcBef>
                <a:spcPct val="25000"/>
              </a:spcBef>
            </a:pPr>
            <a:r>
              <a:rPr lang="en-US" altLang="en-US" smtClean="0"/>
              <a:t>Under monopolistic competition, </a:t>
            </a:r>
            <a:r>
              <a:rPr lang="en-US" altLang="en-US" i="1" smtClean="0"/>
              <a:t>P</a:t>
            </a:r>
            <a:r>
              <a:rPr lang="en-US" altLang="en-US" smtClean="0"/>
              <a:t> &gt; </a:t>
            </a:r>
            <a:r>
              <a:rPr lang="en-US" altLang="en-US" i="1" smtClean="0"/>
              <a:t>MC</a:t>
            </a:r>
            <a:r>
              <a:rPr lang="en-US" altLang="en-US" smtClean="0"/>
              <a:t>. </a:t>
            </a:r>
          </a:p>
          <a:p>
            <a:pPr marL="801688" lvl="1" eaLnBrk="1" hangingPunct="1">
              <a:spcBef>
                <a:spcPct val="25000"/>
              </a:spcBef>
            </a:pPr>
            <a:r>
              <a:rPr lang="en-US" altLang="en-US" smtClean="0"/>
              <a:t>Under perfect competition, </a:t>
            </a:r>
            <a:r>
              <a:rPr lang="en-US" altLang="en-US" i="1" smtClean="0"/>
              <a:t>P</a:t>
            </a:r>
            <a:r>
              <a:rPr lang="en-US" altLang="en-US" smtClean="0"/>
              <a:t> = </a:t>
            </a:r>
            <a:r>
              <a:rPr lang="en-US" altLang="en-US" i="1" smtClean="0"/>
              <a:t>MC</a:t>
            </a:r>
            <a:r>
              <a:rPr lang="en-US" altLang="en-US" smtClean="0"/>
              <a:t>. </a:t>
            </a:r>
          </a:p>
        </p:txBody>
      </p:sp>
      <p:sp>
        <p:nvSpPr>
          <p:cNvPr id="2355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animEffect transition="in" filter="wipe(left)">
                                      <p:cBhvr>
                                        <p:cTn id="7" dur="500"/>
                                        <p:tgtEl>
                                          <p:spTgt spid="133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7">
                                            <p:txEl>
                                              <p:pRg st="1" end="1"/>
                                            </p:txEl>
                                          </p:spTgt>
                                        </p:tgtEl>
                                        <p:attrNameLst>
                                          <p:attrName>style.visibility</p:attrName>
                                        </p:attrNameLst>
                                      </p:cBhvr>
                                      <p:to>
                                        <p:strVal val="visible"/>
                                      </p:to>
                                    </p:set>
                                    <p:animEffect transition="in" filter="wipe(left)">
                                      <p:cBhvr>
                                        <p:cTn id="12" dur="500"/>
                                        <p:tgtEl>
                                          <p:spTgt spid="133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7">
                                            <p:txEl>
                                              <p:pRg st="2" end="2"/>
                                            </p:txEl>
                                          </p:spTgt>
                                        </p:tgtEl>
                                        <p:attrNameLst>
                                          <p:attrName>style.visibility</p:attrName>
                                        </p:attrNameLst>
                                      </p:cBhvr>
                                      <p:to>
                                        <p:strVal val="visible"/>
                                      </p:to>
                                    </p:set>
                                    <p:animEffect transition="in" filter="wipe(left)">
                                      <p:cBhvr>
                                        <p:cTn id="17" dur="500"/>
                                        <p:tgtEl>
                                          <p:spTgt spid="133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7">
                                            <p:txEl>
                                              <p:pRg st="3" end="3"/>
                                            </p:txEl>
                                          </p:spTgt>
                                        </p:tgtEl>
                                        <p:attrNameLst>
                                          <p:attrName>style.visibility</p:attrName>
                                        </p:attrNameLst>
                                      </p:cBhvr>
                                      <p:to>
                                        <p:strVal val="visible"/>
                                      </p:to>
                                    </p:set>
                                    <p:animEffect transition="in" filter="wipe(left)">
                                      <p:cBhvr>
                                        <p:cTn id="22" dur="500"/>
                                        <p:tgtEl>
                                          <p:spTgt spid="1331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7">
                                            <p:txEl>
                                              <p:pRg st="4" end="4"/>
                                            </p:txEl>
                                          </p:spTgt>
                                        </p:tgtEl>
                                        <p:attrNameLst>
                                          <p:attrName>style.visibility</p:attrName>
                                        </p:attrNameLst>
                                      </p:cBhvr>
                                      <p:to>
                                        <p:strVal val="visible"/>
                                      </p:to>
                                    </p:set>
                                    <p:animEffect transition="in" filter="wipe(left)">
                                      <p:cBhvr>
                                        <p:cTn id="27" dur="500"/>
                                        <p:tgtEl>
                                          <p:spTgt spid="1331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17">
                                            <p:txEl>
                                              <p:pRg st="5" end="5"/>
                                            </p:txEl>
                                          </p:spTgt>
                                        </p:tgtEl>
                                        <p:attrNameLst>
                                          <p:attrName>style.visibility</p:attrName>
                                        </p:attrNameLst>
                                      </p:cBhvr>
                                      <p:to>
                                        <p:strVal val="visible"/>
                                      </p:to>
                                    </p:set>
                                    <p:animEffect transition="in" filter="wipe(left)">
                                      <p:cBhvr>
                                        <p:cTn id="32" dur="500"/>
                                        <p:tgtEl>
                                          <p:spTgt spid="133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2560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4AFCE3BF-FDF8-488E-87FF-7E393DA5117B}" type="slidenum">
              <a:rPr lang="en-US" altLang="en-US" sz="1700" smtClean="0">
                <a:solidFill>
                  <a:srgbClr val="777777"/>
                </a:solidFill>
              </a:rPr>
              <a:pPr>
                <a:lnSpc>
                  <a:spcPct val="100000"/>
                </a:lnSpc>
                <a:spcBef>
                  <a:spcPct val="0"/>
                </a:spcBef>
                <a:buClrTx/>
                <a:buSzTx/>
                <a:buFontTx/>
                <a:buNone/>
              </a:pPr>
              <a:t>11</a:t>
            </a:fld>
            <a:endParaRPr lang="en-US" altLang="en-US" sz="1700" smtClean="0">
              <a:solidFill>
                <a:srgbClr val="777777"/>
              </a:solidFill>
            </a:endParaRPr>
          </a:p>
        </p:txBody>
      </p:sp>
      <p:sp>
        <p:nvSpPr>
          <p:cNvPr id="25604" name="Rectangle 2"/>
          <p:cNvSpPr>
            <a:spLocks noGrp="1" noChangeArrowheads="1"/>
          </p:cNvSpPr>
          <p:nvPr>
            <p:ph type="title" idx="4294967295"/>
          </p:nvPr>
        </p:nvSpPr>
        <p:spPr/>
        <p:txBody>
          <a:bodyPr/>
          <a:lstStyle/>
          <a:p>
            <a:pPr eaLnBrk="1" hangingPunct="1"/>
            <a:r>
              <a:rPr lang="en-US" altLang="en-US" sz="3400" smtClean="0"/>
              <a:t>Monopolistic Competition and Welfare</a:t>
            </a:r>
          </a:p>
        </p:txBody>
      </p:sp>
      <p:sp>
        <p:nvSpPr>
          <p:cNvPr id="14341" name="Rectangle 3"/>
          <p:cNvSpPr>
            <a:spLocks noGrp="1" noChangeArrowheads="1"/>
          </p:cNvSpPr>
          <p:nvPr>
            <p:ph type="body" idx="4294967295"/>
          </p:nvPr>
        </p:nvSpPr>
        <p:spPr/>
        <p:txBody>
          <a:bodyPr/>
          <a:lstStyle/>
          <a:p>
            <a:pPr eaLnBrk="1" hangingPunct="1"/>
            <a:r>
              <a:rPr lang="en-US" altLang="en-US" sz="2700" smtClean="0"/>
              <a:t>Monopolistically competitive markets do not </a:t>
            </a:r>
            <a:br>
              <a:rPr lang="en-US" altLang="en-US" sz="2700" smtClean="0"/>
            </a:br>
            <a:r>
              <a:rPr lang="en-US" altLang="en-US" sz="2700" smtClean="0"/>
              <a:t>have all the desirable welfare properties of perfectly competitive markets.  </a:t>
            </a:r>
          </a:p>
          <a:p>
            <a:pPr eaLnBrk="1" hangingPunct="1"/>
            <a:r>
              <a:rPr lang="en-US" altLang="en-US" sz="2700" smtClean="0"/>
              <a:t>Because </a:t>
            </a:r>
            <a:r>
              <a:rPr lang="en-US" altLang="en-US" sz="2700" i="1" smtClean="0"/>
              <a:t>P</a:t>
            </a:r>
            <a:r>
              <a:rPr lang="en-US" altLang="en-US" sz="2700" smtClean="0"/>
              <a:t> &gt; </a:t>
            </a:r>
            <a:r>
              <a:rPr lang="en-US" altLang="en-US" sz="2700" i="1" smtClean="0"/>
              <a:t>MC</a:t>
            </a:r>
            <a:r>
              <a:rPr lang="en-US" altLang="en-US" sz="2700" smtClean="0"/>
              <a:t>, the market quantity is below </a:t>
            </a:r>
            <a:br>
              <a:rPr lang="en-US" altLang="en-US" sz="2700" smtClean="0"/>
            </a:br>
            <a:r>
              <a:rPr lang="en-US" altLang="en-US" sz="2700" smtClean="0"/>
              <a:t>the socially efficient quantity. </a:t>
            </a:r>
          </a:p>
          <a:p>
            <a:pPr eaLnBrk="1" hangingPunct="1"/>
            <a:r>
              <a:rPr lang="en-US" altLang="en-US" sz="2700" smtClean="0"/>
              <a:t>Yet, not easy for policymakers to fix this problem:  Firms earn zero profits, so cannot require them </a:t>
            </a:r>
            <a:br>
              <a:rPr lang="en-US" altLang="en-US" sz="2700" smtClean="0"/>
            </a:br>
            <a:r>
              <a:rPr lang="en-US" altLang="en-US" sz="2700" smtClean="0"/>
              <a:t>to reduce prices. </a:t>
            </a:r>
          </a:p>
        </p:txBody>
      </p:sp>
      <p:sp>
        <p:nvSpPr>
          <p:cNvPr id="2560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wipe(left)">
                                      <p:cBhvr>
                                        <p:cTn id="7" dur="500"/>
                                        <p:tgtEl>
                                          <p:spTgt spid="143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1">
                                            <p:txEl>
                                              <p:pRg st="1" end="1"/>
                                            </p:txEl>
                                          </p:spTgt>
                                        </p:tgtEl>
                                        <p:attrNameLst>
                                          <p:attrName>style.visibility</p:attrName>
                                        </p:attrNameLst>
                                      </p:cBhvr>
                                      <p:to>
                                        <p:strVal val="visible"/>
                                      </p:to>
                                    </p:set>
                                    <p:animEffect transition="in" filter="wipe(left)">
                                      <p:cBhvr>
                                        <p:cTn id="12" dur="500"/>
                                        <p:tgtEl>
                                          <p:spTgt spid="143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1">
                                            <p:txEl>
                                              <p:pRg st="2" end="2"/>
                                            </p:txEl>
                                          </p:spTgt>
                                        </p:tgtEl>
                                        <p:attrNameLst>
                                          <p:attrName>style.visibility</p:attrName>
                                        </p:attrNameLst>
                                      </p:cBhvr>
                                      <p:to>
                                        <p:strVal val="visible"/>
                                      </p:to>
                                    </p:set>
                                    <p:animEffect transition="in" filter="wipe(left)">
                                      <p:cBhvr>
                                        <p:cTn id="17" dur="500"/>
                                        <p:tgtEl>
                                          <p:spTgt spid="143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2765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B1653CD0-67F4-4E0A-970C-A35437B0CC74}" type="slidenum">
              <a:rPr lang="en-US" altLang="en-US" sz="1700" smtClean="0">
                <a:solidFill>
                  <a:srgbClr val="777777"/>
                </a:solidFill>
              </a:rPr>
              <a:pPr>
                <a:lnSpc>
                  <a:spcPct val="100000"/>
                </a:lnSpc>
                <a:spcBef>
                  <a:spcPct val="0"/>
                </a:spcBef>
                <a:buClrTx/>
                <a:buSzTx/>
                <a:buFontTx/>
                <a:buNone/>
              </a:pPr>
              <a:t>12</a:t>
            </a:fld>
            <a:endParaRPr lang="en-US" altLang="en-US" sz="1700" smtClean="0">
              <a:solidFill>
                <a:srgbClr val="777777"/>
              </a:solidFill>
            </a:endParaRPr>
          </a:p>
        </p:txBody>
      </p:sp>
      <p:sp>
        <p:nvSpPr>
          <p:cNvPr id="27652" name="Rectangle 2"/>
          <p:cNvSpPr>
            <a:spLocks noGrp="1" noChangeArrowheads="1"/>
          </p:cNvSpPr>
          <p:nvPr>
            <p:ph type="title" idx="4294967295"/>
          </p:nvPr>
        </p:nvSpPr>
        <p:spPr/>
        <p:txBody>
          <a:bodyPr/>
          <a:lstStyle/>
          <a:p>
            <a:pPr eaLnBrk="1" hangingPunct="1"/>
            <a:r>
              <a:rPr lang="en-US" altLang="en-US" sz="3400" smtClean="0"/>
              <a:t>Monopolistic Competition and Welfare</a:t>
            </a:r>
          </a:p>
        </p:txBody>
      </p:sp>
      <p:sp>
        <p:nvSpPr>
          <p:cNvPr id="15365" name="Rectangle 3"/>
          <p:cNvSpPr>
            <a:spLocks noGrp="1" noChangeArrowheads="1"/>
          </p:cNvSpPr>
          <p:nvPr>
            <p:ph type="body" idx="4294967295"/>
          </p:nvPr>
        </p:nvSpPr>
        <p:spPr>
          <a:xfrm>
            <a:off x="412750" y="1001713"/>
            <a:ext cx="8453438" cy="5248275"/>
          </a:xfrm>
        </p:spPr>
        <p:txBody>
          <a:bodyPr/>
          <a:lstStyle/>
          <a:p>
            <a:pPr eaLnBrk="1" hangingPunct="1"/>
            <a:r>
              <a:rPr lang="en-US" altLang="en-US" sz="2700" smtClean="0"/>
              <a:t>Number of firms in the market may not be optimal, due to external effects from the entry of new firms: </a:t>
            </a:r>
          </a:p>
          <a:p>
            <a:pPr lvl="1" eaLnBrk="1" hangingPunct="1"/>
            <a:r>
              <a:rPr lang="en-US" altLang="en-US" b="1" smtClean="0">
                <a:solidFill>
                  <a:srgbClr val="800080"/>
                </a:solidFill>
              </a:rPr>
              <a:t>The product-variety externality</a:t>
            </a:r>
            <a:r>
              <a:rPr lang="en-US" altLang="en-US" smtClean="0"/>
              <a:t>:  </a:t>
            </a:r>
            <a:br>
              <a:rPr lang="en-US" altLang="en-US" smtClean="0"/>
            </a:br>
            <a:r>
              <a:rPr lang="en-US" altLang="en-US" smtClean="0"/>
              <a:t>surplus consumers get from the introduction </a:t>
            </a:r>
            <a:br>
              <a:rPr lang="en-US" altLang="en-US" smtClean="0"/>
            </a:br>
            <a:r>
              <a:rPr lang="en-US" altLang="en-US" smtClean="0"/>
              <a:t>of new products</a:t>
            </a:r>
          </a:p>
          <a:p>
            <a:pPr lvl="1" eaLnBrk="1" hangingPunct="1"/>
            <a:r>
              <a:rPr lang="en-US" altLang="en-US" b="1" smtClean="0">
                <a:solidFill>
                  <a:srgbClr val="800080"/>
                </a:solidFill>
              </a:rPr>
              <a:t>The business-stealing externality</a:t>
            </a:r>
            <a:r>
              <a:rPr lang="en-US" altLang="en-US" smtClean="0"/>
              <a:t>:  </a:t>
            </a:r>
            <a:br>
              <a:rPr lang="en-US" altLang="en-US" smtClean="0"/>
            </a:br>
            <a:r>
              <a:rPr lang="en-US" altLang="en-US" smtClean="0"/>
              <a:t>losses incurred by existing firms </a:t>
            </a:r>
            <a:br>
              <a:rPr lang="en-US" altLang="en-US" smtClean="0"/>
            </a:br>
            <a:r>
              <a:rPr lang="en-US" altLang="en-US" smtClean="0"/>
              <a:t>when new firms enter market</a:t>
            </a:r>
          </a:p>
          <a:p>
            <a:pPr eaLnBrk="1" hangingPunct="1"/>
            <a:r>
              <a:rPr lang="en-US" altLang="en-US" sz="2700" smtClean="0"/>
              <a:t>The inefficiencies of monopolistic competition are subtle and hard to measure.  No easy way for policymakers to improve the market outcome.  </a:t>
            </a:r>
          </a:p>
        </p:txBody>
      </p:sp>
      <p:sp>
        <p:nvSpPr>
          <p:cNvPr id="2765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wipe(left)">
                                      <p:cBhvr>
                                        <p:cTn id="7" dur="500"/>
                                        <p:tgtEl>
                                          <p:spTgt spid="153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5">
                                            <p:txEl>
                                              <p:pRg st="1" end="1"/>
                                            </p:txEl>
                                          </p:spTgt>
                                        </p:tgtEl>
                                        <p:attrNameLst>
                                          <p:attrName>style.visibility</p:attrName>
                                        </p:attrNameLst>
                                      </p:cBhvr>
                                      <p:to>
                                        <p:strVal val="visible"/>
                                      </p:to>
                                    </p:set>
                                    <p:animEffect transition="in" filter="wipe(left)">
                                      <p:cBhvr>
                                        <p:cTn id="12" dur="500"/>
                                        <p:tgtEl>
                                          <p:spTgt spid="153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5">
                                            <p:txEl>
                                              <p:pRg st="2" end="2"/>
                                            </p:txEl>
                                          </p:spTgt>
                                        </p:tgtEl>
                                        <p:attrNameLst>
                                          <p:attrName>style.visibility</p:attrName>
                                        </p:attrNameLst>
                                      </p:cBhvr>
                                      <p:to>
                                        <p:strVal val="visible"/>
                                      </p:to>
                                    </p:set>
                                    <p:animEffect transition="in" filter="wipe(left)">
                                      <p:cBhvr>
                                        <p:cTn id="17" dur="500"/>
                                        <p:tgtEl>
                                          <p:spTgt spid="153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5">
                                            <p:txEl>
                                              <p:pRg st="3" end="3"/>
                                            </p:txEl>
                                          </p:spTgt>
                                        </p:tgtEl>
                                        <p:attrNameLst>
                                          <p:attrName>style.visibility</p:attrName>
                                        </p:attrNameLst>
                                      </p:cBhvr>
                                      <p:to>
                                        <p:strVal val="visible"/>
                                      </p:to>
                                    </p:set>
                                    <p:animEffect transition="in" filter="wipe(left)">
                                      <p:cBhvr>
                                        <p:cTn id="22" dur="500"/>
                                        <p:tgtEl>
                                          <p:spTgt spid="153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bldLvl="4"/>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3174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DB7EB02F-4248-4B88-873D-E652B0868449}" type="slidenum">
              <a:rPr lang="en-US" altLang="en-US" sz="1700" smtClean="0">
                <a:solidFill>
                  <a:srgbClr val="777777"/>
                </a:solidFill>
              </a:rPr>
              <a:pPr>
                <a:lnSpc>
                  <a:spcPct val="100000"/>
                </a:lnSpc>
                <a:spcBef>
                  <a:spcPct val="0"/>
                </a:spcBef>
                <a:buClrTx/>
                <a:buSzTx/>
                <a:buFontTx/>
                <a:buNone/>
              </a:pPr>
              <a:t>13</a:t>
            </a:fld>
            <a:endParaRPr lang="en-US" altLang="en-US" sz="1700" smtClean="0">
              <a:solidFill>
                <a:srgbClr val="777777"/>
              </a:solidFill>
            </a:endParaRPr>
          </a:p>
        </p:txBody>
      </p:sp>
      <p:sp>
        <p:nvSpPr>
          <p:cNvPr id="31748" name="Rectangle 2"/>
          <p:cNvSpPr>
            <a:spLocks noGrp="1" noChangeArrowheads="1"/>
          </p:cNvSpPr>
          <p:nvPr>
            <p:ph type="title" idx="4294967295"/>
          </p:nvPr>
        </p:nvSpPr>
        <p:spPr/>
        <p:txBody>
          <a:bodyPr/>
          <a:lstStyle/>
          <a:p>
            <a:pPr eaLnBrk="1" hangingPunct="1"/>
            <a:r>
              <a:rPr lang="en-US" altLang="en-US" smtClean="0"/>
              <a:t>Advertising</a:t>
            </a:r>
          </a:p>
        </p:txBody>
      </p:sp>
      <p:sp>
        <p:nvSpPr>
          <p:cNvPr id="17413" name="Rectangle 3"/>
          <p:cNvSpPr>
            <a:spLocks noGrp="1" noChangeArrowheads="1"/>
          </p:cNvSpPr>
          <p:nvPr>
            <p:ph type="body" idx="4294967295"/>
          </p:nvPr>
        </p:nvSpPr>
        <p:spPr/>
        <p:txBody>
          <a:bodyPr/>
          <a:lstStyle/>
          <a:p>
            <a:pPr eaLnBrk="1" hangingPunct="1"/>
            <a:r>
              <a:rPr lang="en-US" altLang="en-US" smtClean="0"/>
              <a:t>In monopolistically competitive industries, product differentiation and markup pricing </a:t>
            </a:r>
            <a:br>
              <a:rPr lang="en-US" altLang="en-US" smtClean="0"/>
            </a:br>
            <a:r>
              <a:rPr lang="en-US" altLang="en-US" smtClean="0"/>
              <a:t>lead naturally to the use of advertising.  </a:t>
            </a:r>
          </a:p>
          <a:p>
            <a:pPr eaLnBrk="1" hangingPunct="1"/>
            <a:r>
              <a:rPr lang="en-US" altLang="en-US" smtClean="0"/>
              <a:t>In general, the more differentiated the products, </a:t>
            </a:r>
            <a:br>
              <a:rPr lang="en-US" altLang="en-US" smtClean="0"/>
            </a:br>
            <a:r>
              <a:rPr lang="en-US" altLang="en-US" smtClean="0"/>
              <a:t>the more advertising firms buy.  </a:t>
            </a:r>
          </a:p>
          <a:p>
            <a:pPr eaLnBrk="1" hangingPunct="1"/>
            <a:r>
              <a:rPr lang="en-US" altLang="en-US" smtClean="0"/>
              <a:t>Economists disagree about the social value of advertising.  </a:t>
            </a:r>
          </a:p>
        </p:txBody>
      </p:sp>
      <p:sp>
        <p:nvSpPr>
          <p:cNvPr id="3175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Effect transition="in" filter="wipe(left)">
                                      <p:cBhvr>
                                        <p:cTn id="7" dur="500"/>
                                        <p:tgtEl>
                                          <p:spTgt spid="174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3">
                                            <p:txEl>
                                              <p:pRg st="1" end="1"/>
                                            </p:txEl>
                                          </p:spTgt>
                                        </p:tgtEl>
                                        <p:attrNameLst>
                                          <p:attrName>style.visibility</p:attrName>
                                        </p:attrNameLst>
                                      </p:cBhvr>
                                      <p:to>
                                        <p:strVal val="visible"/>
                                      </p:to>
                                    </p:set>
                                    <p:animEffect transition="in" filter="wipe(left)">
                                      <p:cBhvr>
                                        <p:cTn id="12" dur="500"/>
                                        <p:tgtEl>
                                          <p:spTgt spid="174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3">
                                            <p:txEl>
                                              <p:pRg st="2" end="2"/>
                                            </p:txEl>
                                          </p:spTgt>
                                        </p:tgtEl>
                                        <p:attrNameLst>
                                          <p:attrName>style.visibility</p:attrName>
                                        </p:attrNameLst>
                                      </p:cBhvr>
                                      <p:to>
                                        <p:strVal val="visible"/>
                                      </p:to>
                                    </p:set>
                                    <p:animEffect transition="in" filter="wipe(left)">
                                      <p:cBhvr>
                                        <p:cTn id="17" dur="500"/>
                                        <p:tgtEl>
                                          <p:spTgt spid="174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bldLvl="4"/>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3379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913B40FA-0A63-4D34-994E-CC7B934BBA0C}" type="slidenum">
              <a:rPr lang="en-US" altLang="en-US" sz="1700" smtClean="0">
                <a:solidFill>
                  <a:srgbClr val="777777"/>
                </a:solidFill>
              </a:rPr>
              <a:pPr>
                <a:lnSpc>
                  <a:spcPct val="100000"/>
                </a:lnSpc>
                <a:spcBef>
                  <a:spcPct val="0"/>
                </a:spcBef>
                <a:buClrTx/>
                <a:buSzTx/>
                <a:buFontTx/>
                <a:buNone/>
              </a:pPr>
              <a:t>14</a:t>
            </a:fld>
            <a:endParaRPr lang="en-US" altLang="en-US" sz="1700" smtClean="0">
              <a:solidFill>
                <a:srgbClr val="777777"/>
              </a:solidFill>
            </a:endParaRPr>
          </a:p>
        </p:txBody>
      </p:sp>
      <p:sp>
        <p:nvSpPr>
          <p:cNvPr id="33796" name="Rectangle 2"/>
          <p:cNvSpPr>
            <a:spLocks noGrp="1" noChangeArrowheads="1"/>
          </p:cNvSpPr>
          <p:nvPr>
            <p:ph type="title" idx="4294967295"/>
          </p:nvPr>
        </p:nvSpPr>
        <p:spPr/>
        <p:txBody>
          <a:bodyPr/>
          <a:lstStyle/>
          <a:p>
            <a:pPr eaLnBrk="1" hangingPunct="1"/>
            <a:r>
              <a:rPr lang="en-US" altLang="en-US" smtClean="0"/>
              <a:t>The Critique of Advertising</a:t>
            </a:r>
          </a:p>
        </p:txBody>
      </p:sp>
      <p:sp>
        <p:nvSpPr>
          <p:cNvPr id="143363" name="Rectangle 3"/>
          <p:cNvSpPr>
            <a:spLocks noGrp="1" noChangeArrowheads="1"/>
          </p:cNvSpPr>
          <p:nvPr>
            <p:ph type="body" idx="4294967295"/>
          </p:nvPr>
        </p:nvSpPr>
        <p:spPr/>
        <p:txBody>
          <a:bodyPr/>
          <a:lstStyle/>
          <a:p>
            <a:pPr eaLnBrk="1" hangingPunct="1">
              <a:spcBef>
                <a:spcPct val="30000"/>
              </a:spcBef>
            </a:pPr>
            <a:r>
              <a:rPr lang="en-US" altLang="en-US" smtClean="0"/>
              <a:t>Critics of advertising believe:</a:t>
            </a:r>
          </a:p>
          <a:p>
            <a:pPr lvl="1" eaLnBrk="1" hangingPunct="1">
              <a:spcBef>
                <a:spcPct val="30000"/>
              </a:spcBef>
            </a:pPr>
            <a:r>
              <a:rPr lang="en-US" altLang="en-US" smtClean="0"/>
              <a:t>Society is wasting the resources it devotes to advertising.</a:t>
            </a:r>
          </a:p>
          <a:p>
            <a:pPr lvl="1" eaLnBrk="1" hangingPunct="1">
              <a:spcBef>
                <a:spcPct val="30000"/>
              </a:spcBef>
            </a:pPr>
            <a:r>
              <a:rPr lang="en-US" altLang="en-US" smtClean="0"/>
              <a:t>Firms advertise to manipulate people’s tastes.</a:t>
            </a:r>
          </a:p>
          <a:p>
            <a:pPr lvl="1" eaLnBrk="1" hangingPunct="1">
              <a:spcBef>
                <a:spcPct val="30000"/>
              </a:spcBef>
            </a:pPr>
            <a:r>
              <a:rPr lang="en-US" altLang="en-US" smtClean="0"/>
              <a:t>Advertising impedes competition –  </a:t>
            </a:r>
            <a:br>
              <a:rPr lang="en-US" altLang="en-US" smtClean="0"/>
            </a:br>
            <a:r>
              <a:rPr lang="en-US" altLang="en-US" smtClean="0"/>
              <a:t>it creates the perception that products are </a:t>
            </a:r>
            <a:br>
              <a:rPr lang="en-US" altLang="en-US" smtClean="0"/>
            </a:br>
            <a:r>
              <a:rPr lang="en-US" altLang="en-US" smtClean="0"/>
              <a:t>more differentiated than they really are, </a:t>
            </a:r>
            <a:br>
              <a:rPr lang="en-US" altLang="en-US" smtClean="0"/>
            </a:br>
            <a:r>
              <a:rPr lang="en-US" altLang="en-US" smtClean="0"/>
              <a:t>allowing higher markups.</a:t>
            </a:r>
          </a:p>
        </p:txBody>
      </p:sp>
      <p:sp>
        <p:nvSpPr>
          <p:cNvPr id="3379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animEffect transition="in" filter="wipe(left)">
                                      <p:cBhvr>
                                        <p:cTn id="7" dur="500"/>
                                        <p:tgtEl>
                                          <p:spTgt spid="143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3">
                                            <p:txEl>
                                              <p:pRg st="2" end="2"/>
                                            </p:txEl>
                                          </p:spTgt>
                                        </p:tgtEl>
                                        <p:attrNameLst>
                                          <p:attrName>style.visibility</p:attrName>
                                        </p:attrNameLst>
                                      </p:cBhvr>
                                      <p:to>
                                        <p:strVal val="visible"/>
                                      </p:to>
                                    </p:set>
                                    <p:animEffect transition="in" filter="wipe(left)">
                                      <p:cBhvr>
                                        <p:cTn id="12" dur="500"/>
                                        <p:tgtEl>
                                          <p:spTgt spid="1433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63">
                                            <p:txEl>
                                              <p:pRg st="3" end="3"/>
                                            </p:txEl>
                                          </p:spTgt>
                                        </p:tgtEl>
                                        <p:attrNameLst>
                                          <p:attrName>style.visibility</p:attrName>
                                        </p:attrNameLst>
                                      </p:cBhvr>
                                      <p:to>
                                        <p:strVal val="visible"/>
                                      </p:to>
                                    </p:set>
                                    <p:animEffect transition="in" filter="wipe(left)">
                                      <p:cBhvr>
                                        <p:cTn id="17" dur="500"/>
                                        <p:tgtEl>
                                          <p:spTgt spid="143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3584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AC9AC458-9B32-4C53-98D9-C4D206B7F8F8}" type="slidenum">
              <a:rPr lang="en-US" altLang="en-US" sz="1700" smtClean="0">
                <a:solidFill>
                  <a:srgbClr val="777777"/>
                </a:solidFill>
              </a:rPr>
              <a:pPr>
                <a:lnSpc>
                  <a:spcPct val="100000"/>
                </a:lnSpc>
                <a:spcBef>
                  <a:spcPct val="0"/>
                </a:spcBef>
                <a:buClrTx/>
                <a:buSzTx/>
                <a:buFontTx/>
                <a:buNone/>
              </a:pPr>
              <a:t>15</a:t>
            </a:fld>
            <a:endParaRPr lang="en-US" altLang="en-US" sz="1700" smtClean="0">
              <a:solidFill>
                <a:srgbClr val="777777"/>
              </a:solidFill>
            </a:endParaRPr>
          </a:p>
        </p:txBody>
      </p:sp>
      <p:sp>
        <p:nvSpPr>
          <p:cNvPr id="35844" name="Rectangle 2"/>
          <p:cNvSpPr>
            <a:spLocks noGrp="1" noChangeArrowheads="1"/>
          </p:cNvSpPr>
          <p:nvPr>
            <p:ph type="title" idx="4294967295"/>
          </p:nvPr>
        </p:nvSpPr>
        <p:spPr/>
        <p:txBody>
          <a:bodyPr/>
          <a:lstStyle/>
          <a:p>
            <a:pPr eaLnBrk="1" hangingPunct="1"/>
            <a:r>
              <a:rPr lang="en-US" altLang="en-US" smtClean="0"/>
              <a:t>The Defense of Advertising</a:t>
            </a:r>
          </a:p>
        </p:txBody>
      </p:sp>
      <p:sp>
        <p:nvSpPr>
          <p:cNvPr id="144387" name="Rectangle 3"/>
          <p:cNvSpPr>
            <a:spLocks noGrp="1" noChangeArrowheads="1"/>
          </p:cNvSpPr>
          <p:nvPr>
            <p:ph type="body" idx="4294967295"/>
          </p:nvPr>
        </p:nvSpPr>
        <p:spPr>
          <a:xfrm>
            <a:off x="457200" y="1001713"/>
            <a:ext cx="8229600" cy="5411787"/>
          </a:xfrm>
        </p:spPr>
        <p:txBody>
          <a:bodyPr/>
          <a:lstStyle/>
          <a:p>
            <a:pPr eaLnBrk="1" hangingPunct="1"/>
            <a:r>
              <a:rPr lang="en-US" altLang="en-US" sz="2700" smtClean="0"/>
              <a:t>Defenders of advertising believe:</a:t>
            </a:r>
          </a:p>
          <a:p>
            <a:pPr lvl="1" eaLnBrk="1" hangingPunct="1">
              <a:spcBef>
                <a:spcPct val="25000"/>
              </a:spcBef>
            </a:pPr>
            <a:r>
              <a:rPr lang="en-US" altLang="en-US" smtClean="0"/>
              <a:t>It provides useful information to buyers.</a:t>
            </a:r>
          </a:p>
          <a:p>
            <a:pPr lvl="1" eaLnBrk="1" hangingPunct="1">
              <a:spcBef>
                <a:spcPct val="25000"/>
              </a:spcBef>
            </a:pPr>
            <a:r>
              <a:rPr lang="en-US" altLang="en-US" smtClean="0"/>
              <a:t>Informed buyers can more easily find and exploit price differences.</a:t>
            </a:r>
          </a:p>
          <a:p>
            <a:pPr lvl="1" eaLnBrk="1" hangingPunct="1">
              <a:spcBef>
                <a:spcPct val="25000"/>
              </a:spcBef>
            </a:pPr>
            <a:r>
              <a:rPr lang="en-US" altLang="en-US" smtClean="0"/>
              <a:t>Thus, advertising promotes competition and reduces market power.</a:t>
            </a:r>
          </a:p>
          <a:p>
            <a:pPr eaLnBrk="1" hangingPunct="1">
              <a:spcBef>
                <a:spcPct val="55000"/>
              </a:spcBef>
            </a:pPr>
            <a:r>
              <a:rPr lang="en-US" altLang="en-US" sz="2700" smtClean="0"/>
              <a:t>Results of a prominent study:  </a:t>
            </a:r>
            <a:br>
              <a:rPr lang="en-US" altLang="en-US" sz="2700" smtClean="0"/>
            </a:br>
            <a:r>
              <a:rPr lang="en-US" altLang="en-US" sz="2700" smtClean="0"/>
              <a:t>Eyeglasses were more expensive in states </a:t>
            </a:r>
            <a:br>
              <a:rPr lang="en-US" altLang="en-US" sz="2700" smtClean="0"/>
            </a:br>
            <a:r>
              <a:rPr lang="en-US" altLang="en-US" sz="2700" smtClean="0"/>
              <a:t>that prohibited advertising by eyeglass makers </a:t>
            </a:r>
            <a:br>
              <a:rPr lang="en-US" altLang="en-US" sz="2700" smtClean="0"/>
            </a:br>
            <a:r>
              <a:rPr lang="en-US" altLang="en-US" sz="2700" smtClean="0"/>
              <a:t>than in states that did not restrict such advertising.  </a:t>
            </a:r>
          </a:p>
        </p:txBody>
      </p:sp>
      <p:sp>
        <p:nvSpPr>
          <p:cNvPr id="3584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7">
                                            <p:txEl>
                                              <p:pRg st="1" end="1"/>
                                            </p:txEl>
                                          </p:spTgt>
                                        </p:tgtEl>
                                        <p:attrNameLst>
                                          <p:attrName>style.visibility</p:attrName>
                                        </p:attrNameLst>
                                      </p:cBhvr>
                                      <p:to>
                                        <p:strVal val="visible"/>
                                      </p:to>
                                    </p:set>
                                    <p:animEffect transition="in" filter="wipe(left)">
                                      <p:cBhvr>
                                        <p:cTn id="7" dur="500"/>
                                        <p:tgtEl>
                                          <p:spTgt spid="144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87">
                                            <p:txEl>
                                              <p:pRg st="2" end="2"/>
                                            </p:txEl>
                                          </p:spTgt>
                                        </p:tgtEl>
                                        <p:attrNameLst>
                                          <p:attrName>style.visibility</p:attrName>
                                        </p:attrNameLst>
                                      </p:cBhvr>
                                      <p:to>
                                        <p:strVal val="visible"/>
                                      </p:to>
                                    </p:set>
                                    <p:animEffect transition="in" filter="wipe(left)">
                                      <p:cBhvr>
                                        <p:cTn id="12" dur="500"/>
                                        <p:tgtEl>
                                          <p:spTgt spid="144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387">
                                            <p:txEl>
                                              <p:pRg st="3" end="3"/>
                                            </p:txEl>
                                          </p:spTgt>
                                        </p:tgtEl>
                                        <p:attrNameLst>
                                          <p:attrName>style.visibility</p:attrName>
                                        </p:attrNameLst>
                                      </p:cBhvr>
                                      <p:to>
                                        <p:strVal val="visible"/>
                                      </p:to>
                                    </p:set>
                                    <p:animEffect transition="in" filter="wipe(left)">
                                      <p:cBhvr>
                                        <p:cTn id="17" dur="500"/>
                                        <p:tgtEl>
                                          <p:spTgt spid="1443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4387">
                                            <p:txEl>
                                              <p:pRg st="4" end="4"/>
                                            </p:txEl>
                                          </p:spTgt>
                                        </p:tgtEl>
                                        <p:attrNameLst>
                                          <p:attrName>style.visibility</p:attrName>
                                        </p:attrNameLst>
                                      </p:cBhvr>
                                      <p:to>
                                        <p:strVal val="visible"/>
                                      </p:to>
                                    </p:set>
                                    <p:animEffect transition="in" filter="wipe(left)">
                                      <p:cBhvr>
                                        <p:cTn id="22" dur="500"/>
                                        <p:tgtEl>
                                          <p:spTgt spid="144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3789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31E65C76-8D60-44C9-AB7A-8D1D2535EF0C}" type="slidenum">
              <a:rPr lang="en-US" altLang="en-US" sz="1700" smtClean="0">
                <a:solidFill>
                  <a:srgbClr val="777777"/>
                </a:solidFill>
              </a:rPr>
              <a:pPr>
                <a:lnSpc>
                  <a:spcPct val="100000"/>
                </a:lnSpc>
                <a:spcBef>
                  <a:spcPct val="0"/>
                </a:spcBef>
                <a:buClrTx/>
                <a:buSzTx/>
                <a:buFontTx/>
                <a:buNone/>
              </a:pPr>
              <a:t>16</a:t>
            </a:fld>
            <a:endParaRPr lang="en-US" altLang="en-US" sz="1700" smtClean="0">
              <a:solidFill>
                <a:srgbClr val="777777"/>
              </a:solidFill>
            </a:endParaRPr>
          </a:p>
        </p:txBody>
      </p:sp>
      <p:sp>
        <p:nvSpPr>
          <p:cNvPr id="37892" name="Rectangle 2"/>
          <p:cNvSpPr>
            <a:spLocks noGrp="1" noChangeArrowheads="1"/>
          </p:cNvSpPr>
          <p:nvPr>
            <p:ph type="title" idx="4294967295"/>
          </p:nvPr>
        </p:nvSpPr>
        <p:spPr/>
        <p:txBody>
          <a:bodyPr/>
          <a:lstStyle/>
          <a:p>
            <a:pPr eaLnBrk="1" hangingPunct="1"/>
            <a:r>
              <a:rPr lang="en-US" altLang="en-US" sz="3700" smtClean="0"/>
              <a:t>Advertising as a Signal of Quality</a:t>
            </a:r>
          </a:p>
        </p:txBody>
      </p:sp>
      <p:sp>
        <p:nvSpPr>
          <p:cNvPr id="20485" name="Rectangle 3"/>
          <p:cNvSpPr>
            <a:spLocks noGrp="1" noChangeArrowheads="1"/>
          </p:cNvSpPr>
          <p:nvPr>
            <p:ph type="body" idx="4294967295"/>
          </p:nvPr>
        </p:nvSpPr>
        <p:spPr>
          <a:xfrm>
            <a:off x="409575" y="1001713"/>
            <a:ext cx="8461375" cy="5367337"/>
          </a:xfrm>
        </p:spPr>
        <p:txBody>
          <a:bodyPr/>
          <a:lstStyle/>
          <a:p>
            <a:pPr marL="0" indent="0" eaLnBrk="1" hangingPunct="1">
              <a:spcBef>
                <a:spcPct val="30000"/>
              </a:spcBef>
              <a:buFont typeface="Wingdings" panose="05000000000000000000" pitchFamily="2" charset="2"/>
              <a:buNone/>
            </a:pPr>
            <a:r>
              <a:rPr lang="en-US" altLang="en-US" sz="2700" smtClean="0"/>
              <a:t>A firm’s willingness to spend huge amounts </a:t>
            </a:r>
            <a:br>
              <a:rPr lang="en-US" altLang="en-US" sz="2700" smtClean="0"/>
            </a:br>
            <a:r>
              <a:rPr lang="en-US" altLang="en-US" sz="2700" smtClean="0"/>
              <a:t>on advertising may signal the quality of its product </a:t>
            </a:r>
            <a:br>
              <a:rPr lang="en-US" altLang="en-US" sz="2700" smtClean="0"/>
            </a:br>
            <a:r>
              <a:rPr lang="en-US" altLang="en-US" sz="2700" smtClean="0"/>
              <a:t>to consumers, </a:t>
            </a:r>
            <a:r>
              <a:rPr lang="en-US" altLang="en-US" sz="2700" i="1" smtClean="0"/>
              <a:t>regardless of the content of ads</a:t>
            </a:r>
            <a:r>
              <a:rPr lang="en-US" altLang="en-US" sz="2700" smtClean="0"/>
              <a:t>.   </a:t>
            </a:r>
          </a:p>
          <a:p>
            <a:pPr marL="465138" lvl="1" eaLnBrk="1" hangingPunct="1">
              <a:spcBef>
                <a:spcPct val="30000"/>
              </a:spcBef>
            </a:pPr>
            <a:r>
              <a:rPr lang="en-US" altLang="en-US" smtClean="0"/>
              <a:t>Ads may convince buyers to try a product once, </a:t>
            </a:r>
            <a:br>
              <a:rPr lang="en-US" altLang="en-US" smtClean="0"/>
            </a:br>
            <a:r>
              <a:rPr lang="en-US" altLang="en-US" smtClean="0"/>
              <a:t>but the product must be of high quality for people </a:t>
            </a:r>
            <a:br>
              <a:rPr lang="en-US" altLang="en-US" smtClean="0"/>
            </a:br>
            <a:r>
              <a:rPr lang="en-US" altLang="en-US" smtClean="0"/>
              <a:t>to become repeat buyers.  </a:t>
            </a:r>
          </a:p>
          <a:p>
            <a:pPr marL="465138" lvl="1" eaLnBrk="1" hangingPunct="1">
              <a:spcBef>
                <a:spcPct val="30000"/>
              </a:spcBef>
            </a:pPr>
            <a:r>
              <a:rPr lang="en-US" altLang="en-US" smtClean="0"/>
              <a:t>The most expensive ads are not worthwhile </a:t>
            </a:r>
            <a:br>
              <a:rPr lang="en-US" altLang="en-US" smtClean="0"/>
            </a:br>
            <a:r>
              <a:rPr lang="en-US" altLang="en-US" smtClean="0"/>
              <a:t>unless they lead to repeat buyers.  </a:t>
            </a:r>
          </a:p>
          <a:p>
            <a:pPr marL="465138" lvl="1" eaLnBrk="1" hangingPunct="1">
              <a:spcBef>
                <a:spcPct val="30000"/>
              </a:spcBef>
            </a:pPr>
            <a:r>
              <a:rPr lang="en-US" altLang="en-US" smtClean="0"/>
              <a:t>When consumers see expensive ads, </a:t>
            </a:r>
            <a:br>
              <a:rPr lang="en-US" altLang="en-US" smtClean="0"/>
            </a:br>
            <a:r>
              <a:rPr lang="en-US" altLang="en-US" smtClean="0"/>
              <a:t>they think the product must be good if the company</a:t>
            </a:r>
            <a:br>
              <a:rPr lang="en-US" altLang="en-US" smtClean="0"/>
            </a:br>
            <a:r>
              <a:rPr lang="en-US" altLang="en-US" smtClean="0"/>
              <a:t>is willing to spend so much on advertising.</a:t>
            </a:r>
          </a:p>
        </p:txBody>
      </p:sp>
      <p:sp>
        <p:nvSpPr>
          <p:cNvPr id="3789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wipe(left)">
                                      <p:cBhvr>
                                        <p:cTn id="7" dur="500"/>
                                        <p:tgtEl>
                                          <p:spTgt spid="204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5">
                                            <p:txEl>
                                              <p:pRg st="1" end="1"/>
                                            </p:txEl>
                                          </p:spTgt>
                                        </p:tgtEl>
                                        <p:attrNameLst>
                                          <p:attrName>style.visibility</p:attrName>
                                        </p:attrNameLst>
                                      </p:cBhvr>
                                      <p:to>
                                        <p:strVal val="visible"/>
                                      </p:to>
                                    </p:set>
                                    <p:animEffect transition="in" filter="wipe(left)">
                                      <p:cBhvr>
                                        <p:cTn id="12" dur="500"/>
                                        <p:tgtEl>
                                          <p:spTgt spid="2048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5">
                                            <p:txEl>
                                              <p:pRg st="2" end="2"/>
                                            </p:txEl>
                                          </p:spTgt>
                                        </p:tgtEl>
                                        <p:attrNameLst>
                                          <p:attrName>style.visibility</p:attrName>
                                        </p:attrNameLst>
                                      </p:cBhvr>
                                      <p:to>
                                        <p:strVal val="visible"/>
                                      </p:to>
                                    </p:set>
                                    <p:animEffect transition="in" filter="wipe(left)">
                                      <p:cBhvr>
                                        <p:cTn id="17" dur="500"/>
                                        <p:tgtEl>
                                          <p:spTgt spid="2048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5">
                                            <p:txEl>
                                              <p:pRg st="3" end="3"/>
                                            </p:txEl>
                                          </p:spTgt>
                                        </p:tgtEl>
                                        <p:attrNameLst>
                                          <p:attrName>style.visibility</p:attrName>
                                        </p:attrNameLst>
                                      </p:cBhvr>
                                      <p:to>
                                        <p:strVal val="visible"/>
                                      </p:to>
                                    </p:set>
                                    <p:animEffect transition="in" filter="wipe(left)">
                                      <p:cBhvr>
                                        <p:cTn id="22" dur="500"/>
                                        <p:tgtEl>
                                          <p:spTgt spid="204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3993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F04D96FE-6512-4882-856E-31C778F3420D}" type="slidenum">
              <a:rPr lang="en-US" altLang="en-US" sz="1700" smtClean="0">
                <a:solidFill>
                  <a:srgbClr val="777777"/>
                </a:solidFill>
              </a:rPr>
              <a:pPr>
                <a:lnSpc>
                  <a:spcPct val="100000"/>
                </a:lnSpc>
                <a:spcBef>
                  <a:spcPct val="0"/>
                </a:spcBef>
                <a:buClrTx/>
                <a:buSzTx/>
                <a:buFontTx/>
                <a:buNone/>
              </a:pPr>
              <a:t>17</a:t>
            </a:fld>
            <a:endParaRPr lang="en-US" altLang="en-US" sz="1700" smtClean="0">
              <a:solidFill>
                <a:srgbClr val="777777"/>
              </a:solidFill>
            </a:endParaRPr>
          </a:p>
        </p:txBody>
      </p:sp>
      <p:sp>
        <p:nvSpPr>
          <p:cNvPr id="39940" name="Rectangle 2"/>
          <p:cNvSpPr>
            <a:spLocks noGrp="1" noChangeArrowheads="1"/>
          </p:cNvSpPr>
          <p:nvPr>
            <p:ph type="title" idx="4294967295"/>
          </p:nvPr>
        </p:nvSpPr>
        <p:spPr/>
        <p:txBody>
          <a:bodyPr/>
          <a:lstStyle/>
          <a:p>
            <a:pPr eaLnBrk="1" hangingPunct="1"/>
            <a:r>
              <a:rPr lang="en-US" altLang="en-US" smtClean="0"/>
              <a:t>Brand Names</a:t>
            </a:r>
          </a:p>
        </p:txBody>
      </p:sp>
      <p:sp>
        <p:nvSpPr>
          <p:cNvPr id="21509" name="Rectangle 3"/>
          <p:cNvSpPr>
            <a:spLocks noGrp="1" noChangeArrowheads="1"/>
          </p:cNvSpPr>
          <p:nvPr>
            <p:ph type="body" idx="4294967295"/>
          </p:nvPr>
        </p:nvSpPr>
        <p:spPr/>
        <p:txBody>
          <a:bodyPr/>
          <a:lstStyle/>
          <a:p>
            <a:pPr eaLnBrk="1" hangingPunct="1"/>
            <a:r>
              <a:rPr lang="en-US" altLang="en-US" sz="2700" smtClean="0"/>
              <a:t>In many markets, brand name products coexist with generic ones.  </a:t>
            </a:r>
          </a:p>
          <a:p>
            <a:pPr eaLnBrk="1" hangingPunct="1"/>
            <a:r>
              <a:rPr lang="en-US" altLang="en-US" sz="2700" smtClean="0"/>
              <a:t>Firms with brand names usually spend more on advertising, charge higher prices for the products.  </a:t>
            </a:r>
          </a:p>
          <a:p>
            <a:pPr eaLnBrk="1" hangingPunct="1"/>
            <a:r>
              <a:rPr lang="en-US" altLang="en-US" sz="2700" smtClean="0"/>
              <a:t>As with advertising, there is disagreement about the economics of brand names…</a:t>
            </a:r>
          </a:p>
        </p:txBody>
      </p:sp>
      <p:sp>
        <p:nvSpPr>
          <p:cNvPr id="3994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wipe(left)">
                                      <p:cBhvr>
                                        <p:cTn id="7" dur="500"/>
                                        <p:tgtEl>
                                          <p:spTgt spid="215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wipe(left)">
                                      <p:cBhvr>
                                        <p:cTn id="12" dur="500"/>
                                        <p:tgtEl>
                                          <p:spTgt spid="215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wipe(left)">
                                      <p:cBhvr>
                                        <p:cTn id="17" dur="500"/>
                                        <p:tgtEl>
                                          <p:spTgt spid="215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bldLvl="4"/>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4198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1754DA4B-128B-48B6-B227-9C4CAFAAE44A}" type="slidenum">
              <a:rPr lang="en-US" altLang="en-US" sz="1700" smtClean="0">
                <a:solidFill>
                  <a:srgbClr val="777777"/>
                </a:solidFill>
              </a:rPr>
              <a:pPr>
                <a:lnSpc>
                  <a:spcPct val="100000"/>
                </a:lnSpc>
                <a:spcBef>
                  <a:spcPct val="0"/>
                </a:spcBef>
                <a:buClrTx/>
                <a:buSzTx/>
                <a:buFontTx/>
                <a:buNone/>
              </a:pPr>
              <a:t>18</a:t>
            </a:fld>
            <a:endParaRPr lang="en-US" altLang="en-US" sz="1700" smtClean="0">
              <a:solidFill>
                <a:srgbClr val="777777"/>
              </a:solidFill>
            </a:endParaRPr>
          </a:p>
        </p:txBody>
      </p:sp>
      <p:sp>
        <p:nvSpPr>
          <p:cNvPr id="41988" name="Rectangle 2"/>
          <p:cNvSpPr>
            <a:spLocks noGrp="1" noChangeArrowheads="1"/>
          </p:cNvSpPr>
          <p:nvPr>
            <p:ph type="title" idx="4294967295"/>
          </p:nvPr>
        </p:nvSpPr>
        <p:spPr/>
        <p:txBody>
          <a:bodyPr/>
          <a:lstStyle/>
          <a:p>
            <a:pPr eaLnBrk="1" hangingPunct="1"/>
            <a:r>
              <a:rPr lang="en-US" altLang="en-US" smtClean="0"/>
              <a:t>The Critique of Brand Names</a:t>
            </a:r>
          </a:p>
        </p:txBody>
      </p:sp>
      <p:sp>
        <p:nvSpPr>
          <p:cNvPr id="153603" name="Rectangle 3"/>
          <p:cNvSpPr>
            <a:spLocks noGrp="1" noChangeArrowheads="1"/>
          </p:cNvSpPr>
          <p:nvPr>
            <p:ph type="body" idx="4294967295"/>
          </p:nvPr>
        </p:nvSpPr>
        <p:spPr/>
        <p:txBody>
          <a:bodyPr/>
          <a:lstStyle/>
          <a:p>
            <a:pPr eaLnBrk="1" hangingPunct="1"/>
            <a:r>
              <a:rPr lang="en-US" altLang="en-US" smtClean="0"/>
              <a:t>Critics of brand names believe:</a:t>
            </a:r>
          </a:p>
          <a:p>
            <a:pPr lvl="1" eaLnBrk="1" hangingPunct="1"/>
            <a:r>
              <a:rPr lang="en-US" altLang="en-US" smtClean="0"/>
              <a:t>Brand names cause consumers to perceive differences that do not really exist.</a:t>
            </a:r>
          </a:p>
          <a:p>
            <a:pPr lvl="1" eaLnBrk="1" hangingPunct="1"/>
            <a:r>
              <a:rPr lang="en-US" altLang="en-US" smtClean="0"/>
              <a:t>Consumers’ willingness to pay more for brand names is irrational, fostered by advertising.</a:t>
            </a:r>
          </a:p>
          <a:p>
            <a:pPr lvl="1" eaLnBrk="1" hangingPunct="1"/>
            <a:r>
              <a:rPr lang="en-US" altLang="en-US" smtClean="0"/>
              <a:t>Eliminating govt protection of trademarks </a:t>
            </a:r>
            <a:br>
              <a:rPr lang="en-US" altLang="en-US" smtClean="0"/>
            </a:br>
            <a:r>
              <a:rPr lang="en-US" altLang="en-US" smtClean="0"/>
              <a:t>would reduce influence of brand names, </a:t>
            </a:r>
            <a:br>
              <a:rPr lang="en-US" altLang="en-US" smtClean="0"/>
            </a:br>
            <a:r>
              <a:rPr lang="en-US" altLang="en-US" smtClean="0"/>
              <a:t>result in lower prices.</a:t>
            </a:r>
          </a:p>
        </p:txBody>
      </p:sp>
      <p:sp>
        <p:nvSpPr>
          <p:cNvPr id="4199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3">
                                            <p:txEl>
                                              <p:pRg st="1" end="1"/>
                                            </p:txEl>
                                          </p:spTgt>
                                        </p:tgtEl>
                                        <p:attrNameLst>
                                          <p:attrName>style.visibility</p:attrName>
                                        </p:attrNameLst>
                                      </p:cBhvr>
                                      <p:to>
                                        <p:strVal val="visible"/>
                                      </p:to>
                                    </p:set>
                                    <p:animEffect transition="in" filter="wipe(left)">
                                      <p:cBhvr>
                                        <p:cTn id="7" dur="500"/>
                                        <p:tgtEl>
                                          <p:spTgt spid="153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03">
                                            <p:txEl>
                                              <p:pRg st="2" end="2"/>
                                            </p:txEl>
                                          </p:spTgt>
                                        </p:tgtEl>
                                        <p:attrNameLst>
                                          <p:attrName>style.visibility</p:attrName>
                                        </p:attrNameLst>
                                      </p:cBhvr>
                                      <p:to>
                                        <p:strVal val="visible"/>
                                      </p:to>
                                    </p:set>
                                    <p:animEffect transition="in" filter="wipe(left)">
                                      <p:cBhvr>
                                        <p:cTn id="12" dur="500"/>
                                        <p:tgtEl>
                                          <p:spTgt spid="1536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03">
                                            <p:txEl>
                                              <p:pRg st="3" end="3"/>
                                            </p:txEl>
                                          </p:spTgt>
                                        </p:tgtEl>
                                        <p:attrNameLst>
                                          <p:attrName>style.visibility</p:attrName>
                                        </p:attrNameLst>
                                      </p:cBhvr>
                                      <p:to>
                                        <p:strVal val="visible"/>
                                      </p:to>
                                    </p:set>
                                    <p:animEffect transition="in" filter="wipe(left)">
                                      <p:cBhvr>
                                        <p:cTn id="17" dur="500"/>
                                        <p:tgtEl>
                                          <p:spTgt spid="153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42900" y="1303338"/>
            <a:ext cx="8467725" cy="4702175"/>
          </a:xfrm>
        </p:spPr>
        <p:txBody>
          <a:bodyPr/>
          <a:lstStyle/>
          <a:p>
            <a:pPr eaLnBrk="1" hangingPunct="1">
              <a:buClr>
                <a:srgbClr val="996633"/>
              </a:buClr>
            </a:pPr>
            <a:r>
              <a:rPr lang="en-US" altLang="en-US" sz="2700" smtClean="0"/>
              <a:t>What market structures lie between perfect competition and monopoly, and what are their characteristics? </a:t>
            </a:r>
          </a:p>
          <a:p>
            <a:pPr eaLnBrk="1" hangingPunct="1">
              <a:buClr>
                <a:srgbClr val="996633"/>
              </a:buClr>
            </a:pPr>
            <a:r>
              <a:rPr lang="en-US" altLang="en-US" sz="2700" smtClean="0"/>
              <a:t>How do monopolistically competitive firms choose price and quantity?  Do they earn economic profit?</a:t>
            </a:r>
          </a:p>
          <a:p>
            <a:pPr eaLnBrk="1" hangingPunct="1">
              <a:buClr>
                <a:srgbClr val="996633"/>
              </a:buClr>
            </a:pPr>
            <a:r>
              <a:rPr lang="en-US" altLang="en-US" sz="2700" smtClean="0"/>
              <a:t>In what ways does monopolistic competition affect society’s welfare?</a:t>
            </a:r>
          </a:p>
          <a:p>
            <a:pPr eaLnBrk="1" hangingPunct="1">
              <a:buClr>
                <a:srgbClr val="996633"/>
              </a:buClr>
            </a:pPr>
            <a:r>
              <a:rPr lang="en-US" altLang="en-US" sz="2700" smtClean="0"/>
              <a:t>What are the social costs and benefits of advertising? </a:t>
            </a:r>
          </a:p>
        </p:txBody>
      </p:sp>
      <p:sp>
        <p:nvSpPr>
          <p:cNvPr id="4099" name="Rectangle 5"/>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fld id="{D3DF4A19-0577-4558-BEB3-BC7ACE889816}" type="slidenum">
              <a:rPr lang="en-US" altLang="en-US" sz="1700">
                <a:solidFill>
                  <a:srgbClr val="777777"/>
                </a:solidFill>
                <a:latin typeface="Tahoma" panose="020B0604030504040204" pitchFamily="34" charset="0"/>
              </a:rPr>
              <a:pPr algn="r" eaLnBrk="1" hangingPunct="1">
                <a:lnSpc>
                  <a:spcPct val="100000"/>
                </a:lnSpc>
                <a:spcBef>
                  <a:spcPct val="0"/>
                </a:spcBef>
                <a:buClrTx/>
                <a:buSzTx/>
                <a:buFontTx/>
                <a:buNone/>
              </a:pPr>
              <a:t>1</a:t>
            </a:fld>
            <a:endParaRPr lang="en-US" altLang="en-US" sz="1700">
              <a:solidFill>
                <a:srgbClr val="777777"/>
              </a:solidFill>
              <a:latin typeface="Tahoma" panose="020B0604030504040204" pitchFamily="34" charset="0"/>
            </a:endParaRPr>
          </a:p>
        </p:txBody>
      </p:sp>
      <p:sp>
        <p:nvSpPr>
          <p:cNvPr id="4100" name="Title 1"/>
          <p:cNvSpPr>
            <a:spLocks noGrp="1"/>
          </p:cNvSpPr>
          <p:nvPr>
            <p:ph type="title"/>
          </p:nvPr>
        </p:nvSpPr>
        <p:spPr/>
        <p:txBody>
          <a:bodyPr/>
          <a:lstStyle/>
          <a:p>
            <a:r>
              <a:rPr lang="en-US" altLang="en-US" smtClean="0"/>
              <a:t>Contents </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4403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E04345FB-FE93-4EDE-9EE1-119FAA42A48B}" type="slidenum">
              <a:rPr lang="en-US" altLang="en-US" sz="1700" smtClean="0">
                <a:solidFill>
                  <a:srgbClr val="777777"/>
                </a:solidFill>
              </a:rPr>
              <a:pPr>
                <a:lnSpc>
                  <a:spcPct val="100000"/>
                </a:lnSpc>
                <a:spcBef>
                  <a:spcPct val="0"/>
                </a:spcBef>
                <a:buClrTx/>
                <a:buSzTx/>
                <a:buFontTx/>
                <a:buNone/>
              </a:pPr>
              <a:t>19</a:t>
            </a:fld>
            <a:endParaRPr lang="en-US" altLang="en-US" sz="1700" smtClean="0">
              <a:solidFill>
                <a:srgbClr val="777777"/>
              </a:solidFill>
            </a:endParaRPr>
          </a:p>
        </p:txBody>
      </p:sp>
      <p:sp>
        <p:nvSpPr>
          <p:cNvPr id="44036" name="Rectangle 2"/>
          <p:cNvSpPr>
            <a:spLocks noGrp="1" noChangeArrowheads="1"/>
          </p:cNvSpPr>
          <p:nvPr>
            <p:ph type="title" idx="4294967295"/>
          </p:nvPr>
        </p:nvSpPr>
        <p:spPr/>
        <p:txBody>
          <a:bodyPr/>
          <a:lstStyle/>
          <a:p>
            <a:pPr eaLnBrk="1" hangingPunct="1"/>
            <a:r>
              <a:rPr lang="en-US" altLang="en-US" smtClean="0"/>
              <a:t>The Defense of Brand Names</a:t>
            </a:r>
          </a:p>
        </p:txBody>
      </p:sp>
      <p:sp>
        <p:nvSpPr>
          <p:cNvPr id="154627" name="Rectangle 3"/>
          <p:cNvSpPr>
            <a:spLocks noGrp="1" noChangeArrowheads="1"/>
          </p:cNvSpPr>
          <p:nvPr>
            <p:ph type="body" idx="4294967295"/>
          </p:nvPr>
        </p:nvSpPr>
        <p:spPr/>
        <p:txBody>
          <a:bodyPr/>
          <a:lstStyle/>
          <a:p>
            <a:pPr eaLnBrk="1" hangingPunct="1"/>
            <a:r>
              <a:rPr lang="en-US" altLang="en-US" smtClean="0"/>
              <a:t>Defenders of brand names believe:</a:t>
            </a:r>
          </a:p>
          <a:p>
            <a:pPr lvl="1" eaLnBrk="1" hangingPunct="1"/>
            <a:r>
              <a:rPr lang="en-US" altLang="en-US" smtClean="0"/>
              <a:t>Brand names provide information about quality to consumers.</a:t>
            </a:r>
          </a:p>
          <a:p>
            <a:pPr lvl="1" eaLnBrk="1" hangingPunct="1"/>
            <a:r>
              <a:rPr lang="en-US" altLang="en-US" smtClean="0"/>
              <a:t>Companies with brand names have incentive </a:t>
            </a:r>
            <a:br>
              <a:rPr lang="en-US" altLang="en-US" smtClean="0"/>
            </a:br>
            <a:r>
              <a:rPr lang="en-US" altLang="en-US" smtClean="0"/>
              <a:t>to maintain quality, to protect the reputation of their brand names.</a:t>
            </a:r>
          </a:p>
        </p:txBody>
      </p:sp>
      <p:sp>
        <p:nvSpPr>
          <p:cNvPr id="4403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animEffect transition="in" filter="wipe(left)">
                                      <p:cBhvr>
                                        <p:cTn id="7" dur="500"/>
                                        <p:tgtEl>
                                          <p:spTgt spid="1546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4627">
                                            <p:txEl>
                                              <p:pRg st="2" end="2"/>
                                            </p:txEl>
                                          </p:spTgt>
                                        </p:tgtEl>
                                        <p:attrNameLst>
                                          <p:attrName>style.visibility</p:attrName>
                                        </p:attrNameLst>
                                      </p:cBhvr>
                                      <p:to>
                                        <p:strVal val="visible"/>
                                      </p:to>
                                    </p:set>
                                    <p:animEffect transition="in" filter="wipe(left)">
                                      <p:cBhvr>
                                        <p:cTn id="12" dur="500"/>
                                        <p:tgtEl>
                                          <p:spTgt spid="154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4608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2C6EFFA1-F98F-42AE-9A62-DA163E2C78DF}" type="slidenum">
              <a:rPr lang="en-US" altLang="en-US" sz="1700" smtClean="0">
                <a:solidFill>
                  <a:srgbClr val="777777"/>
                </a:solidFill>
              </a:rPr>
              <a:pPr>
                <a:lnSpc>
                  <a:spcPct val="100000"/>
                </a:lnSpc>
                <a:spcBef>
                  <a:spcPct val="0"/>
                </a:spcBef>
                <a:buClrTx/>
                <a:buSzTx/>
                <a:buFontTx/>
                <a:buNone/>
              </a:pPr>
              <a:t>20</a:t>
            </a:fld>
            <a:endParaRPr lang="en-US" altLang="en-US" sz="1700" smtClean="0">
              <a:solidFill>
                <a:srgbClr val="777777"/>
              </a:solidFill>
            </a:endParaRPr>
          </a:p>
        </p:txBody>
      </p:sp>
      <p:sp>
        <p:nvSpPr>
          <p:cNvPr id="46084" name="Rectangle 2"/>
          <p:cNvSpPr>
            <a:spLocks noGrp="1" noChangeArrowheads="1"/>
          </p:cNvSpPr>
          <p:nvPr>
            <p:ph type="title" idx="4294967295"/>
          </p:nvPr>
        </p:nvSpPr>
        <p:spPr/>
        <p:txBody>
          <a:bodyPr/>
          <a:lstStyle/>
          <a:p>
            <a:pPr eaLnBrk="1" hangingPunct="1"/>
            <a:r>
              <a:rPr lang="en-US" altLang="en-US" smtClean="0"/>
              <a:t>CONCLUSION</a:t>
            </a:r>
          </a:p>
        </p:txBody>
      </p:sp>
      <p:sp>
        <p:nvSpPr>
          <p:cNvPr id="24581" name="Rectangle 3"/>
          <p:cNvSpPr>
            <a:spLocks noGrp="1" noChangeArrowheads="1"/>
          </p:cNvSpPr>
          <p:nvPr>
            <p:ph type="body" idx="4294967295"/>
          </p:nvPr>
        </p:nvSpPr>
        <p:spPr/>
        <p:txBody>
          <a:bodyPr/>
          <a:lstStyle/>
          <a:p>
            <a:pPr eaLnBrk="1" hangingPunct="1"/>
            <a:r>
              <a:rPr lang="en-US" altLang="en-US" smtClean="0"/>
              <a:t>Differentiated products are everywhere; examples of monopolistic competition abound.  </a:t>
            </a:r>
          </a:p>
          <a:p>
            <a:pPr eaLnBrk="1" hangingPunct="1"/>
            <a:r>
              <a:rPr lang="en-US" altLang="en-US" smtClean="0"/>
              <a:t>The theory of monopolistic competition describes many markets in the economy, </a:t>
            </a:r>
            <a:br>
              <a:rPr lang="en-US" altLang="en-US" smtClean="0"/>
            </a:br>
            <a:r>
              <a:rPr lang="en-US" altLang="en-US" smtClean="0"/>
              <a:t>yet offers little guidance to policymakers looking to improve the market’s allocation of resources. </a:t>
            </a:r>
          </a:p>
        </p:txBody>
      </p:sp>
      <p:sp>
        <p:nvSpPr>
          <p:cNvPr id="4608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Effect transition="in" filter="wipe(left)">
                                      <p:cBhvr>
                                        <p:cTn id="7" dur="500"/>
                                        <p:tgtEl>
                                          <p:spTgt spid="245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1">
                                            <p:txEl>
                                              <p:pRg st="1" end="1"/>
                                            </p:txEl>
                                          </p:spTgt>
                                        </p:tgtEl>
                                        <p:attrNameLst>
                                          <p:attrName>style.visibility</p:attrName>
                                        </p:attrNameLst>
                                      </p:cBhvr>
                                      <p:to>
                                        <p:strVal val="visible"/>
                                      </p:to>
                                    </p:set>
                                    <p:animEffect transition="in" filter="wipe(left)">
                                      <p:cBhvr>
                                        <p:cTn id="12" dur="500"/>
                                        <p:tgtEl>
                                          <p:spTgt spid="245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bldLvl="4"/>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a:xfrm>
            <a:off x="129540" y="373381"/>
            <a:ext cx="9144000" cy="1184910"/>
          </a:xfrm>
          <a:solidFill>
            <a:schemeClr val="bg1">
              <a:alpha val="25000"/>
            </a:schemeClr>
          </a:solidFill>
        </p:spPr>
        <p:txBody>
          <a:bodyPr lIns="365760" tIns="182880" anchor="t"/>
          <a:lstStyle/>
          <a:p>
            <a:pPr algn="l" eaLnBrk="1" hangingPunct="1">
              <a:lnSpc>
                <a:spcPct val="115000"/>
              </a:lnSpc>
              <a:defRPr/>
            </a:pPr>
            <a:r>
              <a:rPr lang="en-US" sz="3700" dirty="0" smtClean="0">
                <a:solidFill>
                  <a:schemeClr val="tx1"/>
                </a:solidFill>
                <a:effectLst>
                  <a:outerShdw blurRad="38100" dist="38100" dir="2700000" algn="tl">
                    <a:srgbClr val="C0C0C0"/>
                  </a:outerShdw>
                </a:effectLst>
              </a:rPr>
              <a:t>SUMMARY</a:t>
            </a:r>
            <a:endParaRPr lang="en-US" sz="3700" dirty="0" smtClean="0">
              <a:solidFill>
                <a:schemeClr val="tx1"/>
              </a:solidFill>
              <a:effectLst>
                <a:outerShdw blurRad="38100" dist="38100" dir="2700000" algn="tl">
                  <a:srgbClr val="C0C0C0"/>
                </a:outerShdw>
              </a:effectLst>
            </a:endParaRPr>
          </a:p>
        </p:txBody>
      </p:sp>
      <p:sp>
        <p:nvSpPr>
          <p:cNvPr id="48132" name="Rectangle 4"/>
          <p:cNvSpPr>
            <a:spLocks noGrp="1" noChangeArrowheads="1"/>
          </p:cNvSpPr>
          <p:nvPr>
            <p:ph type="body" idx="1"/>
          </p:nvPr>
        </p:nvSpPr>
        <p:spPr>
          <a:xfrm>
            <a:off x="373063" y="1919288"/>
            <a:ext cx="8313737" cy="4262437"/>
          </a:xfrm>
        </p:spPr>
        <p:txBody>
          <a:bodyPr/>
          <a:lstStyle/>
          <a:p>
            <a:pPr eaLnBrk="1" hangingPunct="1">
              <a:spcBef>
                <a:spcPct val="40000"/>
              </a:spcBef>
              <a:buClr>
                <a:srgbClr val="996633"/>
              </a:buClr>
            </a:pPr>
            <a:r>
              <a:rPr lang="en-US" altLang="en-US" sz="2700" dirty="0" smtClean="0"/>
              <a:t>A monopolistically competitive market has </a:t>
            </a:r>
            <a:br>
              <a:rPr lang="en-US" altLang="en-US" sz="2700" dirty="0" smtClean="0"/>
            </a:br>
            <a:r>
              <a:rPr lang="en-US" altLang="en-US" sz="2700" dirty="0" smtClean="0"/>
              <a:t>many firms, differentiated products, and free entry.  </a:t>
            </a:r>
          </a:p>
          <a:p>
            <a:pPr eaLnBrk="1" hangingPunct="1">
              <a:spcBef>
                <a:spcPct val="40000"/>
              </a:spcBef>
              <a:buClr>
                <a:srgbClr val="996633"/>
              </a:buClr>
            </a:pPr>
            <a:r>
              <a:rPr lang="en-US" altLang="en-US" sz="2700" dirty="0" smtClean="0"/>
              <a:t>Each firm in a monopolistically competitive market has excess capacity – produces less than the quantity that minimizes </a:t>
            </a:r>
            <a:r>
              <a:rPr lang="en-US" altLang="en-US" sz="2700" i="1" dirty="0" smtClean="0"/>
              <a:t>ATC</a:t>
            </a:r>
            <a:r>
              <a:rPr lang="en-US" altLang="en-US" sz="2700" dirty="0" smtClean="0"/>
              <a:t>.  Each firm charges a price above marginal cost.</a:t>
            </a:r>
          </a:p>
        </p:txBody>
      </p:sp>
      <p:sp>
        <p:nvSpPr>
          <p:cNvPr id="48133" name="Rectangle 5"/>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fld id="{A99868B7-3D6C-4DCA-8582-11CFDC15CB14}" type="slidenum">
              <a:rPr lang="en-US" altLang="en-US" sz="1700">
                <a:solidFill>
                  <a:srgbClr val="777777"/>
                </a:solidFill>
                <a:latin typeface="Tahoma" panose="020B0604030504040204" pitchFamily="34" charset="0"/>
              </a:rPr>
              <a:pPr algn="r" eaLnBrk="1" hangingPunct="1">
                <a:lnSpc>
                  <a:spcPct val="100000"/>
                </a:lnSpc>
                <a:spcBef>
                  <a:spcPct val="0"/>
                </a:spcBef>
                <a:buClrTx/>
                <a:buSzTx/>
                <a:buFontTx/>
                <a:buNone/>
              </a:pPr>
              <a:t>21</a:t>
            </a:fld>
            <a:endParaRPr lang="en-US" altLang="en-US" sz="1700">
              <a:solidFill>
                <a:srgbClr val="777777"/>
              </a:solidFill>
              <a:latin typeface="Tahoma" panose="020B0604030504040204" pitchFamily="34" charset="0"/>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80" name="Rectangle 4"/>
          <p:cNvSpPr>
            <a:spLocks noGrp="1" noChangeArrowheads="1"/>
          </p:cNvSpPr>
          <p:nvPr>
            <p:ph type="body" idx="1"/>
          </p:nvPr>
        </p:nvSpPr>
        <p:spPr>
          <a:xfrm>
            <a:off x="373063" y="1941513"/>
            <a:ext cx="8313737" cy="4262437"/>
          </a:xfrm>
        </p:spPr>
        <p:txBody>
          <a:bodyPr/>
          <a:lstStyle/>
          <a:p>
            <a:pPr eaLnBrk="1" hangingPunct="1">
              <a:buClr>
                <a:srgbClr val="996633"/>
              </a:buClr>
            </a:pPr>
            <a:r>
              <a:rPr lang="en-US" altLang="en-US" sz="2700" smtClean="0"/>
              <a:t>Monopolistic competition does not have all of the desirable welfare properties of perfect competition.  There is a deadweight loss caused by the markup of price over marginal cost.  Also, the number of firms (and thus varieties) can be too large or too small.  There is no clear way for policymakers to improve the market outcome.</a:t>
            </a:r>
          </a:p>
        </p:txBody>
      </p:sp>
      <p:sp>
        <p:nvSpPr>
          <p:cNvPr id="50181" name="Rectangle 5"/>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fld id="{EE1B6A5D-58C0-419B-903C-233B19085117}" type="slidenum">
              <a:rPr lang="en-US" altLang="en-US" sz="1700">
                <a:solidFill>
                  <a:srgbClr val="777777"/>
                </a:solidFill>
                <a:latin typeface="Tahoma" panose="020B0604030504040204" pitchFamily="34" charset="0"/>
              </a:rPr>
              <a:pPr algn="r" eaLnBrk="1" hangingPunct="1">
                <a:lnSpc>
                  <a:spcPct val="100000"/>
                </a:lnSpc>
                <a:spcBef>
                  <a:spcPct val="0"/>
                </a:spcBef>
                <a:buClrTx/>
                <a:buSzTx/>
                <a:buFontTx/>
                <a:buNone/>
              </a:pPr>
              <a:t>22</a:t>
            </a:fld>
            <a:endParaRPr lang="en-US" altLang="en-US" sz="1700">
              <a:solidFill>
                <a:srgbClr val="777777"/>
              </a:solidFill>
              <a:latin typeface="Tahoma" panose="020B0604030504040204" pitchFamily="34" charset="0"/>
            </a:endParaRPr>
          </a:p>
        </p:txBody>
      </p:sp>
      <p:sp>
        <p:nvSpPr>
          <p:cNvPr id="2" name="Title 1"/>
          <p:cNvSpPr>
            <a:spLocks noGrp="1"/>
          </p:cNvSpPr>
          <p:nvPr>
            <p:ph type="title"/>
          </p:nvPr>
        </p:nvSpPr>
        <p:spPr/>
        <p:txBody>
          <a:bodyPr/>
          <a:lstStyle/>
          <a:p>
            <a:pPr algn="l"/>
            <a:r>
              <a:rPr lang="en-IN" dirty="0" smtClean="0"/>
              <a:t>SUMMARY</a:t>
            </a:r>
            <a:endParaRPr lang="en-IN"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Rectangle 4"/>
          <p:cNvSpPr>
            <a:spLocks noGrp="1" noChangeArrowheads="1"/>
          </p:cNvSpPr>
          <p:nvPr>
            <p:ph type="body" idx="1"/>
          </p:nvPr>
        </p:nvSpPr>
        <p:spPr>
          <a:xfrm>
            <a:off x="330994" y="1315085"/>
            <a:ext cx="8313737" cy="4262438"/>
          </a:xfrm>
        </p:spPr>
        <p:txBody>
          <a:bodyPr/>
          <a:lstStyle/>
          <a:p>
            <a:pPr eaLnBrk="1" hangingPunct="1">
              <a:buClr>
                <a:srgbClr val="996633"/>
              </a:buClr>
            </a:pPr>
            <a:r>
              <a:rPr lang="en-US" altLang="en-US" sz="2700" dirty="0" smtClean="0"/>
              <a:t>Product differentiation and markup pricing lead to the use of advertising and brand names.  Critics of advertising and brand names argue that firms use them to reduce competition and take advantage of consumer irrationality.  </a:t>
            </a:r>
            <a:endParaRPr lang="en-US" altLang="en-US" sz="2700" dirty="0" smtClean="0"/>
          </a:p>
          <a:p>
            <a:pPr eaLnBrk="1" hangingPunct="1">
              <a:buClr>
                <a:srgbClr val="996633"/>
              </a:buClr>
            </a:pPr>
            <a:r>
              <a:rPr lang="en-US" altLang="en-US" sz="2700" dirty="0" smtClean="0"/>
              <a:t>Defenders </a:t>
            </a:r>
            <a:r>
              <a:rPr lang="en-US" altLang="en-US" sz="2700" dirty="0" smtClean="0"/>
              <a:t>argue that firms use them to inform consumers and to compete more vigorously on price and product quality.</a:t>
            </a:r>
          </a:p>
        </p:txBody>
      </p:sp>
      <p:sp>
        <p:nvSpPr>
          <p:cNvPr id="52229" name="Rectangle 5"/>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fld id="{6901EB9C-12D8-4763-A64A-D41E6A0E2322}" type="slidenum">
              <a:rPr lang="en-US" altLang="en-US" sz="1700">
                <a:solidFill>
                  <a:srgbClr val="777777"/>
                </a:solidFill>
                <a:latin typeface="Tahoma" panose="020B0604030504040204" pitchFamily="34" charset="0"/>
              </a:rPr>
              <a:pPr algn="r" eaLnBrk="1" hangingPunct="1">
                <a:lnSpc>
                  <a:spcPct val="100000"/>
                </a:lnSpc>
                <a:spcBef>
                  <a:spcPct val="0"/>
                </a:spcBef>
                <a:buClrTx/>
                <a:buSzTx/>
                <a:buFontTx/>
                <a:buNone/>
              </a:pPr>
              <a:t>23</a:t>
            </a:fld>
            <a:endParaRPr lang="en-US" altLang="en-US" sz="1700">
              <a:solidFill>
                <a:srgbClr val="777777"/>
              </a:solidFill>
              <a:latin typeface="Tahoma" panose="020B0604030504040204" pitchFamily="34" charset="0"/>
            </a:endParaRPr>
          </a:p>
        </p:txBody>
      </p:sp>
      <p:sp>
        <p:nvSpPr>
          <p:cNvPr id="2" name="Title 1"/>
          <p:cNvSpPr>
            <a:spLocks noGrp="1"/>
          </p:cNvSpPr>
          <p:nvPr>
            <p:ph type="title"/>
          </p:nvPr>
        </p:nvSpPr>
        <p:spPr/>
        <p:txBody>
          <a:bodyPr/>
          <a:lstStyle/>
          <a:p>
            <a:pPr algn="l"/>
            <a:r>
              <a:rPr lang="en-IN" dirty="0" smtClean="0"/>
              <a:t>SUMMARY</a:t>
            </a:r>
            <a:endParaRPr lang="en-IN"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717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6F2F37FD-DCD1-4CFF-9544-A1DC03F01FBD}" type="slidenum">
              <a:rPr lang="en-US" altLang="en-US" sz="1700" smtClean="0">
                <a:solidFill>
                  <a:srgbClr val="777777"/>
                </a:solidFill>
              </a:rPr>
              <a:pPr>
                <a:lnSpc>
                  <a:spcPct val="100000"/>
                </a:lnSpc>
                <a:spcBef>
                  <a:spcPct val="0"/>
                </a:spcBef>
                <a:buClrTx/>
                <a:buSzTx/>
                <a:buFontTx/>
                <a:buNone/>
              </a:pPr>
              <a:t>2</a:t>
            </a:fld>
            <a:endParaRPr lang="en-US" altLang="en-US" sz="1700" smtClean="0">
              <a:solidFill>
                <a:srgbClr val="777777"/>
              </a:solidFill>
            </a:endParaRPr>
          </a:p>
        </p:txBody>
      </p:sp>
      <p:sp>
        <p:nvSpPr>
          <p:cNvPr id="7172" name="Rectangle 2"/>
          <p:cNvSpPr>
            <a:spLocks noGrp="1" noChangeArrowheads="1"/>
          </p:cNvSpPr>
          <p:nvPr>
            <p:ph type="title" idx="4294967295"/>
          </p:nvPr>
        </p:nvSpPr>
        <p:spPr>
          <a:xfrm>
            <a:off x="0" y="201613"/>
            <a:ext cx="9144000" cy="862012"/>
          </a:xfrm>
        </p:spPr>
        <p:txBody>
          <a:bodyPr/>
          <a:lstStyle/>
          <a:p>
            <a:pPr eaLnBrk="1" hangingPunct="1"/>
            <a:r>
              <a:rPr lang="en-US" altLang="en-US" sz="3600" smtClean="0"/>
              <a:t>Introduction:  </a:t>
            </a:r>
            <a:br>
              <a:rPr lang="en-US" altLang="en-US" sz="3600" smtClean="0"/>
            </a:br>
            <a:r>
              <a:rPr lang="en-US" altLang="en-US" sz="3600" smtClean="0"/>
              <a:t>Monopoly and Competition</a:t>
            </a:r>
          </a:p>
        </p:txBody>
      </p:sp>
      <p:sp>
        <p:nvSpPr>
          <p:cNvPr id="5125" name="Rectangle 3"/>
          <p:cNvSpPr>
            <a:spLocks noGrp="1" noChangeArrowheads="1"/>
          </p:cNvSpPr>
          <p:nvPr>
            <p:ph type="body" idx="4294967295"/>
          </p:nvPr>
        </p:nvSpPr>
        <p:spPr>
          <a:xfrm>
            <a:off x="469900" y="1252538"/>
            <a:ext cx="8229600" cy="5165725"/>
          </a:xfrm>
        </p:spPr>
        <p:txBody>
          <a:bodyPr/>
          <a:lstStyle/>
          <a:p>
            <a:pPr marL="0" indent="0" eaLnBrk="1" hangingPunct="1">
              <a:buFont typeface="Wingdings" panose="05000000000000000000" pitchFamily="2" charset="2"/>
              <a:buNone/>
            </a:pPr>
            <a:r>
              <a:rPr lang="en-US" altLang="en-US" i="1" smtClean="0"/>
              <a:t>Two extremes</a:t>
            </a:r>
          </a:p>
          <a:p>
            <a:pPr marL="517525" lvl="1" eaLnBrk="1" hangingPunct="1">
              <a:buClr>
                <a:srgbClr val="339966"/>
              </a:buClr>
            </a:pPr>
            <a:r>
              <a:rPr lang="en-US" altLang="en-US" smtClean="0"/>
              <a:t>Perfect competition:  many firms, identical products</a:t>
            </a:r>
          </a:p>
          <a:p>
            <a:pPr marL="517525" lvl="1" eaLnBrk="1" hangingPunct="1">
              <a:buClr>
                <a:srgbClr val="339966"/>
              </a:buClr>
            </a:pPr>
            <a:r>
              <a:rPr lang="en-US" altLang="en-US" smtClean="0"/>
              <a:t>Monopoly:  one firm</a:t>
            </a:r>
          </a:p>
          <a:p>
            <a:pPr marL="0" indent="0" eaLnBrk="1" hangingPunct="1">
              <a:spcBef>
                <a:spcPct val="65000"/>
              </a:spcBef>
              <a:buFont typeface="Wingdings" panose="05000000000000000000" pitchFamily="2" charset="2"/>
              <a:buNone/>
            </a:pPr>
            <a:r>
              <a:rPr lang="en-US" altLang="en-US" i="1" smtClean="0"/>
              <a:t>In between these extremes:  imperfect competition</a:t>
            </a:r>
          </a:p>
          <a:p>
            <a:pPr marL="517525" lvl="1" eaLnBrk="1" hangingPunct="1">
              <a:lnSpc>
                <a:spcPct val="105000"/>
              </a:lnSpc>
              <a:spcBef>
                <a:spcPct val="25000"/>
              </a:spcBef>
              <a:buClr>
                <a:srgbClr val="339966"/>
              </a:buClr>
            </a:pPr>
            <a:r>
              <a:rPr lang="en-US" altLang="en-US" b="1" smtClean="0">
                <a:solidFill>
                  <a:srgbClr val="CC0000"/>
                </a:solidFill>
              </a:rPr>
              <a:t>Oligopoly</a:t>
            </a:r>
            <a:r>
              <a:rPr lang="en-US" altLang="en-US" smtClean="0"/>
              <a:t>:  only a few sellers offer similar or identical products. </a:t>
            </a:r>
          </a:p>
          <a:p>
            <a:pPr marL="517525" lvl="1" eaLnBrk="1" hangingPunct="1">
              <a:lnSpc>
                <a:spcPct val="105000"/>
              </a:lnSpc>
              <a:spcBef>
                <a:spcPct val="25000"/>
              </a:spcBef>
              <a:buClr>
                <a:srgbClr val="339966"/>
              </a:buClr>
            </a:pPr>
            <a:r>
              <a:rPr lang="en-US" altLang="en-US" b="1" smtClean="0">
                <a:solidFill>
                  <a:srgbClr val="CC0000"/>
                </a:solidFill>
              </a:rPr>
              <a:t>Monopolistic competition</a:t>
            </a:r>
            <a:r>
              <a:rPr lang="en-US" altLang="en-US" smtClean="0"/>
              <a:t>:  many firms sell similar but not identical products.  </a:t>
            </a:r>
          </a:p>
        </p:txBody>
      </p:sp>
      <p:sp>
        <p:nvSpPr>
          <p:cNvPr id="717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Effect transition="in" filter="wipe(left)">
                                      <p:cBhvr>
                                        <p:cTn id="7" dur="500"/>
                                        <p:tgtEl>
                                          <p:spTgt spid="51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5">
                                            <p:txEl>
                                              <p:pRg st="1" end="1"/>
                                            </p:txEl>
                                          </p:spTgt>
                                        </p:tgtEl>
                                        <p:attrNameLst>
                                          <p:attrName>style.visibility</p:attrName>
                                        </p:attrNameLst>
                                      </p:cBhvr>
                                      <p:to>
                                        <p:strVal val="visible"/>
                                      </p:to>
                                    </p:set>
                                    <p:animEffect transition="in" filter="wipe(left)">
                                      <p:cBhvr>
                                        <p:cTn id="12" dur="500"/>
                                        <p:tgtEl>
                                          <p:spTgt spid="51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5">
                                            <p:txEl>
                                              <p:pRg st="2" end="2"/>
                                            </p:txEl>
                                          </p:spTgt>
                                        </p:tgtEl>
                                        <p:attrNameLst>
                                          <p:attrName>style.visibility</p:attrName>
                                        </p:attrNameLst>
                                      </p:cBhvr>
                                      <p:to>
                                        <p:strVal val="visible"/>
                                      </p:to>
                                    </p:set>
                                    <p:animEffect transition="in" filter="wipe(left)">
                                      <p:cBhvr>
                                        <p:cTn id="17" dur="500"/>
                                        <p:tgtEl>
                                          <p:spTgt spid="512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5">
                                            <p:txEl>
                                              <p:pRg st="3" end="3"/>
                                            </p:txEl>
                                          </p:spTgt>
                                        </p:tgtEl>
                                        <p:attrNameLst>
                                          <p:attrName>style.visibility</p:attrName>
                                        </p:attrNameLst>
                                      </p:cBhvr>
                                      <p:to>
                                        <p:strVal val="visible"/>
                                      </p:to>
                                    </p:set>
                                    <p:animEffect transition="in" filter="wipe(left)">
                                      <p:cBhvr>
                                        <p:cTn id="22" dur="500"/>
                                        <p:tgtEl>
                                          <p:spTgt spid="512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5">
                                            <p:txEl>
                                              <p:pRg st="4" end="4"/>
                                            </p:txEl>
                                          </p:spTgt>
                                        </p:tgtEl>
                                        <p:attrNameLst>
                                          <p:attrName>style.visibility</p:attrName>
                                        </p:attrNameLst>
                                      </p:cBhvr>
                                      <p:to>
                                        <p:strVal val="visible"/>
                                      </p:to>
                                    </p:set>
                                    <p:animEffect transition="in" filter="wipe(left)">
                                      <p:cBhvr>
                                        <p:cTn id="27" dur="500"/>
                                        <p:tgtEl>
                                          <p:spTgt spid="512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5">
                                            <p:txEl>
                                              <p:pRg st="5" end="5"/>
                                            </p:txEl>
                                          </p:spTgt>
                                        </p:tgtEl>
                                        <p:attrNameLst>
                                          <p:attrName>style.visibility</p:attrName>
                                        </p:attrNameLst>
                                      </p:cBhvr>
                                      <p:to>
                                        <p:strVal val="visible"/>
                                      </p:to>
                                    </p:set>
                                    <p:animEffect transition="in" filter="wipe(left)">
                                      <p:cBhvr>
                                        <p:cTn id="32" dur="500"/>
                                        <p:tgtEl>
                                          <p:spTgt spid="51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921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5EA691F7-D8D2-41D8-BAA3-823EC4207E84}" type="slidenum">
              <a:rPr lang="en-US" altLang="en-US" sz="1700" smtClean="0">
                <a:solidFill>
                  <a:srgbClr val="777777"/>
                </a:solidFill>
              </a:rPr>
              <a:pPr>
                <a:lnSpc>
                  <a:spcPct val="100000"/>
                </a:lnSpc>
                <a:spcBef>
                  <a:spcPct val="0"/>
                </a:spcBef>
                <a:buClrTx/>
                <a:buSzTx/>
                <a:buFontTx/>
                <a:buNone/>
              </a:pPr>
              <a:t>3</a:t>
            </a:fld>
            <a:endParaRPr lang="en-US" altLang="en-US" sz="1700" smtClean="0">
              <a:solidFill>
                <a:srgbClr val="777777"/>
              </a:solidFill>
            </a:endParaRPr>
          </a:p>
        </p:txBody>
      </p:sp>
      <p:sp>
        <p:nvSpPr>
          <p:cNvPr id="9220" name="Rectangle 2"/>
          <p:cNvSpPr>
            <a:spLocks noGrp="1" noChangeArrowheads="1"/>
          </p:cNvSpPr>
          <p:nvPr>
            <p:ph type="title" idx="4294967295"/>
          </p:nvPr>
        </p:nvSpPr>
        <p:spPr>
          <a:xfrm>
            <a:off x="0" y="252413"/>
            <a:ext cx="9144000" cy="681037"/>
          </a:xfrm>
        </p:spPr>
        <p:txBody>
          <a:bodyPr/>
          <a:lstStyle/>
          <a:p>
            <a:pPr eaLnBrk="1" hangingPunct="1"/>
            <a:r>
              <a:rPr lang="en-US" altLang="en-US" sz="3300" smtClean="0"/>
              <a:t>Characteristics &amp; Examples </a:t>
            </a:r>
            <a:br>
              <a:rPr lang="en-US" altLang="en-US" sz="3300" smtClean="0"/>
            </a:br>
            <a:r>
              <a:rPr lang="en-US" altLang="en-US" sz="3300" smtClean="0"/>
              <a:t>of Monopolistic Competition</a:t>
            </a:r>
          </a:p>
        </p:txBody>
      </p:sp>
      <p:sp>
        <p:nvSpPr>
          <p:cNvPr id="142339" name="Rectangle 3"/>
          <p:cNvSpPr>
            <a:spLocks noGrp="1" noChangeArrowheads="1"/>
          </p:cNvSpPr>
          <p:nvPr>
            <p:ph type="body" idx="4294967295"/>
          </p:nvPr>
        </p:nvSpPr>
        <p:spPr>
          <a:xfrm>
            <a:off x="457200" y="1057275"/>
            <a:ext cx="8229600" cy="5251450"/>
          </a:xfrm>
        </p:spPr>
        <p:txBody>
          <a:bodyPr/>
          <a:lstStyle/>
          <a:p>
            <a:pPr eaLnBrk="1" hangingPunct="1">
              <a:buFont typeface="Wingdings" panose="05000000000000000000" pitchFamily="2" charset="2"/>
              <a:buNone/>
            </a:pPr>
            <a:r>
              <a:rPr lang="en-US" altLang="en-US" sz="2700" smtClean="0"/>
              <a:t>Characteristics:</a:t>
            </a:r>
          </a:p>
          <a:p>
            <a:pPr lvl="1" eaLnBrk="1" hangingPunct="1"/>
            <a:r>
              <a:rPr lang="en-US" altLang="en-US" sz="2600" smtClean="0"/>
              <a:t>Many sellers</a:t>
            </a:r>
          </a:p>
          <a:p>
            <a:pPr lvl="1" eaLnBrk="1" hangingPunct="1"/>
            <a:r>
              <a:rPr lang="en-US" altLang="en-US" sz="2600" smtClean="0"/>
              <a:t>Product differentiation</a:t>
            </a:r>
          </a:p>
          <a:p>
            <a:pPr lvl="1" eaLnBrk="1" hangingPunct="1"/>
            <a:r>
              <a:rPr lang="en-US" altLang="en-US" sz="2600" smtClean="0"/>
              <a:t>Free entry and exit</a:t>
            </a:r>
          </a:p>
          <a:p>
            <a:pPr eaLnBrk="1" hangingPunct="1">
              <a:spcBef>
                <a:spcPct val="40000"/>
              </a:spcBef>
              <a:buFont typeface="Wingdings" panose="05000000000000000000" pitchFamily="2" charset="2"/>
              <a:buNone/>
            </a:pPr>
            <a:r>
              <a:rPr lang="en-US" altLang="en-US" sz="2700" smtClean="0"/>
              <a:t>Examples:</a:t>
            </a:r>
          </a:p>
          <a:p>
            <a:pPr lvl="1" eaLnBrk="1" hangingPunct="1"/>
            <a:r>
              <a:rPr lang="en-US" altLang="en-US" sz="2600" smtClean="0"/>
              <a:t>apartments</a:t>
            </a:r>
          </a:p>
          <a:p>
            <a:pPr lvl="1" eaLnBrk="1" hangingPunct="1"/>
            <a:r>
              <a:rPr lang="en-US" altLang="en-US" sz="2600" smtClean="0"/>
              <a:t>books</a:t>
            </a:r>
          </a:p>
          <a:p>
            <a:pPr lvl="1" eaLnBrk="1" hangingPunct="1"/>
            <a:r>
              <a:rPr lang="en-US" altLang="en-US" sz="2600" smtClean="0"/>
              <a:t>bottled water</a:t>
            </a:r>
          </a:p>
          <a:p>
            <a:pPr lvl="1" eaLnBrk="1" hangingPunct="1"/>
            <a:r>
              <a:rPr lang="en-US" altLang="en-US" sz="2600" smtClean="0"/>
              <a:t>clothing</a:t>
            </a:r>
          </a:p>
          <a:p>
            <a:pPr lvl="1" eaLnBrk="1" hangingPunct="1"/>
            <a:r>
              <a:rPr lang="en-US" altLang="en-US" sz="2600" smtClean="0"/>
              <a:t>fast food</a:t>
            </a:r>
          </a:p>
        </p:txBody>
      </p:sp>
      <p:sp>
        <p:nvSpPr>
          <p:cNvPr id="922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39">
                                            <p:txEl>
                                              <p:pRg st="1" end="1"/>
                                            </p:txEl>
                                          </p:spTgt>
                                        </p:tgtEl>
                                        <p:attrNameLst>
                                          <p:attrName>style.visibility</p:attrName>
                                        </p:attrNameLst>
                                      </p:cBhvr>
                                      <p:to>
                                        <p:strVal val="visible"/>
                                      </p:to>
                                    </p:set>
                                    <p:animEffect transition="in" filter="wipe(left)">
                                      <p:cBhvr>
                                        <p:cTn id="7" dur="500"/>
                                        <p:tgtEl>
                                          <p:spTgt spid="142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339">
                                            <p:txEl>
                                              <p:pRg st="2" end="2"/>
                                            </p:txEl>
                                          </p:spTgt>
                                        </p:tgtEl>
                                        <p:attrNameLst>
                                          <p:attrName>style.visibility</p:attrName>
                                        </p:attrNameLst>
                                      </p:cBhvr>
                                      <p:to>
                                        <p:strVal val="visible"/>
                                      </p:to>
                                    </p:set>
                                    <p:animEffect transition="in" filter="wipe(left)">
                                      <p:cBhvr>
                                        <p:cTn id="12" dur="500"/>
                                        <p:tgtEl>
                                          <p:spTgt spid="142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39">
                                            <p:txEl>
                                              <p:pRg st="3" end="3"/>
                                            </p:txEl>
                                          </p:spTgt>
                                        </p:tgtEl>
                                        <p:attrNameLst>
                                          <p:attrName>style.visibility</p:attrName>
                                        </p:attrNameLst>
                                      </p:cBhvr>
                                      <p:to>
                                        <p:strVal val="visible"/>
                                      </p:to>
                                    </p:set>
                                    <p:animEffect transition="in" filter="wipe(left)">
                                      <p:cBhvr>
                                        <p:cTn id="17" dur="500"/>
                                        <p:tgtEl>
                                          <p:spTgt spid="1423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2339">
                                            <p:txEl>
                                              <p:pRg st="4" end="4"/>
                                            </p:txEl>
                                          </p:spTgt>
                                        </p:tgtEl>
                                        <p:attrNameLst>
                                          <p:attrName>style.visibility</p:attrName>
                                        </p:attrNameLst>
                                      </p:cBhvr>
                                      <p:to>
                                        <p:strVal val="visible"/>
                                      </p:to>
                                    </p:set>
                                    <p:animEffect transition="in" filter="wipe(left)">
                                      <p:cBhvr>
                                        <p:cTn id="22" dur="500"/>
                                        <p:tgtEl>
                                          <p:spTgt spid="142339">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2339">
                                            <p:txEl>
                                              <p:pRg st="5" end="5"/>
                                            </p:txEl>
                                          </p:spTgt>
                                        </p:tgtEl>
                                        <p:attrNameLst>
                                          <p:attrName>style.visibility</p:attrName>
                                        </p:attrNameLst>
                                      </p:cBhvr>
                                      <p:to>
                                        <p:strVal val="visible"/>
                                      </p:to>
                                    </p:set>
                                    <p:animEffect transition="in" filter="wipe(left)">
                                      <p:cBhvr>
                                        <p:cTn id="25" dur="500"/>
                                        <p:tgtEl>
                                          <p:spTgt spid="142339">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2339">
                                            <p:txEl>
                                              <p:pRg st="6" end="6"/>
                                            </p:txEl>
                                          </p:spTgt>
                                        </p:tgtEl>
                                        <p:attrNameLst>
                                          <p:attrName>style.visibility</p:attrName>
                                        </p:attrNameLst>
                                      </p:cBhvr>
                                      <p:to>
                                        <p:strVal val="visible"/>
                                      </p:to>
                                    </p:set>
                                    <p:animEffect transition="in" filter="wipe(left)">
                                      <p:cBhvr>
                                        <p:cTn id="28" dur="500"/>
                                        <p:tgtEl>
                                          <p:spTgt spid="142339">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42339">
                                            <p:txEl>
                                              <p:pRg st="7" end="7"/>
                                            </p:txEl>
                                          </p:spTgt>
                                        </p:tgtEl>
                                        <p:attrNameLst>
                                          <p:attrName>style.visibility</p:attrName>
                                        </p:attrNameLst>
                                      </p:cBhvr>
                                      <p:to>
                                        <p:strVal val="visible"/>
                                      </p:to>
                                    </p:set>
                                    <p:animEffect transition="in" filter="wipe(left)">
                                      <p:cBhvr>
                                        <p:cTn id="31" dur="500"/>
                                        <p:tgtEl>
                                          <p:spTgt spid="142339">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2339">
                                            <p:txEl>
                                              <p:pRg st="8" end="8"/>
                                            </p:txEl>
                                          </p:spTgt>
                                        </p:tgtEl>
                                        <p:attrNameLst>
                                          <p:attrName>style.visibility</p:attrName>
                                        </p:attrNameLst>
                                      </p:cBhvr>
                                      <p:to>
                                        <p:strVal val="visible"/>
                                      </p:to>
                                    </p:set>
                                    <p:animEffect transition="in" filter="wipe(left)">
                                      <p:cBhvr>
                                        <p:cTn id="34" dur="500"/>
                                        <p:tgtEl>
                                          <p:spTgt spid="142339">
                                            <p:txEl>
                                              <p:pRg st="8" end="8"/>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42339">
                                            <p:txEl>
                                              <p:pRg st="9" end="9"/>
                                            </p:txEl>
                                          </p:spTgt>
                                        </p:tgtEl>
                                        <p:attrNameLst>
                                          <p:attrName>style.visibility</p:attrName>
                                        </p:attrNameLst>
                                      </p:cBhvr>
                                      <p:to>
                                        <p:strVal val="visible"/>
                                      </p:to>
                                    </p:set>
                                    <p:animEffect transition="in" filter="wipe(left)">
                                      <p:cBhvr>
                                        <p:cTn id="37" dur="500"/>
                                        <p:tgtEl>
                                          <p:spTgt spid="1423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1126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10DD3D4B-1973-4E1D-A76F-99F83B2FE1FF}" type="slidenum">
              <a:rPr lang="en-US" altLang="en-US" sz="1700" smtClean="0">
                <a:solidFill>
                  <a:srgbClr val="777777"/>
                </a:solidFill>
              </a:rPr>
              <a:pPr>
                <a:lnSpc>
                  <a:spcPct val="100000"/>
                </a:lnSpc>
                <a:spcBef>
                  <a:spcPct val="0"/>
                </a:spcBef>
                <a:buClrTx/>
                <a:buSzTx/>
                <a:buFontTx/>
                <a:buNone/>
              </a:pPr>
              <a:t>4</a:t>
            </a:fld>
            <a:endParaRPr lang="en-US" altLang="en-US" sz="1700" smtClean="0">
              <a:solidFill>
                <a:srgbClr val="777777"/>
              </a:solidFill>
            </a:endParaRPr>
          </a:p>
        </p:txBody>
      </p:sp>
      <p:sp>
        <p:nvSpPr>
          <p:cNvPr id="11268" name="Rectangle 153"/>
          <p:cNvSpPr>
            <a:spLocks noChangeArrowheads="1"/>
          </p:cNvSpPr>
          <p:nvPr/>
        </p:nvSpPr>
        <p:spPr bwMode="auto">
          <a:xfrm>
            <a:off x="384175" y="939800"/>
            <a:ext cx="8345488" cy="50434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11269" name="Rectangle 4"/>
          <p:cNvSpPr>
            <a:spLocks noGrp="1" noChangeArrowheads="1"/>
          </p:cNvSpPr>
          <p:nvPr>
            <p:ph type="title" idx="4294967295"/>
          </p:nvPr>
        </p:nvSpPr>
        <p:spPr>
          <a:xfrm>
            <a:off x="0" y="163513"/>
            <a:ext cx="9144000" cy="649287"/>
          </a:xfrm>
        </p:spPr>
        <p:txBody>
          <a:bodyPr/>
          <a:lstStyle/>
          <a:p>
            <a:pPr eaLnBrk="1" hangingPunct="1"/>
            <a:r>
              <a:rPr lang="en-US" altLang="en-US" sz="3200" smtClean="0"/>
              <a:t>Comparing Perfect &amp; Monop. Competition</a:t>
            </a:r>
          </a:p>
        </p:txBody>
      </p:sp>
      <p:grpSp>
        <p:nvGrpSpPr>
          <p:cNvPr id="2" name="Group 158"/>
          <p:cNvGrpSpPr>
            <a:grpSpLocks/>
          </p:cNvGrpSpPr>
          <p:nvPr/>
        </p:nvGrpSpPr>
        <p:grpSpPr bwMode="auto">
          <a:xfrm>
            <a:off x="384175" y="4462463"/>
            <a:ext cx="8358188" cy="612775"/>
            <a:chOff x="242" y="2811"/>
            <a:chExt cx="5265" cy="386"/>
          </a:xfrm>
        </p:grpSpPr>
        <p:sp>
          <p:nvSpPr>
            <p:cNvPr id="11307" name="Rectangle 127"/>
            <p:cNvSpPr>
              <a:spLocks noChangeArrowheads="1"/>
            </p:cNvSpPr>
            <p:nvPr/>
          </p:nvSpPr>
          <p:spPr bwMode="auto">
            <a:xfrm>
              <a:off x="3978" y="2811"/>
              <a:ext cx="152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yes</a:t>
              </a:r>
            </a:p>
          </p:txBody>
        </p:sp>
        <p:sp>
          <p:nvSpPr>
            <p:cNvPr id="11308" name="Rectangle 125"/>
            <p:cNvSpPr>
              <a:spLocks noChangeArrowheads="1"/>
            </p:cNvSpPr>
            <p:nvPr/>
          </p:nvSpPr>
          <p:spPr bwMode="auto">
            <a:xfrm>
              <a:off x="2344" y="2811"/>
              <a:ext cx="163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none, price-taker</a:t>
              </a:r>
            </a:p>
          </p:txBody>
        </p:sp>
        <p:sp>
          <p:nvSpPr>
            <p:cNvPr id="11309" name="Rectangle 123"/>
            <p:cNvSpPr>
              <a:spLocks noChangeArrowheads="1"/>
            </p:cNvSpPr>
            <p:nvPr/>
          </p:nvSpPr>
          <p:spPr bwMode="auto">
            <a:xfrm>
              <a:off x="242" y="2811"/>
              <a:ext cx="2102"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firm has market power?</a:t>
              </a:r>
            </a:p>
          </p:txBody>
        </p:sp>
      </p:grpSp>
      <p:grpSp>
        <p:nvGrpSpPr>
          <p:cNvPr id="3" name="Group 159"/>
          <p:cNvGrpSpPr>
            <a:grpSpLocks/>
          </p:cNvGrpSpPr>
          <p:nvPr/>
        </p:nvGrpSpPr>
        <p:grpSpPr bwMode="auto">
          <a:xfrm>
            <a:off x="384175" y="5075238"/>
            <a:ext cx="8358188" cy="911225"/>
            <a:chOff x="242" y="3197"/>
            <a:chExt cx="5265" cy="574"/>
          </a:xfrm>
        </p:grpSpPr>
        <p:sp>
          <p:nvSpPr>
            <p:cNvPr id="11304" name="Rectangle 119"/>
            <p:cNvSpPr>
              <a:spLocks noChangeArrowheads="1"/>
            </p:cNvSpPr>
            <p:nvPr/>
          </p:nvSpPr>
          <p:spPr bwMode="auto">
            <a:xfrm>
              <a:off x="3978" y="3197"/>
              <a:ext cx="1529"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downward-sloping</a:t>
              </a:r>
            </a:p>
          </p:txBody>
        </p:sp>
        <p:sp>
          <p:nvSpPr>
            <p:cNvPr id="11305" name="Rectangle 117"/>
            <p:cNvSpPr>
              <a:spLocks noChangeArrowheads="1"/>
            </p:cNvSpPr>
            <p:nvPr/>
          </p:nvSpPr>
          <p:spPr bwMode="auto">
            <a:xfrm>
              <a:off x="2344" y="3197"/>
              <a:ext cx="1634"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horizontal</a:t>
              </a:r>
            </a:p>
          </p:txBody>
        </p:sp>
        <p:sp>
          <p:nvSpPr>
            <p:cNvPr id="11306" name="Rectangle 115"/>
            <p:cNvSpPr>
              <a:spLocks noChangeArrowheads="1"/>
            </p:cNvSpPr>
            <p:nvPr/>
          </p:nvSpPr>
          <p:spPr bwMode="auto">
            <a:xfrm>
              <a:off x="242" y="3197"/>
              <a:ext cx="2102"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i="1">
                  <a:cs typeface="Arial" panose="020B0604020202020204" pitchFamily="34" charset="0"/>
                </a:rPr>
                <a:t>D</a:t>
              </a:r>
              <a:r>
                <a:rPr lang="en-US" altLang="en-US" sz="2400">
                  <a:cs typeface="Arial" panose="020B0604020202020204" pitchFamily="34" charset="0"/>
                </a:rPr>
                <a:t> curve facing firm</a:t>
              </a:r>
            </a:p>
          </p:txBody>
        </p:sp>
      </p:grpSp>
      <p:grpSp>
        <p:nvGrpSpPr>
          <p:cNvPr id="4" name="Group 157"/>
          <p:cNvGrpSpPr>
            <a:grpSpLocks/>
          </p:cNvGrpSpPr>
          <p:nvPr/>
        </p:nvGrpSpPr>
        <p:grpSpPr bwMode="auto">
          <a:xfrm>
            <a:off x="384175" y="3852863"/>
            <a:ext cx="8358188" cy="609600"/>
            <a:chOff x="242" y="2427"/>
            <a:chExt cx="5265" cy="384"/>
          </a:xfrm>
        </p:grpSpPr>
        <p:sp>
          <p:nvSpPr>
            <p:cNvPr id="11301" name="Rectangle 20"/>
            <p:cNvSpPr>
              <a:spLocks noChangeArrowheads="1"/>
            </p:cNvSpPr>
            <p:nvPr/>
          </p:nvSpPr>
          <p:spPr bwMode="auto">
            <a:xfrm>
              <a:off x="3978" y="2427"/>
              <a:ext cx="152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differentiated</a:t>
              </a:r>
            </a:p>
          </p:txBody>
        </p:sp>
        <p:sp>
          <p:nvSpPr>
            <p:cNvPr id="11302" name="Rectangle 19"/>
            <p:cNvSpPr>
              <a:spLocks noChangeArrowheads="1"/>
            </p:cNvSpPr>
            <p:nvPr/>
          </p:nvSpPr>
          <p:spPr bwMode="auto">
            <a:xfrm>
              <a:off x="2344" y="2427"/>
              <a:ext cx="16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identical</a:t>
              </a:r>
            </a:p>
          </p:txBody>
        </p:sp>
        <p:sp>
          <p:nvSpPr>
            <p:cNvPr id="11303" name="Rectangle 18"/>
            <p:cNvSpPr>
              <a:spLocks noChangeArrowheads="1"/>
            </p:cNvSpPr>
            <p:nvPr/>
          </p:nvSpPr>
          <p:spPr bwMode="auto">
            <a:xfrm>
              <a:off x="242" y="2427"/>
              <a:ext cx="210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the products firms sell</a:t>
              </a:r>
            </a:p>
          </p:txBody>
        </p:sp>
      </p:grpSp>
      <p:grpSp>
        <p:nvGrpSpPr>
          <p:cNvPr id="5" name="Group 156"/>
          <p:cNvGrpSpPr>
            <a:grpSpLocks/>
          </p:cNvGrpSpPr>
          <p:nvPr/>
        </p:nvGrpSpPr>
        <p:grpSpPr bwMode="auto">
          <a:xfrm>
            <a:off x="384175" y="3236913"/>
            <a:ext cx="8358188" cy="615950"/>
            <a:chOff x="242" y="2039"/>
            <a:chExt cx="5265" cy="388"/>
          </a:xfrm>
        </p:grpSpPr>
        <p:sp>
          <p:nvSpPr>
            <p:cNvPr id="11298" name="Rectangle 17"/>
            <p:cNvSpPr>
              <a:spLocks noChangeArrowheads="1"/>
            </p:cNvSpPr>
            <p:nvPr/>
          </p:nvSpPr>
          <p:spPr bwMode="auto">
            <a:xfrm>
              <a:off x="3978" y="2039"/>
              <a:ext cx="1529"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zero</a:t>
              </a:r>
            </a:p>
          </p:txBody>
        </p:sp>
        <p:sp>
          <p:nvSpPr>
            <p:cNvPr id="11299" name="Rectangle 16"/>
            <p:cNvSpPr>
              <a:spLocks noChangeArrowheads="1"/>
            </p:cNvSpPr>
            <p:nvPr/>
          </p:nvSpPr>
          <p:spPr bwMode="auto">
            <a:xfrm>
              <a:off x="2344" y="2039"/>
              <a:ext cx="163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zero</a:t>
              </a:r>
            </a:p>
          </p:txBody>
        </p:sp>
        <p:sp>
          <p:nvSpPr>
            <p:cNvPr id="11300" name="Rectangle 15"/>
            <p:cNvSpPr>
              <a:spLocks noChangeArrowheads="1"/>
            </p:cNvSpPr>
            <p:nvPr/>
          </p:nvSpPr>
          <p:spPr bwMode="auto">
            <a:xfrm>
              <a:off x="242" y="2039"/>
              <a:ext cx="210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long-run econ. profits </a:t>
              </a:r>
            </a:p>
          </p:txBody>
        </p:sp>
      </p:grpSp>
      <p:grpSp>
        <p:nvGrpSpPr>
          <p:cNvPr id="6" name="Group 155"/>
          <p:cNvGrpSpPr>
            <a:grpSpLocks/>
          </p:cNvGrpSpPr>
          <p:nvPr/>
        </p:nvGrpSpPr>
        <p:grpSpPr bwMode="auto">
          <a:xfrm>
            <a:off x="384175" y="2625725"/>
            <a:ext cx="8358188" cy="611188"/>
            <a:chOff x="242" y="1654"/>
            <a:chExt cx="5265" cy="385"/>
          </a:xfrm>
        </p:grpSpPr>
        <p:sp>
          <p:nvSpPr>
            <p:cNvPr id="11295" name="Rectangle 14"/>
            <p:cNvSpPr>
              <a:spLocks noChangeArrowheads="1"/>
            </p:cNvSpPr>
            <p:nvPr/>
          </p:nvSpPr>
          <p:spPr bwMode="auto">
            <a:xfrm>
              <a:off x="3978" y="1654"/>
              <a:ext cx="1529"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yes</a:t>
              </a:r>
            </a:p>
          </p:txBody>
        </p:sp>
        <p:sp>
          <p:nvSpPr>
            <p:cNvPr id="11296" name="Rectangle 13"/>
            <p:cNvSpPr>
              <a:spLocks noChangeArrowheads="1"/>
            </p:cNvSpPr>
            <p:nvPr/>
          </p:nvSpPr>
          <p:spPr bwMode="auto">
            <a:xfrm>
              <a:off x="2344" y="1654"/>
              <a:ext cx="163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yes</a:t>
              </a:r>
            </a:p>
          </p:txBody>
        </p:sp>
        <p:sp>
          <p:nvSpPr>
            <p:cNvPr id="11297" name="Rectangle 12"/>
            <p:cNvSpPr>
              <a:spLocks noChangeArrowheads="1"/>
            </p:cNvSpPr>
            <p:nvPr/>
          </p:nvSpPr>
          <p:spPr bwMode="auto">
            <a:xfrm>
              <a:off x="242" y="1654"/>
              <a:ext cx="210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free entry/exit</a:t>
              </a:r>
            </a:p>
          </p:txBody>
        </p:sp>
      </p:grpSp>
      <p:grpSp>
        <p:nvGrpSpPr>
          <p:cNvPr id="7" name="Group 154"/>
          <p:cNvGrpSpPr>
            <a:grpSpLocks/>
          </p:cNvGrpSpPr>
          <p:nvPr/>
        </p:nvGrpSpPr>
        <p:grpSpPr bwMode="auto">
          <a:xfrm>
            <a:off x="384175" y="2019300"/>
            <a:ext cx="8358188" cy="606425"/>
            <a:chOff x="242" y="1272"/>
            <a:chExt cx="5265" cy="382"/>
          </a:xfrm>
        </p:grpSpPr>
        <p:sp>
          <p:nvSpPr>
            <p:cNvPr id="11292" name="Rectangle 11"/>
            <p:cNvSpPr>
              <a:spLocks noChangeArrowheads="1"/>
            </p:cNvSpPr>
            <p:nvPr/>
          </p:nvSpPr>
          <p:spPr bwMode="auto">
            <a:xfrm>
              <a:off x="3978" y="1272"/>
              <a:ext cx="1529"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many</a:t>
              </a:r>
            </a:p>
          </p:txBody>
        </p:sp>
        <p:sp>
          <p:nvSpPr>
            <p:cNvPr id="11293" name="Rectangle 10"/>
            <p:cNvSpPr>
              <a:spLocks noChangeArrowheads="1"/>
            </p:cNvSpPr>
            <p:nvPr/>
          </p:nvSpPr>
          <p:spPr bwMode="auto">
            <a:xfrm>
              <a:off x="2344" y="1272"/>
              <a:ext cx="1634"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many</a:t>
              </a:r>
            </a:p>
          </p:txBody>
        </p:sp>
        <p:sp>
          <p:nvSpPr>
            <p:cNvPr id="11294" name="Rectangle 9"/>
            <p:cNvSpPr>
              <a:spLocks noChangeArrowheads="1"/>
            </p:cNvSpPr>
            <p:nvPr/>
          </p:nvSpPr>
          <p:spPr bwMode="auto">
            <a:xfrm>
              <a:off x="242" y="1272"/>
              <a:ext cx="2102"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number of sellers</a:t>
              </a:r>
            </a:p>
          </p:txBody>
        </p:sp>
      </p:grpSp>
      <p:sp>
        <p:nvSpPr>
          <p:cNvPr id="11276" name="Rectangle 8"/>
          <p:cNvSpPr>
            <a:spLocks noChangeArrowheads="1"/>
          </p:cNvSpPr>
          <p:nvPr/>
        </p:nvSpPr>
        <p:spPr bwMode="auto">
          <a:xfrm>
            <a:off x="6315075" y="939800"/>
            <a:ext cx="24272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B85C"/>
              </a:buClr>
              <a:buFont typeface="Wingdings" panose="05000000000000000000" pitchFamily="2" charset="2"/>
              <a:buNone/>
            </a:pPr>
            <a:r>
              <a:rPr lang="en-US" altLang="en-US" sz="2400" b="1">
                <a:cs typeface="Arial" panose="020B0604020202020204" pitchFamily="34" charset="0"/>
              </a:rPr>
              <a:t>Monopolistic competition</a:t>
            </a:r>
          </a:p>
        </p:txBody>
      </p:sp>
      <p:sp>
        <p:nvSpPr>
          <p:cNvPr id="11277" name="Rectangle 7"/>
          <p:cNvSpPr>
            <a:spLocks noChangeArrowheads="1"/>
          </p:cNvSpPr>
          <p:nvPr/>
        </p:nvSpPr>
        <p:spPr bwMode="auto">
          <a:xfrm>
            <a:off x="3721100" y="939800"/>
            <a:ext cx="25939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B85C"/>
              </a:buClr>
              <a:buFont typeface="Wingdings" panose="05000000000000000000" pitchFamily="2" charset="2"/>
              <a:buNone/>
            </a:pPr>
            <a:r>
              <a:rPr lang="en-US" altLang="en-US" sz="2400" b="1">
                <a:cs typeface="Arial" panose="020B0604020202020204" pitchFamily="34" charset="0"/>
              </a:rPr>
              <a:t>Perfect competition</a:t>
            </a:r>
          </a:p>
        </p:txBody>
      </p:sp>
      <p:sp>
        <p:nvSpPr>
          <p:cNvPr id="11278" name="Rectangle 6"/>
          <p:cNvSpPr>
            <a:spLocks noChangeArrowheads="1"/>
          </p:cNvSpPr>
          <p:nvPr/>
        </p:nvSpPr>
        <p:spPr bwMode="auto">
          <a:xfrm>
            <a:off x="384175" y="939800"/>
            <a:ext cx="33369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endParaRPr lang="en-US" altLang="en-US" sz="2400">
              <a:cs typeface="Arial" panose="020B0604020202020204" pitchFamily="34" charset="0"/>
            </a:endParaRPr>
          </a:p>
        </p:txBody>
      </p:sp>
      <p:sp>
        <p:nvSpPr>
          <p:cNvPr id="11279" name="Line 24"/>
          <p:cNvSpPr>
            <a:spLocks noChangeShapeType="1"/>
          </p:cNvSpPr>
          <p:nvPr/>
        </p:nvSpPr>
        <p:spPr bwMode="auto">
          <a:xfrm>
            <a:off x="384175" y="939800"/>
            <a:ext cx="835818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1280" name="Line 25"/>
          <p:cNvSpPr>
            <a:spLocks noChangeShapeType="1"/>
          </p:cNvSpPr>
          <p:nvPr/>
        </p:nvSpPr>
        <p:spPr bwMode="auto">
          <a:xfrm>
            <a:off x="384175" y="2019300"/>
            <a:ext cx="8358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1281" name="Line 26"/>
          <p:cNvSpPr>
            <a:spLocks noChangeShapeType="1"/>
          </p:cNvSpPr>
          <p:nvPr/>
        </p:nvSpPr>
        <p:spPr bwMode="auto">
          <a:xfrm>
            <a:off x="384175" y="2625725"/>
            <a:ext cx="8358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1282" name="Line 27"/>
          <p:cNvSpPr>
            <a:spLocks noChangeShapeType="1"/>
          </p:cNvSpPr>
          <p:nvPr/>
        </p:nvSpPr>
        <p:spPr bwMode="auto">
          <a:xfrm>
            <a:off x="384175" y="3236913"/>
            <a:ext cx="8358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1283" name="Line 28"/>
          <p:cNvSpPr>
            <a:spLocks noChangeShapeType="1"/>
          </p:cNvSpPr>
          <p:nvPr/>
        </p:nvSpPr>
        <p:spPr bwMode="auto">
          <a:xfrm>
            <a:off x="384175" y="3852863"/>
            <a:ext cx="8358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1284" name="Line 29"/>
          <p:cNvSpPr>
            <a:spLocks noChangeShapeType="1"/>
          </p:cNvSpPr>
          <p:nvPr/>
        </p:nvSpPr>
        <p:spPr bwMode="auto">
          <a:xfrm>
            <a:off x="384175" y="4462463"/>
            <a:ext cx="8358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1285" name="Line 30"/>
          <p:cNvSpPr>
            <a:spLocks noChangeShapeType="1"/>
          </p:cNvSpPr>
          <p:nvPr/>
        </p:nvSpPr>
        <p:spPr bwMode="auto">
          <a:xfrm>
            <a:off x="384175" y="5986463"/>
            <a:ext cx="835818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1286" name="Line 31"/>
          <p:cNvSpPr>
            <a:spLocks noChangeShapeType="1"/>
          </p:cNvSpPr>
          <p:nvPr/>
        </p:nvSpPr>
        <p:spPr bwMode="auto">
          <a:xfrm>
            <a:off x="384175" y="939800"/>
            <a:ext cx="0" cy="504666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1287" name="Line 32"/>
          <p:cNvSpPr>
            <a:spLocks noChangeShapeType="1"/>
          </p:cNvSpPr>
          <p:nvPr/>
        </p:nvSpPr>
        <p:spPr bwMode="auto">
          <a:xfrm>
            <a:off x="3721100" y="939800"/>
            <a:ext cx="0" cy="50466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1288" name="Line 33"/>
          <p:cNvSpPr>
            <a:spLocks noChangeShapeType="1"/>
          </p:cNvSpPr>
          <p:nvPr/>
        </p:nvSpPr>
        <p:spPr bwMode="auto">
          <a:xfrm>
            <a:off x="6315075" y="939800"/>
            <a:ext cx="0" cy="50466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1289" name="Line 34"/>
          <p:cNvSpPr>
            <a:spLocks noChangeShapeType="1"/>
          </p:cNvSpPr>
          <p:nvPr/>
        </p:nvSpPr>
        <p:spPr bwMode="auto">
          <a:xfrm>
            <a:off x="8742363" y="939800"/>
            <a:ext cx="0" cy="504666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1290" name="Line 124"/>
          <p:cNvSpPr>
            <a:spLocks noChangeShapeType="1"/>
          </p:cNvSpPr>
          <p:nvPr/>
        </p:nvSpPr>
        <p:spPr bwMode="auto">
          <a:xfrm>
            <a:off x="384175" y="5075238"/>
            <a:ext cx="8358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129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00000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subTnLst>
                                    <p:animClr clrSpc="rgb" dir="cw">
                                      <p:cBhvr override="childStyle">
                                        <p:cTn dur="1" fill="hold" display="0" masterRel="nextClick" afterEffect="1"/>
                                        <p:tgtEl>
                                          <p:spTgt spid="6"/>
                                        </p:tgtEl>
                                        <p:attrNameLst>
                                          <p:attrName>ppt_c</p:attrName>
                                        </p:attrNameLst>
                                      </p:cBhvr>
                                      <p:to>
                                        <a:srgbClr val="00000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subTnLst>
                                    <p:animClr clrSpc="rgb" dir="cw">
                                      <p:cBhvr override="childStyle">
                                        <p:cTn dur="1" fill="hold" display="0" masterRel="nextClick" afterEffect="1"/>
                                        <p:tgtEl>
                                          <p:spTgt spid="5"/>
                                        </p:tgtEl>
                                        <p:attrNameLst>
                                          <p:attrName>ppt_c</p:attrName>
                                        </p:attrNameLst>
                                      </p:cBhvr>
                                      <p:to>
                                        <a:srgbClr val="000000"/>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00000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000000"/>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1331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830CEA56-2725-4C42-AB24-749CFB0D2961}" type="slidenum">
              <a:rPr lang="en-US" altLang="en-US" sz="1700" smtClean="0">
                <a:solidFill>
                  <a:srgbClr val="777777"/>
                </a:solidFill>
              </a:rPr>
              <a:pPr>
                <a:lnSpc>
                  <a:spcPct val="100000"/>
                </a:lnSpc>
                <a:spcBef>
                  <a:spcPct val="0"/>
                </a:spcBef>
                <a:buClrTx/>
                <a:buSzTx/>
                <a:buFontTx/>
                <a:buNone/>
              </a:pPr>
              <a:t>5</a:t>
            </a:fld>
            <a:endParaRPr lang="en-US" altLang="en-US" sz="1700" smtClean="0">
              <a:solidFill>
                <a:srgbClr val="777777"/>
              </a:solidFill>
            </a:endParaRPr>
          </a:p>
        </p:txBody>
      </p:sp>
      <p:sp>
        <p:nvSpPr>
          <p:cNvPr id="13316" name="Rectangle 55"/>
          <p:cNvSpPr>
            <a:spLocks noChangeArrowheads="1"/>
          </p:cNvSpPr>
          <p:nvPr/>
        </p:nvSpPr>
        <p:spPr bwMode="auto">
          <a:xfrm>
            <a:off x="352425" y="912813"/>
            <a:ext cx="8415338" cy="54070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13317" name="Rectangle 2"/>
          <p:cNvSpPr>
            <a:spLocks noGrp="1" noChangeArrowheads="1"/>
          </p:cNvSpPr>
          <p:nvPr>
            <p:ph type="title" idx="4294967295"/>
          </p:nvPr>
        </p:nvSpPr>
        <p:spPr>
          <a:xfrm>
            <a:off x="0" y="163513"/>
            <a:ext cx="9144000" cy="649287"/>
          </a:xfrm>
        </p:spPr>
        <p:txBody>
          <a:bodyPr/>
          <a:lstStyle/>
          <a:p>
            <a:pPr eaLnBrk="1" hangingPunct="1"/>
            <a:r>
              <a:rPr lang="en-US" altLang="en-US" sz="3200" smtClean="0"/>
              <a:t>Comparing Monopoly &amp; Monop. Competition</a:t>
            </a:r>
          </a:p>
        </p:txBody>
      </p:sp>
      <p:grpSp>
        <p:nvGrpSpPr>
          <p:cNvPr id="2" name="Group 59"/>
          <p:cNvGrpSpPr>
            <a:grpSpLocks/>
          </p:cNvGrpSpPr>
          <p:nvPr/>
        </p:nvGrpSpPr>
        <p:grpSpPr bwMode="auto">
          <a:xfrm>
            <a:off x="350838" y="3751263"/>
            <a:ext cx="8421687" cy="663575"/>
            <a:chOff x="221" y="2363"/>
            <a:chExt cx="5305" cy="418"/>
          </a:xfrm>
        </p:grpSpPr>
        <p:sp>
          <p:nvSpPr>
            <p:cNvPr id="13355" name="Rectangle 4"/>
            <p:cNvSpPr>
              <a:spLocks noChangeArrowheads="1"/>
            </p:cNvSpPr>
            <p:nvPr/>
          </p:nvSpPr>
          <p:spPr bwMode="auto">
            <a:xfrm>
              <a:off x="4065" y="2363"/>
              <a:ext cx="146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yes</a:t>
              </a:r>
            </a:p>
          </p:txBody>
        </p:sp>
        <p:sp>
          <p:nvSpPr>
            <p:cNvPr id="13356" name="Rectangle 5"/>
            <p:cNvSpPr>
              <a:spLocks noChangeArrowheads="1"/>
            </p:cNvSpPr>
            <p:nvPr/>
          </p:nvSpPr>
          <p:spPr bwMode="auto">
            <a:xfrm>
              <a:off x="2465" y="2363"/>
              <a:ext cx="160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yes</a:t>
              </a:r>
            </a:p>
          </p:txBody>
        </p:sp>
        <p:sp>
          <p:nvSpPr>
            <p:cNvPr id="13357" name="Rectangle 6"/>
            <p:cNvSpPr>
              <a:spLocks noChangeArrowheads="1"/>
            </p:cNvSpPr>
            <p:nvPr/>
          </p:nvSpPr>
          <p:spPr bwMode="auto">
            <a:xfrm>
              <a:off x="221" y="2363"/>
              <a:ext cx="224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firm has market power?</a:t>
              </a:r>
            </a:p>
          </p:txBody>
        </p:sp>
      </p:grpSp>
      <p:grpSp>
        <p:nvGrpSpPr>
          <p:cNvPr id="3" name="Group 60"/>
          <p:cNvGrpSpPr>
            <a:grpSpLocks/>
          </p:cNvGrpSpPr>
          <p:nvPr/>
        </p:nvGrpSpPr>
        <p:grpSpPr bwMode="auto">
          <a:xfrm>
            <a:off x="350838" y="4414838"/>
            <a:ext cx="8421687" cy="1243012"/>
            <a:chOff x="221" y="2781"/>
            <a:chExt cx="5305" cy="783"/>
          </a:xfrm>
        </p:grpSpPr>
        <p:sp>
          <p:nvSpPr>
            <p:cNvPr id="13352" name="Rectangle 7"/>
            <p:cNvSpPr>
              <a:spLocks noChangeArrowheads="1"/>
            </p:cNvSpPr>
            <p:nvPr/>
          </p:nvSpPr>
          <p:spPr bwMode="auto">
            <a:xfrm>
              <a:off x="4065" y="2781"/>
              <a:ext cx="1461" cy="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downward-sloping</a:t>
              </a:r>
            </a:p>
          </p:txBody>
        </p:sp>
        <p:sp>
          <p:nvSpPr>
            <p:cNvPr id="13353" name="Rectangle 8"/>
            <p:cNvSpPr>
              <a:spLocks noChangeArrowheads="1"/>
            </p:cNvSpPr>
            <p:nvPr/>
          </p:nvSpPr>
          <p:spPr bwMode="auto">
            <a:xfrm>
              <a:off x="2465" y="2781"/>
              <a:ext cx="1600" cy="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downward-sloping </a:t>
              </a:r>
              <a:br>
                <a:rPr lang="en-US" altLang="en-US" sz="2400">
                  <a:cs typeface="Arial" panose="020B0604020202020204" pitchFamily="34" charset="0"/>
                </a:rPr>
              </a:br>
              <a:r>
                <a:rPr lang="en-US" altLang="en-US" sz="2400">
                  <a:cs typeface="Arial" panose="020B0604020202020204" pitchFamily="34" charset="0"/>
                </a:rPr>
                <a:t>(market demand)</a:t>
              </a:r>
            </a:p>
          </p:txBody>
        </p:sp>
        <p:sp>
          <p:nvSpPr>
            <p:cNvPr id="13354" name="Rectangle 9"/>
            <p:cNvSpPr>
              <a:spLocks noChangeArrowheads="1"/>
            </p:cNvSpPr>
            <p:nvPr/>
          </p:nvSpPr>
          <p:spPr bwMode="auto">
            <a:xfrm>
              <a:off x="221" y="2781"/>
              <a:ext cx="2244" cy="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i="1">
                  <a:cs typeface="Arial" panose="020B0604020202020204" pitchFamily="34" charset="0"/>
                </a:rPr>
                <a:t>D</a:t>
              </a:r>
              <a:r>
                <a:rPr lang="en-US" altLang="en-US" sz="2400">
                  <a:cs typeface="Arial" panose="020B0604020202020204" pitchFamily="34" charset="0"/>
                </a:rPr>
                <a:t> curve facing firm</a:t>
              </a:r>
            </a:p>
          </p:txBody>
        </p:sp>
      </p:grpSp>
      <p:grpSp>
        <p:nvGrpSpPr>
          <p:cNvPr id="4" name="Group 61"/>
          <p:cNvGrpSpPr>
            <a:grpSpLocks/>
          </p:cNvGrpSpPr>
          <p:nvPr/>
        </p:nvGrpSpPr>
        <p:grpSpPr bwMode="auto">
          <a:xfrm>
            <a:off x="350838" y="5657850"/>
            <a:ext cx="8421687" cy="663575"/>
            <a:chOff x="221" y="3564"/>
            <a:chExt cx="5305" cy="418"/>
          </a:xfrm>
        </p:grpSpPr>
        <p:sp>
          <p:nvSpPr>
            <p:cNvPr id="13349" name="Rectangle 10"/>
            <p:cNvSpPr>
              <a:spLocks noChangeArrowheads="1"/>
            </p:cNvSpPr>
            <p:nvPr/>
          </p:nvSpPr>
          <p:spPr bwMode="auto">
            <a:xfrm>
              <a:off x="4065" y="3564"/>
              <a:ext cx="146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many</a:t>
              </a:r>
            </a:p>
          </p:txBody>
        </p:sp>
        <p:sp>
          <p:nvSpPr>
            <p:cNvPr id="13350" name="Rectangle 11"/>
            <p:cNvSpPr>
              <a:spLocks noChangeArrowheads="1"/>
            </p:cNvSpPr>
            <p:nvPr/>
          </p:nvSpPr>
          <p:spPr bwMode="auto">
            <a:xfrm>
              <a:off x="2465" y="3564"/>
              <a:ext cx="160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none</a:t>
              </a:r>
            </a:p>
          </p:txBody>
        </p:sp>
        <p:sp>
          <p:nvSpPr>
            <p:cNvPr id="13351" name="Rectangle 12"/>
            <p:cNvSpPr>
              <a:spLocks noChangeArrowheads="1"/>
            </p:cNvSpPr>
            <p:nvPr/>
          </p:nvSpPr>
          <p:spPr bwMode="auto">
            <a:xfrm>
              <a:off x="221" y="3564"/>
              <a:ext cx="224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close substitutes </a:t>
              </a:r>
            </a:p>
          </p:txBody>
        </p:sp>
      </p:grpSp>
      <p:grpSp>
        <p:nvGrpSpPr>
          <p:cNvPr id="5" name="Group 58"/>
          <p:cNvGrpSpPr>
            <a:grpSpLocks/>
          </p:cNvGrpSpPr>
          <p:nvPr/>
        </p:nvGrpSpPr>
        <p:grpSpPr bwMode="auto">
          <a:xfrm>
            <a:off x="350838" y="3084513"/>
            <a:ext cx="8421687" cy="666750"/>
            <a:chOff x="221" y="1943"/>
            <a:chExt cx="5305" cy="420"/>
          </a:xfrm>
        </p:grpSpPr>
        <p:sp>
          <p:nvSpPr>
            <p:cNvPr id="13346" name="Rectangle 16"/>
            <p:cNvSpPr>
              <a:spLocks noChangeArrowheads="1"/>
            </p:cNvSpPr>
            <p:nvPr/>
          </p:nvSpPr>
          <p:spPr bwMode="auto">
            <a:xfrm>
              <a:off x="4065" y="1943"/>
              <a:ext cx="1461"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zero</a:t>
              </a:r>
            </a:p>
          </p:txBody>
        </p:sp>
        <p:sp>
          <p:nvSpPr>
            <p:cNvPr id="13347" name="Rectangle 17"/>
            <p:cNvSpPr>
              <a:spLocks noChangeArrowheads="1"/>
            </p:cNvSpPr>
            <p:nvPr/>
          </p:nvSpPr>
          <p:spPr bwMode="auto">
            <a:xfrm>
              <a:off x="2465" y="1943"/>
              <a:ext cx="160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positive</a:t>
              </a:r>
            </a:p>
          </p:txBody>
        </p:sp>
        <p:sp>
          <p:nvSpPr>
            <p:cNvPr id="13348" name="Rectangle 18"/>
            <p:cNvSpPr>
              <a:spLocks noChangeArrowheads="1"/>
            </p:cNvSpPr>
            <p:nvPr/>
          </p:nvSpPr>
          <p:spPr bwMode="auto">
            <a:xfrm>
              <a:off x="221" y="1943"/>
              <a:ext cx="22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long-run econ. profits </a:t>
              </a:r>
            </a:p>
          </p:txBody>
        </p:sp>
      </p:grpSp>
      <p:grpSp>
        <p:nvGrpSpPr>
          <p:cNvPr id="6" name="Group 57"/>
          <p:cNvGrpSpPr>
            <a:grpSpLocks/>
          </p:cNvGrpSpPr>
          <p:nvPr/>
        </p:nvGrpSpPr>
        <p:grpSpPr bwMode="auto">
          <a:xfrm>
            <a:off x="350838" y="2424113"/>
            <a:ext cx="8421687" cy="660400"/>
            <a:chOff x="221" y="1527"/>
            <a:chExt cx="5305" cy="416"/>
          </a:xfrm>
        </p:grpSpPr>
        <p:sp>
          <p:nvSpPr>
            <p:cNvPr id="13343" name="Rectangle 19"/>
            <p:cNvSpPr>
              <a:spLocks noChangeArrowheads="1"/>
            </p:cNvSpPr>
            <p:nvPr/>
          </p:nvSpPr>
          <p:spPr bwMode="auto">
            <a:xfrm>
              <a:off x="4065" y="1527"/>
              <a:ext cx="1461"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yes</a:t>
              </a:r>
            </a:p>
          </p:txBody>
        </p:sp>
        <p:sp>
          <p:nvSpPr>
            <p:cNvPr id="13344" name="Rectangle 20"/>
            <p:cNvSpPr>
              <a:spLocks noChangeArrowheads="1"/>
            </p:cNvSpPr>
            <p:nvPr/>
          </p:nvSpPr>
          <p:spPr bwMode="auto">
            <a:xfrm>
              <a:off x="2465" y="1527"/>
              <a:ext cx="1600"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no</a:t>
              </a:r>
            </a:p>
          </p:txBody>
        </p:sp>
        <p:sp>
          <p:nvSpPr>
            <p:cNvPr id="13345" name="Rectangle 21"/>
            <p:cNvSpPr>
              <a:spLocks noChangeArrowheads="1"/>
            </p:cNvSpPr>
            <p:nvPr/>
          </p:nvSpPr>
          <p:spPr bwMode="auto">
            <a:xfrm>
              <a:off x="221" y="1527"/>
              <a:ext cx="224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free entry/exit</a:t>
              </a:r>
            </a:p>
          </p:txBody>
        </p:sp>
      </p:grpSp>
      <p:grpSp>
        <p:nvGrpSpPr>
          <p:cNvPr id="7" name="Group 56"/>
          <p:cNvGrpSpPr>
            <a:grpSpLocks/>
          </p:cNvGrpSpPr>
          <p:nvPr/>
        </p:nvGrpSpPr>
        <p:grpSpPr bwMode="auto">
          <a:xfrm>
            <a:off x="350838" y="1765300"/>
            <a:ext cx="8421687" cy="658813"/>
            <a:chOff x="221" y="1112"/>
            <a:chExt cx="5305" cy="415"/>
          </a:xfrm>
        </p:grpSpPr>
        <p:sp>
          <p:nvSpPr>
            <p:cNvPr id="13340" name="Rectangle 22"/>
            <p:cNvSpPr>
              <a:spLocks noChangeArrowheads="1"/>
            </p:cNvSpPr>
            <p:nvPr/>
          </p:nvSpPr>
          <p:spPr bwMode="auto">
            <a:xfrm>
              <a:off x="4065" y="1112"/>
              <a:ext cx="146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many</a:t>
              </a:r>
            </a:p>
          </p:txBody>
        </p:sp>
        <p:sp>
          <p:nvSpPr>
            <p:cNvPr id="13341" name="Rectangle 23"/>
            <p:cNvSpPr>
              <a:spLocks noChangeArrowheads="1"/>
            </p:cNvSpPr>
            <p:nvPr/>
          </p:nvSpPr>
          <p:spPr bwMode="auto">
            <a:xfrm>
              <a:off x="2465" y="1112"/>
              <a:ext cx="1600"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one</a:t>
              </a:r>
            </a:p>
          </p:txBody>
        </p:sp>
        <p:sp>
          <p:nvSpPr>
            <p:cNvPr id="13342" name="Rectangle 24"/>
            <p:cNvSpPr>
              <a:spLocks noChangeArrowheads="1"/>
            </p:cNvSpPr>
            <p:nvPr/>
          </p:nvSpPr>
          <p:spPr bwMode="auto">
            <a:xfrm>
              <a:off x="221" y="1112"/>
              <a:ext cx="2244"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r>
                <a:rPr lang="en-US" altLang="en-US" sz="2400">
                  <a:cs typeface="Arial" panose="020B0604020202020204" pitchFamily="34" charset="0"/>
                </a:rPr>
                <a:t>number of sellers</a:t>
              </a:r>
            </a:p>
          </p:txBody>
        </p:sp>
      </p:grpSp>
      <p:sp>
        <p:nvSpPr>
          <p:cNvPr id="13324" name="Rectangle 25"/>
          <p:cNvSpPr>
            <a:spLocks noChangeArrowheads="1"/>
          </p:cNvSpPr>
          <p:nvPr/>
        </p:nvSpPr>
        <p:spPr bwMode="auto">
          <a:xfrm>
            <a:off x="6453188" y="906463"/>
            <a:ext cx="2319337"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B85C"/>
              </a:buClr>
              <a:buFont typeface="Wingdings" panose="05000000000000000000" pitchFamily="2" charset="2"/>
              <a:buNone/>
            </a:pPr>
            <a:r>
              <a:rPr lang="en-US" altLang="en-US" sz="2400" b="1">
                <a:cs typeface="Arial" panose="020B0604020202020204" pitchFamily="34" charset="0"/>
              </a:rPr>
              <a:t>Monopolistic competition</a:t>
            </a:r>
          </a:p>
        </p:txBody>
      </p:sp>
      <p:sp>
        <p:nvSpPr>
          <p:cNvPr id="13325" name="Rectangle 26"/>
          <p:cNvSpPr>
            <a:spLocks noChangeArrowheads="1"/>
          </p:cNvSpPr>
          <p:nvPr/>
        </p:nvSpPr>
        <p:spPr bwMode="auto">
          <a:xfrm>
            <a:off x="3913188" y="906463"/>
            <a:ext cx="254000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B85C"/>
              </a:buClr>
              <a:buFont typeface="Wingdings" panose="05000000000000000000" pitchFamily="2" charset="2"/>
              <a:buNone/>
            </a:pPr>
            <a:r>
              <a:rPr lang="en-US" altLang="en-US" sz="2400" b="1">
                <a:cs typeface="Arial" panose="020B0604020202020204" pitchFamily="34" charset="0"/>
              </a:rPr>
              <a:t>Monopoly</a:t>
            </a:r>
          </a:p>
        </p:txBody>
      </p:sp>
      <p:sp>
        <p:nvSpPr>
          <p:cNvPr id="13326" name="Rectangle 27"/>
          <p:cNvSpPr>
            <a:spLocks noChangeArrowheads="1"/>
          </p:cNvSpPr>
          <p:nvPr/>
        </p:nvSpPr>
        <p:spPr bwMode="auto">
          <a:xfrm>
            <a:off x="350838" y="906463"/>
            <a:ext cx="356235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anose="05000000000000000000" pitchFamily="2" charset="2"/>
              <a:buNone/>
            </a:pPr>
            <a:endParaRPr lang="en-US" altLang="en-US" sz="2400">
              <a:cs typeface="Arial" panose="020B0604020202020204" pitchFamily="34" charset="0"/>
            </a:endParaRPr>
          </a:p>
        </p:txBody>
      </p:sp>
      <p:sp>
        <p:nvSpPr>
          <p:cNvPr id="13327" name="Line 28"/>
          <p:cNvSpPr>
            <a:spLocks noChangeShapeType="1"/>
          </p:cNvSpPr>
          <p:nvPr/>
        </p:nvSpPr>
        <p:spPr bwMode="auto">
          <a:xfrm>
            <a:off x="350838" y="906463"/>
            <a:ext cx="8421687"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3328" name="Line 29"/>
          <p:cNvSpPr>
            <a:spLocks noChangeShapeType="1"/>
          </p:cNvSpPr>
          <p:nvPr/>
        </p:nvSpPr>
        <p:spPr bwMode="auto">
          <a:xfrm>
            <a:off x="350838" y="1765300"/>
            <a:ext cx="84216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3329" name="Line 30"/>
          <p:cNvSpPr>
            <a:spLocks noChangeShapeType="1"/>
          </p:cNvSpPr>
          <p:nvPr/>
        </p:nvSpPr>
        <p:spPr bwMode="auto">
          <a:xfrm>
            <a:off x="350838" y="2424113"/>
            <a:ext cx="84216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3330" name="Line 31"/>
          <p:cNvSpPr>
            <a:spLocks noChangeShapeType="1"/>
          </p:cNvSpPr>
          <p:nvPr/>
        </p:nvSpPr>
        <p:spPr bwMode="auto">
          <a:xfrm>
            <a:off x="350838" y="3084513"/>
            <a:ext cx="84216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3331" name="Line 32"/>
          <p:cNvSpPr>
            <a:spLocks noChangeShapeType="1"/>
          </p:cNvSpPr>
          <p:nvPr/>
        </p:nvSpPr>
        <p:spPr bwMode="auto">
          <a:xfrm>
            <a:off x="350838" y="3751263"/>
            <a:ext cx="84216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3332" name="Line 34"/>
          <p:cNvSpPr>
            <a:spLocks noChangeShapeType="1"/>
          </p:cNvSpPr>
          <p:nvPr/>
        </p:nvSpPr>
        <p:spPr bwMode="auto">
          <a:xfrm>
            <a:off x="350838" y="6321425"/>
            <a:ext cx="8421687"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3333" name="Line 35"/>
          <p:cNvSpPr>
            <a:spLocks noChangeShapeType="1"/>
          </p:cNvSpPr>
          <p:nvPr/>
        </p:nvSpPr>
        <p:spPr bwMode="auto">
          <a:xfrm>
            <a:off x="350838" y="906463"/>
            <a:ext cx="0" cy="541496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3334" name="Line 36"/>
          <p:cNvSpPr>
            <a:spLocks noChangeShapeType="1"/>
          </p:cNvSpPr>
          <p:nvPr/>
        </p:nvSpPr>
        <p:spPr bwMode="auto">
          <a:xfrm>
            <a:off x="3913188" y="906463"/>
            <a:ext cx="0" cy="5414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3335" name="Line 37"/>
          <p:cNvSpPr>
            <a:spLocks noChangeShapeType="1"/>
          </p:cNvSpPr>
          <p:nvPr/>
        </p:nvSpPr>
        <p:spPr bwMode="auto">
          <a:xfrm>
            <a:off x="6453188" y="906463"/>
            <a:ext cx="0" cy="5414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3336" name="Line 38"/>
          <p:cNvSpPr>
            <a:spLocks noChangeShapeType="1"/>
          </p:cNvSpPr>
          <p:nvPr/>
        </p:nvSpPr>
        <p:spPr bwMode="auto">
          <a:xfrm>
            <a:off x="8772525" y="906463"/>
            <a:ext cx="0" cy="541496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3337" name="Line 39"/>
          <p:cNvSpPr>
            <a:spLocks noChangeShapeType="1"/>
          </p:cNvSpPr>
          <p:nvPr/>
        </p:nvSpPr>
        <p:spPr bwMode="auto">
          <a:xfrm>
            <a:off x="350838" y="5657850"/>
            <a:ext cx="84216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3338" name="Line 40"/>
          <p:cNvSpPr>
            <a:spLocks noChangeShapeType="1"/>
          </p:cNvSpPr>
          <p:nvPr/>
        </p:nvSpPr>
        <p:spPr bwMode="auto">
          <a:xfrm>
            <a:off x="350838" y="4414838"/>
            <a:ext cx="84216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333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00000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subTnLst>
                                    <p:animClr clrSpc="rgb" dir="cw">
                                      <p:cBhvr override="childStyle">
                                        <p:cTn dur="1" fill="hold" display="0" masterRel="nextClick" afterEffect="1"/>
                                        <p:tgtEl>
                                          <p:spTgt spid="6"/>
                                        </p:tgtEl>
                                        <p:attrNameLst>
                                          <p:attrName>ppt_c</p:attrName>
                                        </p:attrNameLst>
                                      </p:cBhvr>
                                      <p:to>
                                        <a:srgbClr val="00000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subTnLst>
                                    <p:animClr clrSpc="rgb" dir="cw">
                                      <p:cBhvr override="childStyle">
                                        <p:cTn dur="1" fill="hold" display="0" masterRel="nextClick" afterEffect="1"/>
                                        <p:tgtEl>
                                          <p:spTgt spid="5"/>
                                        </p:tgtEl>
                                        <p:attrNameLst>
                                          <p:attrName>ppt_c</p:attrName>
                                        </p:attrNameLst>
                                      </p:cBhvr>
                                      <p:to>
                                        <a:srgbClr val="000000"/>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00000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000000"/>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1536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E5C2628F-4256-48CD-90AD-331E7907BE19}" type="slidenum">
              <a:rPr lang="en-US" altLang="en-US" sz="1700" smtClean="0">
                <a:solidFill>
                  <a:srgbClr val="777777"/>
                </a:solidFill>
              </a:rPr>
              <a:pPr>
                <a:lnSpc>
                  <a:spcPct val="100000"/>
                </a:lnSpc>
                <a:spcBef>
                  <a:spcPct val="0"/>
                </a:spcBef>
                <a:buClrTx/>
                <a:buSzTx/>
                <a:buFontTx/>
                <a:buNone/>
              </a:pPr>
              <a:t>6</a:t>
            </a:fld>
            <a:endParaRPr lang="en-US" altLang="en-US" sz="1700" smtClean="0">
              <a:solidFill>
                <a:srgbClr val="777777"/>
              </a:solidFill>
            </a:endParaRPr>
          </a:p>
        </p:txBody>
      </p:sp>
      <p:grpSp>
        <p:nvGrpSpPr>
          <p:cNvPr id="2" name="Group 58"/>
          <p:cNvGrpSpPr>
            <a:grpSpLocks/>
          </p:cNvGrpSpPr>
          <p:nvPr/>
        </p:nvGrpSpPr>
        <p:grpSpPr bwMode="auto">
          <a:xfrm>
            <a:off x="4791075" y="2465388"/>
            <a:ext cx="2066925" cy="1409700"/>
            <a:chOff x="3018" y="1553"/>
            <a:chExt cx="1302" cy="888"/>
          </a:xfrm>
        </p:grpSpPr>
        <p:sp>
          <p:nvSpPr>
            <p:cNvPr id="15398" name="Rectangle 2"/>
            <p:cNvSpPr>
              <a:spLocks noChangeArrowheads="1"/>
            </p:cNvSpPr>
            <p:nvPr/>
          </p:nvSpPr>
          <p:spPr bwMode="auto">
            <a:xfrm>
              <a:off x="3018" y="2053"/>
              <a:ext cx="928" cy="3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grpSp>
          <p:nvGrpSpPr>
            <p:cNvPr id="15399" name="Group 55"/>
            <p:cNvGrpSpPr>
              <a:grpSpLocks/>
            </p:cNvGrpSpPr>
            <p:nvPr/>
          </p:nvGrpSpPr>
          <p:grpSpPr bwMode="auto">
            <a:xfrm>
              <a:off x="3709" y="1553"/>
              <a:ext cx="611" cy="582"/>
              <a:chOff x="3730" y="1567"/>
              <a:chExt cx="611" cy="582"/>
            </a:xfrm>
          </p:grpSpPr>
          <p:sp>
            <p:nvSpPr>
              <p:cNvPr id="15400" name="Text Box 53"/>
              <p:cNvSpPr txBox="1">
                <a:spLocks noChangeArrowheads="1"/>
              </p:cNvSpPr>
              <p:nvPr/>
            </p:nvSpPr>
            <p:spPr bwMode="auto">
              <a:xfrm>
                <a:off x="3730" y="1567"/>
                <a:ext cx="6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a:cs typeface="Arial" panose="020B0604020202020204" pitchFamily="34" charset="0"/>
                  </a:rPr>
                  <a:t>profit</a:t>
                </a:r>
              </a:p>
            </p:txBody>
          </p:sp>
          <p:sp>
            <p:nvSpPr>
              <p:cNvPr id="15401" name="Line 54"/>
              <p:cNvSpPr>
                <a:spLocks noChangeShapeType="1"/>
              </p:cNvSpPr>
              <p:nvPr/>
            </p:nvSpPr>
            <p:spPr bwMode="auto">
              <a:xfrm flipV="1">
                <a:off x="3737" y="1833"/>
                <a:ext cx="288" cy="3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4" name="Group 51"/>
          <p:cNvGrpSpPr>
            <a:grpSpLocks/>
          </p:cNvGrpSpPr>
          <p:nvPr/>
        </p:nvGrpSpPr>
        <p:grpSpPr bwMode="auto">
          <a:xfrm>
            <a:off x="4032250" y="3689350"/>
            <a:ext cx="2236788" cy="365125"/>
            <a:chOff x="2540" y="2324"/>
            <a:chExt cx="1409" cy="230"/>
          </a:xfrm>
        </p:grpSpPr>
        <p:sp>
          <p:nvSpPr>
            <p:cNvPr id="15396" name="Line 44"/>
            <p:cNvSpPr>
              <a:spLocks noChangeShapeType="1"/>
            </p:cNvSpPr>
            <p:nvPr/>
          </p:nvSpPr>
          <p:spPr bwMode="auto">
            <a:xfrm flipH="1">
              <a:off x="3017" y="2443"/>
              <a:ext cx="932" cy="0"/>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15397" name="Rectangle 46"/>
            <p:cNvSpPr>
              <a:spLocks noChangeArrowheads="1"/>
            </p:cNvSpPr>
            <p:nvPr/>
          </p:nvSpPr>
          <p:spPr bwMode="auto">
            <a:xfrm>
              <a:off x="2540" y="2324"/>
              <a:ext cx="4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r>
                <a:rPr lang="en-US" altLang="en-US" sz="2400" i="1">
                  <a:cs typeface="Arial" panose="020B0604020202020204" pitchFamily="34" charset="0"/>
                </a:rPr>
                <a:t>ATC</a:t>
              </a:r>
            </a:p>
          </p:txBody>
        </p:sp>
      </p:grpSp>
      <p:grpSp>
        <p:nvGrpSpPr>
          <p:cNvPr id="5" name="Group 52"/>
          <p:cNvGrpSpPr>
            <a:grpSpLocks/>
          </p:cNvGrpSpPr>
          <p:nvPr/>
        </p:nvGrpSpPr>
        <p:grpSpPr bwMode="auto">
          <a:xfrm>
            <a:off x="4498975" y="3065463"/>
            <a:ext cx="1770063" cy="1393825"/>
            <a:chOff x="2834" y="1931"/>
            <a:chExt cx="1115" cy="878"/>
          </a:xfrm>
        </p:grpSpPr>
        <p:grpSp>
          <p:nvGrpSpPr>
            <p:cNvPr id="15392" name="Group 3"/>
            <p:cNvGrpSpPr>
              <a:grpSpLocks/>
            </p:cNvGrpSpPr>
            <p:nvPr/>
          </p:nvGrpSpPr>
          <p:grpSpPr bwMode="auto">
            <a:xfrm>
              <a:off x="3017" y="2052"/>
              <a:ext cx="932" cy="757"/>
              <a:chOff x="357" y="2450"/>
              <a:chExt cx="795" cy="646"/>
            </a:xfrm>
          </p:grpSpPr>
          <p:sp>
            <p:nvSpPr>
              <p:cNvPr id="15394" name="Line 4"/>
              <p:cNvSpPr>
                <a:spLocks noChangeShapeType="1"/>
              </p:cNvSpPr>
              <p:nvPr/>
            </p:nvSpPr>
            <p:spPr bwMode="auto">
              <a:xfrm>
                <a:off x="357" y="2450"/>
                <a:ext cx="795" cy="0"/>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15395" name="Line 5"/>
              <p:cNvSpPr>
                <a:spLocks noChangeShapeType="1"/>
              </p:cNvSpPr>
              <p:nvPr/>
            </p:nvSpPr>
            <p:spPr bwMode="auto">
              <a:xfrm>
                <a:off x="1152" y="2451"/>
                <a:ext cx="0" cy="645"/>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5393" name="Rectangle 45"/>
            <p:cNvSpPr>
              <a:spLocks noChangeArrowheads="1"/>
            </p:cNvSpPr>
            <p:nvPr/>
          </p:nvSpPr>
          <p:spPr bwMode="auto">
            <a:xfrm>
              <a:off x="2834" y="1931"/>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r>
                <a:rPr lang="en-US" altLang="en-US" sz="2400" b="1" i="1">
                  <a:cs typeface="Arial" panose="020B0604020202020204" pitchFamily="34" charset="0"/>
                </a:rPr>
                <a:t>P</a:t>
              </a:r>
            </a:p>
          </p:txBody>
        </p:sp>
      </p:grpSp>
      <p:sp>
        <p:nvSpPr>
          <p:cNvPr id="15367" name="Rectangle 6"/>
          <p:cNvSpPr>
            <a:spLocks noGrp="1" noChangeArrowheads="1"/>
          </p:cNvSpPr>
          <p:nvPr>
            <p:ph type="title" idx="4294967295"/>
          </p:nvPr>
        </p:nvSpPr>
        <p:spPr>
          <a:xfrm>
            <a:off x="457200" y="263525"/>
            <a:ext cx="8229600" cy="800100"/>
          </a:xfrm>
        </p:spPr>
        <p:txBody>
          <a:bodyPr/>
          <a:lstStyle/>
          <a:p>
            <a:pPr eaLnBrk="1" hangingPunct="1"/>
            <a:r>
              <a:rPr lang="en-US" altLang="en-US" sz="3300" smtClean="0"/>
              <a:t>A Monopolistically Competitive Firm Earning Profits in the Short Run</a:t>
            </a:r>
          </a:p>
        </p:txBody>
      </p:sp>
      <p:sp>
        <p:nvSpPr>
          <p:cNvPr id="123911" name="Rectangle 7"/>
          <p:cNvSpPr>
            <a:spLocks noGrp="1" noChangeArrowheads="1"/>
          </p:cNvSpPr>
          <p:nvPr>
            <p:ph type="body" idx="4294967295"/>
          </p:nvPr>
        </p:nvSpPr>
        <p:spPr>
          <a:xfrm>
            <a:off x="354013" y="1358900"/>
            <a:ext cx="3392487" cy="4648200"/>
          </a:xfrm>
        </p:spPr>
        <p:txBody>
          <a:bodyPr/>
          <a:lstStyle/>
          <a:p>
            <a:pPr marL="0" indent="0" eaLnBrk="1" hangingPunct="1">
              <a:spcBef>
                <a:spcPct val="50000"/>
              </a:spcBef>
              <a:buFont typeface="Wingdings" panose="05000000000000000000" pitchFamily="2" charset="2"/>
              <a:buNone/>
            </a:pPr>
            <a:r>
              <a:rPr lang="en-US" altLang="en-US" sz="2600" smtClean="0"/>
              <a:t>The firm faces a downward-sloping </a:t>
            </a:r>
            <a:br>
              <a:rPr lang="en-US" altLang="en-US" sz="2600" smtClean="0"/>
            </a:br>
            <a:r>
              <a:rPr lang="en-US" altLang="en-US" sz="2600" i="1" smtClean="0"/>
              <a:t>D</a:t>
            </a:r>
            <a:r>
              <a:rPr lang="en-US" altLang="en-US" sz="2600" smtClean="0"/>
              <a:t> curve. </a:t>
            </a:r>
          </a:p>
          <a:p>
            <a:pPr marL="0" indent="0" eaLnBrk="1" hangingPunct="1">
              <a:spcBef>
                <a:spcPct val="50000"/>
              </a:spcBef>
              <a:buFont typeface="Wingdings" panose="05000000000000000000" pitchFamily="2" charset="2"/>
              <a:buNone/>
            </a:pPr>
            <a:r>
              <a:rPr lang="en-US" altLang="en-US" sz="2600" smtClean="0"/>
              <a:t>At each </a:t>
            </a:r>
            <a:r>
              <a:rPr lang="en-US" altLang="en-US" sz="2600" b="1" i="1" smtClean="0"/>
              <a:t>Q</a:t>
            </a:r>
            <a:r>
              <a:rPr lang="en-US" altLang="en-US" sz="2600" smtClean="0"/>
              <a:t>, </a:t>
            </a:r>
            <a:r>
              <a:rPr lang="en-US" altLang="en-US" sz="2600" i="1" smtClean="0"/>
              <a:t>MR</a:t>
            </a:r>
            <a:r>
              <a:rPr lang="en-US" altLang="en-US" sz="2600" smtClean="0"/>
              <a:t> &lt; </a:t>
            </a:r>
            <a:r>
              <a:rPr lang="en-US" altLang="en-US" sz="2600" i="1" smtClean="0"/>
              <a:t>P</a:t>
            </a:r>
            <a:r>
              <a:rPr lang="en-US" altLang="en-US" sz="2600" smtClean="0"/>
              <a:t>.</a:t>
            </a:r>
          </a:p>
          <a:p>
            <a:pPr marL="0" indent="0" eaLnBrk="1" hangingPunct="1">
              <a:spcBef>
                <a:spcPct val="50000"/>
              </a:spcBef>
              <a:buFont typeface="Wingdings" panose="05000000000000000000" pitchFamily="2" charset="2"/>
              <a:buNone/>
            </a:pPr>
            <a:r>
              <a:rPr lang="en-US" altLang="en-US" sz="2600" smtClean="0"/>
              <a:t>To maximize profit, firm produces </a:t>
            </a:r>
            <a:r>
              <a:rPr lang="en-US" altLang="en-US" sz="2600" b="1" i="1" smtClean="0"/>
              <a:t>Q</a:t>
            </a:r>
            <a:r>
              <a:rPr lang="en-US" altLang="en-US" sz="2600" smtClean="0"/>
              <a:t> where </a:t>
            </a:r>
            <a:r>
              <a:rPr lang="en-US" altLang="en-US" sz="2600" i="1" smtClean="0"/>
              <a:t>MR</a:t>
            </a:r>
            <a:r>
              <a:rPr lang="en-US" altLang="en-US" sz="2600" smtClean="0"/>
              <a:t> = </a:t>
            </a:r>
            <a:r>
              <a:rPr lang="en-US" altLang="en-US" sz="2600" i="1" smtClean="0"/>
              <a:t>MC.</a:t>
            </a:r>
            <a:endParaRPr lang="en-US" altLang="en-US" sz="2600" smtClean="0"/>
          </a:p>
          <a:p>
            <a:pPr marL="0" indent="0" eaLnBrk="1" hangingPunct="1">
              <a:spcBef>
                <a:spcPct val="50000"/>
              </a:spcBef>
              <a:buFont typeface="Wingdings" panose="05000000000000000000" pitchFamily="2" charset="2"/>
              <a:buNone/>
            </a:pPr>
            <a:r>
              <a:rPr lang="en-US" altLang="en-US" sz="2600" smtClean="0"/>
              <a:t>The firm uses the </a:t>
            </a:r>
            <a:br>
              <a:rPr lang="en-US" altLang="en-US" sz="2600" smtClean="0"/>
            </a:br>
            <a:r>
              <a:rPr lang="en-US" altLang="en-US" sz="2600" i="1" smtClean="0"/>
              <a:t>D</a:t>
            </a:r>
            <a:r>
              <a:rPr lang="en-US" altLang="en-US" sz="2600" smtClean="0"/>
              <a:t> curve to set </a:t>
            </a:r>
            <a:r>
              <a:rPr lang="en-US" altLang="en-US" sz="2600" i="1" smtClean="0"/>
              <a:t>P</a:t>
            </a:r>
            <a:r>
              <a:rPr lang="en-US" altLang="en-US" sz="2600" smtClean="0"/>
              <a:t>.  </a:t>
            </a:r>
            <a:endParaRPr lang="en-US" altLang="en-US" sz="2600" b="1" i="1" smtClean="0"/>
          </a:p>
        </p:txBody>
      </p:sp>
      <p:grpSp>
        <p:nvGrpSpPr>
          <p:cNvPr id="15369" name="Group 8"/>
          <p:cNvGrpSpPr>
            <a:grpSpLocks/>
          </p:cNvGrpSpPr>
          <p:nvPr/>
        </p:nvGrpSpPr>
        <p:grpSpPr bwMode="auto">
          <a:xfrm>
            <a:off x="3206750" y="2116138"/>
            <a:ext cx="5376863" cy="3889375"/>
            <a:chOff x="1579" y="1014"/>
            <a:chExt cx="3434" cy="2651"/>
          </a:xfrm>
        </p:grpSpPr>
        <p:grpSp>
          <p:nvGrpSpPr>
            <p:cNvPr id="15387" name="Group 9"/>
            <p:cNvGrpSpPr>
              <a:grpSpLocks/>
            </p:cNvGrpSpPr>
            <p:nvPr/>
          </p:nvGrpSpPr>
          <p:grpSpPr bwMode="auto">
            <a:xfrm>
              <a:off x="2591" y="1080"/>
              <a:ext cx="2262" cy="2284"/>
              <a:chOff x="1489" y="785"/>
              <a:chExt cx="3650" cy="2492"/>
            </a:xfrm>
          </p:grpSpPr>
          <p:sp>
            <p:nvSpPr>
              <p:cNvPr id="15390" name="Line 10"/>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1" name="Line 11"/>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5388" name="Text Box 12"/>
            <p:cNvSpPr txBox="1">
              <a:spLocks noChangeArrowheads="1"/>
            </p:cNvSpPr>
            <p:nvPr/>
          </p:nvSpPr>
          <p:spPr bwMode="auto">
            <a:xfrm>
              <a:off x="4232" y="3416"/>
              <a:ext cx="78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400">
                  <a:cs typeface="Arial" panose="020B0604020202020204" pitchFamily="34" charset="0"/>
                </a:rPr>
                <a:t>Quantity</a:t>
              </a:r>
            </a:p>
          </p:txBody>
        </p:sp>
        <p:sp>
          <p:nvSpPr>
            <p:cNvPr id="15389" name="Text Box 13"/>
            <p:cNvSpPr txBox="1">
              <a:spLocks noChangeArrowheads="1"/>
            </p:cNvSpPr>
            <p:nvPr/>
          </p:nvSpPr>
          <p:spPr bwMode="auto">
            <a:xfrm>
              <a:off x="1579" y="1014"/>
              <a:ext cx="100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400">
                  <a:cs typeface="Arial" panose="020B0604020202020204" pitchFamily="34" charset="0"/>
                </a:rPr>
                <a:t>Price</a:t>
              </a:r>
            </a:p>
          </p:txBody>
        </p:sp>
      </p:grpSp>
      <p:grpSp>
        <p:nvGrpSpPr>
          <p:cNvPr id="9" name="Group 39"/>
          <p:cNvGrpSpPr>
            <a:grpSpLocks/>
          </p:cNvGrpSpPr>
          <p:nvPr/>
        </p:nvGrpSpPr>
        <p:grpSpPr bwMode="auto">
          <a:xfrm>
            <a:off x="5160963" y="1811338"/>
            <a:ext cx="3346450" cy="2127250"/>
            <a:chOff x="2859" y="931"/>
            <a:chExt cx="2108" cy="1340"/>
          </a:xfrm>
        </p:grpSpPr>
        <p:sp>
          <p:nvSpPr>
            <p:cNvPr id="15385" name="Arc 15"/>
            <p:cNvSpPr>
              <a:spLocks/>
            </p:cNvSpPr>
            <p:nvPr/>
          </p:nvSpPr>
          <p:spPr bwMode="auto">
            <a:xfrm flipH="1" flipV="1">
              <a:off x="2859" y="931"/>
              <a:ext cx="1759" cy="1340"/>
            </a:xfrm>
            <a:custGeom>
              <a:avLst/>
              <a:gdLst>
                <a:gd name="T0" fmla="*/ 0 w 33610"/>
                <a:gd name="T1" fmla="*/ 0 h 21600"/>
                <a:gd name="T2" fmla="*/ 0 w 33610"/>
                <a:gd name="T3" fmla="*/ 0 h 21600"/>
                <a:gd name="T4" fmla="*/ 0 w 33610"/>
                <a:gd name="T5" fmla="*/ 0 h 21600"/>
                <a:gd name="T6" fmla="*/ 0 60000 65536"/>
                <a:gd name="T7" fmla="*/ 0 60000 65536"/>
                <a:gd name="T8" fmla="*/ 0 60000 65536"/>
                <a:gd name="T9" fmla="*/ 0 w 33610"/>
                <a:gd name="T10" fmla="*/ 0 h 21600"/>
                <a:gd name="T11" fmla="*/ 33610 w 33610"/>
                <a:gd name="T12" fmla="*/ 21600 h 21600"/>
              </a:gdLst>
              <a:ahLst/>
              <a:cxnLst>
                <a:cxn ang="T6">
                  <a:pos x="T0" y="T1"/>
                </a:cxn>
                <a:cxn ang="T7">
                  <a:pos x="T2" y="T3"/>
                </a:cxn>
                <a:cxn ang="T8">
                  <a:pos x="T4" y="T5"/>
                </a:cxn>
              </a:cxnLst>
              <a:rect l="T9" t="T10" r="T11" b="T12"/>
              <a:pathLst>
                <a:path w="33610" h="21600" fill="none" extrusionOk="0">
                  <a:moveTo>
                    <a:pt x="0" y="6309"/>
                  </a:moveTo>
                  <a:cubicBezTo>
                    <a:pt x="4049" y="2268"/>
                    <a:pt x="9535" y="-1"/>
                    <a:pt x="15256" y="0"/>
                  </a:cubicBezTo>
                  <a:cubicBezTo>
                    <a:pt x="22728" y="0"/>
                    <a:pt x="29669" y="3861"/>
                    <a:pt x="33609" y="10211"/>
                  </a:cubicBezTo>
                </a:path>
                <a:path w="33610" h="21600" stroke="0" extrusionOk="0">
                  <a:moveTo>
                    <a:pt x="0" y="6309"/>
                  </a:moveTo>
                  <a:cubicBezTo>
                    <a:pt x="4049" y="2268"/>
                    <a:pt x="9535" y="-1"/>
                    <a:pt x="15256" y="0"/>
                  </a:cubicBezTo>
                  <a:cubicBezTo>
                    <a:pt x="22728" y="0"/>
                    <a:pt x="29669" y="3861"/>
                    <a:pt x="33609" y="10211"/>
                  </a:cubicBezTo>
                  <a:lnTo>
                    <a:pt x="15256" y="21600"/>
                  </a:lnTo>
                  <a:lnTo>
                    <a:pt x="0" y="6309"/>
                  </a:ln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5386" name="Text Box 16"/>
            <p:cNvSpPr txBox="1">
              <a:spLocks noChangeArrowheads="1"/>
            </p:cNvSpPr>
            <p:nvPr/>
          </p:nvSpPr>
          <p:spPr bwMode="auto">
            <a:xfrm>
              <a:off x="4444" y="1659"/>
              <a:ext cx="52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i="1">
                  <a:cs typeface="Arial" panose="020B0604020202020204" pitchFamily="34" charset="0"/>
                </a:rPr>
                <a:t>ATC</a:t>
              </a:r>
            </a:p>
          </p:txBody>
        </p:sp>
      </p:grpSp>
      <p:grpSp>
        <p:nvGrpSpPr>
          <p:cNvPr id="10" name="Group 47"/>
          <p:cNvGrpSpPr>
            <a:grpSpLocks/>
          </p:cNvGrpSpPr>
          <p:nvPr/>
        </p:nvGrpSpPr>
        <p:grpSpPr bwMode="auto">
          <a:xfrm>
            <a:off x="5165725" y="2692400"/>
            <a:ext cx="3117850" cy="1660525"/>
            <a:chOff x="3254" y="1696"/>
            <a:chExt cx="1964" cy="1046"/>
          </a:xfrm>
        </p:grpSpPr>
        <p:sp>
          <p:nvSpPr>
            <p:cNvPr id="15383" name="Line 18"/>
            <p:cNvSpPr>
              <a:spLocks noChangeShapeType="1"/>
            </p:cNvSpPr>
            <p:nvPr/>
          </p:nvSpPr>
          <p:spPr bwMode="auto">
            <a:xfrm>
              <a:off x="3254" y="1696"/>
              <a:ext cx="1736" cy="89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4" name="Text Box 19"/>
            <p:cNvSpPr txBox="1">
              <a:spLocks noChangeArrowheads="1"/>
            </p:cNvSpPr>
            <p:nvPr/>
          </p:nvSpPr>
          <p:spPr bwMode="auto">
            <a:xfrm>
              <a:off x="4944" y="2512"/>
              <a:ext cx="2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i="1">
                  <a:cs typeface="Arial" panose="020B0604020202020204" pitchFamily="34" charset="0"/>
                </a:rPr>
                <a:t>D</a:t>
              </a:r>
            </a:p>
          </p:txBody>
        </p:sp>
      </p:grpSp>
      <p:grpSp>
        <p:nvGrpSpPr>
          <p:cNvPr id="11" name="Group 48"/>
          <p:cNvGrpSpPr>
            <a:grpSpLocks/>
          </p:cNvGrpSpPr>
          <p:nvPr/>
        </p:nvGrpSpPr>
        <p:grpSpPr bwMode="auto">
          <a:xfrm>
            <a:off x="5083175" y="3375025"/>
            <a:ext cx="2268538" cy="1893888"/>
            <a:chOff x="3202" y="2126"/>
            <a:chExt cx="1429" cy="1193"/>
          </a:xfrm>
        </p:grpSpPr>
        <p:sp>
          <p:nvSpPr>
            <p:cNvPr id="15381" name="Line 21"/>
            <p:cNvSpPr>
              <a:spLocks noChangeShapeType="1"/>
            </p:cNvSpPr>
            <p:nvPr/>
          </p:nvSpPr>
          <p:spPr bwMode="auto">
            <a:xfrm>
              <a:off x="3202" y="2126"/>
              <a:ext cx="1098" cy="100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2" name="Text Box 22"/>
            <p:cNvSpPr txBox="1">
              <a:spLocks noChangeArrowheads="1"/>
            </p:cNvSpPr>
            <p:nvPr/>
          </p:nvSpPr>
          <p:spPr bwMode="auto">
            <a:xfrm>
              <a:off x="4257" y="3089"/>
              <a:ext cx="3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i="1">
                  <a:cs typeface="Arial" panose="020B0604020202020204" pitchFamily="34" charset="0"/>
                </a:rPr>
                <a:t>MR</a:t>
              </a:r>
            </a:p>
          </p:txBody>
        </p:sp>
      </p:grpSp>
      <p:grpSp>
        <p:nvGrpSpPr>
          <p:cNvPr id="12" name="Group 38"/>
          <p:cNvGrpSpPr>
            <a:grpSpLocks/>
          </p:cNvGrpSpPr>
          <p:nvPr/>
        </p:nvGrpSpPr>
        <p:grpSpPr bwMode="auto">
          <a:xfrm>
            <a:off x="3109913" y="1430338"/>
            <a:ext cx="4600575" cy="3687762"/>
            <a:chOff x="1591" y="691"/>
            <a:chExt cx="2898" cy="2323"/>
          </a:xfrm>
        </p:grpSpPr>
        <p:sp>
          <p:nvSpPr>
            <p:cNvPr id="15379" name="Text Box 25"/>
            <p:cNvSpPr txBox="1">
              <a:spLocks noChangeArrowheads="1"/>
            </p:cNvSpPr>
            <p:nvPr/>
          </p:nvSpPr>
          <p:spPr bwMode="auto">
            <a:xfrm>
              <a:off x="4118" y="1342"/>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i="1">
                  <a:cs typeface="Arial" panose="020B0604020202020204" pitchFamily="34" charset="0"/>
                </a:rPr>
                <a:t>MC</a:t>
              </a:r>
            </a:p>
          </p:txBody>
        </p:sp>
        <p:sp>
          <p:nvSpPr>
            <p:cNvPr id="15380" name="Arc 37"/>
            <p:cNvSpPr>
              <a:spLocks/>
            </p:cNvSpPr>
            <p:nvPr/>
          </p:nvSpPr>
          <p:spPr bwMode="auto">
            <a:xfrm flipV="1">
              <a:off x="1591" y="691"/>
              <a:ext cx="2653" cy="2323"/>
            </a:xfrm>
            <a:custGeom>
              <a:avLst/>
              <a:gdLst>
                <a:gd name="T0" fmla="*/ 0 w 20469"/>
                <a:gd name="T1" fmla="*/ 0 h 18502"/>
                <a:gd name="T2" fmla="*/ 0 w 20469"/>
                <a:gd name="T3" fmla="*/ 0 h 18502"/>
                <a:gd name="T4" fmla="*/ 0 w 20469"/>
                <a:gd name="T5" fmla="*/ 0 h 18502"/>
                <a:gd name="T6" fmla="*/ 0 60000 65536"/>
                <a:gd name="T7" fmla="*/ 0 60000 65536"/>
                <a:gd name="T8" fmla="*/ 0 60000 65536"/>
                <a:gd name="T9" fmla="*/ 0 w 20469"/>
                <a:gd name="T10" fmla="*/ 0 h 18502"/>
                <a:gd name="T11" fmla="*/ 20469 w 20469"/>
                <a:gd name="T12" fmla="*/ 18502 h 18502"/>
              </a:gdLst>
              <a:ahLst/>
              <a:cxnLst>
                <a:cxn ang="T6">
                  <a:pos x="T0" y="T1"/>
                </a:cxn>
                <a:cxn ang="T7">
                  <a:pos x="T2" y="T3"/>
                </a:cxn>
                <a:cxn ang="T8">
                  <a:pos x="T4" y="T5"/>
                </a:cxn>
              </a:cxnLst>
              <a:rect l="T9" t="T10" r="T11" b="T12"/>
              <a:pathLst>
                <a:path w="20469" h="18502" fill="none" extrusionOk="0">
                  <a:moveTo>
                    <a:pt x="11146" y="-1"/>
                  </a:moveTo>
                  <a:cubicBezTo>
                    <a:pt x="15530" y="2641"/>
                    <a:pt x="18834" y="6753"/>
                    <a:pt x="20468" y="11604"/>
                  </a:cubicBezTo>
                </a:path>
                <a:path w="20469" h="18502" stroke="0" extrusionOk="0">
                  <a:moveTo>
                    <a:pt x="11146" y="-1"/>
                  </a:moveTo>
                  <a:cubicBezTo>
                    <a:pt x="15530" y="2641"/>
                    <a:pt x="18834" y="6753"/>
                    <a:pt x="20468" y="11604"/>
                  </a:cubicBezTo>
                  <a:lnTo>
                    <a:pt x="0" y="18502"/>
                  </a:lnTo>
                  <a:lnTo>
                    <a:pt x="11146" y="-1"/>
                  </a:lnTo>
                  <a:close/>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nvGrpSpPr>
          <p:cNvPr id="13" name="Group 50"/>
          <p:cNvGrpSpPr>
            <a:grpSpLocks/>
          </p:cNvGrpSpPr>
          <p:nvPr/>
        </p:nvGrpSpPr>
        <p:grpSpPr bwMode="auto">
          <a:xfrm>
            <a:off x="5989638" y="4398963"/>
            <a:ext cx="517525" cy="1593850"/>
            <a:chOff x="3773" y="2771"/>
            <a:chExt cx="326" cy="1004"/>
          </a:xfrm>
        </p:grpSpPr>
        <p:sp>
          <p:nvSpPr>
            <p:cNvPr id="15376" name="Line 49"/>
            <p:cNvSpPr>
              <a:spLocks noChangeShapeType="1"/>
            </p:cNvSpPr>
            <p:nvPr/>
          </p:nvSpPr>
          <p:spPr bwMode="auto">
            <a:xfrm>
              <a:off x="3948" y="2812"/>
              <a:ext cx="0" cy="692"/>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15377" name="Text Box 28"/>
            <p:cNvSpPr txBox="1">
              <a:spLocks noChangeArrowheads="1"/>
            </p:cNvSpPr>
            <p:nvPr/>
          </p:nvSpPr>
          <p:spPr bwMode="auto">
            <a:xfrm>
              <a:off x="3773" y="3487"/>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b="1" i="1">
                  <a:cs typeface="Arial" panose="020B0604020202020204" pitchFamily="34" charset="0"/>
                </a:rPr>
                <a:t>Q</a:t>
              </a:r>
            </a:p>
          </p:txBody>
        </p:sp>
        <p:sp>
          <p:nvSpPr>
            <p:cNvPr id="15378" name="Oval 41"/>
            <p:cNvSpPr>
              <a:spLocks noChangeAspect="1" noChangeArrowheads="1"/>
            </p:cNvSpPr>
            <p:nvPr/>
          </p:nvSpPr>
          <p:spPr bwMode="auto">
            <a:xfrm>
              <a:off x="3910" y="2771"/>
              <a:ext cx="75" cy="74"/>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grpSp>
      <p:sp>
        <p:nvSpPr>
          <p:cNvPr id="1537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911">
                                            <p:txEl>
                                              <p:pRg st="0" end="0"/>
                                            </p:txEl>
                                          </p:spTgt>
                                        </p:tgtEl>
                                        <p:attrNameLst>
                                          <p:attrName>style.visibility</p:attrName>
                                        </p:attrNameLst>
                                      </p:cBhvr>
                                      <p:to>
                                        <p:strVal val="visible"/>
                                      </p:to>
                                    </p:set>
                                    <p:animEffect transition="in" filter="wipe(left)">
                                      <p:cBhvr>
                                        <p:cTn id="7" dur="500"/>
                                        <p:tgtEl>
                                          <p:spTgt spid="123911">
                                            <p:txEl>
                                              <p:pRg st="0" end="0"/>
                                            </p:txEl>
                                          </p:spTgt>
                                        </p:tgtEl>
                                      </p:cBhvr>
                                    </p:animEffect>
                                  </p:childTnLst>
                                  <p:subTnLst>
                                    <p:animClr clrSpc="rgb" dir="cw">
                                      <p:cBhvr override="childStyle">
                                        <p:cTn dur="1" fill="hold" display="0" masterRel="nextClick" afterEffect="1"/>
                                        <p:tgtEl>
                                          <p:spTgt spid="123911">
                                            <p:txEl>
                                              <p:pRg st="0" end="0"/>
                                            </p:txEl>
                                          </p:spTgt>
                                        </p:tgtEl>
                                        <p:attrNameLst>
                                          <p:attrName>ppt_c</p:attrName>
                                        </p:attrNameLst>
                                      </p:cBhvr>
                                      <p:to>
                                        <a:schemeClr val="bg2"/>
                                      </p:to>
                                    </p:animClr>
                                  </p:subTnLst>
                                </p:cTn>
                              </p:par>
                              <p:par>
                                <p:cTn id="8" presetID="18" presetClass="entr" presetSubtype="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Right)">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3911">
                                            <p:txEl>
                                              <p:pRg st="1" end="1"/>
                                            </p:txEl>
                                          </p:spTgt>
                                        </p:tgtEl>
                                        <p:attrNameLst>
                                          <p:attrName>style.visibility</p:attrName>
                                        </p:attrNameLst>
                                      </p:cBhvr>
                                      <p:to>
                                        <p:strVal val="visible"/>
                                      </p:to>
                                    </p:set>
                                    <p:animEffect transition="in" filter="wipe(left)">
                                      <p:cBhvr>
                                        <p:cTn id="15" dur="500"/>
                                        <p:tgtEl>
                                          <p:spTgt spid="123911">
                                            <p:txEl>
                                              <p:pRg st="1" end="1"/>
                                            </p:txEl>
                                          </p:spTgt>
                                        </p:tgtEl>
                                      </p:cBhvr>
                                    </p:animEffect>
                                  </p:childTnLst>
                                  <p:subTnLst>
                                    <p:animClr clrSpc="rgb" dir="cw">
                                      <p:cBhvr override="childStyle">
                                        <p:cTn dur="1" fill="hold" display="0" masterRel="nextClick" afterEffect="1"/>
                                        <p:tgtEl>
                                          <p:spTgt spid="123911">
                                            <p:txEl>
                                              <p:pRg st="1" end="1"/>
                                            </p:txEl>
                                          </p:spTgt>
                                        </p:tgtEl>
                                        <p:attrNameLst>
                                          <p:attrName>ppt_c</p:attrName>
                                        </p:attrNameLst>
                                      </p:cBhvr>
                                      <p:to>
                                        <a:schemeClr val="bg2"/>
                                      </p:to>
                                    </p:animClr>
                                  </p:subTnLst>
                                </p:cTn>
                              </p:par>
                              <p:par>
                                <p:cTn id="16" presetID="18" presetClass="entr" presetSubtype="6"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trips(downRight)">
                                      <p:cBhvr>
                                        <p:cTn id="18" dur="500"/>
                                        <p:tgtEl>
                                          <p:spTgt spid="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par>
                                <p:cTn id="24" presetID="9"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3911">
                                            <p:txEl>
                                              <p:pRg st="2" end="2"/>
                                            </p:txEl>
                                          </p:spTgt>
                                        </p:tgtEl>
                                        <p:attrNameLst>
                                          <p:attrName>style.visibility</p:attrName>
                                        </p:attrNameLst>
                                      </p:cBhvr>
                                      <p:to>
                                        <p:strVal val="visible"/>
                                      </p:to>
                                    </p:set>
                                    <p:animEffect transition="in" filter="wipe(left)">
                                      <p:cBhvr>
                                        <p:cTn id="31" dur="500"/>
                                        <p:tgtEl>
                                          <p:spTgt spid="123911">
                                            <p:txEl>
                                              <p:pRg st="2" end="2"/>
                                            </p:txEl>
                                          </p:spTgt>
                                        </p:tgtEl>
                                      </p:cBhvr>
                                    </p:animEffect>
                                  </p:childTnLst>
                                  <p:subTnLst>
                                    <p:animClr clrSpc="rgb" dir="cw">
                                      <p:cBhvr override="childStyle">
                                        <p:cTn dur="1" fill="hold" display="0" masterRel="nextClick" afterEffect="1"/>
                                        <p:tgtEl>
                                          <p:spTgt spid="123911">
                                            <p:txEl>
                                              <p:pRg st="2" end="2"/>
                                            </p:txEl>
                                          </p:spTgt>
                                        </p:tgtEl>
                                        <p:attrNameLst>
                                          <p:attrName>ppt_c</p:attrName>
                                        </p:attrNameLst>
                                      </p:cBhvr>
                                      <p:to>
                                        <a:schemeClr val="bg2"/>
                                      </p:to>
                                    </p:animClr>
                                  </p:subTnLst>
                                </p:cTn>
                              </p:par>
                              <p:par>
                                <p:cTn id="32" presetID="22" presetClass="entr" presetSubtype="1"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3911">
                                            <p:txEl>
                                              <p:pRg st="3" end="3"/>
                                            </p:txEl>
                                          </p:spTgt>
                                        </p:tgtEl>
                                        <p:attrNameLst>
                                          <p:attrName>style.visibility</p:attrName>
                                        </p:attrNameLst>
                                      </p:cBhvr>
                                      <p:to>
                                        <p:strVal val="visible"/>
                                      </p:to>
                                    </p:set>
                                    <p:animEffect transition="in" filter="wipe(left)">
                                      <p:cBhvr>
                                        <p:cTn id="39" dur="500"/>
                                        <p:tgtEl>
                                          <p:spTgt spid="123911">
                                            <p:txEl>
                                              <p:pRg st="3" end="3"/>
                                            </p:txEl>
                                          </p:spTgt>
                                        </p:tgtEl>
                                      </p:cBhvr>
                                    </p:animEffect>
                                  </p:childTnLst>
                                  <p:subTnLst>
                                    <p:animClr clrSpc="rgb" dir="cw">
                                      <p:cBhvr override="childStyle">
                                        <p:cTn dur="1" fill="hold" display="0" masterRel="nextClick" afterEffect="1"/>
                                        <p:tgtEl>
                                          <p:spTgt spid="123911">
                                            <p:txEl>
                                              <p:pRg st="3" end="3"/>
                                            </p:txEl>
                                          </p:spTgt>
                                        </p:tgtEl>
                                        <p:attrNameLst>
                                          <p:attrName>ppt_c</p:attrName>
                                        </p:attrNameLst>
                                      </p:cBhvr>
                                      <p:to>
                                        <a:schemeClr val="bg2"/>
                                      </p:to>
                                    </p:animClr>
                                  </p:subTnLst>
                                </p:cTn>
                              </p:par>
                              <p:par>
                                <p:cTn id="40" presetID="18" presetClass="entr" presetSubtype="9"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strips(up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right)">
                                      <p:cBhvr>
                                        <p:cTn id="47" dur="500"/>
                                        <p:tgtEl>
                                          <p:spTgt spid="4"/>
                                        </p:tgtEl>
                                      </p:cBhvr>
                                    </p:animEffect>
                                  </p:childTnLst>
                                </p:cTn>
                              </p:par>
                            </p:childTnLst>
                          </p:cTn>
                        </p:par>
                        <p:par>
                          <p:cTn id="48" fill="hold" nodeType="afterGroup">
                            <p:stCondLst>
                              <p:cond delay="5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1"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1741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2B850D73-C900-4346-B49C-0202AB639625}" type="slidenum">
              <a:rPr lang="en-US" altLang="en-US" sz="1700" smtClean="0">
                <a:solidFill>
                  <a:srgbClr val="777777"/>
                </a:solidFill>
              </a:rPr>
              <a:pPr>
                <a:lnSpc>
                  <a:spcPct val="100000"/>
                </a:lnSpc>
                <a:spcBef>
                  <a:spcPct val="0"/>
                </a:spcBef>
                <a:buClrTx/>
                <a:buSzTx/>
                <a:buFontTx/>
                <a:buNone/>
              </a:pPr>
              <a:t>7</a:t>
            </a:fld>
            <a:endParaRPr lang="en-US" altLang="en-US" sz="1700" smtClean="0">
              <a:solidFill>
                <a:srgbClr val="777777"/>
              </a:solidFill>
            </a:endParaRPr>
          </a:p>
        </p:txBody>
      </p:sp>
      <p:grpSp>
        <p:nvGrpSpPr>
          <p:cNvPr id="2" name="Group 39"/>
          <p:cNvGrpSpPr>
            <a:grpSpLocks/>
          </p:cNvGrpSpPr>
          <p:nvPr/>
        </p:nvGrpSpPr>
        <p:grpSpPr bwMode="auto">
          <a:xfrm>
            <a:off x="4795838" y="2911475"/>
            <a:ext cx="1960562" cy="1314450"/>
            <a:chOff x="3021" y="1834"/>
            <a:chExt cx="1235" cy="828"/>
          </a:xfrm>
        </p:grpSpPr>
        <p:sp>
          <p:nvSpPr>
            <p:cNvPr id="17442" name="Rectangle 3"/>
            <p:cNvSpPr>
              <a:spLocks noChangeArrowheads="1"/>
            </p:cNvSpPr>
            <p:nvPr/>
          </p:nvSpPr>
          <p:spPr bwMode="auto">
            <a:xfrm>
              <a:off x="3021" y="2353"/>
              <a:ext cx="712" cy="30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grpSp>
          <p:nvGrpSpPr>
            <p:cNvPr id="17443" name="Group 36"/>
            <p:cNvGrpSpPr>
              <a:grpSpLocks/>
            </p:cNvGrpSpPr>
            <p:nvPr/>
          </p:nvGrpSpPr>
          <p:grpSpPr bwMode="auto">
            <a:xfrm>
              <a:off x="3526" y="1834"/>
              <a:ext cx="730" cy="582"/>
              <a:chOff x="3730" y="1567"/>
              <a:chExt cx="611" cy="582"/>
            </a:xfrm>
          </p:grpSpPr>
          <p:sp>
            <p:nvSpPr>
              <p:cNvPr id="17444" name="Text Box 37"/>
              <p:cNvSpPr txBox="1">
                <a:spLocks noChangeArrowheads="1"/>
              </p:cNvSpPr>
              <p:nvPr/>
            </p:nvSpPr>
            <p:spPr bwMode="auto">
              <a:xfrm>
                <a:off x="3730" y="1567"/>
                <a:ext cx="6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a:cs typeface="Arial" panose="020B0604020202020204" pitchFamily="34" charset="0"/>
                  </a:rPr>
                  <a:t>losses</a:t>
                </a:r>
              </a:p>
            </p:txBody>
          </p:sp>
          <p:sp>
            <p:nvSpPr>
              <p:cNvPr id="17445" name="Line 38"/>
              <p:cNvSpPr>
                <a:spLocks noChangeShapeType="1"/>
              </p:cNvSpPr>
              <p:nvPr/>
            </p:nvSpPr>
            <p:spPr bwMode="auto">
              <a:xfrm flipV="1">
                <a:off x="3737" y="1833"/>
                <a:ext cx="288" cy="3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17413" name="Group 4"/>
          <p:cNvGrpSpPr>
            <a:grpSpLocks/>
          </p:cNvGrpSpPr>
          <p:nvPr/>
        </p:nvGrpSpPr>
        <p:grpSpPr bwMode="auto">
          <a:xfrm>
            <a:off x="4794250" y="3732213"/>
            <a:ext cx="1133475" cy="1833562"/>
            <a:chOff x="357" y="2450"/>
            <a:chExt cx="795" cy="646"/>
          </a:xfrm>
        </p:grpSpPr>
        <p:sp>
          <p:nvSpPr>
            <p:cNvPr id="17440" name="Line 5"/>
            <p:cNvSpPr>
              <a:spLocks noChangeShapeType="1"/>
            </p:cNvSpPr>
            <p:nvPr/>
          </p:nvSpPr>
          <p:spPr bwMode="auto">
            <a:xfrm>
              <a:off x="357" y="2450"/>
              <a:ext cx="795" cy="0"/>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17441" name="Line 6"/>
            <p:cNvSpPr>
              <a:spLocks noChangeShapeType="1"/>
            </p:cNvSpPr>
            <p:nvPr/>
          </p:nvSpPr>
          <p:spPr bwMode="auto">
            <a:xfrm>
              <a:off x="1152" y="2451"/>
              <a:ext cx="0" cy="645"/>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7414" name="Rectangle 7"/>
          <p:cNvSpPr>
            <a:spLocks noGrp="1" noChangeArrowheads="1"/>
          </p:cNvSpPr>
          <p:nvPr>
            <p:ph type="title" idx="4294967295"/>
          </p:nvPr>
        </p:nvSpPr>
        <p:spPr>
          <a:xfrm>
            <a:off x="457200" y="252413"/>
            <a:ext cx="8229600" cy="828675"/>
          </a:xfrm>
        </p:spPr>
        <p:txBody>
          <a:bodyPr/>
          <a:lstStyle/>
          <a:p>
            <a:pPr eaLnBrk="1" hangingPunct="1"/>
            <a:r>
              <a:rPr lang="en-US" altLang="en-US" sz="3300" smtClean="0"/>
              <a:t>A Monopolistically Competitive Firm </a:t>
            </a:r>
            <a:br>
              <a:rPr lang="en-US" altLang="en-US" sz="3300" smtClean="0"/>
            </a:br>
            <a:r>
              <a:rPr lang="en-US" altLang="en-US" sz="3300" smtClean="0"/>
              <a:t>With Losses in the Short Run</a:t>
            </a:r>
          </a:p>
        </p:txBody>
      </p:sp>
      <p:sp>
        <p:nvSpPr>
          <p:cNvPr id="130056" name="Rectangle 8"/>
          <p:cNvSpPr>
            <a:spLocks noGrp="1" noChangeArrowheads="1"/>
          </p:cNvSpPr>
          <p:nvPr>
            <p:ph type="body" idx="4294967295"/>
          </p:nvPr>
        </p:nvSpPr>
        <p:spPr>
          <a:xfrm>
            <a:off x="463550" y="1441450"/>
            <a:ext cx="3114675" cy="4541838"/>
          </a:xfrm>
        </p:spPr>
        <p:txBody>
          <a:bodyPr/>
          <a:lstStyle/>
          <a:p>
            <a:pPr marL="0" indent="0" eaLnBrk="1" hangingPunct="1">
              <a:spcBef>
                <a:spcPct val="50000"/>
              </a:spcBef>
              <a:buFont typeface="Wingdings" panose="05000000000000000000" pitchFamily="2" charset="2"/>
              <a:buNone/>
            </a:pPr>
            <a:r>
              <a:rPr lang="en-US" altLang="en-US" sz="2600" smtClean="0"/>
              <a:t>For this firm, </a:t>
            </a:r>
            <a:br>
              <a:rPr lang="en-US" altLang="en-US" sz="2600" smtClean="0"/>
            </a:br>
            <a:r>
              <a:rPr lang="en-US" altLang="en-US" sz="2600" i="1" smtClean="0"/>
              <a:t>P</a:t>
            </a:r>
            <a:r>
              <a:rPr lang="en-US" altLang="en-US" sz="2600" smtClean="0"/>
              <a:t> &lt; </a:t>
            </a:r>
            <a:r>
              <a:rPr lang="en-US" altLang="en-US" sz="2600" i="1" smtClean="0"/>
              <a:t>ATC</a:t>
            </a:r>
            <a:r>
              <a:rPr lang="en-US" altLang="en-US" sz="2600" smtClean="0"/>
              <a:t> </a:t>
            </a:r>
            <a:br>
              <a:rPr lang="en-US" altLang="en-US" sz="2600" smtClean="0"/>
            </a:br>
            <a:r>
              <a:rPr lang="en-US" altLang="en-US" sz="2600" smtClean="0"/>
              <a:t>at the output where </a:t>
            </a:r>
            <a:r>
              <a:rPr lang="en-US" altLang="en-US" sz="2600" i="1" smtClean="0"/>
              <a:t>MR</a:t>
            </a:r>
            <a:r>
              <a:rPr lang="en-US" altLang="en-US" sz="2600" smtClean="0"/>
              <a:t> = </a:t>
            </a:r>
            <a:r>
              <a:rPr lang="en-US" altLang="en-US" sz="2600" i="1" smtClean="0"/>
              <a:t>MC</a:t>
            </a:r>
            <a:r>
              <a:rPr lang="en-US" altLang="en-US" sz="2600" smtClean="0"/>
              <a:t>.  </a:t>
            </a:r>
          </a:p>
          <a:p>
            <a:pPr marL="0" indent="0" eaLnBrk="1" hangingPunct="1">
              <a:spcBef>
                <a:spcPct val="50000"/>
              </a:spcBef>
              <a:buFont typeface="Wingdings" panose="05000000000000000000" pitchFamily="2" charset="2"/>
              <a:buNone/>
            </a:pPr>
            <a:r>
              <a:rPr lang="en-US" altLang="en-US" sz="2600" smtClean="0"/>
              <a:t>The best this firm can do is to minimize its losses.  </a:t>
            </a:r>
          </a:p>
        </p:txBody>
      </p:sp>
      <p:grpSp>
        <p:nvGrpSpPr>
          <p:cNvPr id="17416" name="Group 9"/>
          <p:cNvGrpSpPr>
            <a:grpSpLocks/>
          </p:cNvGrpSpPr>
          <p:nvPr/>
        </p:nvGrpSpPr>
        <p:grpSpPr bwMode="auto">
          <a:xfrm>
            <a:off x="3206750" y="2116138"/>
            <a:ext cx="5376863" cy="3889375"/>
            <a:chOff x="1579" y="1014"/>
            <a:chExt cx="3434" cy="2651"/>
          </a:xfrm>
        </p:grpSpPr>
        <p:grpSp>
          <p:nvGrpSpPr>
            <p:cNvPr id="17435" name="Group 10"/>
            <p:cNvGrpSpPr>
              <a:grpSpLocks/>
            </p:cNvGrpSpPr>
            <p:nvPr/>
          </p:nvGrpSpPr>
          <p:grpSpPr bwMode="auto">
            <a:xfrm>
              <a:off x="2591" y="1080"/>
              <a:ext cx="2262" cy="2284"/>
              <a:chOff x="1489" y="785"/>
              <a:chExt cx="3650" cy="2492"/>
            </a:xfrm>
          </p:grpSpPr>
          <p:sp>
            <p:nvSpPr>
              <p:cNvPr id="17438" name="Line 11"/>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39" name="Line 12"/>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7436" name="Text Box 13"/>
            <p:cNvSpPr txBox="1">
              <a:spLocks noChangeArrowheads="1"/>
            </p:cNvSpPr>
            <p:nvPr/>
          </p:nvSpPr>
          <p:spPr bwMode="auto">
            <a:xfrm>
              <a:off x="4232" y="3416"/>
              <a:ext cx="78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400">
                  <a:cs typeface="Arial" panose="020B0604020202020204" pitchFamily="34" charset="0"/>
                </a:rPr>
                <a:t>Quantity</a:t>
              </a:r>
            </a:p>
          </p:txBody>
        </p:sp>
        <p:sp>
          <p:nvSpPr>
            <p:cNvPr id="17437" name="Text Box 14"/>
            <p:cNvSpPr txBox="1">
              <a:spLocks noChangeArrowheads="1"/>
            </p:cNvSpPr>
            <p:nvPr/>
          </p:nvSpPr>
          <p:spPr bwMode="auto">
            <a:xfrm>
              <a:off x="1579" y="1014"/>
              <a:ext cx="100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400">
                  <a:cs typeface="Arial" panose="020B0604020202020204" pitchFamily="34" charset="0"/>
                </a:rPr>
                <a:t>Price</a:t>
              </a:r>
            </a:p>
          </p:txBody>
        </p:sp>
      </p:grpSp>
      <p:grpSp>
        <p:nvGrpSpPr>
          <p:cNvPr id="17417" name="Group 15"/>
          <p:cNvGrpSpPr>
            <a:grpSpLocks/>
          </p:cNvGrpSpPr>
          <p:nvPr/>
        </p:nvGrpSpPr>
        <p:grpSpPr bwMode="auto">
          <a:xfrm>
            <a:off x="5160963" y="1811338"/>
            <a:ext cx="3346450" cy="2127250"/>
            <a:chOff x="2859" y="931"/>
            <a:chExt cx="2108" cy="1340"/>
          </a:xfrm>
        </p:grpSpPr>
        <p:sp>
          <p:nvSpPr>
            <p:cNvPr id="17433" name="Arc 16"/>
            <p:cNvSpPr>
              <a:spLocks/>
            </p:cNvSpPr>
            <p:nvPr/>
          </p:nvSpPr>
          <p:spPr bwMode="auto">
            <a:xfrm flipH="1" flipV="1">
              <a:off x="2859" y="931"/>
              <a:ext cx="1759" cy="1340"/>
            </a:xfrm>
            <a:custGeom>
              <a:avLst/>
              <a:gdLst>
                <a:gd name="T0" fmla="*/ 0 w 33610"/>
                <a:gd name="T1" fmla="*/ 0 h 21600"/>
                <a:gd name="T2" fmla="*/ 0 w 33610"/>
                <a:gd name="T3" fmla="*/ 0 h 21600"/>
                <a:gd name="T4" fmla="*/ 0 w 33610"/>
                <a:gd name="T5" fmla="*/ 0 h 21600"/>
                <a:gd name="T6" fmla="*/ 0 60000 65536"/>
                <a:gd name="T7" fmla="*/ 0 60000 65536"/>
                <a:gd name="T8" fmla="*/ 0 60000 65536"/>
                <a:gd name="T9" fmla="*/ 0 w 33610"/>
                <a:gd name="T10" fmla="*/ 0 h 21600"/>
                <a:gd name="T11" fmla="*/ 33610 w 33610"/>
                <a:gd name="T12" fmla="*/ 21600 h 21600"/>
              </a:gdLst>
              <a:ahLst/>
              <a:cxnLst>
                <a:cxn ang="T6">
                  <a:pos x="T0" y="T1"/>
                </a:cxn>
                <a:cxn ang="T7">
                  <a:pos x="T2" y="T3"/>
                </a:cxn>
                <a:cxn ang="T8">
                  <a:pos x="T4" y="T5"/>
                </a:cxn>
              </a:cxnLst>
              <a:rect l="T9" t="T10" r="T11" b="T12"/>
              <a:pathLst>
                <a:path w="33610" h="21600" fill="none" extrusionOk="0">
                  <a:moveTo>
                    <a:pt x="0" y="6309"/>
                  </a:moveTo>
                  <a:cubicBezTo>
                    <a:pt x="4049" y="2268"/>
                    <a:pt x="9535" y="-1"/>
                    <a:pt x="15256" y="0"/>
                  </a:cubicBezTo>
                  <a:cubicBezTo>
                    <a:pt x="22728" y="0"/>
                    <a:pt x="29669" y="3861"/>
                    <a:pt x="33609" y="10211"/>
                  </a:cubicBezTo>
                </a:path>
                <a:path w="33610" h="21600" stroke="0" extrusionOk="0">
                  <a:moveTo>
                    <a:pt x="0" y="6309"/>
                  </a:moveTo>
                  <a:cubicBezTo>
                    <a:pt x="4049" y="2268"/>
                    <a:pt x="9535" y="-1"/>
                    <a:pt x="15256" y="0"/>
                  </a:cubicBezTo>
                  <a:cubicBezTo>
                    <a:pt x="22728" y="0"/>
                    <a:pt x="29669" y="3861"/>
                    <a:pt x="33609" y="10211"/>
                  </a:cubicBezTo>
                  <a:lnTo>
                    <a:pt x="15256" y="21600"/>
                  </a:lnTo>
                  <a:lnTo>
                    <a:pt x="0" y="6309"/>
                  </a:ln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7434" name="Text Box 17"/>
            <p:cNvSpPr txBox="1">
              <a:spLocks noChangeArrowheads="1"/>
            </p:cNvSpPr>
            <p:nvPr/>
          </p:nvSpPr>
          <p:spPr bwMode="auto">
            <a:xfrm>
              <a:off x="4444" y="1659"/>
              <a:ext cx="52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i="1">
                  <a:cs typeface="Arial" panose="020B0604020202020204" pitchFamily="34" charset="0"/>
                </a:rPr>
                <a:t>ATC</a:t>
              </a:r>
            </a:p>
          </p:txBody>
        </p:sp>
      </p:grpSp>
      <p:sp>
        <p:nvSpPr>
          <p:cNvPr id="17418" name="Text Box 22"/>
          <p:cNvSpPr txBox="1">
            <a:spLocks noChangeArrowheads="1"/>
          </p:cNvSpPr>
          <p:nvPr/>
        </p:nvSpPr>
        <p:spPr bwMode="auto">
          <a:xfrm>
            <a:off x="5686425" y="5529263"/>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b="1" i="1">
                <a:cs typeface="Arial" panose="020B0604020202020204" pitchFamily="34" charset="0"/>
              </a:rPr>
              <a:t>Q</a:t>
            </a:r>
          </a:p>
        </p:txBody>
      </p:sp>
      <p:sp>
        <p:nvSpPr>
          <p:cNvPr id="17419" name="Rectangle 23"/>
          <p:cNvSpPr>
            <a:spLocks noChangeArrowheads="1"/>
          </p:cNvSpPr>
          <p:nvPr/>
        </p:nvSpPr>
        <p:spPr bwMode="auto">
          <a:xfrm>
            <a:off x="4498975" y="4049713"/>
            <a:ext cx="20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r>
              <a:rPr lang="en-US" altLang="en-US" sz="2400" b="1" i="1">
                <a:cs typeface="Arial" panose="020B0604020202020204" pitchFamily="34" charset="0"/>
              </a:rPr>
              <a:t>P</a:t>
            </a:r>
          </a:p>
        </p:txBody>
      </p:sp>
      <p:sp>
        <p:nvSpPr>
          <p:cNvPr id="17420" name="Rectangle 24"/>
          <p:cNvSpPr>
            <a:spLocks noChangeArrowheads="1"/>
          </p:cNvSpPr>
          <p:nvPr/>
        </p:nvSpPr>
        <p:spPr bwMode="auto">
          <a:xfrm>
            <a:off x="4032250" y="3549650"/>
            <a:ext cx="677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r>
              <a:rPr lang="en-US" altLang="en-US" sz="2400" i="1">
                <a:cs typeface="Arial" panose="020B0604020202020204" pitchFamily="34" charset="0"/>
              </a:rPr>
              <a:t>ATC</a:t>
            </a:r>
          </a:p>
        </p:txBody>
      </p:sp>
      <p:grpSp>
        <p:nvGrpSpPr>
          <p:cNvPr id="17421" name="Group 25"/>
          <p:cNvGrpSpPr>
            <a:grpSpLocks/>
          </p:cNvGrpSpPr>
          <p:nvPr/>
        </p:nvGrpSpPr>
        <p:grpSpPr bwMode="auto">
          <a:xfrm>
            <a:off x="3109913" y="1430338"/>
            <a:ext cx="4600575" cy="3687762"/>
            <a:chOff x="1591" y="691"/>
            <a:chExt cx="2898" cy="2323"/>
          </a:xfrm>
        </p:grpSpPr>
        <p:sp>
          <p:nvSpPr>
            <p:cNvPr id="17431" name="Text Box 26"/>
            <p:cNvSpPr txBox="1">
              <a:spLocks noChangeArrowheads="1"/>
            </p:cNvSpPr>
            <p:nvPr/>
          </p:nvSpPr>
          <p:spPr bwMode="auto">
            <a:xfrm>
              <a:off x="4118" y="1342"/>
              <a:ext cx="3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i="1">
                  <a:cs typeface="Arial" panose="020B0604020202020204" pitchFamily="34" charset="0"/>
                </a:rPr>
                <a:t>MC</a:t>
              </a:r>
            </a:p>
          </p:txBody>
        </p:sp>
        <p:sp>
          <p:nvSpPr>
            <p:cNvPr id="17432" name="Arc 27"/>
            <p:cNvSpPr>
              <a:spLocks/>
            </p:cNvSpPr>
            <p:nvPr/>
          </p:nvSpPr>
          <p:spPr bwMode="auto">
            <a:xfrm flipV="1">
              <a:off x="1591" y="691"/>
              <a:ext cx="2653" cy="2323"/>
            </a:xfrm>
            <a:custGeom>
              <a:avLst/>
              <a:gdLst>
                <a:gd name="T0" fmla="*/ 0 w 20469"/>
                <a:gd name="T1" fmla="*/ 0 h 18502"/>
                <a:gd name="T2" fmla="*/ 0 w 20469"/>
                <a:gd name="T3" fmla="*/ 0 h 18502"/>
                <a:gd name="T4" fmla="*/ 0 w 20469"/>
                <a:gd name="T5" fmla="*/ 0 h 18502"/>
                <a:gd name="T6" fmla="*/ 0 60000 65536"/>
                <a:gd name="T7" fmla="*/ 0 60000 65536"/>
                <a:gd name="T8" fmla="*/ 0 60000 65536"/>
                <a:gd name="T9" fmla="*/ 0 w 20469"/>
                <a:gd name="T10" fmla="*/ 0 h 18502"/>
                <a:gd name="T11" fmla="*/ 20469 w 20469"/>
                <a:gd name="T12" fmla="*/ 18502 h 18502"/>
              </a:gdLst>
              <a:ahLst/>
              <a:cxnLst>
                <a:cxn ang="T6">
                  <a:pos x="T0" y="T1"/>
                </a:cxn>
                <a:cxn ang="T7">
                  <a:pos x="T2" y="T3"/>
                </a:cxn>
                <a:cxn ang="T8">
                  <a:pos x="T4" y="T5"/>
                </a:cxn>
              </a:cxnLst>
              <a:rect l="T9" t="T10" r="T11" b="T12"/>
              <a:pathLst>
                <a:path w="20469" h="18502" fill="none" extrusionOk="0">
                  <a:moveTo>
                    <a:pt x="11146" y="-1"/>
                  </a:moveTo>
                  <a:cubicBezTo>
                    <a:pt x="15530" y="2641"/>
                    <a:pt x="18834" y="6753"/>
                    <a:pt x="20468" y="11604"/>
                  </a:cubicBezTo>
                </a:path>
                <a:path w="20469" h="18502" stroke="0" extrusionOk="0">
                  <a:moveTo>
                    <a:pt x="11146" y="-1"/>
                  </a:moveTo>
                  <a:cubicBezTo>
                    <a:pt x="15530" y="2641"/>
                    <a:pt x="18834" y="6753"/>
                    <a:pt x="20468" y="11604"/>
                  </a:cubicBezTo>
                  <a:lnTo>
                    <a:pt x="0" y="18502"/>
                  </a:lnTo>
                  <a:lnTo>
                    <a:pt x="11146" y="-1"/>
                  </a:lnTo>
                  <a:close/>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sp>
        <p:nvSpPr>
          <p:cNvPr id="17422" name="Line 2"/>
          <p:cNvSpPr>
            <a:spLocks noChangeShapeType="1"/>
          </p:cNvSpPr>
          <p:nvPr/>
        </p:nvSpPr>
        <p:spPr bwMode="auto">
          <a:xfrm flipH="1">
            <a:off x="4787900" y="4227513"/>
            <a:ext cx="1143000" cy="0"/>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7423" name="Group 30"/>
          <p:cNvGrpSpPr>
            <a:grpSpLocks/>
          </p:cNvGrpSpPr>
          <p:nvPr/>
        </p:nvGrpSpPr>
        <p:grpSpPr bwMode="auto">
          <a:xfrm>
            <a:off x="4973638" y="3756025"/>
            <a:ext cx="2714625" cy="1363663"/>
            <a:chOff x="3133" y="2366"/>
            <a:chExt cx="1710" cy="859"/>
          </a:xfrm>
        </p:grpSpPr>
        <p:sp>
          <p:nvSpPr>
            <p:cNvPr id="17429" name="Line 18"/>
            <p:cNvSpPr>
              <a:spLocks noChangeShapeType="1"/>
            </p:cNvSpPr>
            <p:nvPr/>
          </p:nvSpPr>
          <p:spPr bwMode="auto">
            <a:xfrm>
              <a:off x="3133" y="2366"/>
              <a:ext cx="1488" cy="74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30" name="Text Box 19"/>
            <p:cNvSpPr txBox="1">
              <a:spLocks noChangeArrowheads="1"/>
            </p:cNvSpPr>
            <p:nvPr/>
          </p:nvSpPr>
          <p:spPr bwMode="auto">
            <a:xfrm>
              <a:off x="4569" y="2995"/>
              <a:ext cx="2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i="1">
                  <a:cs typeface="Arial" panose="020B0604020202020204" pitchFamily="34" charset="0"/>
                </a:rPr>
                <a:t>D</a:t>
              </a:r>
            </a:p>
          </p:txBody>
        </p:sp>
      </p:grpSp>
      <p:grpSp>
        <p:nvGrpSpPr>
          <p:cNvPr id="17424" name="Group 31"/>
          <p:cNvGrpSpPr>
            <a:grpSpLocks/>
          </p:cNvGrpSpPr>
          <p:nvPr/>
        </p:nvGrpSpPr>
        <p:grpSpPr bwMode="auto">
          <a:xfrm>
            <a:off x="5019675" y="4119563"/>
            <a:ext cx="2346325" cy="1438275"/>
            <a:chOff x="3162" y="2595"/>
            <a:chExt cx="1478" cy="906"/>
          </a:xfrm>
        </p:grpSpPr>
        <p:sp>
          <p:nvSpPr>
            <p:cNvPr id="17427" name="Line 20"/>
            <p:cNvSpPr>
              <a:spLocks noChangeShapeType="1"/>
            </p:cNvSpPr>
            <p:nvPr/>
          </p:nvSpPr>
          <p:spPr bwMode="auto">
            <a:xfrm>
              <a:off x="3162" y="2595"/>
              <a:ext cx="1124" cy="79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28" name="Text Box 21"/>
            <p:cNvSpPr txBox="1">
              <a:spLocks noChangeArrowheads="1"/>
            </p:cNvSpPr>
            <p:nvPr/>
          </p:nvSpPr>
          <p:spPr bwMode="auto">
            <a:xfrm>
              <a:off x="4266" y="3271"/>
              <a:ext cx="3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i="1">
                  <a:cs typeface="Arial" panose="020B0604020202020204" pitchFamily="34" charset="0"/>
                </a:rPr>
                <a:t>MR</a:t>
              </a:r>
            </a:p>
          </p:txBody>
        </p:sp>
      </p:grpSp>
      <p:sp>
        <p:nvSpPr>
          <p:cNvPr id="17425" name="Oval 29"/>
          <p:cNvSpPr>
            <a:spLocks noChangeAspect="1" noChangeArrowheads="1"/>
          </p:cNvSpPr>
          <p:nvPr/>
        </p:nvSpPr>
        <p:spPr bwMode="auto">
          <a:xfrm>
            <a:off x="5862638" y="4699000"/>
            <a:ext cx="119062" cy="117475"/>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1742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6">
                                            <p:txEl>
                                              <p:pRg st="0" end="0"/>
                                            </p:txEl>
                                          </p:spTgt>
                                        </p:tgtEl>
                                        <p:attrNameLst>
                                          <p:attrName>style.visibility</p:attrName>
                                        </p:attrNameLst>
                                      </p:cBhvr>
                                      <p:to>
                                        <p:strVal val="visible"/>
                                      </p:to>
                                    </p:set>
                                    <p:animEffect transition="in" filter="wipe(left)">
                                      <p:cBhvr>
                                        <p:cTn id="7" dur="500"/>
                                        <p:tgtEl>
                                          <p:spTgt spid="1300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6">
                                            <p:txEl>
                                              <p:pRg st="1" end="1"/>
                                            </p:txEl>
                                          </p:spTgt>
                                        </p:tgtEl>
                                        <p:attrNameLst>
                                          <p:attrName>style.visibility</p:attrName>
                                        </p:attrNameLst>
                                      </p:cBhvr>
                                      <p:to>
                                        <p:strVal val="visible"/>
                                      </p:to>
                                    </p:set>
                                    <p:animEffect transition="in" filter="wipe(left)">
                                      <p:cBhvr>
                                        <p:cTn id="12" dur="500"/>
                                        <p:tgtEl>
                                          <p:spTgt spid="130056">
                                            <p:txEl>
                                              <p:pRg st="1" end="1"/>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smtClean="0">
                <a:solidFill>
                  <a:srgbClr val="777777"/>
                </a:solidFill>
              </a:rPr>
              <a:t>MONOPOLISTIC COMPETITION</a:t>
            </a:r>
          </a:p>
        </p:txBody>
      </p:sp>
      <p:sp>
        <p:nvSpPr>
          <p:cNvPr id="1945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9329D902-1512-4B48-94E4-6383D5E8FEF3}" type="slidenum">
              <a:rPr lang="en-US" altLang="en-US" sz="1700" smtClean="0">
                <a:solidFill>
                  <a:srgbClr val="777777"/>
                </a:solidFill>
              </a:rPr>
              <a:pPr>
                <a:lnSpc>
                  <a:spcPct val="100000"/>
                </a:lnSpc>
                <a:spcBef>
                  <a:spcPct val="0"/>
                </a:spcBef>
                <a:buClrTx/>
                <a:buSzTx/>
                <a:buFontTx/>
                <a:buNone/>
              </a:pPr>
              <a:t>8</a:t>
            </a:fld>
            <a:endParaRPr lang="en-US" altLang="en-US" sz="1700" smtClean="0">
              <a:solidFill>
                <a:srgbClr val="777777"/>
              </a:solidFill>
            </a:endParaRPr>
          </a:p>
        </p:txBody>
      </p:sp>
      <p:sp>
        <p:nvSpPr>
          <p:cNvPr id="19460" name="Rectangle 2"/>
          <p:cNvSpPr>
            <a:spLocks noGrp="1" noChangeArrowheads="1"/>
          </p:cNvSpPr>
          <p:nvPr>
            <p:ph type="title" idx="4294967295"/>
          </p:nvPr>
        </p:nvSpPr>
        <p:spPr>
          <a:xfrm>
            <a:off x="0" y="219075"/>
            <a:ext cx="9144000" cy="649288"/>
          </a:xfrm>
        </p:spPr>
        <p:txBody>
          <a:bodyPr/>
          <a:lstStyle/>
          <a:p>
            <a:pPr eaLnBrk="1" hangingPunct="1"/>
            <a:r>
              <a:rPr lang="en-US" altLang="en-US" sz="3300" smtClean="0"/>
              <a:t>Monopolistic Competition and Monopoly</a:t>
            </a:r>
          </a:p>
        </p:txBody>
      </p:sp>
      <p:sp>
        <p:nvSpPr>
          <p:cNvPr id="11269" name="Rectangle 3"/>
          <p:cNvSpPr>
            <a:spLocks noGrp="1" noChangeArrowheads="1"/>
          </p:cNvSpPr>
          <p:nvPr>
            <p:ph type="body" idx="4294967295"/>
          </p:nvPr>
        </p:nvSpPr>
        <p:spPr>
          <a:xfrm>
            <a:off x="446088" y="935038"/>
            <a:ext cx="8439150" cy="5403850"/>
          </a:xfrm>
        </p:spPr>
        <p:txBody>
          <a:bodyPr/>
          <a:lstStyle/>
          <a:p>
            <a:pPr eaLnBrk="1" hangingPunct="1"/>
            <a:r>
              <a:rPr lang="en-US" altLang="en-US" sz="2700" i="1" smtClean="0"/>
              <a:t>Short run</a:t>
            </a:r>
            <a:r>
              <a:rPr lang="en-US" altLang="en-US" sz="2700" smtClean="0"/>
              <a:t>:  Under monopolistic competition, </a:t>
            </a:r>
            <a:br>
              <a:rPr lang="en-US" altLang="en-US" sz="2700" smtClean="0"/>
            </a:br>
            <a:r>
              <a:rPr lang="en-US" altLang="en-US" sz="2700" smtClean="0"/>
              <a:t>firm behavior is very similar to monopoly.  </a:t>
            </a:r>
          </a:p>
          <a:p>
            <a:pPr eaLnBrk="1" hangingPunct="1"/>
            <a:r>
              <a:rPr lang="en-US" altLang="en-US" sz="2700" i="1" smtClean="0"/>
              <a:t>Long run</a:t>
            </a:r>
            <a:r>
              <a:rPr lang="en-US" altLang="en-US" sz="2700" smtClean="0"/>
              <a:t>:  In monopolistic competition, </a:t>
            </a:r>
            <a:br>
              <a:rPr lang="en-US" altLang="en-US" sz="2700" smtClean="0"/>
            </a:br>
            <a:r>
              <a:rPr lang="en-US" altLang="en-US" sz="2700" smtClean="0"/>
              <a:t>entry and exit drive economic profit to zero.  </a:t>
            </a:r>
          </a:p>
          <a:p>
            <a:pPr lvl="1" eaLnBrk="1" hangingPunct="1">
              <a:lnSpc>
                <a:spcPct val="105000"/>
              </a:lnSpc>
            </a:pPr>
            <a:r>
              <a:rPr lang="en-US" altLang="en-US" smtClean="0"/>
              <a:t>If profits in the short run: </a:t>
            </a:r>
            <a:br>
              <a:rPr lang="en-US" altLang="en-US" smtClean="0"/>
            </a:br>
            <a:r>
              <a:rPr lang="en-US" altLang="en-US" smtClean="0"/>
              <a:t>New firms enter market, </a:t>
            </a:r>
            <a:br>
              <a:rPr lang="en-US" altLang="en-US" smtClean="0"/>
            </a:br>
            <a:r>
              <a:rPr lang="en-US" altLang="en-US" smtClean="0"/>
              <a:t>taking some demand away from existing firms, </a:t>
            </a:r>
            <a:br>
              <a:rPr lang="en-US" altLang="en-US" smtClean="0"/>
            </a:br>
            <a:r>
              <a:rPr lang="en-US" altLang="en-US" smtClean="0"/>
              <a:t>prices and profits fall.</a:t>
            </a:r>
          </a:p>
          <a:p>
            <a:pPr lvl="1" eaLnBrk="1" hangingPunct="1">
              <a:lnSpc>
                <a:spcPct val="105000"/>
              </a:lnSpc>
            </a:pPr>
            <a:r>
              <a:rPr lang="en-US" altLang="en-US" smtClean="0"/>
              <a:t>If losses in the short run:</a:t>
            </a:r>
            <a:br>
              <a:rPr lang="en-US" altLang="en-US" smtClean="0"/>
            </a:br>
            <a:r>
              <a:rPr lang="en-US" altLang="en-US" smtClean="0"/>
              <a:t>Some firms exit the market,</a:t>
            </a:r>
            <a:br>
              <a:rPr lang="en-US" altLang="en-US" smtClean="0"/>
            </a:br>
            <a:r>
              <a:rPr lang="en-US" altLang="en-US" smtClean="0"/>
              <a:t>remaining firms enjoy higher demand and prices.</a:t>
            </a:r>
          </a:p>
        </p:txBody>
      </p:sp>
      <p:sp>
        <p:nvSpPr>
          <p:cNvPr id="1946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wipe(left)">
                                      <p:cBhvr>
                                        <p:cTn id="7" dur="500"/>
                                        <p:tgtEl>
                                          <p:spTgt spid="112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9">
                                            <p:txEl>
                                              <p:pRg st="1" end="1"/>
                                            </p:txEl>
                                          </p:spTgt>
                                        </p:tgtEl>
                                        <p:attrNameLst>
                                          <p:attrName>style.visibility</p:attrName>
                                        </p:attrNameLst>
                                      </p:cBhvr>
                                      <p:to>
                                        <p:strVal val="visible"/>
                                      </p:to>
                                    </p:set>
                                    <p:animEffect transition="in" filter="wipe(left)">
                                      <p:cBhvr>
                                        <p:cTn id="12" dur="500"/>
                                        <p:tgtEl>
                                          <p:spTgt spid="1126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9">
                                            <p:txEl>
                                              <p:pRg st="2" end="2"/>
                                            </p:txEl>
                                          </p:spTgt>
                                        </p:tgtEl>
                                        <p:attrNameLst>
                                          <p:attrName>style.visibility</p:attrName>
                                        </p:attrNameLst>
                                      </p:cBhvr>
                                      <p:to>
                                        <p:strVal val="visible"/>
                                      </p:to>
                                    </p:set>
                                    <p:animEffect transition="in" filter="wipe(left)">
                                      <p:cBhvr>
                                        <p:cTn id="17" dur="500"/>
                                        <p:tgtEl>
                                          <p:spTgt spid="1126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9">
                                            <p:txEl>
                                              <p:pRg st="3" end="3"/>
                                            </p:txEl>
                                          </p:spTgt>
                                        </p:tgtEl>
                                        <p:attrNameLst>
                                          <p:attrName>style.visibility</p:attrName>
                                        </p:attrNameLst>
                                      </p:cBhvr>
                                      <p:to>
                                        <p:strVal val="visible"/>
                                      </p:to>
                                    </p:set>
                                    <p:animEffect transition="in" filter="wipe(left)">
                                      <p:cBhvr>
                                        <p:cTn id="22" dur="500"/>
                                        <p:tgtEl>
                                          <p:spTgt spid="112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bldLvl="4"/>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15291</TotalTime>
  <Words>1580</Words>
  <Application>Microsoft Office PowerPoint</Application>
  <PresentationFormat>On-screen Show (4:3)</PresentationFormat>
  <Paragraphs>315</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Book Antiqua</vt:lpstr>
      <vt:lpstr>Tahoma</vt:lpstr>
      <vt:lpstr>Times New Roman</vt:lpstr>
      <vt:lpstr>Wingdings</vt:lpstr>
      <vt:lpstr>Custom Design</vt:lpstr>
      <vt:lpstr>PowerPoint Presentation</vt:lpstr>
      <vt:lpstr>Contents </vt:lpstr>
      <vt:lpstr>Introduction:   Monopoly and Competition</vt:lpstr>
      <vt:lpstr>Characteristics &amp; Examples  of Monopolistic Competition</vt:lpstr>
      <vt:lpstr>Comparing Perfect &amp; Monop. Competition</vt:lpstr>
      <vt:lpstr>Comparing Monopoly &amp; Monop. Competition</vt:lpstr>
      <vt:lpstr>A Monopolistically Competitive Firm Earning Profits in the Short Run</vt:lpstr>
      <vt:lpstr>A Monopolistically Competitive Firm  With Losses in the Short Run</vt:lpstr>
      <vt:lpstr>Monopolistic Competition and Monopoly</vt:lpstr>
      <vt:lpstr>A Monopolistic Competitor in the Long Run</vt:lpstr>
      <vt:lpstr>Why Monopolistic Competition Is  Less Efficient than Perfect Competition</vt:lpstr>
      <vt:lpstr>Monopolistic Competition and Welfare</vt:lpstr>
      <vt:lpstr>Monopolistic Competition and Welfare</vt:lpstr>
      <vt:lpstr>Advertising</vt:lpstr>
      <vt:lpstr>The Critique of Advertising</vt:lpstr>
      <vt:lpstr>The Defense of Advertising</vt:lpstr>
      <vt:lpstr>Advertising as a Signal of Quality</vt:lpstr>
      <vt:lpstr>Brand Names</vt:lpstr>
      <vt:lpstr>The Critique of Brand Names</vt:lpstr>
      <vt:lpstr>The Defense of Brand Names</vt:lpstr>
      <vt:lpstr>CONCLUSION</vt:lpstr>
      <vt:lpstr>SUMMARY</vt:lpstr>
      <vt:lpstr>SUMMARY</vt:lpstr>
      <vt:lpstr>SUMMARY</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Cronovich</dc:creator>
  <cp:lastModifiedBy>PADMAJA</cp:lastModifiedBy>
  <cp:revision>60</cp:revision>
  <dcterms:created xsi:type="dcterms:W3CDTF">2008-06-02T21:33:56Z</dcterms:created>
  <dcterms:modified xsi:type="dcterms:W3CDTF">2020-10-24T07:53:50Z</dcterms:modified>
</cp:coreProperties>
</file>