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3" r:id="rId1"/>
    <p:sldMasterId id="2147483654" r:id="rId2"/>
    <p:sldMasterId id="2147483655" r:id="rId3"/>
    <p:sldMasterId id="2147483656" r:id="rId4"/>
    <p:sldMasterId id="2147483657" r:id="rId5"/>
  </p:sldMasterIdLst>
  <p:notesMasterIdLst>
    <p:notesMasterId r:id="rId47"/>
  </p:notesMasterIdLst>
  <p:handoutMasterIdLst>
    <p:handoutMasterId r:id="rId48"/>
  </p:handoutMasterIdLst>
  <p:sldIdLst>
    <p:sldId id="639" r:id="rId6"/>
    <p:sldId id="516" r:id="rId7"/>
    <p:sldId id="579" r:id="rId8"/>
    <p:sldId id="642" r:id="rId9"/>
    <p:sldId id="653" r:id="rId10"/>
    <p:sldId id="645" r:id="rId11"/>
    <p:sldId id="600" r:id="rId12"/>
    <p:sldId id="646" r:id="rId13"/>
    <p:sldId id="647" r:id="rId14"/>
    <p:sldId id="611" r:id="rId15"/>
    <p:sldId id="648" r:id="rId16"/>
    <p:sldId id="612" r:id="rId17"/>
    <p:sldId id="663" r:id="rId18"/>
    <p:sldId id="655" r:id="rId19"/>
    <p:sldId id="662" r:id="rId20"/>
    <p:sldId id="661" r:id="rId21"/>
    <p:sldId id="665" r:id="rId22"/>
    <p:sldId id="616" r:id="rId23"/>
    <p:sldId id="666" r:id="rId24"/>
    <p:sldId id="667" r:id="rId25"/>
    <p:sldId id="668" r:id="rId26"/>
    <p:sldId id="669" r:id="rId27"/>
    <p:sldId id="621" r:id="rId28"/>
    <p:sldId id="622" r:id="rId29"/>
    <p:sldId id="623" r:id="rId30"/>
    <p:sldId id="624" r:id="rId31"/>
    <p:sldId id="625" r:id="rId32"/>
    <p:sldId id="626" r:id="rId33"/>
    <p:sldId id="673" r:id="rId34"/>
    <p:sldId id="629" r:id="rId35"/>
    <p:sldId id="628" r:id="rId36"/>
    <p:sldId id="630" r:id="rId37"/>
    <p:sldId id="631" r:id="rId38"/>
    <p:sldId id="638" r:id="rId39"/>
    <p:sldId id="670" r:id="rId40"/>
    <p:sldId id="671" r:id="rId41"/>
    <p:sldId id="672" r:id="rId42"/>
    <p:sldId id="674" r:id="rId43"/>
    <p:sldId id="675" r:id="rId44"/>
    <p:sldId id="676" r:id="rId45"/>
    <p:sldId id="677" r:id="rId46"/>
  </p:sldIdLst>
  <p:sldSz cx="9144000" cy="6858000" type="screen4x3"/>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4632" autoAdjust="0"/>
  </p:normalViewPr>
  <p:slideViewPr>
    <p:cSldViewPr snapToObjects="1">
      <p:cViewPr varScale="1">
        <p:scale>
          <a:sx n="106" d="100"/>
          <a:sy n="106" d="100"/>
        </p:scale>
        <p:origin x="1816" y="184"/>
      </p:cViewPr>
      <p:guideLst>
        <p:guide orient="horz" pos="1056"/>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1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8BC73B2-319B-30D4-FB20-9EC75459D1E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ahoma" panose="020B0604030504040204" pitchFamily="34" charset="0"/>
              </a:defRPr>
            </a:lvl1pPr>
          </a:lstStyle>
          <a:p>
            <a:pPr>
              <a:defRPr/>
            </a:pPr>
            <a:endParaRPr lang="en-CA" altLang="en-US"/>
          </a:p>
        </p:txBody>
      </p:sp>
      <p:sp>
        <p:nvSpPr>
          <p:cNvPr id="60419" name="Rectangle 3">
            <a:extLst>
              <a:ext uri="{FF2B5EF4-FFF2-40B4-BE49-F238E27FC236}">
                <a16:creationId xmlns:a16="http://schemas.microsoft.com/office/drawing/2014/main" id="{A8394FAF-E3ED-BC9A-38D5-DF92D23B1002}"/>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anose="020B0604030504040204" pitchFamily="34" charset="0"/>
              </a:defRPr>
            </a:lvl1pPr>
          </a:lstStyle>
          <a:p>
            <a:pPr>
              <a:defRPr/>
            </a:pPr>
            <a:endParaRPr lang="en-CA" altLang="en-US"/>
          </a:p>
        </p:txBody>
      </p:sp>
      <p:sp>
        <p:nvSpPr>
          <p:cNvPr id="60420" name="Rectangle 4">
            <a:extLst>
              <a:ext uri="{FF2B5EF4-FFF2-40B4-BE49-F238E27FC236}">
                <a16:creationId xmlns:a16="http://schemas.microsoft.com/office/drawing/2014/main" id="{BE4D26F0-884C-7064-61CD-A03E291CF4B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ahoma" panose="020B0604030504040204" pitchFamily="34" charset="0"/>
              </a:defRPr>
            </a:lvl1pPr>
          </a:lstStyle>
          <a:p>
            <a:pPr>
              <a:defRPr/>
            </a:pPr>
            <a:endParaRPr lang="en-CA" altLang="en-US"/>
          </a:p>
        </p:txBody>
      </p:sp>
      <p:sp>
        <p:nvSpPr>
          <p:cNvPr id="60421" name="Rectangle 5">
            <a:extLst>
              <a:ext uri="{FF2B5EF4-FFF2-40B4-BE49-F238E27FC236}">
                <a16:creationId xmlns:a16="http://schemas.microsoft.com/office/drawing/2014/main" id="{965ED977-261D-747B-BF4C-D17321381A7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fld id="{AA72A83D-85A8-5445-9A56-CA799C1023A5}"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1026">
            <a:extLst>
              <a:ext uri="{FF2B5EF4-FFF2-40B4-BE49-F238E27FC236}">
                <a16:creationId xmlns:a16="http://schemas.microsoft.com/office/drawing/2014/main" id="{A9C72735-FF7C-4772-D730-922ED9ACCD2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ahoma" panose="020B0604030504040204" pitchFamily="34" charset="0"/>
              </a:defRPr>
            </a:lvl1pPr>
          </a:lstStyle>
          <a:p>
            <a:pPr>
              <a:defRPr/>
            </a:pPr>
            <a:endParaRPr lang="en-CA" altLang="en-US"/>
          </a:p>
        </p:txBody>
      </p:sp>
      <p:sp>
        <p:nvSpPr>
          <p:cNvPr id="61443" name="Rectangle 1027">
            <a:extLst>
              <a:ext uri="{FF2B5EF4-FFF2-40B4-BE49-F238E27FC236}">
                <a16:creationId xmlns:a16="http://schemas.microsoft.com/office/drawing/2014/main" id="{22DCAD0A-137C-DCAA-3B98-876584F126E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anose="020B0604030504040204" pitchFamily="34" charset="0"/>
              </a:defRPr>
            </a:lvl1pPr>
          </a:lstStyle>
          <a:p>
            <a:pPr>
              <a:defRPr/>
            </a:pPr>
            <a:endParaRPr lang="en-CA" altLang="en-US"/>
          </a:p>
        </p:txBody>
      </p:sp>
      <p:sp>
        <p:nvSpPr>
          <p:cNvPr id="6148" name="Rectangle 1028">
            <a:extLst>
              <a:ext uri="{FF2B5EF4-FFF2-40B4-BE49-F238E27FC236}">
                <a16:creationId xmlns:a16="http://schemas.microsoft.com/office/drawing/2014/main" id="{4AE1C065-B166-186C-6EBF-2C7D78BE73A3}"/>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1029">
            <a:extLst>
              <a:ext uri="{FF2B5EF4-FFF2-40B4-BE49-F238E27FC236}">
                <a16:creationId xmlns:a16="http://schemas.microsoft.com/office/drawing/2014/main" id="{79987546-C2E4-EA8A-0367-8813A77AF46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noProof="0"/>
              <a:t>Click to edit Master text styles</a:t>
            </a:r>
          </a:p>
          <a:p>
            <a:pPr lvl="1"/>
            <a:r>
              <a:rPr lang="en-CA" altLang="en-US" noProof="0"/>
              <a:t>Second level</a:t>
            </a:r>
          </a:p>
          <a:p>
            <a:pPr lvl="2"/>
            <a:r>
              <a:rPr lang="en-CA" altLang="en-US" noProof="0"/>
              <a:t>Third level</a:t>
            </a:r>
          </a:p>
          <a:p>
            <a:pPr lvl="3"/>
            <a:r>
              <a:rPr lang="en-CA" altLang="en-US" noProof="0"/>
              <a:t>Fourth level</a:t>
            </a:r>
          </a:p>
          <a:p>
            <a:pPr lvl="4"/>
            <a:r>
              <a:rPr lang="en-CA" altLang="en-US" noProof="0"/>
              <a:t>Fifth level</a:t>
            </a:r>
          </a:p>
        </p:txBody>
      </p:sp>
      <p:sp>
        <p:nvSpPr>
          <p:cNvPr id="61446" name="Rectangle 1030">
            <a:extLst>
              <a:ext uri="{FF2B5EF4-FFF2-40B4-BE49-F238E27FC236}">
                <a16:creationId xmlns:a16="http://schemas.microsoft.com/office/drawing/2014/main" id="{34601994-C155-7512-4184-09554017CDA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ahoma" panose="020B0604030504040204" pitchFamily="34" charset="0"/>
              </a:defRPr>
            </a:lvl1pPr>
          </a:lstStyle>
          <a:p>
            <a:pPr>
              <a:defRPr/>
            </a:pPr>
            <a:endParaRPr lang="en-CA" altLang="en-US"/>
          </a:p>
        </p:txBody>
      </p:sp>
      <p:sp>
        <p:nvSpPr>
          <p:cNvPr id="61447" name="Rectangle 1031">
            <a:extLst>
              <a:ext uri="{FF2B5EF4-FFF2-40B4-BE49-F238E27FC236}">
                <a16:creationId xmlns:a16="http://schemas.microsoft.com/office/drawing/2014/main" id="{C75EEFC4-739D-89DF-CDDA-340BAFF80974}"/>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fld id="{392BF4AA-9E12-AB44-A10D-9A9FC7E7195F}"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a:extLst>
              <a:ext uri="{FF2B5EF4-FFF2-40B4-BE49-F238E27FC236}">
                <a16:creationId xmlns:a16="http://schemas.microsoft.com/office/drawing/2014/main" id="{2583C0EB-DC13-23C1-6BA0-DEF15815EC01}"/>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7A48E5D-4A0D-424D-B08F-5C967CA8DE10}" type="slidenum">
              <a:rPr lang="en-CA" altLang="en-US" sz="1200">
                <a:latin typeface="Tahoma" panose="020B0604030504040204" pitchFamily="34" charset="0"/>
              </a:rPr>
              <a:pPr/>
              <a:t>10</a:t>
            </a:fld>
            <a:endParaRPr lang="en-CA" altLang="en-US" sz="1200">
              <a:latin typeface="Tahoma" panose="020B0604030504040204" pitchFamily="34" charset="0"/>
            </a:endParaRPr>
          </a:p>
        </p:txBody>
      </p:sp>
      <p:sp>
        <p:nvSpPr>
          <p:cNvPr id="18435" name="Rectangle 2">
            <a:extLst>
              <a:ext uri="{FF2B5EF4-FFF2-40B4-BE49-F238E27FC236}">
                <a16:creationId xmlns:a16="http://schemas.microsoft.com/office/drawing/2014/main" id="{6D4F7957-4F57-A4B7-74CC-019C1BBC1D57}"/>
              </a:ext>
            </a:extLst>
          </p:cNvPr>
          <p:cNvSpPr>
            <a:spLocks noChangeArrowheads="1" noTextEdit="1"/>
          </p:cNvSpPr>
          <p:nvPr>
            <p:ph type="sldImg"/>
          </p:nvPr>
        </p:nvSpPr>
        <p:spPr>
          <a:xfrm>
            <a:off x="1150938" y="692150"/>
            <a:ext cx="4556125" cy="3416300"/>
          </a:xfrm>
          <a:ln w="12700" cap="flat">
            <a:solidFill>
              <a:schemeClr val="tx1"/>
            </a:solidFill>
          </a:ln>
        </p:spPr>
      </p:sp>
      <p:sp>
        <p:nvSpPr>
          <p:cNvPr id="18436" name="Rectangle 3">
            <a:extLst>
              <a:ext uri="{FF2B5EF4-FFF2-40B4-BE49-F238E27FC236}">
                <a16:creationId xmlns:a16="http://schemas.microsoft.com/office/drawing/2014/main" id="{65A72B89-A2BC-9A78-31B1-34BAE32DB066}"/>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08ED2F4-6BB9-4129-7C4D-03EA21CB020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25BFE384-A7AE-EA1C-7B69-FBEFE1918C5A}"/>
              </a:ext>
            </a:extLst>
          </p:cNvPr>
          <p:cNvSpPr>
            <a:spLocks noGrp="1"/>
          </p:cNvSpPr>
          <p:nvPr>
            <p:ph type="body" idx="1"/>
          </p:nvPr>
        </p:nvSpPr>
        <p:spPr>
          <a:noFill/>
        </p:spPr>
        <p:txBody>
          <a:bodyPr/>
          <a:lstStyle/>
          <a:p>
            <a:endParaRPr lang="en-IN" altLang="en-US"/>
          </a:p>
        </p:txBody>
      </p:sp>
      <p:sp>
        <p:nvSpPr>
          <p:cNvPr id="37892" name="Slide Number Placeholder 3">
            <a:extLst>
              <a:ext uri="{FF2B5EF4-FFF2-40B4-BE49-F238E27FC236}">
                <a16:creationId xmlns:a16="http://schemas.microsoft.com/office/drawing/2014/main" id="{FDF3A637-4CAB-7A93-B229-88F30F88ED9B}"/>
              </a:ext>
            </a:extLst>
          </p:cNvPr>
          <p:cNvSpPr>
            <a:spLocks noGrp="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CAE872C-FEF9-0943-945C-C66786AB48C7}" type="slidenum">
              <a:rPr lang="en-CA" altLang="en-US" sz="1200">
                <a:latin typeface="Tahoma" panose="020B0604030504040204" pitchFamily="34" charset="0"/>
              </a:rPr>
              <a:pPr/>
              <a:t>28</a:t>
            </a:fld>
            <a:endParaRPr lang="en-CA" altLang="en-US" sz="120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26864172"/>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367008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990600"/>
            <a:ext cx="2057400" cy="52038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90600"/>
            <a:ext cx="6019800" cy="5203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5262225"/>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990600"/>
            <a:ext cx="8229600" cy="5203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3567827"/>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89274595"/>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4312646"/>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04021131"/>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92300"/>
            <a:ext cx="4038600" cy="4289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892300"/>
            <a:ext cx="4038600" cy="4289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7747799"/>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8498303"/>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946404"/>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123568"/>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581513"/>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88196782"/>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26361668"/>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0730728"/>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990600"/>
            <a:ext cx="2057400" cy="5191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90600"/>
            <a:ext cx="6019800" cy="5191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2894002"/>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68499456"/>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6517866"/>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365809176"/>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05000"/>
            <a:ext cx="1981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14600" y="1905000"/>
            <a:ext cx="1981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6471865"/>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095455"/>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2508973"/>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132875292"/>
      </p:ext>
    </p:extLst>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758963"/>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48285704"/>
      </p:ext>
    </p:extLst>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25236054"/>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1022699"/>
      </p:ext>
    </p:extLst>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990600"/>
            <a:ext cx="20574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90600"/>
            <a:ext cx="60198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1172045"/>
      </p:ext>
    </p:extLst>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82598460"/>
      </p:ext>
    </p:extLst>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9633047"/>
      </p:ext>
    </p:extLst>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084817541"/>
      </p:ext>
    </p:extLst>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05000"/>
            <a:ext cx="1981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14600" y="1905000"/>
            <a:ext cx="1981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698918"/>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5350955"/>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05000"/>
            <a:ext cx="4038600" cy="4289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05000"/>
            <a:ext cx="4038600" cy="4289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6724997"/>
      </p:ext>
    </p:extLst>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0063735"/>
      </p:ext>
    </p:extLst>
  </p:cSld>
  <p:clrMapOvr>
    <a:masterClrMapping/>
  </p:clrMapOvr>
  <p:transition spd="med">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488382"/>
      </p:ext>
    </p:extLst>
  </p:cSld>
  <p:clrMapOvr>
    <a:masterClrMapping/>
  </p:clrMapOvr>
  <p:transition spd="med">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5848357"/>
      </p:ext>
    </p:extLst>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40029026"/>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7204669"/>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990600"/>
            <a:ext cx="20574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90600"/>
            <a:ext cx="60198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048771"/>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59486851"/>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875180"/>
      </p:ext>
    </p:extLst>
  </p:cSld>
  <p:clrMapOvr>
    <a:masterClrMapping/>
  </p:clrMapOvr>
  <p:transition spd="med">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38097350"/>
      </p:ext>
    </p:extLst>
  </p:cSld>
  <p:clrMapOvr>
    <a:masterClrMapping/>
  </p:clrMapOvr>
  <p:transition spd="med">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7015456"/>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3034740"/>
      </p:ext>
    </p:extLst>
  </p:cSld>
  <p:clrMapOvr>
    <a:masterClrMapping/>
  </p:clrMapOvr>
  <p:transition spd="med">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5761954"/>
      </p:ext>
    </p:extLst>
  </p:cSld>
  <p:clrMapOvr>
    <a:masterClrMapping/>
  </p:clrMapOvr>
  <p:transition spd="med">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26415093"/>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165427"/>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86087357"/>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51430262"/>
      </p:ext>
    </p:extLst>
  </p:cSld>
  <p:clrMapOvr>
    <a:masterClrMapping/>
  </p:clrMapOvr>
  <p:transition spd="med">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209753"/>
      </p:ext>
    </p:extLst>
  </p:cSld>
  <p:clrMapOvr>
    <a:masterClrMapping/>
  </p:clrMapOvr>
  <p:transition spd="med">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381273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6282918"/>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433711"/>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8396839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43151680"/>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3.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0FB3D64A-BED5-A6EE-1D8F-C37ED91D5736}"/>
              </a:ext>
            </a:extLst>
          </p:cNvPr>
          <p:cNvSpPr>
            <a:spLocks noGrp="1" noChangeArrowheads="1"/>
          </p:cNvSpPr>
          <p:nvPr>
            <p:ph type="body" idx="1"/>
          </p:nvPr>
        </p:nvSpPr>
        <p:spPr bwMode="auto">
          <a:xfrm>
            <a:off x="381000" y="1905000"/>
            <a:ext cx="82296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r>
              <a:rPr lang="en-US" altLang="en-US"/>
              <a:t> when second level runs longer than one line we want no hanging indent</a:t>
            </a:r>
          </a:p>
          <a:p>
            <a:pPr lvl="1"/>
            <a:r>
              <a:rPr lang="en-US" altLang="en-US"/>
              <a:t>I’ve also set the gap between points at 0.5 lines.</a:t>
            </a:r>
            <a:endParaRPr lang="en-CA" altLang="en-US"/>
          </a:p>
          <a:p>
            <a:pPr lvl="2"/>
            <a:r>
              <a:rPr lang="en-CA" altLang="en-US"/>
              <a:t>Third level</a:t>
            </a:r>
          </a:p>
        </p:txBody>
      </p:sp>
      <p:sp>
        <p:nvSpPr>
          <p:cNvPr id="1027" name="Rectangle 3">
            <a:extLst>
              <a:ext uri="{FF2B5EF4-FFF2-40B4-BE49-F238E27FC236}">
                <a16:creationId xmlns:a16="http://schemas.microsoft.com/office/drawing/2014/main" id="{4028313F-9DD0-75D3-0CA0-6CD15A5CB801}"/>
              </a:ext>
            </a:extLst>
          </p:cNvPr>
          <p:cNvSpPr>
            <a:spLocks noGrp="1" noChangeArrowheads="1"/>
          </p:cNvSpPr>
          <p:nvPr>
            <p:ph type="title"/>
          </p:nvPr>
        </p:nvSpPr>
        <p:spPr bwMode="auto">
          <a:xfrm>
            <a:off x="1524000" y="990600"/>
            <a:ext cx="7086600" cy="533400"/>
          </a:xfrm>
          <a:prstGeom prst="rect">
            <a:avLst/>
          </a:prstGeom>
          <a:gradFill rotWithShape="0">
            <a:gsLst>
              <a:gs pos="0">
                <a:srgbClr val="00468F"/>
              </a:gs>
              <a:gs pos="100000">
                <a:srgbClr val="648FB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a:t>
            </a:r>
            <a:endParaRPr lang="en-CA" altLang="en-US"/>
          </a:p>
        </p:txBody>
      </p:sp>
      <p:pic>
        <p:nvPicPr>
          <p:cNvPr id="1028" name="Picture 4" descr="icon2">
            <a:extLst>
              <a:ext uri="{FF2B5EF4-FFF2-40B4-BE49-F238E27FC236}">
                <a16:creationId xmlns:a16="http://schemas.microsoft.com/office/drawing/2014/main" id="{5CE6023F-F0E7-B822-80F2-393765A485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750" y="381000"/>
            <a:ext cx="1111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6370">
                                            <p:txEl>
                                              <p:pRg st="0" end="0"/>
                                            </p:txEl>
                                          </p:spTgt>
                                        </p:tgtEl>
                                        <p:attrNameLst>
                                          <p:attrName>style.visibility</p:attrName>
                                        </p:attrNameLst>
                                      </p:cBhvr>
                                      <p:to>
                                        <p:strVal val="visible"/>
                                      </p:to>
                                    </p:set>
                                    <p:animEffect transition="in" filter="wipe(left)">
                                      <p:cBhvr>
                                        <p:cTn id="7" dur="500"/>
                                        <p:tgtEl>
                                          <p:spTgt spid="826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6370">
                                            <p:txEl>
                                              <p:pRg st="1" end="1"/>
                                            </p:txEl>
                                          </p:spTgt>
                                        </p:tgtEl>
                                        <p:attrNameLst>
                                          <p:attrName>style.visibility</p:attrName>
                                        </p:attrNameLst>
                                      </p:cBhvr>
                                      <p:to>
                                        <p:strVal val="visible"/>
                                      </p:to>
                                    </p:set>
                                    <p:animEffect transition="in" filter="wipe(left)">
                                      <p:cBhvr>
                                        <p:cTn id="12" dur="500"/>
                                        <p:tgtEl>
                                          <p:spTgt spid="826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6370">
                                            <p:txEl>
                                              <p:pRg st="2" end="2"/>
                                            </p:txEl>
                                          </p:spTgt>
                                        </p:tgtEl>
                                        <p:attrNameLst>
                                          <p:attrName>style.visibility</p:attrName>
                                        </p:attrNameLst>
                                      </p:cBhvr>
                                      <p:to>
                                        <p:strVal val="visible"/>
                                      </p:to>
                                    </p:set>
                                    <p:animEffect transition="in" filter="wipe(left)">
                                      <p:cBhvr>
                                        <p:cTn id="17" dur="500"/>
                                        <p:tgtEl>
                                          <p:spTgt spid="826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6370">
                                            <p:txEl>
                                              <p:pRg st="3" end="3"/>
                                            </p:txEl>
                                          </p:spTgt>
                                        </p:tgtEl>
                                        <p:attrNameLst>
                                          <p:attrName>style.visibility</p:attrName>
                                        </p:attrNameLst>
                                      </p:cBhvr>
                                      <p:to>
                                        <p:strVal val="visible"/>
                                      </p:to>
                                    </p:set>
                                    <p:animEffect transition="in" filter="wipe(left)">
                                      <p:cBhvr>
                                        <p:cTn id="22" dur="500"/>
                                        <p:tgtEl>
                                          <p:spTgt spid="826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0"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826370"/>
                        </p:tgtEl>
                        <p:attrNameLst>
                          <p:attrName>style.visibility</p:attrName>
                        </p:attrNameLst>
                      </p:cBhvr>
                      <p:to>
                        <p:strVal val="visible"/>
                      </p:to>
                    </p:set>
                    <p:animEffect transition="in" filter="wipe(left)">
                      <p:cBhvr>
                        <p:cTn dur="500"/>
                        <p:tgtEl>
                          <p:spTgt spid="826370"/>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26370"/>
                        </p:tgtEl>
                        <p:attrNameLst>
                          <p:attrName>style.visibility</p:attrName>
                        </p:attrNameLst>
                      </p:cBhvr>
                      <p:to>
                        <p:strVal val="visible"/>
                      </p:to>
                    </p:set>
                    <p:animEffect transition="in" filter="wipe(left)">
                      <p:cBhvr>
                        <p:cTn dur="500"/>
                        <p:tgtEl>
                          <p:spTgt spid="826370"/>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26370"/>
                        </p:tgtEl>
                        <p:attrNameLst>
                          <p:attrName>style.visibility</p:attrName>
                        </p:attrNameLst>
                      </p:cBhvr>
                      <p:to>
                        <p:strVal val="visible"/>
                      </p:to>
                    </p:set>
                    <p:animEffect transition="in" filter="wipe(left)">
                      <p:cBhvr>
                        <p:cTn dur="500"/>
                        <p:tgtEl>
                          <p:spTgt spid="826370"/>
                        </p:tgtEl>
                      </p:cBhvr>
                    </p:animEffect>
                  </p:childTnLst>
                </p:cTn>
              </p:par>
            </p:tnLst>
          </p:tmpl>
        </p:tmplLst>
      </p:bldP>
    </p:bldLst>
  </p:timing>
  <p:txStyles>
    <p:titleStyle>
      <a:lvl1pPr algn="l" rtl="0" eaLnBrk="0" fontAlgn="base" hangingPunct="0">
        <a:spcBef>
          <a:spcPct val="0"/>
        </a:spcBef>
        <a:spcAft>
          <a:spcPct val="0"/>
        </a:spcAft>
        <a:defRPr sz="2600" b="1" kern="1200">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panose="020B0604020202020204" pitchFamily="34" charset="0"/>
        </a:defRPr>
      </a:lvl2pPr>
      <a:lvl3pPr algn="l" rtl="0" eaLnBrk="0" fontAlgn="base" hangingPunct="0">
        <a:spcBef>
          <a:spcPct val="0"/>
        </a:spcBef>
        <a:spcAft>
          <a:spcPct val="0"/>
        </a:spcAft>
        <a:defRPr sz="2600" b="1">
          <a:solidFill>
            <a:schemeClr val="bg1"/>
          </a:solidFill>
          <a:latin typeface="Arial" panose="020B0604020202020204" pitchFamily="34" charset="0"/>
        </a:defRPr>
      </a:lvl3pPr>
      <a:lvl4pPr algn="l" rtl="0" eaLnBrk="0" fontAlgn="base" hangingPunct="0">
        <a:spcBef>
          <a:spcPct val="0"/>
        </a:spcBef>
        <a:spcAft>
          <a:spcPct val="0"/>
        </a:spcAft>
        <a:defRPr sz="2600" b="1">
          <a:solidFill>
            <a:schemeClr val="bg1"/>
          </a:solidFill>
          <a:latin typeface="Arial" panose="020B0604020202020204" pitchFamily="34" charset="0"/>
        </a:defRPr>
      </a:lvl4pPr>
      <a:lvl5pPr algn="l" rtl="0" eaLnBrk="0" fontAlgn="base" hangingPunct="0">
        <a:spcBef>
          <a:spcPct val="0"/>
        </a:spcBef>
        <a:spcAft>
          <a:spcPct val="0"/>
        </a:spcAft>
        <a:defRPr sz="2600" b="1">
          <a:solidFill>
            <a:schemeClr val="bg1"/>
          </a:solidFill>
          <a:latin typeface="Arial" panose="020B0604020202020204" pitchFamily="34" charset="0"/>
        </a:defRPr>
      </a:lvl5pPr>
      <a:lvl6pPr marL="457200" algn="l" rtl="0" fontAlgn="base">
        <a:spcBef>
          <a:spcPct val="0"/>
        </a:spcBef>
        <a:spcAft>
          <a:spcPct val="0"/>
        </a:spcAft>
        <a:defRPr sz="2600" b="1">
          <a:solidFill>
            <a:schemeClr val="bg1"/>
          </a:solidFill>
          <a:latin typeface="Arial" panose="020B0604020202020204" pitchFamily="34" charset="0"/>
        </a:defRPr>
      </a:lvl6pPr>
      <a:lvl7pPr marL="914400" algn="l" rtl="0" fontAlgn="base">
        <a:spcBef>
          <a:spcPct val="0"/>
        </a:spcBef>
        <a:spcAft>
          <a:spcPct val="0"/>
        </a:spcAft>
        <a:defRPr sz="2600" b="1">
          <a:solidFill>
            <a:schemeClr val="bg1"/>
          </a:solidFill>
          <a:latin typeface="Arial" panose="020B0604020202020204" pitchFamily="34" charset="0"/>
        </a:defRPr>
      </a:lvl7pPr>
      <a:lvl8pPr marL="1371600" algn="l" rtl="0" fontAlgn="base">
        <a:spcBef>
          <a:spcPct val="0"/>
        </a:spcBef>
        <a:spcAft>
          <a:spcPct val="0"/>
        </a:spcAft>
        <a:defRPr sz="2600" b="1">
          <a:solidFill>
            <a:schemeClr val="bg1"/>
          </a:solidFill>
          <a:latin typeface="Arial" panose="020B0604020202020204" pitchFamily="34" charset="0"/>
        </a:defRPr>
      </a:lvl8pPr>
      <a:lvl9pPr marL="1828800" algn="l" rtl="0" fontAlgn="base">
        <a:spcBef>
          <a:spcPct val="0"/>
        </a:spcBef>
        <a:spcAft>
          <a:spcPct val="0"/>
        </a:spcAft>
        <a:defRPr sz="2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00468F"/>
        </a:buClr>
        <a:buFont typeface="Webdings" pitchFamily="2" charset="2"/>
        <a:buChar char="&lt;"/>
        <a:defRPr sz="2800" b="1" kern="1200">
          <a:solidFill>
            <a:srgbClr val="00468F"/>
          </a:solidFill>
          <a:latin typeface="+mn-lt"/>
          <a:ea typeface="+mn-ea"/>
          <a:cs typeface="+mn-cs"/>
        </a:defRPr>
      </a:lvl1pPr>
      <a:lvl2pPr marL="457200" algn="l" rtl="0" eaLnBrk="0" fontAlgn="base" hangingPunct="0">
        <a:lnSpc>
          <a:spcPct val="105000"/>
        </a:lnSpc>
        <a:spcBef>
          <a:spcPct val="50000"/>
        </a:spcBef>
        <a:spcAft>
          <a:spcPct val="0"/>
        </a:spcAft>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468F"/>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8418" name="Rectangle 2">
            <a:extLst>
              <a:ext uri="{FF2B5EF4-FFF2-40B4-BE49-F238E27FC236}">
                <a16:creationId xmlns:a16="http://schemas.microsoft.com/office/drawing/2014/main" id="{0EC4726F-0462-BC4B-9202-D9C5177B64D9}"/>
              </a:ext>
            </a:extLst>
          </p:cNvPr>
          <p:cNvSpPr>
            <a:spLocks noGrp="1" noChangeArrowheads="1"/>
          </p:cNvSpPr>
          <p:nvPr>
            <p:ph type="body" idx="1"/>
          </p:nvPr>
        </p:nvSpPr>
        <p:spPr bwMode="auto">
          <a:xfrm>
            <a:off x="381000" y="1892300"/>
            <a:ext cx="82296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When you have completed your study of this chapter, you will be able to</a:t>
            </a:r>
            <a:endParaRPr lang="en-CA" altLang="en-US"/>
          </a:p>
          <a:p>
            <a:pPr lvl="1"/>
            <a:r>
              <a:rPr lang="en-US" altLang="en-US"/>
              <a:t>This text is an example of a two line long checkpoint item</a:t>
            </a:r>
          </a:p>
        </p:txBody>
      </p:sp>
      <p:sp>
        <p:nvSpPr>
          <p:cNvPr id="2051" name="Rectangle 3">
            <a:extLst>
              <a:ext uri="{FF2B5EF4-FFF2-40B4-BE49-F238E27FC236}">
                <a16:creationId xmlns:a16="http://schemas.microsoft.com/office/drawing/2014/main" id="{97197945-FFCD-DB15-B42D-9D4C90D3FAFB}"/>
              </a:ext>
            </a:extLst>
          </p:cNvPr>
          <p:cNvSpPr>
            <a:spLocks noGrp="1" noChangeArrowheads="1"/>
          </p:cNvSpPr>
          <p:nvPr>
            <p:ph type="title"/>
          </p:nvPr>
        </p:nvSpPr>
        <p:spPr bwMode="auto">
          <a:xfrm>
            <a:off x="381000" y="990600"/>
            <a:ext cx="8229600" cy="533400"/>
          </a:xfrm>
          <a:prstGeom prst="rect">
            <a:avLst/>
          </a:prstGeom>
          <a:solidFill>
            <a:srgbClr val="FB1B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 H A P T E R   C H E C K L I S T</a:t>
            </a:r>
            <a:endParaRPr lang="en-CA"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8418">
                                            <p:txEl>
                                              <p:pRg st="0" end="0"/>
                                            </p:txEl>
                                          </p:spTgt>
                                        </p:tgtEl>
                                        <p:attrNameLst>
                                          <p:attrName>style.visibility</p:attrName>
                                        </p:attrNameLst>
                                      </p:cBhvr>
                                      <p:to>
                                        <p:strVal val="visible"/>
                                      </p:to>
                                    </p:set>
                                    <p:animEffect transition="in" filter="wipe(left)">
                                      <p:cBhvr>
                                        <p:cTn id="7" dur="500"/>
                                        <p:tgtEl>
                                          <p:spTgt spid="828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8418">
                                            <p:txEl>
                                              <p:pRg st="1" end="1"/>
                                            </p:txEl>
                                          </p:spTgt>
                                        </p:tgtEl>
                                        <p:attrNameLst>
                                          <p:attrName>style.visibility</p:attrName>
                                        </p:attrNameLst>
                                      </p:cBhvr>
                                      <p:to>
                                        <p:strVal val="visible"/>
                                      </p:to>
                                    </p:set>
                                    <p:animEffect transition="in" filter="wipe(left)">
                                      <p:cBhvr>
                                        <p:cTn id="12" dur="500"/>
                                        <p:tgtEl>
                                          <p:spTgt spid="8284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18"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828418"/>
                        </p:tgtEl>
                        <p:attrNameLst>
                          <p:attrName>style.visibility</p:attrName>
                        </p:attrNameLst>
                      </p:cBhvr>
                      <p:to>
                        <p:strVal val="visible"/>
                      </p:to>
                    </p:set>
                    <p:animEffect transition="in" filter="wipe(left)">
                      <p:cBhvr>
                        <p:cTn dur="500"/>
                        <p:tgtEl>
                          <p:spTgt spid="828418"/>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28418"/>
                        </p:tgtEl>
                        <p:attrNameLst>
                          <p:attrName>style.visibility</p:attrName>
                        </p:attrNameLst>
                      </p:cBhvr>
                      <p:to>
                        <p:strVal val="visible"/>
                      </p:to>
                    </p:set>
                    <p:animEffect transition="in" filter="wipe(left)">
                      <p:cBhvr>
                        <p:cTn dur="500"/>
                        <p:tgtEl>
                          <p:spTgt spid="828418"/>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28418"/>
                        </p:tgtEl>
                        <p:attrNameLst>
                          <p:attrName>style.visibility</p:attrName>
                        </p:attrNameLst>
                      </p:cBhvr>
                      <p:to>
                        <p:strVal val="visible"/>
                      </p:to>
                    </p:set>
                    <p:animEffect transition="in" filter="wipe(left)">
                      <p:cBhvr>
                        <p:cTn dur="500"/>
                        <p:tgtEl>
                          <p:spTgt spid="828418"/>
                        </p:tgtEl>
                      </p:cBhvr>
                    </p:animEffect>
                  </p:childTnLst>
                </p:cTn>
              </p:par>
            </p:tnLst>
          </p:tmpl>
        </p:tmplLst>
      </p:bldP>
    </p:bldLst>
  </p:timing>
  <p:txStyles>
    <p:titleStyle>
      <a:lvl1pPr algn="l" rtl="0" eaLnBrk="0" fontAlgn="base" hangingPunct="0">
        <a:spcBef>
          <a:spcPct val="0"/>
        </a:spcBef>
        <a:spcAft>
          <a:spcPct val="0"/>
        </a:spcAft>
        <a:defRPr sz="2800" b="1" kern="120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defRPr>
      </a:lvl2pPr>
      <a:lvl3pPr algn="l" rtl="0" eaLnBrk="0" fontAlgn="base" hangingPunct="0">
        <a:spcBef>
          <a:spcPct val="0"/>
        </a:spcBef>
        <a:spcAft>
          <a:spcPct val="0"/>
        </a:spcAft>
        <a:defRPr sz="2800" b="1">
          <a:solidFill>
            <a:schemeClr val="bg1"/>
          </a:solidFill>
          <a:latin typeface="Arial" panose="020B0604020202020204" pitchFamily="34" charset="0"/>
        </a:defRPr>
      </a:lvl3pPr>
      <a:lvl4pPr algn="l" rtl="0" eaLnBrk="0" fontAlgn="base" hangingPunct="0">
        <a:spcBef>
          <a:spcPct val="0"/>
        </a:spcBef>
        <a:spcAft>
          <a:spcPct val="0"/>
        </a:spcAft>
        <a:defRPr sz="2800" b="1">
          <a:solidFill>
            <a:schemeClr val="bg1"/>
          </a:solidFill>
          <a:latin typeface="Arial" panose="020B0604020202020204" pitchFamily="34" charset="0"/>
        </a:defRPr>
      </a:lvl4pPr>
      <a:lvl5pPr algn="l" rtl="0" eaLnBrk="0" fontAlgn="base" hangingPunct="0">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p:titleStyle>
    <p:bodyStyle>
      <a:lvl1pPr algn="l" rtl="0" eaLnBrk="0" fontAlgn="base" hangingPunct="0">
        <a:spcBef>
          <a:spcPct val="20000"/>
        </a:spcBef>
        <a:spcAft>
          <a:spcPct val="0"/>
        </a:spcAft>
        <a:defRPr sz="2800" b="1" kern="1200">
          <a:solidFill>
            <a:srgbClr val="FB1B2A"/>
          </a:solidFill>
          <a:latin typeface="+mn-lt"/>
          <a:ea typeface="+mn-ea"/>
          <a:cs typeface="+mn-cs"/>
        </a:defRPr>
      </a:lvl1pPr>
      <a:lvl2pPr marL="631825" algn="l" rtl="0" eaLnBrk="0" fontAlgn="base" hangingPunct="0">
        <a:spcBef>
          <a:spcPct val="20000"/>
        </a:spcBef>
        <a:spcAft>
          <a:spcPct val="0"/>
        </a:spcAft>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9442" name="Rectangle 2">
            <a:extLst>
              <a:ext uri="{FF2B5EF4-FFF2-40B4-BE49-F238E27FC236}">
                <a16:creationId xmlns:a16="http://schemas.microsoft.com/office/drawing/2014/main" id="{5D9F3916-AD55-7B2E-BEFC-EA427A7AE8E6}"/>
              </a:ext>
            </a:extLst>
          </p:cNvPr>
          <p:cNvSpPr>
            <a:spLocks noGrp="1" noChangeArrowheads="1"/>
          </p:cNvSpPr>
          <p:nvPr>
            <p:ph type="body" idx="1"/>
          </p:nvPr>
        </p:nvSpPr>
        <p:spPr bwMode="auto">
          <a:xfrm>
            <a:off x="381000" y="1905000"/>
            <a:ext cx="4114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r>
              <a:rPr lang="en-US" altLang="en-US"/>
              <a:t> when second level runs longer than one line we want no hanging indent</a:t>
            </a:r>
          </a:p>
          <a:p>
            <a:pPr lvl="1"/>
            <a:r>
              <a:rPr lang="en-US" altLang="en-US"/>
              <a:t>I’ve also set the gap between points at 0.5 lines.</a:t>
            </a:r>
            <a:endParaRPr lang="en-CA" altLang="en-US"/>
          </a:p>
          <a:p>
            <a:pPr lvl="2"/>
            <a:r>
              <a:rPr lang="en-CA" altLang="en-US"/>
              <a:t>Third level</a:t>
            </a:r>
          </a:p>
        </p:txBody>
      </p:sp>
      <p:sp>
        <p:nvSpPr>
          <p:cNvPr id="3075" name="Rectangle 3">
            <a:extLst>
              <a:ext uri="{FF2B5EF4-FFF2-40B4-BE49-F238E27FC236}">
                <a16:creationId xmlns:a16="http://schemas.microsoft.com/office/drawing/2014/main" id="{9B37B1F3-776F-0C07-7D65-22D00387EDBC}"/>
              </a:ext>
            </a:extLst>
          </p:cNvPr>
          <p:cNvSpPr>
            <a:spLocks noGrp="1" noChangeArrowheads="1"/>
          </p:cNvSpPr>
          <p:nvPr>
            <p:ph type="title"/>
          </p:nvPr>
        </p:nvSpPr>
        <p:spPr bwMode="auto">
          <a:xfrm>
            <a:off x="1524000" y="990600"/>
            <a:ext cx="7086600" cy="533400"/>
          </a:xfrm>
          <a:prstGeom prst="rect">
            <a:avLst/>
          </a:prstGeom>
          <a:gradFill rotWithShape="0">
            <a:gsLst>
              <a:gs pos="0">
                <a:srgbClr val="00468F"/>
              </a:gs>
              <a:gs pos="100000">
                <a:srgbClr val="648FB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a:t>
            </a:r>
            <a:endParaRPr lang="en-CA" altLang="en-US"/>
          </a:p>
        </p:txBody>
      </p:sp>
      <p:pic>
        <p:nvPicPr>
          <p:cNvPr id="3076" name="Picture 4" descr="icon2">
            <a:extLst>
              <a:ext uri="{FF2B5EF4-FFF2-40B4-BE49-F238E27FC236}">
                <a16:creationId xmlns:a16="http://schemas.microsoft.com/office/drawing/2014/main" id="{AED2C699-53F8-DA33-E161-0F37177A28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750" y="381000"/>
            <a:ext cx="1111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45" name="Rectangle 5">
            <a:extLst>
              <a:ext uri="{FF2B5EF4-FFF2-40B4-BE49-F238E27FC236}">
                <a16:creationId xmlns:a16="http://schemas.microsoft.com/office/drawing/2014/main" id="{370E94E5-46A4-6464-985A-6A94745B6D51}"/>
              </a:ext>
            </a:extLst>
          </p:cNvPr>
          <p:cNvSpPr>
            <a:spLocks noChangeArrowheads="1"/>
          </p:cNvSpPr>
          <p:nvPr/>
        </p:nvSpPr>
        <p:spPr bwMode="auto">
          <a:xfrm>
            <a:off x="4610100" y="1892300"/>
            <a:ext cx="4114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468F"/>
              </a:buClr>
              <a:buFont typeface="Webdings" panose="05030102010509060703" pitchFamily="18" charset="2"/>
              <a:buChar char="&lt;"/>
              <a:defRPr sz="2800" b="1">
                <a:solidFill>
                  <a:srgbClr val="00468F"/>
                </a:solidFill>
                <a:latin typeface="Arial" panose="020B0604020202020204" pitchFamily="34" charset="0"/>
              </a:defRPr>
            </a:lvl1pPr>
            <a:lvl2pPr>
              <a:lnSpc>
                <a:spcPct val="105000"/>
              </a:lnSpc>
              <a:spcBef>
                <a:spcPct val="50000"/>
              </a:spcBef>
              <a:defRPr sz="2400">
                <a:solidFill>
                  <a:schemeClr val="tx1"/>
                </a:solidFill>
                <a:latin typeface="Arial" panose="020B0604020202020204" pitchFamily="34" charset="0"/>
              </a:defRPr>
            </a:lvl2pPr>
            <a:lvl3pPr marL="1143000" indent="-228600">
              <a:spcBef>
                <a:spcPct val="20000"/>
              </a:spcBef>
              <a:buClr>
                <a:srgbClr val="00468F"/>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1" hangingPunct="1">
              <a:defRPr/>
            </a:pPr>
            <a:endParaRPr lang="en-CA"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42">
                                            <p:txEl>
                                              <p:pRg st="0" end="0"/>
                                            </p:txEl>
                                          </p:spTgt>
                                        </p:tgtEl>
                                        <p:attrNameLst>
                                          <p:attrName>style.visibility</p:attrName>
                                        </p:attrNameLst>
                                      </p:cBhvr>
                                      <p:to>
                                        <p:strVal val="visible"/>
                                      </p:to>
                                    </p:set>
                                    <p:animEffect transition="in" filter="wipe(left)">
                                      <p:cBhvr>
                                        <p:cTn id="7" dur="500"/>
                                        <p:tgtEl>
                                          <p:spTgt spid="829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42">
                                            <p:txEl>
                                              <p:pRg st="1" end="1"/>
                                            </p:txEl>
                                          </p:spTgt>
                                        </p:tgtEl>
                                        <p:attrNameLst>
                                          <p:attrName>style.visibility</p:attrName>
                                        </p:attrNameLst>
                                      </p:cBhvr>
                                      <p:to>
                                        <p:strVal val="visible"/>
                                      </p:to>
                                    </p:set>
                                    <p:animEffect transition="in" filter="wipe(left)">
                                      <p:cBhvr>
                                        <p:cTn id="12" dur="500"/>
                                        <p:tgtEl>
                                          <p:spTgt spid="829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42">
                                            <p:txEl>
                                              <p:pRg st="2" end="2"/>
                                            </p:txEl>
                                          </p:spTgt>
                                        </p:tgtEl>
                                        <p:attrNameLst>
                                          <p:attrName>style.visibility</p:attrName>
                                        </p:attrNameLst>
                                      </p:cBhvr>
                                      <p:to>
                                        <p:strVal val="visible"/>
                                      </p:to>
                                    </p:set>
                                    <p:animEffect transition="in" filter="wipe(left)">
                                      <p:cBhvr>
                                        <p:cTn id="17" dur="500"/>
                                        <p:tgtEl>
                                          <p:spTgt spid="8294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42">
                                            <p:txEl>
                                              <p:pRg st="3" end="3"/>
                                            </p:txEl>
                                          </p:spTgt>
                                        </p:tgtEl>
                                        <p:attrNameLst>
                                          <p:attrName>style.visibility</p:attrName>
                                        </p:attrNameLst>
                                      </p:cBhvr>
                                      <p:to>
                                        <p:strVal val="visible"/>
                                      </p:to>
                                    </p:set>
                                    <p:animEffect transition="in" filter="wipe(left)">
                                      <p:cBhvr>
                                        <p:cTn id="22" dur="500"/>
                                        <p:tgtEl>
                                          <p:spTgt spid="8294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nodePh="1">
                                  <p:stCondLst>
                                    <p:cond delay="0"/>
                                  </p:stCondLst>
                                  <p:endCondLst>
                                    <p:cond evt="begin" delay="0">
                                      <p:tn val="25"/>
                                    </p:cond>
                                  </p:endCondLst>
                                  <p:childTnLst>
                                    <p:set>
                                      <p:cBhvr>
                                        <p:cTn id="26" dur="1" fill="hold">
                                          <p:stCondLst>
                                            <p:cond delay="0"/>
                                          </p:stCondLst>
                                        </p:cTn>
                                        <p:tgtEl>
                                          <p:spTgt spid="829445">
                                            <p:txEl>
                                              <p:pRg st="0" end="0"/>
                                            </p:txEl>
                                          </p:spTgt>
                                        </p:tgtEl>
                                        <p:attrNameLst>
                                          <p:attrName>style.visibility</p:attrName>
                                        </p:attrNameLst>
                                      </p:cBhvr>
                                      <p:to>
                                        <p:strVal val="visible"/>
                                      </p:to>
                                    </p:set>
                                    <p:animEffect transition="in" filter="wipe(left)">
                                      <p:cBhvr>
                                        <p:cTn id="27" dur="500"/>
                                        <p:tgtEl>
                                          <p:spTgt spid="8294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2"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829442"/>
                        </p:tgtEl>
                        <p:attrNameLst>
                          <p:attrName>style.visibility</p:attrName>
                        </p:attrNameLst>
                      </p:cBhvr>
                      <p:to>
                        <p:strVal val="visible"/>
                      </p:to>
                    </p:set>
                    <p:animEffect transition="in" filter="wipe(left)">
                      <p:cBhvr>
                        <p:cTn dur="500"/>
                        <p:tgtEl>
                          <p:spTgt spid="82944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29442"/>
                        </p:tgtEl>
                        <p:attrNameLst>
                          <p:attrName>style.visibility</p:attrName>
                        </p:attrNameLst>
                      </p:cBhvr>
                      <p:to>
                        <p:strVal val="visible"/>
                      </p:to>
                    </p:set>
                    <p:animEffect transition="in" filter="wipe(left)">
                      <p:cBhvr>
                        <p:cTn dur="500"/>
                        <p:tgtEl>
                          <p:spTgt spid="82944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29442"/>
                        </p:tgtEl>
                        <p:attrNameLst>
                          <p:attrName>style.visibility</p:attrName>
                        </p:attrNameLst>
                      </p:cBhvr>
                      <p:to>
                        <p:strVal val="visible"/>
                      </p:to>
                    </p:set>
                    <p:animEffect transition="in" filter="wipe(left)">
                      <p:cBhvr>
                        <p:cTn dur="500"/>
                        <p:tgtEl>
                          <p:spTgt spid="829442"/>
                        </p:tgtEl>
                      </p:cBhvr>
                    </p:animEffect>
                  </p:childTnLst>
                </p:cTn>
              </p:par>
            </p:tnLst>
          </p:tmpl>
        </p:tmplLst>
      </p:bldP>
      <p:bldP spid="829445"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829445"/>
                        </p:tgtEl>
                        <p:attrNameLst>
                          <p:attrName>style.visibility</p:attrName>
                        </p:attrNameLst>
                      </p:cBhvr>
                      <p:to>
                        <p:strVal val="visible"/>
                      </p:to>
                    </p:set>
                    <p:animEffect transition="in" filter="wipe(left)">
                      <p:cBhvr>
                        <p:cTn dur="500"/>
                        <p:tgtEl>
                          <p:spTgt spid="82944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29445"/>
                        </p:tgtEl>
                        <p:attrNameLst>
                          <p:attrName>style.visibility</p:attrName>
                        </p:attrNameLst>
                      </p:cBhvr>
                      <p:to>
                        <p:strVal val="visible"/>
                      </p:to>
                    </p:set>
                    <p:animEffect transition="in" filter="wipe(left)">
                      <p:cBhvr>
                        <p:cTn dur="500"/>
                        <p:tgtEl>
                          <p:spTgt spid="82944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29445"/>
                        </p:tgtEl>
                        <p:attrNameLst>
                          <p:attrName>style.visibility</p:attrName>
                        </p:attrNameLst>
                      </p:cBhvr>
                      <p:to>
                        <p:strVal val="visible"/>
                      </p:to>
                    </p:set>
                    <p:animEffect transition="in" filter="wipe(left)">
                      <p:cBhvr>
                        <p:cTn dur="500"/>
                        <p:tgtEl>
                          <p:spTgt spid="829445"/>
                        </p:tgtEl>
                      </p:cBhvr>
                    </p:animEffect>
                  </p:childTnLst>
                </p:cTn>
              </p:par>
            </p:tnLst>
          </p:tmpl>
        </p:tmplLst>
      </p:bldP>
    </p:bldLst>
  </p:timing>
  <p:txStyles>
    <p:titleStyle>
      <a:lvl1pPr algn="l" rtl="0" eaLnBrk="0" fontAlgn="base" hangingPunct="0">
        <a:spcBef>
          <a:spcPct val="0"/>
        </a:spcBef>
        <a:spcAft>
          <a:spcPct val="0"/>
        </a:spcAft>
        <a:defRPr sz="2600" b="1" kern="1200">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panose="020B0604020202020204" pitchFamily="34" charset="0"/>
        </a:defRPr>
      </a:lvl2pPr>
      <a:lvl3pPr algn="l" rtl="0" eaLnBrk="0" fontAlgn="base" hangingPunct="0">
        <a:spcBef>
          <a:spcPct val="0"/>
        </a:spcBef>
        <a:spcAft>
          <a:spcPct val="0"/>
        </a:spcAft>
        <a:defRPr sz="2600" b="1">
          <a:solidFill>
            <a:schemeClr val="bg1"/>
          </a:solidFill>
          <a:latin typeface="Arial" panose="020B0604020202020204" pitchFamily="34" charset="0"/>
        </a:defRPr>
      </a:lvl3pPr>
      <a:lvl4pPr algn="l" rtl="0" eaLnBrk="0" fontAlgn="base" hangingPunct="0">
        <a:spcBef>
          <a:spcPct val="0"/>
        </a:spcBef>
        <a:spcAft>
          <a:spcPct val="0"/>
        </a:spcAft>
        <a:defRPr sz="2600" b="1">
          <a:solidFill>
            <a:schemeClr val="bg1"/>
          </a:solidFill>
          <a:latin typeface="Arial" panose="020B0604020202020204" pitchFamily="34" charset="0"/>
        </a:defRPr>
      </a:lvl4pPr>
      <a:lvl5pPr algn="l" rtl="0" eaLnBrk="0" fontAlgn="base" hangingPunct="0">
        <a:spcBef>
          <a:spcPct val="0"/>
        </a:spcBef>
        <a:spcAft>
          <a:spcPct val="0"/>
        </a:spcAft>
        <a:defRPr sz="2600" b="1">
          <a:solidFill>
            <a:schemeClr val="bg1"/>
          </a:solidFill>
          <a:latin typeface="Arial" panose="020B0604020202020204" pitchFamily="34" charset="0"/>
        </a:defRPr>
      </a:lvl5pPr>
      <a:lvl6pPr marL="457200" algn="l" rtl="0" fontAlgn="base">
        <a:spcBef>
          <a:spcPct val="0"/>
        </a:spcBef>
        <a:spcAft>
          <a:spcPct val="0"/>
        </a:spcAft>
        <a:defRPr sz="2600" b="1">
          <a:solidFill>
            <a:schemeClr val="bg1"/>
          </a:solidFill>
          <a:latin typeface="Arial" panose="020B0604020202020204" pitchFamily="34" charset="0"/>
        </a:defRPr>
      </a:lvl6pPr>
      <a:lvl7pPr marL="914400" algn="l" rtl="0" fontAlgn="base">
        <a:spcBef>
          <a:spcPct val="0"/>
        </a:spcBef>
        <a:spcAft>
          <a:spcPct val="0"/>
        </a:spcAft>
        <a:defRPr sz="2600" b="1">
          <a:solidFill>
            <a:schemeClr val="bg1"/>
          </a:solidFill>
          <a:latin typeface="Arial" panose="020B0604020202020204" pitchFamily="34" charset="0"/>
        </a:defRPr>
      </a:lvl7pPr>
      <a:lvl8pPr marL="1371600" algn="l" rtl="0" fontAlgn="base">
        <a:spcBef>
          <a:spcPct val="0"/>
        </a:spcBef>
        <a:spcAft>
          <a:spcPct val="0"/>
        </a:spcAft>
        <a:defRPr sz="2600" b="1">
          <a:solidFill>
            <a:schemeClr val="bg1"/>
          </a:solidFill>
          <a:latin typeface="Arial" panose="020B0604020202020204" pitchFamily="34" charset="0"/>
        </a:defRPr>
      </a:lvl8pPr>
      <a:lvl9pPr marL="1828800" algn="l" rtl="0" fontAlgn="base">
        <a:spcBef>
          <a:spcPct val="0"/>
        </a:spcBef>
        <a:spcAft>
          <a:spcPct val="0"/>
        </a:spcAft>
        <a:defRPr sz="2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00468F"/>
        </a:buClr>
        <a:buFont typeface="Webdings" pitchFamily="2" charset="2"/>
        <a:buChar char="&lt;"/>
        <a:defRPr sz="2800" b="1" kern="1200">
          <a:solidFill>
            <a:srgbClr val="00468F"/>
          </a:solidFill>
          <a:latin typeface="+mn-lt"/>
          <a:ea typeface="+mn-ea"/>
          <a:cs typeface="+mn-cs"/>
        </a:defRPr>
      </a:lvl1pPr>
      <a:lvl2pPr marL="457200" algn="l" rtl="0" eaLnBrk="0" fontAlgn="base" hangingPunct="0">
        <a:lnSpc>
          <a:spcPct val="105000"/>
        </a:lnSpc>
        <a:spcBef>
          <a:spcPct val="50000"/>
        </a:spcBef>
        <a:spcAft>
          <a:spcPct val="0"/>
        </a:spcAft>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468F"/>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0466" name="Rectangle 2">
            <a:extLst>
              <a:ext uri="{FF2B5EF4-FFF2-40B4-BE49-F238E27FC236}">
                <a16:creationId xmlns:a16="http://schemas.microsoft.com/office/drawing/2014/main" id="{E342D8FE-B363-5EEC-67BD-AB83DACA554A}"/>
              </a:ext>
            </a:extLst>
          </p:cNvPr>
          <p:cNvSpPr>
            <a:spLocks noGrp="1" noChangeArrowheads="1"/>
          </p:cNvSpPr>
          <p:nvPr>
            <p:ph type="body" idx="1"/>
          </p:nvPr>
        </p:nvSpPr>
        <p:spPr bwMode="auto">
          <a:xfrm>
            <a:off x="381000" y="1905000"/>
            <a:ext cx="4114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r>
              <a:rPr lang="en-US" altLang="en-US"/>
              <a:t> when second level runs longer than one line we want no hanging indent</a:t>
            </a:r>
          </a:p>
          <a:p>
            <a:pPr lvl="1"/>
            <a:r>
              <a:rPr lang="en-US" altLang="en-US"/>
              <a:t>I’ve also set the gap between points at 0.5 lines.</a:t>
            </a:r>
            <a:endParaRPr lang="en-CA" altLang="en-US"/>
          </a:p>
          <a:p>
            <a:pPr lvl="2"/>
            <a:r>
              <a:rPr lang="en-CA" altLang="en-US"/>
              <a:t>Third level</a:t>
            </a:r>
          </a:p>
        </p:txBody>
      </p:sp>
      <p:sp>
        <p:nvSpPr>
          <p:cNvPr id="4099" name="Rectangle 3">
            <a:extLst>
              <a:ext uri="{FF2B5EF4-FFF2-40B4-BE49-F238E27FC236}">
                <a16:creationId xmlns:a16="http://schemas.microsoft.com/office/drawing/2014/main" id="{7563F7E7-492F-FF0A-132C-BD32FAD27436}"/>
              </a:ext>
            </a:extLst>
          </p:cNvPr>
          <p:cNvSpPr>
            <a:spLocks noGrp="1" noChangeArrowheads="1"/>
          </p:cNvSpPr>
          <p:nvPr>
            <p:ph type="title"/>
          </p:nvPr>
        </p:nvSpPr>
        <p:spPr bwMode="auto">
          <a:xfrm>
            <a:off x="1524000" y="990600"/>
            <a:ext cx="7086600" cy="533400"/>
          </a:xfrm>
          <a:prstGeom prst="rect">
            <a:avLst/>
          </a:prstGeom>
          <a:gradFill rotWithShape="0">
            <a:gsLst>
              <a:gs pos="0">
                <a:srgbClr val="00468F"/>
              </a:gs>
              <a:gs pos="100000">
                <a:srgbClr val="648FB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a:t>
            </a:r>
            <a:endParaRPr lang="en-CA" altLang="en-US"/>
          </a:p>
        </p:txBody>
      </p:sp>
      <p:pic>
        <p:nvPicPr>
          <p:cNvPr id="4100" name="Picture 4" descr="icon2">
            <a:extLst>
              <a:ext uri="{FF2B5EF4-FFF2-40B4-BE49-F238E27FC236}">
                <a16:creationId xmlns:a16="http://schemas.microsoft.com/office/drawing/2014/main" id="{10E8DA2F-ED66-DF89-DB7F-CB0137E642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750" y="381000"/>
            <a:ext cx="1111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469" name="Picture 5" descr="but2">
            <a:hlinkClick r:id="" action="ppaction://hlinkshowjump?jump=nextslide" tooltip="Expand figure"/>
            <a:extLst>
              <a:ext uri="{FF2B5EF4-FFF2-40B4-BE49-F238E27FC236}">
                <a16:creationId xmlns:a16="http://schemas.microsoft.com/office/drawing/2014/main" id="{F0FF43FB-6DB8-0FBE-9162-72F6AC58F4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66150" y="971550"/>
            <a:ext cx="581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0466">
                                            <p:txEl>
                                              <p:pRg st="0" end="0"/>
                                            </p:txEl>
                                          </p:spTgt>
                                        </p:tgtEl>
                                        <p:attrNameLst>
                                          <p:attrName>style.visibility</p:attrName>
                                        </p:attrNameLst>
                                      </p:cBhvr>
                                      <p:to>
                                        <p:strVal val="visible"/>
                                      </p:to>
                                    </p:set>
                                    <p:animEffect transition="in" filter="wipe(left)">
                                      <p:cBhvr>
                                        <p:cTn id="7" dur="500"/>
                                        <p:tgtEl>
                                          <p:spTgt spid="8304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0466">
                                            <p:txEl>
                                              <p:pRg st="1" end="1"/>
                                            </p:txEl>
                                          </p:spTgt>
                                        </p:tgtEl>
                                        <p:attrNameLst>
                                          <p:attrName>style.visibility</p:attrName>
                                        </p:attrNameLst>
                                      </p:cBhvr>
                                      <p:to>
                                        <p:strVal val="visible"/>
                                      </p:to>
                                    </p:set>
                                    <p:animEffect transition="in" filter="wipe(left)">
                                      <p:cBhvr>
                                        <p:cTn id="12" dur="500"/>
                                        <p:tgtEl>
                                          <p:spTgt spid="8304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0466">
                                            <p:txEl>
                                              <p:pRg st="2" end="2"/>
                                            </p:txEl>
                                          </p:spTgt>
                                        </p:tgtEl>
                                        <p:attrNameLst>
                                          <p:attrName>style.visibility</p:attrName>
                                        </p:attrNameLst>
                                      </p:cBhvr>
                                      <p:to>
                                        <p:strVal val="visible"/>
                                      </p:to>
                                    </p:set>
                                    <p:animEffect transition="in" filter="wipe(left)">
                                      <p:cBhvr>
                                        <p:cTn id="17" dur="500"/>
                                        <p:tgtEl>
                                          <p:spTgt spid="8304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0466">
                                            <p:txEl>
                                              <p:pRg st="3" end="3"/>
                                            </p:txEl>
                                          </p:spTgt>
                                        </p:tgtEl>
                                        <p:attrNameLst>
                                          <p:attrName>style.visibility</p:attrName>
                                        </p:attrNameLst>
                                      </p:cBhvr>
                                      <p:to>
                                        <p:strVal val="visible"/>
                                      </p:to>
                                    </p:set>
                                    <p:animEffect transition="in" filter="wipe(left)">
                                      <p:cBhvr>
                                        <p:cTn id="22" dur="500"/>
                                        <p:tgtEl>
                                          <p:spTgt spid="830466">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0"/>
                                          </p:stCondLst>
                                        </p:cTn>
                                        <p:tgtEl>
                                          <p:spTgt spid="830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6"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830466"/>
                        </p:tgtEl>
                        <p:attrNameLst>
                          <p:attrName>style.visibility</p:attrName>
                        </p:attrNameLst>
                      </p:cBhvr>
                      <p:to>
                        <p:strVal val="visible"/>
                      </p:to>
                    </p:set>
                    <p:animEffect transition="in" filter="wipe(left)">
                      <p:cBhvr>
                        <p:cTn dur="500"/>
                        <p:tgtEl>
                          <p:spTgt spid="83046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30466"/>
                        </p:tgtEl>
                        <p:attrNameLst>
                          <p:attrName>style.visibility</p:attrName>
                        </p:attrNameLst>
                      </p:cBhvr>
                      <p:to>
                        <p:strVal val="visible"/>
                      </p:to>
                    </p:set>
                    <p:animEffect transition="in" filter="wipe(left)">
                      <p:cBhvr>
                        <p:cTn dur="500"/>
                        <p:tgtEl>
                          <p:spTgt spid="830466"/>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30466"/>
                        </p:tgtEl>
                        <p:attrNameLst>
                          <p:attrName>style.visibility</p:attrName>
                        </p:attrNameLst>
                      </p:cBhvr>
                      <p:to>
                        <p:strVal val="visible"/>
                      </p:to>
                    </p:set>
                    <p:animEffect transition="in" filter="wipe(left)">
                      <p:cBhvr>
                        <p:cTn dur="500"/>
                        <p:tgtEl>
                          <p:spTgt spid="830466"/>
                        </p:tgtEl>
                      </p:cBhvr>
                    </p:animEffect>
                  </p:childTnLst>
                </p:cTn>
              </p:par>
            </p:tnLst>
          </p:tmpl>
        </p:tmplLst>
      </p:bldP>
    </p:bldLst>
  </p:timing>
  <p:txStyles>
    <p:titleStyle>
      <a:lvl1pPr algn="l" rtl="0" eaLnBrk="0" fontAlgn="base" hangingPunct="0">
        <a:spcBef>
          <a:spcPct val="0"/>
        </a:spcBef>
        <a:spcAft>
          <a:spcPct val="0"/>
        </a:spcAft>
        <a:defRPr sz="2600" b="1" kern="1200">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panose="020B0604020202020204" pitchFamily="34" charset="0"/>
        </a:defRPr>
      </a:lvl2pPr>
      <a:lvl3pPr algn="l" rtl="0" eaLnBrk="0" fontAlgn="base" hangingPunct="0">
        <a:spcBef>
          <a:spcPct val="0"/>
        </a:spcBef>
        <a:spcAft>
          <a:spcPct val="0"/>
        </a:spcAft>
        <a:defRPr sz="2600" b="1">
          <a:solidFill>
            <a:schemeClr val="bg1"/>
          </a:solidFill>
          <a:latin typeface="Arial" panose="020B0604020202020204" pitchFamily="34" charset="0"/>
        </a:defRPr>
      </a:lvl3pPr>
      <a:lvl4pPr algn="l" rtl="0" eaLnBrk="0" fontAlgn="base" hangingPunct="0">
        <a:spcBef>
          <a:spcPct val="0"/>
        </a:spcBef>
        <a:spcAft>
          <a:spcPct val="0"/>
        </a:spcAft>
        <a:defRPr sz="2600" b="1">
          <a:solidFill>
            <a:schemeClr val="bg1"/>
          </a:solidFill>
          <a:latin typeface="Arial" panose="020B0604020202020204" pitchFamily="34" charset="0"/>
        </a:defRPr>
      </a:lvl4pPr>
      <a:lvl5pPr algn="l" rtl="0" eaLnBrk="0" fontAlgn="base" hangingPunct="0">
        <a:spcBef>
          <a:spcPct val="0"/>
        </a:spcBef>
        <a:spcAft>
          <a:spcPct val="0"/>
        </a:spcAft>
        <a:defRPr sz="2600" b="1">
          <a:solidFill>
            <a:schemeClr val="bg1"/>
          </a:solidFill>
          <a:latin typeface="Arial" panose="020B0604020202020204" pitchFamily="34" charset="0"/>
        </a:defRPr>
      </a:lvl5pPr>
      <a:lvl6pPr marL="457200" algn="l" rtl="0" fontAlgn="base">
        <a:spcBef>
          <a:spcPct val="0"/>
        </a:spcBef>
        <a:spcAft>
          <a:spcPct val="0"/>
        </a:spcAft>
        <a:defRPr sz="2600" b="1">
          <a:solidFill>
            <a:schemeClr val="bg1"/>
          </a:solidFill>
          <a:latin typeface="Arial" panose="020B0604020202020204" pitchFamily="34" charset="0"/>
        </a:defRPr>
      </a:lvl6pPr>
      <a:lvl7pPr marL="914400" algn="l" rtl="0" fontAlgn="base">
        <a:spcBef>
          <a:spcPct val="0"/>
        </a:spcBef>
        <a:spcAft>
          <a:spcPct val="0"/>
        </a:spcAft>
        <a:defRPr sz="2600" b="1">
          <a:solidFill>
            <a:schemeClr val="bg1"/>
          </a:solidFill>
          <a:latin typeface="Arial" panose="020B0604020202020204" pitchFamily="34" charset="0"/>
        </a:defRPr>
      </a:lvl7pPr>
      <a:lvl8pPr marL="1371600" algn="l" rtl="0" fontAlgn="base">
        <a:spcBef>
          <a:spcPct val="0"/>
        </a:spcBef>
        <a:spcAft>
          <a:spcPct val="0"/>
        </a:spcAft>
        <a:defRPr sz="2600" b="1">
          <a:solidFill>
            <a:schemeClr val="bg1"/>
          </a:solidFill>
          <a:latin typeface="Arial" panose="020B0604020202020204" pitchFamily="34" charset="0"/>
        </a:defRPr>
      </a:lvl8pPr>
      <a:lvl9pPr marL="1828800" algn="l" rtl="0" fontAlgn="base">
        <a:spcBef>
          <a:spcPct val="0"/>
        </a:spcBef>
        <a:spcAft>
          <a:spcPct val="0"/>
        </a:spcAft>
        <a:defRPr sz="2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00468F"/>
        </a:buClr>
        <a:buFont typeface="Webdings" pitchFamily="2" charset="2"/>
        <a:buChar char="&lt;"/>
        <a:defRPr sz="2800" b="1" kern="1200">
          <a:solidFill>
            <a:srgbClr val="00468F"/>
          </a:solidFill>
          <a:latin typeface="+mn-lt"/>
          <a:ea typeface="+mn-ea"/>
          <a:cs typeface="+mn-cs"/>
        </a:defRPr>
      </a:lvl1pPr>
      <a:lvl2pPr marL="457200" algn="l" rtl="0" eaLnBrk="0" fontAlgn="base" hangingPunct="0">
        <a:lnSpc>
          <a:spcPct val="105000"/>
        </a:lnSpc>
        <a:spcBef>
          <a:spcPct val="50000"/>
        </a:spcBef>
        <a:spcAft>
          <a:spcPct val="0"/>
        </a:spcAft>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468F"/>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but1">
            <a:hlinkClick r:id="" action="ppaction://hlinkshowjump?jump=previousslide" tooltip="Back to previous slide"/>
            <a:extLst>
              <a:ext uri="{FF2B5EF4-FFF2-40B4-BE49-F238E27FC236}">
                <a16:creationId xmlns:a16="http://schemas.microsoft.com/office/drawing/2014/main" id="{5A296C74-55AA-D487-7B97-8329D45687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24875" y="935038"/>
            <a:ext cx="617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spd="med">
    <p:wipe dir="r"/>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9027BFB7-8D5B-D290-6947-EC36256AC9DC}"/>
              </a:ext>
            </a:extLst>
          </p:cNvPr>
          <p:cNvSpPr>
            <a:spLocks noGrp="1" noChangeArrowheads="1"/>
          </p:cNvSpPr>
          <p:nvPr>
            <p:ph type="body" idx="1"/>
          </p:nvPr>
        </p:nvSpPr>
        <p:spPr>
          <a:xfrm>
            <a:off x="381000" y="1676400"/>
            <a:ext cx="8229600" cy="4289425"/>
          </a:xfrm>
        </p:spPr>
        <p:txBody>
          <a:bodyPr/>
          <a:lstStyle/>
          <a:p>
            <a:pPr eaLnBrk="1" hangingPunct="1">
              <a:buFont typeface="Webdings" pitchFamily="2" charset="2"/>
              <a:buNone/>
            </a:pPr>
            <a:endParaRPr lang="en-US" altLang="en-US"/>
          </a:p>
          <a:p>
            <a:pPr eaLnBrk="1" hangingPunct="1">
              <a:buFont typeface="Webdings" pitchFamily="2" charset="2"/>
              <a:buNone/>
            </a:pPr>
            <a:endParaRPr lang="en-US" altLang="en-US"/>
          </a:p>
          <a:p>
            <a:pPr algn="ctr" eaLnBrk="1" hangingPunct="1">
              <a:buFont typeface="Webdings" pitchFamily="2" charset="2"/>
              <a:buNone/>
            </a:pPr>
            <a:r>
              <a:rPr lang="en-US" altLang="en-US" sz="8000" i="1"/>
              <a:t>OLIGOPOLY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6963" name="Rectangle 3">
            <a:extLst>
              <a:ext uri="{FF2B5EF4-FFF2-40B4-BE49-F238E27FC236}">
                <a16:creationId xmlns:a16="http://schemas.microsoft.com/office/drawing/2014/main" id="{46A9628A-D2E9-21A4-2576-EC2F41FEA1D7}"/>
              </a:ext>
            </a:extLst>
          </p:cNvPr>
          <p:cNvSpPr>
            <a:spLocks noGrp="1" noChangeArrowheads="1"/>
          </p:cNvSpPr>
          <p:nvPr>
            <p:ph type="subTitle" idx="1"/>
          </p:nvPr>
        </p:nvSpPr>
        <p:spPr>
          <a:xfrm>
            <a:off x="838200" y="1981200"/>
            <a:ext cx="7086600" cy="3505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342900" indent="-342900" eaLnBrk="1" hangingPunct="1"/>
            <a:r>
              <a:rPr lang="en-US" altLang="en-US" sz="2800"/>
              <a:t>Only one firm may be large enough to set prices.</a:t>
            </a:r>
          </a:p>
          <a:p>
            <a:pPr marL="342900" indent="-342900" eaLnBrk="1" hangingPunct="1"/>
            <a:endParaRPr lang="en-US" altLang="en-US" sz="2800"/>
          </a:p>
          <a:p>
            <a:pPr marL="342900" indent="-342900" eaLnBrk="1" hangingPunct="1"/>
            <a:r>
              <a:rPr lang="en-US" altLang="en-US" sz="2800"/>
              <a:t>Alternatively, it may be in their best interest to do this.</a:t>
            </a:r>
          </a:p>
        </p:txBody>
      </p:sp>
      <p:sp>
        <p:nvSpPr>
          <p:cNvPr id="17411" name="Rectangle 4">
            <a:extLst>
              <a:ext uri="{FF2B5EF4-FFF2-40B4-BE49-F238E27FC236}">
                <a16:creationId xmlns:a16="http://schemas.microsoft.com/office/drawing/2014/main" id="{4D970EFB-0B00-0ECC-4720-63E1EDDD7682}"/>
              </a:ext>
            </a:extLst>
          </p:cNvPr>
          <p:cNvSpPr>
            <a:spLocks noChangeArrowheads="1"/>
          </p:cNvSpPr>
          <p:nvPr/>
        </p:nvSpPr>
        <p:spPr bwMode="auto">
          <a:xfrm>
            <a:off x="1552575" y="395288"/>
            <a:ext cx="7086600" cy="1143000"/>
          </a:xfrm>
          <a:prstGeom prst="rect">
            <a:avLst/>
          </a:prstGeom>
          <a:gradFill rotWithShape="0">
            <a:gsLst>
              <a:gs pos="0">
                <a:srgbClr val="00468F"/>
              </a:gs>
              <a:gs pos="100000">
                <a:srgbClr val="648FB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468F"/>
              </a:buClr>
              <a:buFont typeface="Webdings" pitchFamily="2" charset="2"/>
              <a:buChar char="&lt;"/>
              <a:defRPr sz="2800" b="1">
                <a:solidFill>
                  <a:srgbClr val="00468F"/>
                </a:solidFill>
                <a:latin typeface="Arial" panose="020B0604020202020204" pitchFamily="34" charset="0"/>
              </a:defRPr>
            </a:lvl1pPr>
            <a:lvl2pPr marL="742950" indent="-285750">
              <a:lnSpc>
                <a:spcPct val="105000"/>
              </a:lnSpc>
              <a:spcBef>
                <a:spcPct val="50000"/>
              </a:spcBef>
              <a:defRPr sz="2400">
                <a:solidFill>
                  <a:schemeClr val="tx1"/>
                </a:solidFill>
                <a:latin typeface="Arial" panose="020B0604020202020204" pitchFamily="34" charset="0"/>
              </a:defRPr>
            </a:lvl2pPr>
            <a:lvl3pPr marL="1143000" indent="-228600">
              <a:spcBef>
                <a:spcPct val="20000"/>
              </a:spcBef>
              <a:buClr>
                <a:srgbClr val="00468F"/>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600">
                <a:solidFill>
                  <a:schemeClr val="bg1"/>
                </a:solidFill>
              </a:rPr>
              <a:t>Why Would Firms  - Behave this Way?</a:t>
            </a:r>
            <a:br>
              <a:rPr lang="en-US" altLang="en-US" sz="2600">
                <a:solidFill>
                  <a:schemeClr val="bg1"/>
                </a:solidFill>
              </a:rPr>
            </a:br>
            <a:endParaRPr lang="en-US" altLang="en-US" sz="260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36963">
                                            <p:txEl>
                                              <p:pRg st="0" end="0"/>
                                            </p:txEl>
                                          </p:spTgt>
                                        </p:tgtEl>
                                        <p:attrNameLst>
                                          <p:attrName>style.visibility</p:attrName>
                                        </p:attrNameLst>
                                      </p:cBhvr>
                                      <p:to>
                                        <p:strVal val="visible"/>
                                      </p:to>
                                    </p:set>
                                    <p:anim to="" calcmode="lin" valueType="num">
                                      <p:cBhvr>
                                        <p:cTn id="7" dur="1" fill="hold"/>
                                        <p:tgtEl>
                                          <p:spTgt spid="93696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36963">
                                            <p:txEl>
                                              <p:pRg st="2" end="2"/>
                                            </p:txEl>
                                          </p:spTgt>
                                        </p:tgtEl>
                                        <p:attrNameLst>
                                          <p:attrName>style.visibility</p:attrName>
                                        </p:attrNameLst>
                                      </p:cBhvr>
                                      <p:to>
                                        <p:strVal val="visible"/>
                                      </p:to>
                                    </p:set>
                                    <p:anim to="" calcmode="lin" valueType="num">
                                      <p:cBhvr>
                                        <p:cTn id="12" dur="1" fill="hold"/>
                                        <p:tgtEl>
                                          <p:spTgt spid="93696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535D482-0013-14A2-0FF7-C1936DDB331C}"/>
              </a:ext>
            </a:extLst>
          </p:cNvPr>
          <p:cNvSpPr>
            <a:spLocks noGrp="1" noChangeArrowheads="1"/>
          </p:cNvSpPr>
          <p:nvPr>
            <p:ph type="title"/>
          </p:nvPr>
        </p:nvSpPr>
        <p:spPr>
          <a:xfrm>
            <a:off x="1524000" y="457200"/>
            <a:ext cx="7086600" cy="1066800"/>
          </a:xfrm>
        </p:spPr>
        <p:txBody>
          <a:bodyPr/>
          <a:lstStyle/>
          <a:p>
            <a:pPr eaLnBrk="1" hangingPunct="1"/>
            <a:r>
              <a:rPr lang="en-US" altLang="en-US"/>
              <a:t>Price Leadership by low cost firm</a:t>
            </a:r>
          </a:p>
        </p:txBody>
      </p:sp>
      <p:sp>
        <p:nvSpPr>
          <p:cNvPr id="19459" name="Rectangle 3">
            <a:extLst>
              <a:ext uri="{FF2B5EF4-FFF2-40B4-BE49-F238E27FC236}">
                <a16:creationId xmlns:a16="http://schemas.microsoft.com/office/drawing/2014/main" id="{8893DC19-BBFD-F710-72BC-9E927CE48692}"/>
              </a:ext>
            </a:extLst>
          </p:cNvPr>
          <p:cNvSpPr>
            <a:spLocks noGrp="1" noChangeArrowheads="1"/>
          </p:cNvSpPr>
          <p:nvPr>
            <p:ph type="body" idx="1"/>
          </p:nvPr>
        </p:nvSpPr>
        <p:spPr>
          <a:xfrm>
            <a:off x="381000" y="1905000"/>
            <a:ext cx="8229600" cy="3581400"/>
          </a:xfrm>
        </p:spPr>
        <p:txBody>
          <a:bodyPr/>
          <a:lstStyle/>
          <a:p>
            <a:pPr algn="just" eaLnBrk="1" hangingPunct="1">
              <a:buFont typeface="Webdings" pitchFamily="2" charset="2"/>
              <a:buNone/>
            </a:pPr>
            <a:r>
              <a:rPr lang="en-US" altLang="en-US"/>
              <a:t>Assumptions:</a:t>
            </a:r>
          </a:p>
          <a:p>
            <a:pPr algn="just" eaLnBrk="1" hangingPunct="1"/>
            <a:endParaRPr lang="en-US" altLang="en-US"/>
          </a:p>
          <a:p>
            <a:pPr algn="just" eaLnBrk="1" hangingPunct="1"/>
            <a:r>
              <a:rPr lang="en-US" altLang="en-US"/>
              <a:t>Suppose all the firms face identical revenue curves shown by AR and MR</a:t>
            </a:r>
          </a:p>
          <a:p>
            <a:pPr algn="just" eaLnBrk="1" hangingPunct="1">
              <a:buFont typeface="Webdings" pitchFamily="2" charset="2"/>
              <a:buNone/>
            </a:pPr>
            <a:endParaRPr lang="en-US" altLang="en-US"/>
          </a:p>
          <a:p>
            <a:pPr algn="just" eaLnBrk="1" hangingPunct="1"/>
            <a:r>
              <a:rPr lang="en-US" altLang="en-US"/>
              <a:t>But they have different cost curves.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BEDA035-17E2-EC67-DD46-27DE647BF8C2}"/>
              </a:ext>
            </a:extLst>
          </p:cNvPr>
          <p:cNvSpPr>
            <a:spLocks noGrp="1" noChangeArrowheads="1"/>
          </p:cNvSpPr>
          <p:nvPr>
            <p:ph type="title"/>
          </p:nvPr>
        </p:nvSpPr>
        <p:spPr>
          <a:xfrm>
            <a:off x="1524000" y="381000"/>
            <a:ext cx="7086600" cy="1143000"/>
          </a:xfrm>
        </p:spPr>
        <p:txBody>
          <a:bodyPr/>
          <a:lstStyle/>
          <a:p>
            <a:pPr eaLnBrk="1" hangingPunct="1"/>
            <a:r>
              <a:rPr lang="en-US" altLang="en-US" sz="3000"/>
              <a:t>Barometric Firm Price Leadership</a:t>
            </a:r>
          </a:p>
        </p:txBody>
      </p:sp>
      <p:sp>
        <p:nvSpPr>
          <p:cNvPr id="20483" name="Rectangle 3">
            <a:extLst>
              <a:ext uri="{FF2B5EF4-FFF2-40B4-BE49-F238E27FC236}">
                <a16:creationId xmlns:a16="http://schemas.microsoft.com/office/drawing/2014/main" id="{5085603A-702F-FD04-06A8-104516A86B34}"/>
              </a:ext>
            </a:extLst>
          </p:cNvPr>
          <p:cNvSpPr>
            <a:spLocks noGrp="1" noChangeArrowheads="1"/>
          </p:cNvSpPr>
          <p:nvPr>
            <p:ph type="body" idx="1"/>
          </p:nvPr>
        </p:nvSpPr>
        <p:spPr/>
        <p:txBody>
          <a:bodyPr/>
          <a:lstStyle/>
          <a:p>
            <a:pPr algn="just" eaLnBrk="1" hangingPunct="1"/>
            <a:r>
              <a:rPr lang="en-US" altLang="en-US" sz="2400"/>
              <a:t>Barometric Firm is a firm supposed to have a better knowledge of the prevailing market conditions and has an ability to predict the market conditions more precisely than any of its competitors.</a:t>
            </a:r>
          </a:p>
          <a:p>
            <a:pPr algn="just" eaLnBrk="1" hangingPunct="1"/>
            <a:r>
              <a:rPr lang="en-US" altLang="en-US" sz="2400"/>
              <a:t>Usually it is the firm which from past behavior has established the reputation of good forecaster of economic changes.</a:t>
            </a:r>
          </a:p>
          <a:p>
            <a:pPr algn="just" eaLnBrk="1" hangingPunct="1"/>
            <a:r>
              <a:rPr lang="en-US" altLang="en-US" sz="2400"/>
              <a:t>Other industries follow as they try to avoid the continuous recalculation of costs, as economic condition changes.</a:t>
            </a:r>
          </a:p>
          <a:p>
            <a:pPr algn="just" eaLnBrk="1" hangingPunct="1"/>
            <a:endParaRPr lang="en-US" alt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D37568C-87EE-DF2D-9B77-E8585E2FD04F}"/>
              </a:ext>
            </a:extLst>
          </p:cNvPr>
          <p:cNvSpPr>
            <a:spLocks noGrp="1"/>
          </p:cNvSpPr>
          <p:nvPr>
            <p:ph type="title"/>
          </p:nvPr>
        </p:nvSpPr>
        <p:spPr>
          <a:xfrm>
            <a:off x="1524000" y="381000"/>
            <a:ext cx="7086600" cy="1143000"/>
          </a:xfrm>
        </p:spPr>
        <p:txBody>
          <a:bodyPr/>
          <a:lstStyle/>
          <a:p>
            <a:r>
              <a:rPr lang="en-US" altLang="en-US" sz="2800"/>
              <a:t>Kinked  Demand Model</a:t>
            </a:r>
            <a:br>
              <a:rPr lang="en-US" altLang="en-US" sz="2800"/>
            </a:br>
            <a:endParaRPr lang="en-IN" altLang="en-US"/>
          </a:p>
        </p:txBody>
      </p:sp>
      <p:sp>
        <p:nvSpPr>
          <p:cNvPr id="21507" name="Content Placeholder 2">
            <a:extLst>
              <a:ext uri="{FF2B5EF4-FFF2-40B4-BE49-F238E27FC236}">
                <a16:creationId xmlns:a16="http://schemas.microsoft.com/office/drawing/2014/main" id="{75FF6E6E-D86D-4FF2-7315-EAC93CB1C281}"/>
              </a:ext>
            </a:extLst>
          </p:cNvPr>
          <p:cNvSpPr>
            <a:spLocks noGrp="1"/>
          </p:cNvSpPr>
          <p:nvPr>
            <p:ph idx="1"/>
          </p:nvPr>
        </p:nvSpPr>
        <p:spPr/>
        <p:txBody>
          <a:bodyPr/>
          <a:lstStyle/>
          <a:p>
            <a:pPr algn="just" eaLnBrk="1" hangingPunct="1"/>
            <a:r>
              <a:rPr lang="en-US" altLang="en-US"/>
              <a:t>Model developed by P Sweezy</a:t>
            </a:r>
          </a:p>
          <a:p>
            <a:pPr algn="just" eaLnBrk="1" hangingPunct="1"/>
            <a:r>
              <a:rPr lang="en-US" altLang="en-US"/>
              <a:t>In this model, it is assumed that the firm is afraid to change its price.</a:t>
            </a:r>
          </a:p>
          <a:p>
            <a:pPr algn="just" eaLnBrk="1" hangingPunct="1"/>
            <a:r>
              <a:rPr lang="en-US" altLang="en-US"/>
              <a:t>It is a tool which explains the stickiness of prices in oligopolistic markets, but not as a tool for determination of prices itself.</a:t>
            </a:r>
          </a:p>
          <a:p>
            <a:endParaRPr lang="en-I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E816797-FF61-EB13-4113-55E2756CFFE7}"/>
              </a:ext>
            </a:extLst>
          </p:cNvPr>
          <p:cNvSpPr>
            <a:spLocks noGrp="1" noChangeArrowheads="1"/>
          </p:cNvSpPr>
          <p:nvPr>
            <p:ph type="title"/>
          </p:nvPr>
        </p:nvSpPr>
        <p:spPr>
          <a:xfrm>
            <a:off x="1524000" y="381000"/>
            <a:ext cx="7086600" cy="1143000"/>
          </a:xfrm>
        </p:spPr>
        <p:txBody>
          <a:bodyPr/>
          <a:lstStyle/>
          <a:p>
            <a:pPr eaLnBrk="1" hangingPunct="1"/>
            <a:r>
              <a:rPr lang="en-US" altLang="en-US"/>
              <a:t>Kink reflects the following behaviour :</a:t>
            </a:r>
          </a:p>
        </p:txBody>
      </p:sp>
      <p:sp>
        <p:nvSpPr>
          <p:cNvPr id="22531" name="Rectangle 3">
            <a:extLst>
              <a:ext uri="{FF2B5EF4-FFF2-40B4-BE49-F238E27FC236}">
                <a16:creationId xmlns:a16="http://schemas.microsoft.com/office/drawing/2014/main" id="{541416C0-73C9-C88C-1C5D-5C80B22E2251}"/>
              </a:ext>
            </a:extLst>
          </p:cNvPr>
          <p:cNvSpPr>
            <a:spLocks noGrp="1" noChangeArrowheads="1"/>
          </p:cNvSpPr>
          <p:nvPr>
            <p:ph type="body" idx="1"/>
          </p:nvPr>
        </p:nvSpPr>
        <p:spPr/>
        <p:txBody>
          <a:bodyPr/>
          <a:lstStyle/>
          <a:p>
            <a:pPr algn="just" eaLnBrk="1" hangingPunct="1"/>
            <a:r>
              <a:rPr lang="en-US" altLang="en-US"/>
              <a:t>If entrepreneur reduces his price he expects that his competitor would follow, matching the price cut, so that although the demand in the market increases, the share of competitor remains unchanged.</a:t>
            </a:r>
          </a:p>
          <a:p>
            <a:pPr algn="just" eaLnBrk="1" hangingPunct="1"/>
            <a:r>
              <a:rPr lang="en-US" altLang="en-US"/>
              <a:t>However the entrepreneur expects that his competitors will not follow him if he increases his price, so that he will lose a considerable part of his customer.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91C8714-9AD0-8366-C07F-071AFAC23C32}"/>
              </a:ext>
            </a:extLst>
          </p:cNvPr>
          <p:cNvSpPr>
            <a:spLocks noGrp="1"/>
          </p:cNvSpPr>
          <p:nvPr>
            <p:ph type="title"/>
          </p:nvPr>
        </p:nvSpPr>
        <p:spPr>
          <a:xfrm>
            <a:off x="1524000" y="381000"/>
            <a:ext cx="7086600" cy="1143000"/>
          </a:xfrm>
        </p:spPr>
        <p:txBody>
          <a:bodyPr/>
          <a:lstStyle/>
          <a:p>
            <a:r>
              <a:rPr lang="en-IN" altLang="en-US"/>
              <a:t>Kinked Demand curve</a:t>
            </a:r>
          </a:p>
        </p:txBody>
      </p:sp>
      <p:pic>
        <p:nvPicPr>
          <p:cNvPr id="23555" name="Content Placeholder 4">
            <a:extLst>
              <a:ext uri="{FF2B5EF4-FFF2-40B4-BE49-F238E27FC236}">
                <a16:creationId xmlns:a16="http://schemas.microsoft.com/office/drawing/2014/main" id="{2FA390A1-C22B-375E-25E6-BB1B70B3D78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981200"/>
            <a:ext cx="4495800" cy="3616325"/>
          </a:xfr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E75220E-52FB-2227-2BA8-212B6F1DF79A}"/>
              </a:ext>
            </a:extLst>
          </p:cNvPr>
          <p:cNvSpPr>
            <a:spLocks noGrp="1" noChangeArrowheads="1"/>
          </p:cNvSpPr>
          <p:nvPr>
            <p:ph type="title"/>
          </p:nvPr>
        </p:nvSpPr>
        <p:spPr>
          <a:xfrm>
            <a:off x="1524000" y="457200"/>
            <a:ext cx="7086600" cy="1066800"/>
          </a:xfrm>
        </p:spPr>
        <p:txBody>
          <a:bodyPr/>
          <a:lstStyle/>
          <a:p>
            <a:pPr eaLnBrk="1" hangingPunct="1"/>
            <a:r>
              <a:rPr lang="en-US" altLang="en-US"/>
              <a:t>Criticism of kinked demand model</a:t>
            </a:r>
          </a:p>
        </p:txBody>
      </p:sp>
      <p:sp>
        <p:nvSpPr>
          <p:cNvPr id="24579" name="Rectangle 3">
            <a:extLst>
              <a:ext uri="{FF2B5EF4-FFF2-40B4-BE49-F238E27FC236}">
                <a16:creationId xmlns:a16="http://schemas.microsoft.com/office/drawing/2014/main" id="{7F43E88E-608C-663A-8DDA-52DBF7FCA991}"/>
              </a:ext>
            </a:extLst>
          </p:cNvPr>
          <p:cNvSpPr>
            <a:spLocks noGrp="1" noChangeArrowheads="1"/>
          </p:cNvSpPr>
          <p:nvPr>
            <p:ph type="body" idx="1"/>
          </p:nvPr>
        </p:nvSpPr>
        <p:spPr/>
        <p:txBody>
          <a:bodyPr/>
          <a:lstStyle/>
          <a:p>
            <a:pPr algn="just" eaLnBrk="1" hangingPunct="1">
              <a:lnSpc>
                <a:spcPct val="90000"/>
              </a:lnSpc>
            </a:pPr>
            <a:r>
              <a:rPr lang="en-US" altLang="en-US"/>
              <a:t>It does not explain the price and output decision of the firm.</a:t>
            </a:r>
          </a:p>
          <a:p>
            <a:pPr algn="just" eaLnBrk="1" hangingPunct="1">
              <a:lnSpc>
                <a:spcPct val="90000"/>
              </a:lnSpc>
            </a:pPr>
            <a:r>
              <a:rPr lang="en-US" altLang="en-US"/>
              <a:t>It does not define the level at which the price will be set in order to maximise profits.</a:t>
            </a:r>
          </a:p>
          <a:p>
            <a:pPr algn="just" eaLnBrk="1" hangingPunct="1">
              <a:lnSpc>
                <a:spcPct val="90000"/>
              </a:lnSpc>
            </a:pPr>
            <a:r>
              <a:rPr lang="en-US" altLang="en-US"/>
              <a:t>It does not explain the level of price at which kink will occur. It does not explain the height of the kink.</a:t>
            </a:r>
          </a:p>
          <a:p>
            <a:pPr algn="just" eaLnBrk="1" hangingPunct="1">
              <a:lnSpc>
                <a:spcPct val="90000"/>
              </a:lnSpc>
            </a:pPr>
            <a:r>
              <a:rPr lang="en-US" altLang="en-US"/>
              <a:t>It is not the theory of pricing, rather a tool to explain why the price once determined will tend to remain fixed.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71DE-13D8-AC5F-C1E4-8FEEA5D1EE6A}"/>
              </a:ext>
            </a:extLst>
          </p:cNvPr>
          <p:cNvSpPr>
            <a:spLocks noGrp="1"/>
          </p:cNvSpPr>
          <p:nvPr>
            <p:ph type="title"/>
          </p:nvPr>
        </p:nvSpPr>
        <p:spPr/>
        <p:txBody>
          <a:bodyPr>
            <a:normAutofit fontScale="90000"/>
          </a:bodyPr>
          <a:lstStyle/>
          <a:p>
            <a:pPr>
              <a:defRPr/>
            </a:pPr>
            <a:r>
              <a:rPr lang="en-US" altLang="en-US" sz="3600" dirty="0"/>
              <a:t>GAME THEORY</a:t>
            </a:r>
            <a:endParaRPr lang="en-IN" sz="3600" dirty="0"/>
          </a:p>
        </p:txBody>
      </p:sp>
      <p:sp>
        <p:nvSpPr>
          <p:cNvPr id="3" name="Content Placeholder 2">
            <a:extLst>
              <a:ext uri="{FF2B5EF4-FFF2-40B4-BE49-F238E27FC236}">
                <a16:creationId xmlns:a16="http://schemas.microsoft.com/office/drawing/2014/main" id="{91E29712-774F-EA2B-21E1-AFC2316E1997}"/>
              </a:ext>
            </a:extLst>
          </p:cNvPr>
          <p:cNvSpPr>
            <a:spLocks noGrp="1"/>
          </p:cNvSpPr>
          <p:nvPr>
            <p:ph idx="1"/>
          </p:nvPr>
        </p:nvSpPr>
        <p:spPr/>
        <p:txBody>
          <a:bodyPr>
            <a:normAutofit fontScale="92500" lnSpcReduction="10000"/>
          </a:bodyPr>
          <a:lstStyle/>
          <a:p>
            <a:pPr marL="0" indent="0">
              <a:buFont typeface="Webdings" panose="05030102010509060703" pitchFamily="18" charset="2"/>
              <a:buNone/>
              <a:defRPr/>
            </a:pPr>
            <a:r>
              <a:rPr lang="en-US" sz="2400" dirty="0"/>
              <a:t>Introduction </a:t>
            </a:r>
          </a:p>
          <a:p>
            <a:pPr>
              <a:buFont typeface="Webdings" panose="05030102010509060703" pitchFamily="18" charset="2"/>
              <a:buChar char="&lt;"/>
              <a:defRPr/>
            </a:pPr>
            <a:r>
              <a:rPr lang="en-US" sz="2400" dirty="0"/>
              <a:t>Game theory is a branch of mathematical analysis developed to study decision making in conflict situations.</a:t>
            </a:r>
          </a:p>
          <a:p>
            <a:pPr>
              <a:buFont typeface="Webdings" panose="05030102010509060703" pitchFamily="18" charset="2"/>
              <a:buChar char="&lt;"/>
              <a:defRPr/>
            </a:pPr>
            <a:r>
              <a:rPr lang="en-US" sz="2400" dirty="0"/>
              <a:t>Situation in which players (participants) make strategic decisions that take into account each other’s actions and responses.</a:t>
            </a:r>
          </a:p>
          <a:p>
            <a:pPr>
              <a:buFont typeface="Webdings" panose="05030102010509060703" pitchFamily="18" charset="2"/>
              <a:buChar char="&lt;"/>
              <a:defRPr/>
            </a:pPr>
            <a:r>
              <a:rPr lang="en-US" sz="2400" dirty="0"/>
              <a:t>Uses an interdisciplinary approach-mathematics and economics</a:t>
            </a:r>
            <a:r>
              <a:rPr lang="en-US" dirty="0"/>
              <a:t>.</a:t>
            </a:r>
          </a:p>
          <a:p>
            <a:pPr>
              <a:buFont typeface="Webdings" panose="05030102010509060703" pitchFamily="18" charset="2"/>
              <a:buChar char="&lt;"/>
              <a:defRPr/>
            </a:pPr>
            <a:r>
              <a:rPr lang="en-US" sz="2400" dirty="0"/>
              <a:t>Game theory was introduced by the great mathematician John von Neumann. He developed the field with the great mathematical economist, Oskar Morgenstern.</a:t>
            </a:r>
          </a:p>
          <a:p>
            <a:pPr>
              <a:buFont typeface="Webdings" panose="05030102010509060703" pitchFamily="18" charset="2"/>
              <a:buChar char="&lt;"/>
              <a:defRPr/>
            </a:pPr>
            <a:endParaRPr lang="en-US" dirty="0"/>
          </a:p>
          <a:p>
            <a:pPr>
              <a:buFont typeface="Webdings" panose="05030102010509060703" pitchFamily="18" charset="2"/>
              <a:buChar char="&lt;"/>
              <a:defRPr/>
            </a:pPr>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A3ECCBF-AB1F-437E-0D6E-1E074B3F7110}"/>
              </a:ext>
            </a:extLst>
          </p:cNvPr>
          <p:cNvSpPr>
            <a:spLocks noGrp="1" noChangeArrowheads="1"/>
          </p:cNvSpPr>
          <p:nvPr>
            <p:ph type="title"/>
          </p:nvPr>
        </p:nvSpPr>
        <p:spPr>
          <a:xfrm>
            <a:off x="1524000" y="381000"/>
            <a:ext cx="7086600" cy="1143000"/>
          </a:xfrm>
        </p:spPr>
        <p:txBody>
          <a:bodyPr/>
          <a:lstStyle/>
          <a:p>
            <a:pPr eaLnBrk="1" hangingPunct="1"/>
            <a:r>
              <a:rPr lang="en-US" altLang="en-US"/>
              <a:t>GAME THEORY</a:t>
            </a:r>
            <a:endParaRPr lang="en-CA" altLang="en-US"/>
          </a:p>
        </p:txBody>
      </p:sp>
      <p:sp>
        <p:nvSpPr>
          <p:cNvPr id="26627" name="Rectangle 3">
            <a:extLst>
              <a:ext uri="{FF2B5EF4-FFF2-40B4-BE49-F238E27FC236}">
                <a16:creationId xmlns:a16="http://schemas.microsoft.com/office/drawing/2014/main" id="{DF5DF550-1A2D-E96C-ECD4-673D0B04D0C6}"/>
              </a:ext>
            </a:extLst>
          </p:cNvPr>
          <p:cNvSpPr>
            <a:spLocks noGrp="1" noChangeArrowheads="1"/>
          </p:cNvSpPr>
          <p:nvPr>
            <p:ph type="body" idx="1"/>
          </p:nvPr>
        </p:nvSpPr>
        <p:spPr/>
        <p:txBody>
          <a:bodyPr/>
          <a:lstStyle/>
          <a:p>
            <a:pPr lvl="1" eaLnBrk="1" hangingPunct="1"/>
            <a:r>
              <a:rPr lang="en-US" altLang="en-US" sz="2600" b="1">
                <a:solidFill>
                  <a:srgbClr val="FF0000"/>
                </a:solidFill>
              </a:rPr>
              <a:t>Game theory</a:t>
            </a:r>
          </a:p>
          <a:p>
            <a:pPr lvl="1" eaLnBrk="1" hangingPunct="1"/>
            <a:r>
              <a:rPr lang="en-US" altLang="en-US"/>
              <a:t>	The tool used to analyze strategic behavior—behavior that recognizes mutual interdependence and takes account of the expected behavior of others.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D5B1E2-7A74-B615-B55F-BC3687586B48}"/>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30723" name="Rectangle 3">
            <a:extLst>
              <a:ext uri="{FF2B5EF4-FFF2-40B4-BE49-F238E27FC236}">
                <a16:creationId xmlns:a16="http://schemas.microsoft.com/office/drawing/2014/main" id="{FD2C4371-8EF8-CF50-680F-F762C0334C4C}"/>
              </a:ext>
            </a:extLst>
          </p:cNvPr>
          <p:cNvSpPr>
            <a:spLocks noGrp="1" noChangeArrowheads="1"/>
          </p:cNvSpPr>
          <p:nvPr>
            <p:ph type="body" idx="1"/>
          </p:nvPr>
        </p:nvSpPr>
        <p:spPr>
          <a:xfrm>
            <a:off x="381000" y="1905000"/>
            <a:ext cx="8229600" cy="2590800"/>
          </a:xfrm>
        </p:spPr>
        <p:txBody>
          <a:bodyPr>
            <a:normAutofit fontScale="92500"/>
          </a:bodyPr>
          <a:lstStyle/>
          <a:p>
            <a:pPr eaLnBrk="1" hangingPunct="1">
              <a:buFont typeface="Webdings" panose="05030102010509060703" pitchFamily="18" charset="2"/>
              <a:buChar char="&lt;"/>
              <a:defRPr/>
            </a:pPr>
            <a:r>
              <a:rPr lang="en-US" altLang="en-US" dirty="0"/>
              <a:t>What Is a Game?</a:t>
            </a:r>
          </a:p>
          <a:p>
            <a:pPr lvl="1" eaLnBrk="1" hangingPunct="1">
              <a:defRPr/>
            </a:pPr>
            <a:r>
              <a:rPr lang="en-US" altLang="en-US" dirty="0"/>
              <a:t>	All games involve three features/Components</a:t>
            </a:r>
          </a:p>
          <a:p>
            <a:pPr lvl="2">
              <a:lnSpc>
                <a:spcPct val="95000"/>
              </a:lnSpc>
              <a:defRPr/>
            </a:pPr>
            <a:r>
              <a:rPr lang="en-US" altLang="en-US" dirty="0"/>
              <a:t>Strategies- Rules- Plan of action for playing a game</a:t>
            </a:r>
          </a:p>
          <a:p>
            <a:pPr lvl="2" eaLnBrk="1" hangingPunct="1">
              <a:lnSpc>
                <a:spcPct val="95000"/>
              </a:lnSpc>
              <a:defRPr/>
            </a:pPr>
            <a:r>
              <a:rPr lang="en-US" altLang="en-US" dirty="0"/>
              <a:t>Payoffs- Value associated with a possible outcome.</a:t>
            </a:r>
          </a:p>
          <a:p>
            <a:pPr lvl="2" eaLnBrk="1" hangingPunct="1">
              <a:lnSpc>
                <a:spcPct val="95000"/>
              </a:lnSpc>
              <a:defRPr/>
            </a:pPr>
            <a:r>
              <a:rPr lang="en-US" altLang="en-US" dirty="0"/>
              <a:t>Optimal Strategy- Strategy that maximizes a player’s expected payoff.</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9B03CDE-66C5-5E92-C593-C4800FE36AB2}"/>
              </a:ext>
            </a:extLst>
          </p:cNvPr>
          <p:cNvSpPr>
            <a:spLocks noGrp="1" noChangeArrowheads="1"/>
          </p:cNvSpPr>
          <p:nvPr>
            <p:ph type="title"/>
          </p:nvPr>
        </p:nvSpPr>
        <p:spPr>
          <a:xfrm>
            <a:off x="1524000" y="381000"/>
            <a:ext cx="7086600" cy="1143000"/>
          </a:xfrm>
        </p:spPr>
        <p:txBody>
          <a:bodyPr/>
          <a:lstStyle/>
          <a:p>
            <a:pPr eaLnBrk="1" hangingPunct="1"/>
            <a:r>
              <a:rPr lang="en-US" altLang="en-US" sz="3000"/>
              <a:t>WHAT IS OLIGOPOLY?</a:t>
            </a:r>
            <a:endParaRPr lang="en-CA" altLang="en-US" sz="3000"/>
          </a:p>
        </p:txBody>
      </p:sp>
      <p:sp>
        <p:nvSpPr>
          <p:cNvPr id="9219" name="Rectangle 3">
            <a:extLst>
              <a:ext uri="{FF2B5EF4-FFF2-40B4-BE49-F238E27FC236}">
                <a16:creationId xmlns:a16="http://schemas.microsoft.com/office/drawing/2014/main" id="{0B331FA6-DB34-266A-9427-F26250E2908B}"/>
              </a:ext>
            </a:extLst>
          </p:cNvPr>
          <p:cNvSpPr>
            <a:spLocks noGrp="1" noChangeArrowheads="1"/>
          </p:cNvSpPr>
          <p:nvPr>
            <p:ph type="body" idx="1"/>
          </p:nvPr>
        </p:nvSpPr>
        <p:spPr/>
        <p:txBody>
          <a:bodyPr/>
          <a:lstStyle/>
          <a:p>
            <a:pPr lvl="1" eaLnBrk="1" hangingPunct="1">
              <a:spcBef>
                <a:spcPts val="300"/>
              </a:spcBef>
              <a:spcAft>
                <a:spcPts val="600"/>
              </a:spcAft>
            </a:pPr>
            <a:r>
              <a:rPr lang="en-US" altLang="en-US"/>
              <a:t>Another market type that stands between perfect competition and monopoly.</a:t>
            </a:r>
          </a:p>
          <a:p>
            <a:pPr lvl="1" eaLnBrk="1" hangingPunct="1">
              <a:spcBef>
                <a:spcPts val="300"/>
              </a:spcBef>
              <a:spcAft>
                <a:spcPts val="600"/>
              </a:spcAft>
            </a:pPr>
            <a:r>
              <a:rPr lang="en-US" altLang="en-US"/>
              <a:t>Oligopoly is a market type in which (characteristics):</a:t>
            </a:r>
          </a:p>
          <a:p>
            <a:pPr lvl="2" eaLnBrk="1" hangingPunct="1">
              <a:spcBef>
                <a:spcPts val="300"/>
              </a:spcBef>
              <a:spcAft>
                <a:spcPts val="600"/>
              </a:spcAft>
            </a:pPr>
            <a:r>
              <a:rPr lang="en-US" altLang="en-US"/>
              <a:t>A small number of big firms compete/ sellers.</a:t>
            </a:r>
          </a:p>
          <a:p>
            <a:pPr lvl="2" eaLnBrk="1" hangingPunct="1">
              <a:spcBef>
                <a:spcPts val="300"/>
              </a:spcBef>
              <a:spcAft>
                <a:spcPts val="600"/>
              </a:spcAft>
            </a:pPr>
            <a:r>
              <a:rPr lang="en-US" altLang="en-US"/>
              <a:t>Interdependence of decision making</a:t>
            </a:r>
          </a:p>
          <a:p>
            <a:pPr lvl="2" eaLnBrk="1" hangingPunct="1">
              <a:spcBef>
                <a:spcPts val="300"/>
              </a:spcBef>
              <a:spcAft>
                <a:spcPts val="600"/>
              </a:spcAft>
            </a:pPr>
            <a:r>
              <a:rPr lang="en-US" altLang="en-US"/>
              <a:t>Barriers to entry</a:t>
            </a:r>
          </a:p>
          <a:p>
            <a:pPr lvl="2" eaLnBrk="1" hangingPunct="1">
              <a:spcBef>
                <a:spcPts val="300"/>
              </a:spcBef>
              <a:spcAft>
                <a:spcPts val="600"/>
              </a:spcAft>
            </a:pPr>
            <a:r>
              <a:rPr lang="en-US" altLang="en-US"/>
              <a:t>Product may be homogeneous or there may be product differentiation</a:t>
            </a:r>
          </a:p>
          <a:p>
            <a:pPr lvl="2" eaLnBrk="1" hangingPunct="1">
              <a:spcBef>
                <a:spcPts val="300"/>
              </a:spcBef>
              <a:spcAft>
                <a:spcPts val="600"/>
              </a:spcAft>
            </a:pPr>
            <a:r>
              <a:rPr lang="en-US" altLang="en-US"/>
              <a:t>Indeterminate price and output</a:t>
            </a:r>
          </a:p>
          <a:p>
            <a:pPr lvl="2" eaLnBrk="1" hangingPunct="1">
              <a:spcBef>
                <a:spcPts val="300"/>
              </a:spcBef>
              <a:spcAft>
                <a:spcPts val="600"/>
              </a:spcAft>
              <a:buFontTx/>
              <a:buNone/>
            </a:pPr>
            <a:endParaRPr lang="en-CA"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EB7C26-4A73-A765-7C93-809949E4A9CB}"/>
              </a:ext>
            </a:extLst>
          </p:cNvPr>
          <p:cNvSpPr>
            <a:spLocks noGrp="1" noChangeArrowheads="1"/>
          </p:cNvSpPr>
          <p:nvPr>
            <p:ph type="title"/>
          </p:nvPr>
        </p:nvSpPr>
        <p:spPr/>
        <p:txBody>
          <a:bodyPr/>
          <a:lstStyle/>
          <a:p>
            <a:pPr eaLnBrk="1" hangingPunct="1"/>
            <a:r>
              <a:rPr lang="en-US" altLang="en-US"/>
              <a:t>Assumptions in Game Theory</a:t>
            </a:r>
          </a:p>
        </p:txBody>
      </p:sp>
      <p:sp>
        <p:nvSpPr>
          <p:cNvPr id="28675" name="Rectangle 3">
            <a:extLst>
              <a:ext uri="{FF2B5EF4-FFF2-40B4-BE49-F238E27FC236}">
                <a16:creationId xmlns:a16="http://schemas.microsoft.com/office/drawing/2014/main" id="{8A67DF0D-C448-1D8D-578A-4FBEF366621A}"/>
              </a:ext>
            </a:extLst>
          </p:cNvPr>
          <p:cNvSpPr>
            <a:spLocks noGrp="1" noChangeArrowheads="1"/>
          </p:cNvSpPr>
          <p:nvPr>
            <p:ph type="body" idx="1"/>
          </p:nvPr>
        </p:nvSpPr>
        <p:spPr/>
        <p:txBody>
          <a:bodyPr/>
          <a:lstStyle/>
          <a:p>
            <a:pPr algn="just" eaLnBrk="1" hangingPunct="1">
              <a:lnSpc>
                <a:spcPct val="90000"/>
              </a:lnSpc>
            </a:pPr>
            <a:r>
              <a:rPr lang="en-US" altLang="en-US"/>
              <a:t>Each decision maker (called player) has available to him two or more well-specified choices or sequences of choices (called strategy).</a:t>
            </a:r>
          </a:p>
          <a:p>
            <a:pPr algn="just" eaLnBrk="1" hangingPunct="1">
              <a:lnSpc>
                <a:spcPct val="90000"/>
              </a:lnSpc>
            </a:pPr>
            <a:r>
              <a:rPr lang="en-US" altLang="en-US"/>
              <a:t>Every possible combination of strategies available to the players leads to a well-defined end-state (win,loss,or draw) that terminates the game.</a:t>
            </a:r>
          </a:p>
          <a:p>
            <a:pPr algn="just" eaLnBrk="1" hangingPunct="1">
              <a:lnSpc>
                <a:spcPct val="90000"/>
              </a:lnSpc>
            </a:pPr>
            <a:r>
              <a:rPr lang="en-US" altLang="en-US"/>
              <a:t>A specified payoff for each player is associated with each end-state.</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8E84E72-BD36-81D3-124F-DCE3FF3E296B}"/>
              </a:ext>
            </a:extLst>
          </p:cNvPr>
          <p:cNvSpPr>
            <a:spLocks noGrp="1" noChangeArrowheads="1"/>
          </p:cNvSpPr>
          <p:nvPr>
            <p:ph type="title"/>
          </p:nvPr>
        </p:nvSpPr>
        <p:spPr>
          <a:xfrm>
            <a:off x="1524000" y="381000"/>
            <a:ext cx="7086600" cy="1143000"/>
          </a:xfrm>
        </p:spPr>
        <p:txBody>
          <a:bodyPr/>
          <a:lstStyle/>
          <a:p>
            <a:pPr eaLnBrk="1" hangingPunct="1"/>
            <a:r>
              <a:rPr lang="en-US" altLang="en-US"/>
              <a:t>Assumptions (continued)</a:t>
            </a:r>
          </a:p>
        </p:txBody>
      </p:sp>
      <p:sp>
        <p:nvSpPr>
          <p:cNvPr id="29699" name="Rectangle 3">
            <a:extLst>
              <a:ext uri="{FF2B5EF4-FFF2-40B4-BE49-F238E27FC236}">
                <a16:creationId xmlns:a16="http://schemas.microsoft.com/office/drawing/2014/main" id="{566E60BC-BFA8-E166-BFF4-B293908F2203}"/>
              </a:ext>
            </a:extLst>
          </p:cNvPr>
          <p:cNvSpPr>
            <a:spLocks noGrp="1" noChangeArrowheads="1"/>
          </p:cNvSpPr>
          <p:nvPr>
            <p:ph type="body" idx="1"/>
          </p:nvPr>
        </p:nvSpPr>
        <p:spPr/>
        <p:txBody>
          <a:bodyPr/>
          <a:lstStyle/>
          <a:p>
            <a:pPr algn="just" eaLnBrk="1" hangingPunct="1"/>
            <a:r>
              <a:rPr lang="en-US" altLang="en-US"/>
              <a:t>Each decision maker has perfect knowledge of the game and of her opposition; that is, she knows in full detail the rules of the game as well as the payoffs of all other players.</a:t>
            </a:r>
          </a:p>
          <a:p>
            <a:pPr algn="just" eaLnBrk="1" hangingPunct="1">
              <a:buFont typeface="Webdings" pitchFamily="2" charset="2"/>
              <a:buNone/>
            </a:pPr>
            <a:endParaRPr lang="en-US" altLang="en-US"/>
          </a:p>
          <a:p>
            <a:pPr algn="just" eaLnBrk="1" hangingPunct="1"/>
            <a:r>
              <a:rPr lang="en-US" altLang="en-US"/>
              <a:t>All decision makers are rational; that is, each player , given two alternatives, will select the one that yields her the greater payoff.</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2176-F341-4409-133A-C933767B6E39}"/>
              </a:ext>
            </a:extLst>
          </p:cNvPr>
          <p:cNvSpPr>
            <a:spLocks noGrp="1"/>
          </p:cNvSpPr>
          <p:nvPr>
            <p:ph type="title"/>
          </p:nvPr>
        </p:nvSpPr>
        <p:spPr>
          <a:xfrm>
            <a:off x="1524000" y="381000"/>
            <a:ext cx="7086600" cy="1143000"/>
          </a:xfrm>
        </p:spPr>
        <p:txBody>
          <a:bodyPr>
            <a:normAutofit fontScale="90000"/>
          </a:bodyPr>
          <a:lstStyle/>
          <a:p>
            <a:pPr>
              <a:defRPr/>
            </a:pPr>
            <a:r>
              <a:rPr lang="en-IN" sz="3600" dirty="0"/>
              <a:t>Cooperative vs Non- cooperative Games</a:t>
            </a:r>
          </a:p>
        </p:txBody>
      </p:sp>
      <p:sp>
        <p:nvSpPr>
          <p:cNvPr id="30723" name="Content Placeholder 2">
            <a:extLst>
              <a:ext uri="{FF2B5EF4-FFF2-40B4-BE49-F238E27FC236}">
                <a16:creationId xmlns:a16="http://schemas.microsoft.com/office/drawing/2014/main" id="{CD8A9977-0175-2906-E737-224A8394A466}"/>
              </a:ext>
            </a:extLst>
          </p:cNvPr>
          <p:cNvSpPr>
            <a:spLocks noGrp="1"/>
          </p:cNvSpPr>
          <p:nvPr>
            <p:ph idx="1"/>
          </p:nvPr>
        </p:nvSpPr>
        <p:spPr/>
        <p:txBody>
          <a:bodyPr/>
          <a:lstStyle/>
          <a:p>
            <a:r>
              <a:rPr lang="en-US" altLang="en-US">
                <a:solidFill>
                  <a:srgbClr val="382344"/>
                </a:solidFill>
              </a:rPr>
              <a:t>Co-operative game :  </a:t>
            </a:r>
            <a:r>
              <a:rPr lang="en-US" altLang="en-US">
                <a:solidFill>
                  <a:schemeClr val="tx1"/>
                </a:solidFill>
              </a:rPr>
              <a:t>Game in which participants can negotiate binding contracts that allow them to plan joint strategies.</a:t>
            </a:r>
          </a:p>
          <a:p>
            <a:r>
              <a:rPr lang="en-US" altLang="en-US">
                <a:solidFill>
                  <a:srgbClr val="382344"/>
                </a:solidFill>
              </a:rPr>
              <a:t>Non-cooperative  game : </a:t>
            </a:r>
            <a:r>
              <a:rPr lang="en-US" altLang="en-US">
                <a:solidFill>
                  <a:schemeClr val="tx1"/>
                </a:solidFill>
              </a:rPr>
              <a:t>Game in which negotiation and enforcement of binding contracts are not possible.</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D68ADF-9A46-F922-769D-E557C8B83DEC}"/>
              </a:ext>
            </a:extLst>
          </p:cNvPr>
          <p:cNvSpPr>
            <a:spLocks noGrp="1" noChangeArrowheads="1"/>
          </p:cNvSpPr>
          <p:nvPr>
            <p:ph type="title"/>
          </p:nvPr>
        </p:nvSpPr>
        <p:spPr/>
        <p:txBody>
          <a:bodyPr/>
          <a:lstStyle/>
          <a:p>
            <a:pPr eaLnBrk="1" hangingPunct="1"/>
            <a:br>
              <a:rPr lang="en-US" altLang="en-US" sz="2400" b="0">
                <a:solidFill>
                  <a:srgbClr val="FF0000"/>
                </a:solidFill>
              </a:rPr>
            </a:br>
            <a:r>
              <a:rPr lang="en-US" altLang="en-US" sz="2800" b="0"/>
              <a:t>PRISONERS’ DILEMMA</a:t>
            </a:r>
            <a:br>
              <a:rPr lang="en-US" altLang="en-US" sz="2800" b="0"/>
            </a:br>
            <a:endParaRPr lang="en-US" altLang="en-US" sz="2800" b="0"/>
          </a:p>
        </p:txBody>
      </p:sp>
      <p:sp>
        <p:nvSpPr>
          <p:cNvPr id="31747" name="Rectangle 3">
            <a:extLst>
              <a:ext uri="{FF2B5EF4-FFF2-40B4-BE49-F238E27FC236}">
                <a16:creationId xmlns:a16="http://schemas.microsoft.com/office/drawing/2014/main" id="{6DC068FB-7200-7043-4E44-4783B3B8F5C8}"/>
              </a:ext>
            </a:extLst>
          </p:cNvPr>
          <p:cNvSpPr>
            <a:spLocks noGrp="1" noChangeArrowheads="1"/>
          </p:cNvSpPr>
          <p:nvPr>
            <p:ph type="body" idx="1"/>
          </p:nvPr>
        </p:nvSpPr>
        <p:spPr/>
        <p:txBody>
          <a:bodyPr/>
          <a:lstStyle/>
          <a:p>
            <a:pPr lvl="1" algn="just" eaLnBrk="1" hangingPunct="1"/>
            <a:r>
              <a:rPr lang="en-US" altLang="en-US" sz="3200"/>
              <a:t>A game between two prisoners that shows why it is hard to cooperate, even when it would be beneficial to both players to do so.</a:t>
            </a:r>
          </a:p>
          <a:p>
            <a:pPr algn="just" eaLnBrk="1" hangingPunct="1"/>
            <a:endParaRPr lang="en-US" altLang="en-US" sz="36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925672C-5D5F-4099-39AB-6546E90F09F4}"/>
              </a:ext>
            </a:extLst>
          </p:cNvPr>
          <p:cNvSpPr>
            <a:spLocks noGrp="1" noChangeArrowheads="1"/>
          </p:cNvSpPr>
          <p:nvPr>
            <p:ph type="title"/>
          </p:nvPr>
        </p:nvSpPr>
        <p:spPr>
          <a:xfrm>
            <a:off x="1524000" y="381000"/>
            <a:ext cx="7086600" cy="1143000"/>
          </a:xfrm>
        </p:spPr>
        <p:txBody>
          <a:bodyPr/>
          <a:lstStyle/>
          <a:p>
            <a:pPr eaLnBrk="1" hangingPunct="1"/>
            <a:r>
              <a:rPr lang="en-US" altLang="en-US"/>
              <a:t>GAME THEORY</a:t>
            </a:r>
            <a:endParaRPr lang="en-CA" altLang="en-US"/>
          </a:p>
        </p:txBody>
      </p:sp>
      <p:sp>
        <p:nvSpPr>
          <p:cNvPr id="32771" name="Rectangle 3">
            <a:extLst>
              <a:ext uri="{FF2B5EF4-FFF2-40B4-BE49-F238E27FC236}">
                <a16:creationId xmlns:a16="http://schemas.microsoft.com/office/drawing/2014/main" id="{D4678D2E-49AF-D635-EBFB-21BE59AB9212}"/>
              </a:ext>
            </a:extLst>
          </p:cNvPr>
          <p:cNvSpPr>
            <a:spLocks noGrp="1" noChangeArrowheads="1"/>
          </p:cNvSpPr>
          <p:nvPr>
            <p:ph type="body" idx="1"/>
          </p:nvPr>
        </p:nvSpPr>
        <p:spPr/>
        <p:txBody>
          <a:bodyPr/>
          <a:lstStyle/>
          <a:p>
            <a:pPr eaLnBrk="1" hangingPunct="1"/>
            <a:r>
              <a:rPr lang="en-US" altLang="en-US"/>
              <a:t>The Prisoners’ Dilemma</a:t>
            </a:r>
          </a:p>
          <a:p>
            <a:pPr marL="800100" lvl="1" indent="-342900" eaLnBrk="1" hangingPunct="1">
              <a:buFont typeface="Arial" panose="020B0604020202020204" pitchFamily="34" charset="0"/>
              <a:buChar char="•"/>
            </a:pPr>
            <a:r>
              <a:rPr lang="en-US" altLang="en-US"/>
              <a:t>Art and Bob been caught stealing a car: sentence is 2 years in jail.</a:t>
            </a:r>
          </a:p>
          <a:p>
            <a:pPr marL="800100" lvl="1" indent="-342900" eaLnBrk="1" hangingPunct="1">
              <a:buFont typeface="Arial" panose="020B0604020202020204" pitchFamily="34" charset="0"/>
              <a:buChar char="•"/>
            </a:pPr>
            <a:r>
              <a:rPr lang="en-US" altLang="en-US"/>
              <a:t>Inspector wants to convict them of a big bank robbery: sentence is 10 years in jail.</a:t>
            </a:r>
          </a:p>
          <a:p>
            <a:pPr marL="800100" lvl="1" indent="-342900" eaLnBrk="1" hangingPunct="1">
              <a:buFont typeface="Arial" panose="020B0604020202020204" pitchFamily="34" charset="0"/>
              <a:buChar char="•"/>
            </a:pPr>
            <a:r>
              <a:rPr lang="en-US" altLang="en-US"/>
              <a:t>Inspector has no evidence and to get the conviction, he makes the prisoners play a game.</a:t>
            </a:r>
          </a:p>
          <a:p>
            <a:pPr eaLnBrk="1" hangingPunct="1"/>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4B8EEB5-53FB-8ADE-C479-9C0BC288FCD6}"/>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33795" name="Rectangle 3">
            <a:extLst>
              <a:ext uri="{FF2B5EF4-FFF2-40B4-BE49-F238E27FC236}">
                <a16:creationId xmlns:a16="http://schemas.microsoft.com/office/drawing/2014/main" id="{6277C927-2C44-3916-4122-C1228CA749E9}"/>
              </a:ext>
            </a:extLst>
          </p:cNvPr>
          <p:cNvSpPr>
            <a:spLocks noGrp="1" noChangeArrowheads="1"/>
          </p:cNvSpPr>
          <p:nvPr>
            <p:ph type="body" idx="1"/>
          </p:nvPr>
        </p:nvSpPr>
        <p:spPr/>
        <p:txBody>
          <a:bodyPr/>
          <a:lstStyle/>
          <a:p>
            <a:pPr lvl="1" eaLnBrk="1" hangingPunct="1">
              <a:spcBef>
                <a:spcPts val="300"/>
              </a:spcBef>
              <a:spcAft>
                <a:spcPts val="600"/>
              </a:spcAft>
            </a:pPr>
            <a:r>
              <a:rPr lang="en-US" altLang="en-US" b="1">
                <a:solidFill>
                  <a:srgbClr val="00468F"/>
                </a:solidFill>
              </a:rPr>
              <a:t>Rules</a:t>
            </a:r>
          </a:p>
          <a:p>
            <a:pPr lvl="1" eaLnBrk="1" hangingPunct="1">
              <a:spcBef>
                <a:spcPts val="300"/>
              </a:spcBef>
              <a:spcAft>
                <a:spcPts val="600"/>
              </a:spcAft>
            </a:pPr>
            <a:r>
              <a:rPr lang="en-US" altLang="en-US"/>
              <a:t>Players cannot communicate with one another.</a:t>
            </a:r>
          </a:p>
          <a:p>
            <a:pPr lvl="2" eaLnBrk="1" hangingPunct="1">
              <a:spcBef>
                <a:spcPts val="300"/>
              </a:spcBef>
              <a:spcAft>
                <a:spcPts val="600"/>
              </a:spcAft>
            </a:pPr>
            <a:r>
              <a:rPr lang="en-US" altLang="en-US"/>
              <a:t>If both confess to the larger crime, each will receive a sentence of 3 years for both crimes.</a:t>
            </a:r>
          </a:p>
          <a:p>
            <a:pPr lvl="2" eaLnBrk="1" hangingPunct="1">
              <a:spcBef>
                <a:spcPts val="300"/>
              </a:spcBef>
              <a:spcAft>
                <a:spcPts val="600"/>
              </a:spcAft>
            </a:pPr>
            <a:r>
              <a:rPr lang="en-US" altLang="en-US"/>
              <a:t>If one confesses and the accomplice does not, the one who confesses will receive a sentence of 1 year, while the accomplice receives a 10-year sentence.</a:t>
            </a:r>
          </a:p>
          <a:p>
            <a:pPr lvl="2" eaLnBrk="1" hangingPunct="1">
              <a:spcBef>
                <a:spcPts val="300"/>
              </a:spcBef>
              <a:spcAft>
                <a:spcPts val="600"/>
              </a:spcAft>
            </a:pPr>
            <a:r>
              <a:rPr lang="en-US" altLang="en-US"/>
              <a:t>If neither confesses, both receive a 2-year sentence.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8BBEFA0-6D17-0BF7-C36D-03EC7690CE34}"/>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34819" name="Rectangle 3">
            <a:extLst>
              <a:ext uri="{FF2B5EF4-FFF2-40B4-BE49-F238E27FC236}">
                <a16:creationId xmlns:a16="http://schemas.microsoft.com/office/drawing/2014/main" id="{B3D371C7-F27F-3909-884D-1D0F9C20E5C6}"/>
              </a:ext>
            </a:extLst>
          </p:cNvPr>
          <p:cNvSpPr>
            <a:spLocks noGrp="1" noChangeArrowheads="1"/>
          </p:cNvSpPr>
          <p:nvPr>
            <p:ph type="body" idx="1"/>
          </p:nvPr>
        </p:nvSpPr>
        <p:spPr/>
        <p:txBody>
          <a:bodyPr/>
          <a:lstStyle/>
          <a:p>
            <a:pPr lvl="1" eaLnBrk="1" hangingPunct="1">
              <a:spcBef>
                <a:spcPts val="300"/>
              </a:spcBef>
              <a:spcAft>
                <a:spcPts val="600"/>
              </a:spcAft>
            </a:pPr>
            <a:r>
              <a:rPr lang="en-US" altLang="en-US" b="1">
                <a:solidFill>
                  <a:srgbClr val="00468F"/>
                </a:solidFill>
              </a:rPr>
              <a:t>Strategies</a:t>
            </a:r>
          </a:p>
          <a:p>
            <a:pPr lvl="1" eaLnBrk="1" hangingPunct="1">
              <a:spcBef>
                <a:spcPts val="300"/>
              </a:spcBef>
              <a:spcAft>
                <a:spcPts val="600"/>
              </a:spcAft>
            </a:pPr>
            <a:r>
              <a:rPr lang="en-US" altLang="en-US"/>
              <a:t>The </a:t>
            </a:r>
            <a:r>
              <a:rPr lang="en-US" altLang="en-US" sz="2600" b="1">
                <a:solidFill>
                  <a:srgbClr val="FF0000"/>
                </a:solidFill>
              </a:rPr>
              <a:t>strategies</a:t>
            </a:r>
            <a:r>
              <a:rPr lang="en-US" altLang="en-US"/>
              <a:t> of a game are all the possible outcomes of each player.</a:t>
            </a:r>
          </a:p>
          <a:p>
            <a:pPr lvl="1" eaLnBrk="1" hangingPunct="1">
              <a:spcBef>
                <a:spcPts val="300"/>
              </a:spcBef>
              <a:spcAft>
                <a:spcPts val="600"/>
              </a:spcAft>
            </a:pPr>
            <a:r>
              <a:rPr lang="en-US" altLang="en-US"/>
              <a:t>The strategies in the prisoners’ dilemma are:</a:t>
            </a:r>
          </a:p>
          <a:p>
            <a:pPr lvl="2" eaLnBrk="1" hangingPunct="1">
              <a:spcBef>
                <a:spcPts val="300"/>
              </a:spcBef>
              <a:spcAft>
                <a:spcPts val="600"/>
              </a:spcAft>
            </a:pPr>
            <a:r>
              <a:rPr lang="en-US" altLang="en-US"/>
              <a:t>Confess to the bank robbery</a:t>
            </a:r>
          </a:p>
          <a:p>
            <a:pPr lvl="2" eaLnBrk="1" hangingPunct="1">
              <a:spcBef>
                <a:spcPts val="300"/>
              </a:spcBef>
              <a:spcAft>
                <a:spcPts val="600"/>
              </a:spcAft>
            </a:pPr>
            <a:r>
              <a:rPr lang="en-US" altLang="en-US"/>
              <a:t>Deny the bank robbery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A5864C5-2B86-1184-7D8B-54F3D476A1B1}"/>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35843" name="Rectangle 3">
            <a:extLst>
              <a:ext uri="{FF2B5EF4-FFF2-40B4-BE49-F238E27FC236}">
                <a16:creationId xmlns:a16="http://schemas.microsoft.com/office/drawing/2014/main" id="{C0F33428-E4E7-1123-037E-59F9F74A3E68}"/>
              </a:ext>
            </a:extLst>
          </p:cNvPr>
          <p:cNvSpPr>
            <a:spLocks noGrp="1" noChangeArrowheads="1"/>
          </p:cNvSpPr>
          <p:nvPr>
            <p:ph type="body" idx="1"/>
          </p:nvPr>
        </p:nvSpPr>
        <p:spPr/>
        <p:txBody>
          <a:bodyPr/>
          <a:lstStyle/>
          <a:p>
            <a:pPr lvl="1" eaLnBrk="1" hangingPunct="1">
              <a:spcBef>
                <a:spcPts val="300"/>
              </a:spcBef>
              <a:spcAft>
                <a:spcPts val="600"/>
              </a:spcAft>
            </a:pPr>
            <a:r>
              <a:rPr lang="en-US" altLang="en-US" b="1">
                <a:solidFill>
                  <a:srgbClr val="00468F"/>
                </a:solidFill>
              </a:rPr>
              <a:t>Payoffs</a:t>
            </a:r>
          </a:p>
          <a:p>
            <a:pPr lvl="1" eaLnBrk="1" hangingPunct="1">
              <a:spcBef>
                <a:spcPts val="300"/>
              </a:spcBef>
              <a:spcAft>
                <a:spcPts val="600"/>
              </a:spcAft>
            </a:pPr>
            <a:r>
              <a:rPr lang="en-US" altLang="en-US"/>
              <a:t>Four outcomes:</a:t>
            </a:r>
          </a:p>
          <a:p>
            <a:pPr lvl="2" eaLnBrk="1" hangingPunct="1">
              <a:spcBef>
                <a:spcPts val="300"/>
              </a:spcBef>
              <a:spcAft>
                <a:spcPts val="600"/>
              </a:spcAft>
            </a:pPr>
            <a:r>
              <a:rPr lang="en-US" altLang="en-US"/>
              <a:t>Both confess.</a:t>
            </a:r>
          </a:p>
          <a:p>
            <a:pPr lvl="2" eaLnBrk="1" hangingPunct="1">
              <a:spcBef>
                <a:spcPts val="300"/>
              </a:spcBef>
              <a:spcAft>
                <a:spcPts val="600"/>
              </a:spcAft>
            </a:pPr>
            <a:r>
              <a:rPr lang="en-US" altLang="en-US"/>
              <a:t>Both deny.</a:t>
            </a:r>
          </a:p>
          <a:p>
            <a:pPr lvl="2" eaLnBrk="1" hangingPunct="1">
              <a:spcBef>
                <a:spcPts val="300"/>
              </a:spcBef>
              <a:spcAft>
                <a:spcPts val="600"/>
              </a:spcAft>
            </a:pPr>
            <a:r>
              <a:rPr lang="en-US" altLang="en-US"/>
              <a:t>Art confesses and Bob denies.</a:t>
            </a:r>
          </a:p>
          <a:p>
            <a:pPr lvl="2" eaLnBrk="1" hangingPunct="1">
              <a:spcBef>
                <a:spcPts val="300"/>
              </a:spcBef>
              <a:spcAft>
                <a:spcPts val="600"/>
              </a:spcAft>
            </a:pPr>
            <a:r>
              <a:rPr lang="en-US" altLang="en-US"/>
              <a:t>Bob confesses and Art denies.</a:t>
            </a:r>
          </a:p>
          <a:p>
            <a:pPr lvl="1" eaLnBrk="1" hangingPunct="1">
              <a:spcBef>
                <a:spcPts val="300"/>
              </a:spcBef>
              <a:spcAft>
                <a:spcPts val="600"/>
              </a:spcAft>
            </a:pPr>
            <a:r>
              <a:rPr lang="en-US" altLang="en-US"/>
              <a:t>A </a:t>
            </a:r>
            <a:r>
              <a:rPr lang="en-US" altLang="en-US" sz="2600" b="1">
                <a:solidFill>
                  <a:srgbClr val="FF0000"/>
                </a:solidFill>
              </a:rPr>
              <a:t>payoff matrix</a:t>
            </a:r>
            <a:r>
              <a:rPr lang="en-US" altLang="en-US"/>
              <a:t> is a table that shows the payoffs for every possible action by each player given every possible action by the other player.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712079F-52EA-45F4-1782-4C0CA6EBC219}"/>
              </a:ext>
            </a:extLst>
          </p:cNvPr>
          <p:cNvSpPr>
            <a:spLocks noGrp="1" noChangeArrowheads="1"/>
          </p:cNvSpPr>
          <p:nvPr>
            <p:ph type="title"/>
          </p:nvPr>
        </p:nvSpPr>
        <p:spPr/>
        <p:txBody>
          <a:bodyPr/>
          <a:lstStyle/>
          <a:p>
            <a:pPr eaLnBrk="1" hangingPunct="1"/>
            <a:r>
              <a:rPr lang="en-US" altLang="en-US"/>
              <a:t>GAME THEORY</a:t>
            </a:r>
            <a:endParaRPr lang="en-CA" altLang="en-US">
              <a:ea typeface="MS Mincho" panose="02020609040205080304" pitchFamily="49" charset="-128"/>
            </a:endParaRPr>
          </a:p>
        </p:txBody>
      </p:sp>
      <p:sp>
        <p:nvSpPr>
          <p:cNvPr id="36867" name="Rectangle 3">
            <a:extLst>
              <a:ext uri="{FF2B5EF4-FFF2-40B4-BE49-F238E27FC236}">
                <a16:creationId xmlns:a16="http://schemas.microsoft.com/office/drawing/2014/main" id="{1194CFDA-E9AB-CD8C-D398-EAC7B4C7FDC3}"/>
              </a:ext>
            </a:extLst>
          </p:cNvPr>
          <p:cNvSpPr>
            <a:spLocks noGrp="1" noChangeArrowheads="1"/>
          </p:cNvSpPr>
          <p:nvPr>
            <p:ph type="body" idx="1"/>
          </p:nvPr>
        </p:nvSpPr>
        <p:spPr>
          <a:xfrm>
            <a:off x="381000" y="2228850"/>
            <a:ext cx="2514600" cy="3589338"/>
          </a:xfrm>
        </p:spPr>
        <p:txBody>
          <a:bodyPr/>
          <a:lstStyle/>
          <a:p>
            <a:pPr marL="0" indent="0" eaLnBrk="1" hangingPunct="1">
              <a:spcBef>
                <a:spcPct val="0"/>
              </a:spcBef>
              <a:buClrTx/>
              <a:buFontTx/>
              <a:buNone/>
            </a:pPr>
            <a:r>
              <a:rPr lang="en-US" altLang="en-US" sz="2400" b="0">
                <a:solidFill>
                  <a:schemeClr val="tx1"/>
                </a:solidFill>
              </a:rPr>
              <a:t>Table  shows the prisoners’ dilemma payoff matrix for Art and Bob.</a:t>
            </a:r>
          </a:p>
        </p:txBody>
      </p:sp>
      <p:pic>
        <p:nvPicPr>
          <p:cNvPr id="36868" name="Picture 4" descr="tab1605">
            <a:extLst>
              <a:ext uri="{FF2B5EF4-FFF2-40B4-BE49-F238E27FC236}">
                <a16:creationId xmlns:a16="http://schemas.microsoft.com/office/drawing/2014/main" id="{EFBF6E83-506A-3EDF-B562-993E4D743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30400"/>
            <a:ext cx="57912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B2AB69D-AED9-1EA0-C1FB-06817185BD3D}"/>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38915" name="Rectangle 3">
            <a:extLst>
              <a:ext uri="{FF2B5EF4-FFF2-40B4-BE49-F238E27FC236}">
                <a16:creationId xmlns:a16="http://schemas.microsoft.com/office/drawing/2014/main" id="{C511F3E2-457F-2F78-2DC1-15E7699D8B10}"/>
              </a:ext>
            </a:extLst>
          </p:cNvPr>
          <p:cNvSpPr>
            <a:spLocks noGrp="1" noChangeArrowheads="1"/>
          </p:cNvSpPr>
          <p:nvPr>
            <p:ph type="body" idx="1"/>
          </p:nvPr>
        </p:nvSpPr>
        <p:spPr/>
        <p:txBody>
          <a:bodyPr/>
          <a:lstStyle/>
          <a:p>
            <a:pPr lvl="1" eaLnBrk="1" hangingPunct="1">
              <a:spcBef>
                <a:spcPts val="300"/>
              </a:spcBef>
              <a:spcAft>
                <a:spcPts val="600"/>
              </a:spcAft>
            </a:pPr>
            <a:r>
              <a:rPr lang="en-US" altLang="en-US" b="1">
                <a:solidFill>
                  <a:srgbClr val="00468F"/>
                </a:solidFill>
              </a:rPr>
              <a:t>Collusion is Profitable but Difficult to Achieve</a:t>
            </a:r>
          </a:p>
          <a:p>
            <a:pPr lvl="1" eaLnBrk="1" hangingPunct="1">
              <a:spcBef>
                <a:spcPts val="300"/>
              </a:spcBef>
              <a:spcAft>
                <a:spcPts val="600"/>
              </a:spcAft>
            </a:pPr>
            <a:r>
              <a:rPr lang="en-US" altLang="en-US"/>
              <a:t>The duopolists’ dilemma explains why it is difficult for firms to collude and achieve the maximum monopoly profit.</a:t>
            </a:r>
          </a:p>
          <a:p>
            <a:pPr lvl="1" eaLnBrk="1" hangingPunct="1">
              <a:spcBef>
                <a:spcPts val="300"/>
              </a:spcBef>
              <a:spcAft>
                <a:spcPts val="600"/>
              </a:spcAft>
            </a:pPr>
            <a:r>
              <a:rPr lang="en-US" altLang="en-US"/>
              <a:t>Even if collusion were legal, it would be individually rational for each firm to cheat on a collusive agreement and increase output.</a:t>
            </a:r>
          </a:p>
          <a:p>
            <a:pPr lvl="1" eaLnBrk="1" hangingPunct="1">
              <a:spcBef>
                <a:spcPts val="300"/>
              </a:spcBef>
              <a:spcAft>
                <a:spcPts val="600"/>
              </a:spcAft>
            </a:pPr>
            <a:r>
              <a:rPr lang="en-US" altLang="en-US"/>
              <a:t>In an international oil cartel, OPEC, countries frequently break the cartel agreement and overproduce.</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ABD0A69-9E2E-DC7A-F478-0449733B2B88}"/>
              </a:ext>
            </a:extLst>
          </p:cNvPr>
          <p:cNvSpPr>
            <a:spLocks noGrp="1" noChangeArrowheads="1"/>
          </p:cNvSpPr>
          <p:nvPr>
            <p:ph type="title"/>
          </p:nvPr>
        </p:nvSpPr>
        <p:spPr>
          <a:xfrm>
            <a:off x="1524000" y="381000"/>
            <a:ext cx="7086600" cy="1143000"/>
          </a:xfrm>
        </p:spPr>
        <p:txBody>
          <a:bodyPr/>
          <a:lstStyle/>
          <a:p>
            <a:pPr eaLnBrk="1" hangingPunct="1"/>
            <a:r>
              <a:rPr lang="en-US" altLang="en-US" sz="3000"/>
              <a:t>Oligopoly Models</a:t>
            </a:r>
          </a:p>
        </p:txBody>
      </p:sp>
      <p:sp>
        <p:nvSpPr>
          <p:cNvPr id="10243" name="Rectangle 3">
            <a:extLst>
              <a:ext uri="{FF2B5EF4-FFF2-40B4-BE49-F238E27FC236}">
                <a16:creationId xmlns:a16="http://schemas.microsoft.com/office/drawing/2014/main" id="{61D9CA36-5C4B-687D-B828-03E10063E5E2}"/>
              </a:ext>
            </a:extLst>
          </p:cNvPr>
          <p:cNvSpPr>
            <a:spLocks noGrp="1" noChangeArrowheads="1"/>
          </p:cNvSpPr>
          <p:nvPr>
            <p:ph type="body" idx="1"/>
          </p:nvPr>
        </p:nvSpPr>
        <p:spPr>
          <a:xfrm>
            <a:off x="381000" y="1524000"/>
            <a:ext cx="8229600" cy="4670425"/>
          </a:xfrm>
        </p:spPr>
        <p:txBody>
          <a:bodyPr/>
          <a:lstStyle/>
          <a:p>
            <a:pPr algn="ctr" eaLnBrk="1" hangingPunct="1">
              <a:buFont typeface="Webdings" pitchFamily="2" charset="2"/>
              <a:buNone/>
            </a:pPr>
            <a:r>
              <a:rPr lang="en-US" altLang="en-US"/>
              <a:t> OLIGOPOLIST MODELS</a:t>
            </a:r>
          </a:p>
        </p:txBody>
      </p:sp>
      <p:sp>
        <p:nvSpPr>
          <p:cNvPr id="10244" name="Line 4">
            <a:extLst>
              <a:ext uri="{FF2B5EF4-FFF2-40B4-BE49-F238E27FC236}">
                <a16:creationId xmlns:a16="http://schemas.microsoft.com/office/drawing/2014/main" id="{07C75D0D-31E6-3B0E-46FD-D892A03264D4}"/>
              </a:ext>
            </a:extLst>
          </p:cNvPr>
          <p:cNvSpPr>
            <a:spLocks noChangeShapeType="1"/>
          </p:cNvSpPr>
          <p:nvPr/>
        </p:nvSpPr>
        <p:spPr bwMode="auto">
          <a:xfrm>
            <a:off x="4343400" y="1981200"/>
            <a:ext cx="0" cy="609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5" name="Line 6">
            <a:extLst>
              <a:ext uri="{FF2B5EF4-FFF2-40B4-BE49-F238E27FC236}">
                <a16:creationId xmlns:a16="http://schemas.microsoft.com/office/drawing/2014/main" id="{A30411CD-1FB2-7C95-111C-FC434DC98D09}"/>
              </a:ext>
            </a:extLst>
          </p:cNvPr>
          <p:cNvSpPr>
            <a:spLocks noChangeShapeType="1"/>
          </p:cNvSpPr>
          <p:nvPr/>
        </p:nvSpPr>
        <p:spPr bwMode="auto">
          <a:xfrm>
            <a:off x="1752600" y="2590800"/>
            <a:ext cx="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 name="Rectangle 7">
            <a:extLst>
              <a:ext uri="{FF2B5EF4-FFF2-40B4-BE49-F238E27FC236}">
                <a16:creationId xmlns:a16="http://schemas.microsoft.com/office/drawing/2014/main" id="{6240EF18-6E20-E25A-F471-B29141E580DC}"/>
              </a:ext>
            </a:extLst>
          </p:cNvPr>
          <p:cNvSpPr>
            <a:spLocks noChangeArrowheads="1"/>
          </p:cNvSpPr>
          <p:nvPr/>
        </p:nvSpPr>
        <p:spPr bwMode="auto">
          <a:xfrm>
            <a:off x="381000" y="3200400"/>
            <a:ext cx="3581400" cy="299402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468F"/>
              </a:buClr>
              <a:buFont typeface="Webdings" pitchFamily="2" charset="2"/>
              <a:buChar char="&lt;"/>
              <a:defRPr sz="2800" b="1">
                <a:solidFill>
                  <a:srgbClr val="00468F"/>
                </a:solidFill>
                <a:latin typeface="Arial" panose="020B0604020202020204" pitchFamily="34" charset="0"/>
              </a:defRPr>
            </a:lvl1pPr>
            <a:lvl2pPr marL="742950" indent="-285750">
              <a:lnSpc>
                <a:spcPct val="105000"/>
              </a:lnSpc>
              <a:spcBef>
                <a:spcPct val="50000"/>
              </a:spcBef>
              <a:defRPr sz="2400">
                <a:solidFill>
                  <a:schemeClr val="tx1"/>
                </a:solidFill>
                <a:latin typeface="Arial" panose="020B0604020202020204" pitchFamily="34" charset="0"/>
              </a:defRPr>
            </a:lvl2pPr>
            <a:lvl3pPr marL="1143000" indent="-228600">
              <a:spcBef>
                <a:spcPct val="20000"/>
              </a:spcBef>
              <a:buClr>
                <a:srgbClr val="00468F"/>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400">
                <a:solidFill>
                  <a:schemeClr val="tx1"/>
                </a:solidFill>
              </a:rPr>
              <a:t>1.Non collusive model</a:t>
            </a:r>
          </a:p>
          <a:p>
            <a:pPr algn="just" eaLnBrk="1" hangingPunct="1">
              <a:spcBef>
                <a:spcPct val="0"/>
              </a:spcBef>
              <a:buClrTx/>
              <a:buFontTx/>
              <a:buChar char="•"/>
            </a:pPr>
            <a:r>
              <a:rPr lang="en-US" altLang="en-US" sz="2400" b="0">
                <a:solidFill>
                  <a:schemeClr val="tx1"/>
                </a:solidFill>
              </a:rPr>
              <a:t>Cournot model</a:t>
            </a:r>
          </a:p>
          <a:p>
            <a:pPr algn="just" eaLnBrk="1" hangingPunct="1">
              <a:spcBef>
                <a:spcPct val="0"/>
              </a:spcBef>
              <a:buClrTx/>
              <a:buFontTx/>
              <a:buChar char="•"/>
            </a:pPr>
            <a:r>
              <a:rPr lang="en-US" altLang="en-US" sz="2400" b="0">
                <a:solidFill>
                  <a:schemeClr val="tx1"/>
                </a:solidFill>
              </a:rPr>
              <a:t>Edgeworth model</a:t>
            </a:r>
          </a:p>
          <a:p>
            <a:pPr algn="just" eaLnBrk="1" hangingPunct="1">
              <a:spcBef>
                <a:spcPct val="0"/>
              </a:spcBef>
              <a:buClrTx/>
              <a:buFontTx/>
              <a:buChar char="•"/>
            </a:pPr>
            <a:r>
              <a:rPr lang="en-US" altLang="en-US" sz="2400" b="0">
                <a:solidFill>
                  <a:schemeClr val="tx1"/>
                </a:solidFill>
              </a:rPr>
              <a:t>Bertrand model</a:t>
            </a:r>
          </a:p>
          <a:p>
            <a:pPr algn="just" eaLnBrk="1" hangingPunct="1">
              <a:spcBef>
                <a:spcPct val="0"/>
              </a:spcBef>
              <a:buClrTx/>
              <a:buFontTx/>
              <a:buChar char="•"/>
            </a:pPr>
            <a:r>
              <a:rPr lang="en-US" altLang="en-US" sz="2400" b="0">
                <a:solidFill>
                  <a:schemeClr val="tx1"/>
                </a:solidFill>
              </a:rPr>
              <a:t>Stackelberg model</a:t>
            </a:r>
          </a:p>
          <a:p>
            <a:pPr algn="just" eaLnBrk="1" hangingPunct="1">
              <a:spcBef>
                <a:spcPct val="0"/>
              </a:spcBef>
              <a:buClrTx/>
              <a:buFontTx/>
              <a:buChar char="•"/>
            </a:pPr>
            <a:r>
              <a:rPr lang="en-US" altLang="en-US" sz="2400" b="0">
                <a:solidFill>
                  <a:schemeClr val="tx1"/>
                </a:solidFill>
              </a:rPr>
              <a:t>Sweezy’s model</a:t>
            </a:r>
          </a:p>
        </p:txBody>
      </p:sp>
      <p:sp>
        <p:nvSpPr>
          <p:cNvPr id="10247" name="Line 8">
            <a:extLst>
              <a:ext uri="{FF2B5EF4-FFF2-40B4-BE49-F238E27FC236}">
                <a16:creationId xmlns:a16="http://schemas.microsoft.com/office/drawing/2014/main" id="{D2480D8E-F61A-8B29-2019-847FEF23FA01}"/>
              </a:ext>
            </a:extLst>
          </p:cNvPr>
          <p:cNvSpPr>
            <a:spLocks noChangeShapeType="1"/>
          </p:cNvSpPr>
          <p:nvPr/>
        </p:nvSpPr>
        <p:spPr bwMode="auto">
          <a:xfrm>
            <a:off x="6781800" y="2590800"/>
            <a:ext cx="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8" name="Rectangle 9">
            <a:extLst>
              <a:ext uri="{FF2B5EF4-FFF2-40B4-BE49-F238E27FC236}">
                <a16:creationId xmlns:a16="http://schemas.microsoft.com/office/drawing/2014/main" id="{8555B91B-DD48-4F86-FEA0-95083D9B0927}"/>
              </a:ext>
            </a:extLst>
          </p:cNvPr>
          <p:cNvSpPr>
            <a:spLocks noChangeArrowheads="1"/>
          </p:cNvSpPr>
          <p:nvPr/>
        </p:nvSpPr>
        <p:spPr bwMode="auto">
          <a:xfrm>
            <a:off x="4643438" y="3200400"/>
            <a:ext cx="4343400" cy="299402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468F"/>
              </a:buClr>
              <a:buFont typeface="Webdings" pitchFamily="2" charset="2"/>
              <a:buChar char="&lt;"/>
              <a:defRPr sz="2800" b="1">
                <a:solidFill>
                  <a:srgbClr val="00468F"/>
                </a:solidFill>
                <a:latin typeface="Arial" panose="020B0604020202020204" pitchFamily="34" charset="0"/>
              </a:defRPr>
            </a:lvl1pPr>
            <a:lvl2pPr marL="742950" indent="-285750">
              <a:lnSpc>
                <a:spcPct val="105000"/>
              </a:lnSpc>
              <a:spcBef>
                <a:spcPct val="50000"/>
              </a:spcBef>
              <a:defRPr sz="2400">
                <a:solidFill>
                  <a:schemeClr val="tx1"/>
                </a:solidFill>
                <a:latin typeface="Arial" panose="020B0604020202020204" pitchFamily="34" charset="0"/>
              </a:defRPr>
            </a:lvl2pPr>
            <a:lvl3pPr marL="1143000" indent="-228600">
              <a:spcBef>
                <a:spcPct val="20000"/>
              </a:spcBef>
              <a:buClr>
                <a:srgbClr val="00468F"/>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Tx/>
              <a:buFontTx/>
              <a:buNone/>
            </a:pPr>
            <a:endParaRPr lang="en-US" altLang="en-US" sz="2400" b="0">
              <a:solidFill>
                <a:schemeClr val="tx1"/>
              </a:solidFill>
            </a:endParaRPr>
          </a:p>
          <a:p>
            <a:pPr algn="just" eaLnBrk="1" hangingPunct="1">
              <a:spcBef>
                <a:spcPct val="0"/>
              </a:spcBef>
              <a:buClrTx/>
              <a:buFontTx/>
              <a:buNone/>
            </a:pPr>
            <a:r>
              <a:rPr lang="en-US" altLang="en-US" sz="2400">
                <a:solidFill>
                  <a:schemeClr val="tx1"/>
                </a:solidFill>
              </a:rPr>
              <a:t>2.Collusive Model</a:t>
            </a:r>
          </a:p>
          <a:p>
            <a:pPr algn="just" eaLnBrk="1" hangingPunct="1">
              <a:spcBef>
                <a:spcPct val="0"/>
              </a:spcBef>
              <a:buClrTx/>
              <a:buFontTx/>
              <a:buChar char="•"/>
            </a:pPr>
            <a:r>
              <a:rPr lang="en-US" altLang="en-US" sz="2400" b="0">
                <a:solidFill>
                  <a:schemeClr val="tx1"/>
                </a:solidFill>
              </a:rPr>
              <a:t>Cartels</a:t>
            </a:r>
          </a:p>
          <a:p>
            <a:pPr algn="just" eaLnBrk="1" hangingPunct="1">
              <a:spcBef>
                <a:spcPct val="0"/>
              </a:spcBef>
              <a:buClrTx/>
              <a:buFontTx/>
              <a:buChar char="•"/>
            </a:pPr>
            <a:r>
              <a:rPr lang="en-US" altLang="en-US" sz="2400" b="0">
                <a:solidFill>
                  <a:schemeClr val="tx1"/>
                </a:solidFill>
              </a:rPr>
              <a:t>Low cost price leader</a:t>
            </a:r>
          </a:p>
          <a:p>
            <a:pPr algn="just" eaLnBrk="1" hangingPunct="1">
              <a:spcBef>
                <a:spcPct val="0"/>
              </a:spcBef>
              <a:buClrTx/>
              <a:buFontTx/>
              <a:buChar char="•"/>
            </a:pPr>
            <a:r>
              <a:rPr lang="en-US" altLang="en-US" sz="2400" b="0">
                <a:solidFill>
                  <a:schemeClr val="tx1"/>
                </a:solidFill>
              </a:rPr>
              <a:t>Market dominant price leader</a:t>
            </a:r>
          </a:p>
          <a:p>
            <a:pPr algn="just" eaLnBrk="1" hangingPunct="1">
              <a:spcBef>
                <a:spcPct val="0"/>
              </a:spcBef>
              <a:buClrTx/>
              <a:buFontTx/>
              <a:buChar char="•"/>
            </a:pPr>
            <a:r>
              <a:rPr lang="en-US" altLang="en-US" sz="2400" b="0">
                <a:solidFill>
                  <a:schemeClr val="tx1"/>
                </a:solidFill>
              </a:rPr>
              <a:t>Barometric price leader</a:t>
            </a:r>
          </a:p>
          <a:p>
            <a:pPr algn="just" eaLnBrk="1" hangingPunct="1">
              <a:spcBef>
                <a:spcPct val="0"/>
              </a:spcBef>
              <a:buClrTx/>
              <a:buFontTx/>
              <a:buChar char="•"/>
            </a:pPr>
            <a:endParaRPr lang="en-US" altLang="en-US" sz="2400" b="0">
              <a:solidFill>
                <a:schemeClr val="tx1"/>
              </a:solidFill>
            </a:endParaRPr>
          </a:p>
          <a:p>
            <a:pPr algn="just" eaLnBrk="1" hangingPunct="1">
              <a:spcBef>
                <a:spcPct val="0"/>
              </a:spcBef>
              <a:buClrTx/>
              <a:buFontTx/>
              <a:buChar char="•"/>
            </a:pPr>
            <a:endParaRPr lang="en-US" altLang="en-US" sz="2400" b="0">
              <a:solidFill>
                <a:schemeClr val="tx1"/>
              </a:solidFill>
            </a:endParaRPr>
          </a:p>
        </p:txBody>
      </p:sp>
      <p:sp>
        <p:nvSpPr>
          <p:cNvPr id="10249" name="Line 10">
            <a:extLst>
              <a:ext uri="{FF2B5EF4-FFF2-40B4-BE49-F238E27FC236}">
                <a16:creationId xmlns:a16="http://schemas.microsoft.com/office/drawing/2014/main" id="{67F6A9EF-F03B-1823-9337-00009D594960}"/>
              </a:ext>
            </a:extLst>
          </p:cNvPr>
          <p:cNvSpPr>
            <a:spLocks noChangeShapeType="1"/>
          </p:cNvSpPr>
          <p:nvPr/>
        </p:nvSpPr>
        <p:spPr bwMode="auto">
          <a:xfrm>
            <a:off x="1752600" y="2590800"/>
            <a:ext cx="50292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DF9A8A2-0F17-860E-103A-4C53800B8BF9}"/>
              </a:ext>
            </a:extLst>
          </p:cNvPr>
          <p:cNvSpPr>
            <a:spLocks noGrp="1" noChangeArrowheads="1"/>
          </p:cNvSpPr>
          <p:nvPr>
            <p:ph type="title"/>
          </p:nvPr>
        </p:nvSpPr>
        <p:spPr/>
        <p:txBody>
          <a:bodyPr/>
          <a:lstStyle/>
          <a:p>
            <a:pPr eaLnBrk="1" hangingPunct="1"/>
            <a:r>
              <a:rPr lang="en-US" altLang="en-US"/>
              <a:t>Let’s Play Prisoners’ dilemma!</a:t>
            </a:r>
          </a:p>
        </p:txBody>
      </p:sp>
      <p:sp>
        <p:nvSpPr>
          <p:cNvPr id="39939" name="Rectangle 3">
            <a:extLst>
              <a:ext uri="{FF2B5EF4-FFF2-40B4-BE49-F238E27FC236}">
                <a16:creationId xmlns:a16="http://schemas.microsoft.com/office/drawing/2014/main" id="{8C955A14-043B-737B-CD18-26213C2C3A47}"/>
              </a:ext>
            </a:extLst>
          </p:cNvPr>
          <p:cNvSpPr>
            <a:spLocks noGrp="1" noChangeArrowheads="1"/>
          </p:cNvSpPr>
          <p:nvPr>
            <p:ph type="body" idx="1"/>
          </p:nvPr>
        </p:nvSpPr>
        <p:spPr/>
        <p:txBody>
          <a:bodyPr/>
          <a:lstStyle/>
          <a:p>
            <a:pPr algn="just" eaLnBrk="1" hangingPunct="1"/>
            <a:r>
              <a:rPr lang="en-US" altLang="en-US"/>
              <a:t>Now you (player 1) play this with your neighbor (player 2) in two ways:</a:t>
            </a:r>
          </a:p>
          <a:p>
            <a:pPr algn="just" eaLnBrk="1" hangingPunct="1">
              <a:buFont typeface="Wingdings" pitchFamily="2" charset="2"/>
              <a:buChar char="Ø"/>
            </a:pPr>
            <a:r>
              <a:rPr lang="en-US" altLang="en-US"/>
              <a:t>Each of you decide your strategy (either to confess to refuse) simultaneously without talking to each other.  Write your choice.</a:t>
            </a:r>
          </a:p>
          <a:p>
            <a:pPr algn="just" eaLnBrk="1" hangingPunct="1">
              <a:buFont typeface="Wingdings" pitchFamily="2" charset="2"/>
              <a:buChar char="Ø"/>
            </a:pPr>
            <a:r>
              <a:rPr lang="en-US" altLang="en-US"/>
              <a:t>Now discuss and decide amongst yourselves what each of you should do and then write your choice on the sheet.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8E0326B-89F2-6F23-1860-07153E850513}"/>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40963" name="Rectangle 3">
            <a:extLst>
              <a:ext uri="{FF2B5EF4-FFF2-40B4-BE49-F238E27FC236}">
                <a16:creationId xmlns:a16="http://schemas.microsoft.com/office/drawing/2014/main" id="{F9686A84-912C-189F-2057-307CFF39F923}"/>
              </a:ext>
            </a:extLst>
          </p:cNvPr>
          <p:cNvSpPr>
            <a:spLocks noGrp="1" noChangeArrowheads="1"/>
          </p:cNvSpPr>
          <p:nvPr>
            <p:ph type="body" idx="1"/>
          </p:nvPr>
        </p:nvSpPr>
        <p:spPr/>
        <p:txBody>
          <a:bodyPr/>
          <a:lstStyle/>
          <a:p>
            <a:pPr lvl="1" eaLnBrk="1" hangingPunct="1">
              <a:spcBef>
                <a:spcPts val="300"/>
              </a:spcBef>
              <a:spcAft>
                <a:spcPts val="600"/>
              </a:spcAft>
            </a:pPr>
            <a:r>
              <a:rPr lang="en-US" altLang="en-US" b="1">
                <a:solidFill>
                  <a:srgbClr val="00468F"/>
                </a:solidFill>
              </a:rPr>
              <a:t>Equilibrium</a:t>
            </a:r>
          </a:p>
          <a:p>
            <a:pPr lvl="1" eaLnBrk="1" hangingPunct="1">
              <a:spcBef>
                <a:spcPts val="300"/>
              </a:spcBef>
              <a:spcAft>
                <a:spcPts val="600"/>
              </a:spcAft>
            </a:pPr>
            <a:r>
              <a:rPr lang="en-US" altLang="en-US"/>
              <a:t>Occurs when each player takes the best possible action given the action of the other player.</a:t>
            </a:r>
          </a:p>
          <a:p>
            <a:pPr lvl="1" eaLnBrk="1" hangingPunct="1">
              <a:spcBef>
                <a:spcPts val="300"/>
              </a:spcBef>
              <a:spcAft>
                <a:spcPts val="600"/>
              </a:spcAft>
            </a:pPr>
            <a:r>
              <a:rPr lang="en-US" altLang="en-US" sz="2600" b="1">
                <a:solidFill>
                  <a:srgbClr val="FF0000"/>
                </a:solidFill>
              </a:rPr>
              <a:t>Nash equilibrium</a:t>
            </a:r>
          </a:p>
          <a:p>
            <a:pPr lvl="1" eaLnBrk="1" hangingPunct="1">
              <a:spcBef>
                <a:spcPts val="300"/>
              </a:spcBef>
              <a:spcAft>
                <a:spcPts val="600"/>
              </a:spcAft>
            </a:pPr>
            <a:r>
              <a:rPr lang="en-US" altLang="en-US"/>
              <a:t>An equilibrium in which each player takes the best possible action given the action of the other player.</a:t>
            </a:r>
          </a:p>
          <a:p>
            <a:pPr lvl="1" eaLnBrk="1" hangingPunct="1">
              <a:spcBef>
                <a:spcPts val="300"/>
              </a:spcBef>
              <a:spcAft>
                <a:spcPts val="600"/>
              </a:spcAft>
            </a:pPr>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FD8527C-E483-DF14-D3DF-5B9A29E8231F}"/>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41987" name="Rectangle 3">
            <a:extLst>
              <a:ext uri="{FF2B5EF4-FFF2-40B4-BE49-F238E27FC236}">
                <a16:creationId xmlns:a16="http://schemas.microsoft.com/office/drawing/2014/main" id="{82ACF6FB-1CD5-B51C-93B6-8F94C25A0901}"/>
              </a:ext>
            </a:extLst>
          </p:cNvPr>
          <p:cNvSpPr>
            <a:spLocks noGrp="1" noChangeArrowheads="1"/>
          </p:cNvSpPr>
          <p:nvPr>
            <p:ph type="body" idx="1"/>
          </p:nvPr>
        </p:nvSpPr>
        <p:spPr/>
        <p:txBody>
          <a:bodyPr/>
          <a:lstStyle/>
          <a:p>
            <a:pPr lvl="1" algn="just" eaLnBrk="1" hangingPunct="1">
              <a:spcBef>
                <a:spcPts val="300"/>
              </a:spcBef>
              <a:spcAft>
                <a:spcPts val="600"/>
              </a:spcAft>
            </a:pPr>
            <a:r>
              <a:rPr lang="en-US" altLang="en-US"/>
              <a:t>The Nash equilibrium for Art and Bob is to confess.</a:t>
            </a:r>
          </a:p>
          <a:p>
            <a:pPr lvl="1" algn="just" eaLnBrk="1" hangingPunct="1">
              <a:spcBef>
                <a:spcPts val="300"/>
              </a:spcBef>
              <a:spcAft>
                <a:spcPts val="600"/>
              </a:spcAft>
            </a:pPr>
            <a:r>
              <a:rPr lang="en-US" altLang="en-US" b="1">
                <a:solidFill>
                  <a:srgbClr val="00468F"/>
                </a:solidFill>
              </a:rPr>
              <a:t>Not the Best Outcome</a:t>
            </a:r>
          </a:p>
          <a:p>
            <a:pPr lvl="1" algn="just" eaLnBrk="1" hangingPunct="1">
              <a:spcBef>
                <a:spcPts val="300"/>
              </a:spcBef>
              <a:spcAft>
                <a:spcPts val="600"/>
              </a:spcAft>
            </a:pPr>
            <a:r>
              <a:rPr lang="en-US" altLang="en-US"/>
              <a:t>The equilibrium of the prisoners’ dilemma is not the best outcome.</a:t>
            </a:r>
          </a:p>
          <a:p>
            <a:pPr lvl="1" algn="just" eaLnBrk="1" hangingPunct="1">
              <a:spcBef>
                <a:spcPts val="300"/>
              </a:spcBef>
              <a:spcAft>
                <a:spcPts val="600"/>
              </a:spcAft>
            </a:pPr>
            <a:r>
              <a:rPr lang="en-US" altLang="en-US" b="1">
                <a:solidFill>
                  <a:srgbClr val="00468F"/>
                </a:solidFill>
              </a:rPr>
              <a:t>Dominant Strategy</a:t>
            </a:r>
            <a:endParaRPr lang="en-US" altLang="en-US">
              <a:solidFill>
                <a:srgbClr val="3333CC"/>
              </a:solidFill>
            </a:endParaRPr>
          </a:p>
          <a:p>
            <a:pPr lvl="1" algn="just" eaLnBrk="1" hangingPunct="1">
              <a:spcBef>
                <a:spcPts val="300"/>
              </a:spcBef>
              <a:spcAft>
                <a:spcPts val="600"/>
              </a:spcAft>
            </a:pPr>
            <a:r>
              <a:rPr lang="en-US" altLang="en-US"/>
              <a:t>Dominant Strategy is one that gives optimum pay off , no matter what the opponent does.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F1C91D9-141A-3EA7-06DD-204CE5044706}"/>
              </a:ext>
            </a:extLst>
          </p:cNvPr>
          <p:cNvSpPr>
            <a:spLocks noGrp="1" noChangeArrowheads="1"/>
          </p:cNvSpPr>
          <p:nvPr>
            <p:ph type="title"/>
          </p:nvPr>
        </p:nvSpPr>
        <p:spPr/>
        <p:txBody>
          <a:bodyPr/>
          <a:lstStyle/>
          <a:p>
            <a:pPr eaLnBrk="1" hangingPunct="1"/>
            <a:r>
              <a:rPr lang="en-US" altLang="en-US"/>
              <a:t>GAME THEORY</a:t>
            </a:r>
            <a:endParaRPr lang="en-CA" altLang="en-US"/>
          </a:p>
        </p:txBody>
      </p:sp>
      <p:sp>
        <p:nvSpPr>
          <p:cNvPr id="43011" name="Rectangle 3">
            <a:extLst>
              <a:ext uri="{FF2B5EF4-FFF2-40B4-BE49-F238E27FC236}">
                <a16:creationId xmlns:a16="http://schemas.microsoft.com/office/drawing/2014/main" id="{16E24536-95B7-E3B0-4CFA-34AD9EA139BC}"/>
              </a:ext>
            </a:extLst>
          </p:cNvPr>
          <p:cNvSpPr>
            <a:spLocks noGrp="1" noChangeArrowheads="1"/>
          </p:cNvSpPr>
          <p:nvPr>
            <p:ph type="body" idx="1"/>
          </p:nvPr>
        </p:nvSpPr>
        <p:spPr/>
        <p:txBody>
          <a:bodyPr/>
          <a:lstStyle/>
          <a:p>
            <a:pPr lvl="1" eaLnBrk="1" hangingPunct="1">
              <a:spcBef>
                <a:spcPts val="300"/>
              </a:spcBef>
              <a:spcAft>
                <a:spcPts val="600"/>
              </a:spcAft>
            </a:pPr>
            <a:r>
              <a:rPr lang="en-US" altLang="en-US" b="1">
                <a:solidFill>
                  <a:srgbClr val="00468F"/>
                </a:solidFill>
              </a:rPr>
              <a:t>Collusion is Profitable but Difficult to Achieve</a:t>
            </a:r>
          </a:p>
          <a:p>
            <a:pPr lvl="1" eaLnBrk="1" hangingPunct="1">
              <a:spcBef>
                <a:spcPts val="300"/>
              </a:spcBef>
              <a:spcAft>
                <a:spcPts val="600"/>
              </a:spcAft>
            </a:pPr>
            <a:r>
              <a:rPr lang="en-US" altLang="en-US"/>
              <a:t>The duopolists’ dilemma explains why it is difficult for firms to collude and achieve the maximum monopoly profit.</a:t>
            </a:r>
          </a:p>
          <a:p>
            <a:pPr lvl="1" eaLnBrk="1" hangingPunct="1">
              <a:spcBef>
                <a:spcPts val="300"/>
              </a:spcBef>
              <a:spcAft>
                <a:spcPts val="600"/>
              </a:spcAft>
            </a:pPr>
            <a:r>
              <a:rPr lang="en-US" altLang="en-US"/>
              <a:t>Even if collusion were legal, it would be individually rational for each firm to cheat on a collusive agreement and increase output.</a:t>
            </a:r>
          </a:p>
          <a:p>
            <a:pPr lvl="1" eaLnBrk="1" hangingPunct="1">
              <a:spcBef>
                <a:spcPts val="300"/>
              </a:spcBef>
              <a:spcAft>
                <a:spcPts val="600"/>
              </a:spcAft>
            </a:pPr>
            <a:r>
              <a:rPr lang="en-US" altLang="en-US"/>
              <a:t>In an international oil cartel, OPEC, countries frequently break the cartel agreement and overproduce.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3A9B1EF-A7E8-C166-963A-C0E2771A12D9}"/>
              </a:ext>
            </a:extLst>
          </p:cNvPr>
          <p:cNvSpPr>
            <a:spLocks noGrp="1" noChangeArrowheads="1"/>
          </p:cNvSpPr>
          <p:nvPr>
            <p:ph type="title"/>
          </p:nvPr>
        </p:nvSpPr>
        <p:spPr>
          <a:xfrm>
            <a:off x="1524000" y="685800"/>
            <a:ext cx="7086600" cy="838200"/>
          </a:xfrm>
        </p:spPr>
        <p:txBody>
          <a:bodyPr/>
          <a:lstStyle/>
          <a:p>
            <a:pPr eaLnBrk="1" hangingPunct="1"/>
            <a:r>
              <a:rPr lang="en-US" altLang="en-US"/>
              <a:t>Relevance Prisoner’s Dilemma to Oligopoly</a:t>
            </a:r>
          </a:p>
        </p:txBody>
      </p:sp>
      <p:sp>
        <p:nvSpPr>
          <p:cNvPr id="44035" name="Rectangle 3">
            <a:extLst>
              <a:ext uri="{FF2B5EF4-FFF2-40B4-BE49-F238E27FC236}">
                <a16:creationId xmlns:a16="http://schemas.microsoft.com/office/drawing/2014/main" id="{E4E80678-EB7F-1E16-1AE2-B1446EE6DDD1}"/>
              </a:ext>
            </a:extLst>
          </p:cNvPr>
          <p:cNvSpPr>
            <a:spLocks noGrp="1" noChangeArrowheads="1"/>
          </p:cNvSpPr>
          <p:nvPr>
            <p:ph type="body" idx="1"/>
          </p:nvPr>
        </p:nvSpPr>
        <p:spPr/>
        <p:txBody>
          <a:bodyPr/>
          <a:lstStyle/>
          <a:p>
            <a:pPr algn="just" eaLnBrk="1" hangingPunct="1"/>
            <a:r>
              <a:rPr lang="en-US" altLang="en-US"/>
              <a:t>Prisoner’s Dilemma explains the nature of problems oligopoly forms are confronted with in formulation of their business strategy with respect to </a:t>
            </a:r>
          </a:p>
          <a:p>
            <a:pPr eaLnBrk="1" hangingPunct="1">
              <a:buFont typeface="Webdings" pitchFamily="2" charset="2"/>
              <a:buNone/>
            </a:pPr>
            <a:endParaRPr lang="en-US" altLang="en-US"/>
          </a:p>
          <a:p>
            <a:pPr eaLnBrk="1" hangingPunct="1">
              <a:buFontTx/>
              <a:buChar char="-"/>
            </a:pPr>
            <a:r>
              <a:rPr lang="en-US" altLang="en-US"/>
              <a:t>Strategic advertising      </a:t>
            </a:r>
          </a:p>
          <a:p>
            <a:pPr eaLnBrk="1" hangingPunct="1">
              <a:buFontTx/>
              <a:buChar char="-"/>
            </a:pPr>
            <a:r>
              <a:rPr lang="en-US" altLang="en-US"/>
              <a:t>Price cutting </a:t>
            </a:r>
          </a:p>
          <a:p>
            <a:pPr eaLnBrk="1" hangingPunct="1">
              <a:buFontTx/>
              <a:buChar char="-"/>
            </a:pPr>
            <a:r>
              <a:rPr lang="en-US" altLang="en-US"/>
              <a:t>Cheating incase of cartel</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19465A3-2826-41C1-C086-137678A3EFA8}"/>
              </a:ext>
            </a:extLst>
          </p:cNvPr>
          <p:cNvSpPr>
            <a:spLocks noGrp="1"/>
          </p:cNvSpPr>
          <p:nvPr>
            <p:ph type="title"/>
          </p:nvPr>
        </p:nvSpPr>
        <p:spPr>
          <a:xfrm>
            <a:off x="1524000" y="746125"/>
            <a:ext cx="7391400" cy="701675"/>
          </a:xfrm>
        </p:spPr>
        <p:txBody>
          <a:bodyPr/>
          <a:lstStyle/>
          <a:p>
            <a:r>
              <a:rPr lang="en-US" altLang="en-US" sz="2800"/>
              <a:t>Dominant strategy</a:t>
            </a:r>
            <a:endParaRPr lang="en-IN" altLang="en-US"/>
          </a:p>
        </p:txBody>
      </p:sp>
      <p:sp>
        <p:nvSpPr>
          <p:cNvPr id="45059" name="Content Placeholder 2">
            <a:extLst>
              <a:ext uri="{FF2B5EF4-FFF2-40B4-BE49-F238E27FC236}">
                <a16:creationId xmlns:a16="http://schemas.microsoft.com/office/drawing/2014/main" id="{EFF773A2-DE12-B6EE-C775-8DE9F24F7CD9}"/>
              </a:ext>
            </a:extLst>
          </p:cNvPr>
          <p:cNvSpPr>
            <a:spLocks noGrp="1"/>
          </p:cNvSpPr>
          <p:nvPr>
            <p:ph idx="1"/>
          </p:nvPr>
        </p:nvSpPr>
        <p:spPr>
          <a:xfrm>
            <a:off x="533400" y="1524000"/>
            <a:ext cx="8229600" cy="4525963"/>
          </a:xfrm>
        </p:spPr>
        <p:txBody>
          <a:bodyPr/>
          <a:lstStyle/>
          <a:p>
            <a:r>
              <a:rPr lang="en-US" altLang="en-US" sz="2400"/>
              <a:t>Dominant strategy : Strategy that is optimal no matter what an opponent does.</a:t>
            </a:r>
          </a:p>
          <a:p>
            <a:r>
              <a:rPr lang="en-US" altLang="en-US" sz="2400"/>
              <a:t>Eg: </a:t>
            </a:r>
            <a:r>
              <a:rPr lang="en-US" altLang="en-US" sz="2400">
                <a:solidFill>
                  <a:schemeClr val="tx1"/>
                </a:solidFill>
              </a:rPr>
              <a:t>Suppose Firms </a:t>
            </a:r>
            <a:r>
              <a:rPr lang="en-US" altLang="en-US" sz="2400" i="1">
                <a:solidFill>
                  <a:schemeClr val="tx1"/>
                </a:solidFill>
              </a:rPr>
              <a:t>A </a:t>
            </a:r>
            <a:r>
              <a:rPr lang="en-US" altLang="en-US" sz="2400">
                <a:solidFill>
                  <a:schemeClr val="tx1"/>
                </a:solidFill>
              </a:rPr>
              <a:t>and </a:t>
            </a:r>
            <a:r>
              <a:rPr lang="en-US" altLang="en-US" sz="2400" i="1">
                <a:solidFill>
                  <a:schemeClr val="tx1"/>
                </a:solidFill>
              </a:rPr>
              <a:t>B</a:t>
            </a:r>
            <a:r>
              <a:rPr lang="en-US" altLang="en-US" sz="2400">
                <a:solidFill>
                  <a:schemeClr val="tx1"/>
                </a:solidFill>
              </a:rPr>
              <a:t> sell competing products and are deciding whether to undertake advertising campaigns. Each firm will be affected by its competitor’s decision.</a:t>
            </a:r>
          </a:p>
          <a:p>
            <a:endParaRPr lang="en-IN" altLang="en-US"/>
          </a:p>
        </p:txBody>
      </p:sp>
      <p:pic>
        <p:nvPicPr>
          <p:cNvPr id="4" name="Picture 3" descr="table13.01.gif">
            <a:extLst>
              <a:ext uri="{FF2B5EF4-FFF2-40B4-BE49-F238E27FC236}">
                <a16:creationId xmlns:a16="http://schemas.microsoft.com/office/drawing/2014/main" id="{EAB5BA69-F476-8D42-13CE-54ACC6EBE8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038" y="3886200"/>
            <a:ext cx="77819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3EA1-E446-D2EF-C2B5-51107E65EC6F}"/>
              </a:ext>
            </a:extLst>
          </p:cNvPr>
          <p:cNvSpPr>
            <a:spLocks noGrp="1"/>
          </p:cNvSpPr>
          <p:nvPr>
            <p:ph type="title"/>
          </p:nvPr>
        </p:nvSpPr>
        <p:spPr/>
        <p:txBody>
          <a:bodyPr>
            <a:normAutofit fontScale="90000"/>
          </a:bodyPr>
          <a:lstStyle/>
          <a:p>
            <a:pPr>
              <a:defRPr/>
            </a:pPr>
            <a:r>
              <a:rPr lang="en-IN" sz="3600" dirty="0"/>
              <a:t>GAME THEORY</a:t>
            </a:r>
          </a:p>
        </p:txBody>
      </p:sp>
      <p:sp>
        <p:nvSpPr>
          <p:cNvPr id="46083" name="Content Placeholder 2">
            <a:extLst>
              <a:ext uri="{FF2B5EF4-FFF2-40B4-BE49-F238E27FC236}">
                <a16:creationId xmlns:a16="http://schemas.microsoft.com/office/drawing/2014/main" id="{198987ED-C33A-CE03-4930-8C1E1A55A3AC}"/>
              </a:ext>
            </a:extLst>
          </p:cNvPr>
          <p:cNvSpPr>
            <a:spLocks noGrp="1"/>
          </p:cNvSpPr>
          <p:nvPr>
            <p:ph idx="1"/>
          </p:nvPr>
        </p:nvSpPr>
        <p:spPr/>
        <p:txBody>
          <a:bodyPr/>
          <a:lstStyle/>
          <a:p>
            <a:r>
              <a:rPr lang="en-US" altLang="en-US"/>
              <a:t>Equilibrium in dominant strategies : Outcome of a game in which each firm is doing the best it can regardless of what its competitors are doing</a:t>
            </a:r>
            <a:endParaRPr lang="en-IN" altLang="en-US"/>
          </a:p>
        </p:txBody>
      </p:sp>
      <p:grpSp>
        <p:nvGrpSpPr>
          <p:cNvPr id="5" name="Group 12">
            <a:extLst>
              <a:ext uri="{FF2B5EF4-FFF2-40B4-BE49-F238E27FC236}">
                <a16:creationId xmlns:a16="http://schemas.microsoft.com/office/drawing/2014/main" id="{14A55AE5-7295-F7C3-EF43-2FE97608273E}"/>
              </a:ext>
            </a:extLst>
          </p:cNvPr>
          <p:cNvGrpSpPr>
            <a:grpSpLocks/>
          </p:cNvGrpSpPr>
          <p:nvPr/>
        </p:nvGrpSpPr>
        <p:grpSpPr bwMode="auto">
          <a:xfrm>
            <a:off x="609600" y="4495800"/>
            <a:ext cx="8001000" cy="1447800"/>
            <a:chOff x="218810" y="5511552"/>
            <a:chExt cx="8001000" cy="1447800"/>
          </a:xfrm>
        </p:grpSpPr>
        <p:sp>
          <p:nvSpPr>
            <p:cNvPr id="46085" name="Rectangle 12">
              <a:extLst>
                <a:ext uri="{FF2B5EF4-FFF2-40B4-BE49-F238E27FC236}">
                  <a16:creationId xmlns:a16="http://schemas.microsoft.com/office/drawing/2014/main" id="{51B1E98D-035F-1C93-9B76-C9C01AD2A9DD}"/>
                </a:ext>
              </a:extLst>
            </p:cNvPr>
            <p:cNvSpPr>
              <a:spLocks noChangeArrowheads="1"/>
            </p:cNvSpPr>
            <p:nvPr/>
          </p:nvSpPr>
          <p:spPr bwMode="auto">
            <a:xfrm>
              <a:off x="218810" y="5511552"/>
              <a:ext cx="7848600" cy="1447800"/>
            </a:xfrm>
            <a:prstGeom prst="rect">
              <a:avLst/>
            </a:prstGeom>
            <a:noFill/>
            <a:ln w="25400"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indent="290513">
                <a:spcBef>
                  <a:spcPct val="20000"/>
                </a:spcBef>
                <a:buClr>
                  <a:srgbClr val="00468F"/>
                </a:buClr>
                <a:buFont typeface="Webdings" pitchFamily="2" charset="2"/>
                <a:buChar char="&lt;"/>
                <a:defRPr sz="2800" b="1">
                  <a:solidFill>
                    <a:srgbClr val="00468F"/>
                  </a:solidFill>
                  <a:latin typeface="Arial" panose="020B0604020202020204" pitchFamily="34" charset="0"/>
                </a:defRPr>
              </a:lvl1pPr>
              <a:lvl2pPr marL="742950" indent="-285750">
                <a:lnSpc>
                  <a:spcPct val="105000"/>
                </a:lnSpc>
                <a:spcBef>
                  <a:spcPct val="50000"/>
                </a:spcBef>
                <a:defRPr sz="2400">
                  <a:solidFill>
                    <a:schemeClr val="tx1"/>
                  </a:solidFill>
                  <a:latin typeface="Arial" panose="020B0604020202020204" pitchFamily="34" charset="0"/>
                </a:defRPr>
              </a:lvl2pPr>
              <a:lvl3pPr marL="1143000" indent="-228600">
                <a:spcBef>
                  <a:spcPct val="20000"/>
                </a:spcBef>
                <a:buClr>
                  <a:srgbClr val="00468F"/>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AutoNum type="arabicPeriod"/>
              </a:pPr>
              <a:endParaRPr lang="en-US" altLang="en-US" sz="1800" b="0">
                <a:solidFill>
                  <a:schemeClr val="tx1"/>
                </a:solidFill>
                <a:latin typeface="Palatino" pitchFamily="2" charset="77"/>
              </a:endParaRPr>
            </a:p>
          </p:txBody>
        </p:sp>
        <p:sp>
          <p:nvSpPr>
            <p:cNvPr id="46086" name="Rectangle 93">
              <a:extLst>
                <a:ext uri="{FF2B5EF4-FFF2-40B4-BE49-F238E27FC236}">
                  <a16:creationId xmlns:a16="http://schemas.microsoft.com/office/drawing/2014/main" id="{6626CD8D-A3E2-4750-E81B-7958F1649003}"/>
                </a:ext>
              </a:extLst>
            </p:cNvPr>
            <p:cNvSpPr>
              <a:spLocks noChangeArrowheads="1"/>
            </p:cNvSpPr>
            <p:nvPr/>
          </p:nvSpPr>
          <p:spPr bwMode="auto">
            <a:xfrm>
              <a:off x="371210" y="5511552"/>
              <a:ext cx="78486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468F"/>
                </a:buClr>
                <a:buFont typeface="Webdings" pitchFamily="2" charset="2"/>
                <a:buChar char="&lt;"/>
                <a:tabLst>
                  <a:tab pos="2293938" algn="l"/>
                </a:tabLst>
                <a:defRPr sz="2800" b="1">
                  <a:solidFill>
                    <a:srgbClr val="00468F"/>
                  </a:solidFill>
                  <a:latin typeface="Arial" panose="020B0604020202020204" pitchFamily="34" charset="0"/>
                </a:defRPr>
              </a:lvl1pPr>
              <a:lvl2pPr marL="742950" indent="-285750">
                <a:lnSpc>
                  <a:spcPct val="105000"/>
                </a:lnSpc>
                <a:spcBef>
                  <a:spcPct val="50000"/>
                </a:spcBef>
                <a:tabLst>
                  <a:tab pos="2293938" algn="l"/>
                </a:tabLst>
                <a:defRPr sz="2400">
                  <a:solidFill>
                    <a:schemeClr val="tx1"/>
                  </a:solidFill>
                  <a:latin typeface="Arial" panose="020B0604020202020204" pitchFamily="34" charset="0"/>
                </a:defRPr>
              </a:lvl2pPr>
              <a:lvl3pPr marL="1143000" indent="-228600">
                <a:spcBef>
                  <a:spcPct val="20000"/>
                </a:spcBef>
                <a:buClr>
                  <a:srgbClr val="00468F"/>
                </a:buClr>
                <a:buChar char="•"/>
                <a:tabLst>
                  <a:tab pos="2293938" algn="l"/>
                </a:tabLst>
                <a:defRPr sz="2400">
                  <a:solidFill>
                    <a:schemeClr val="tx1"/>
                  </a:solidFill>
                  <a:latin typeface="Arial" panose="020B0604020202020204" pitchFamily="34" charset="0"/>
                </a:defRPr>
              </a:lvl3pPr>
              <a:lvl4pPr marL="1600200" indent="-228600">
                <a:spcBef>
                  <a:spcPct val="20000"/>
                </a:spcBef>
                <a:buChar char="–"/>
                <a:tabLst>
                  <a:tab pos="2293938" algn="l"/>
                </a:tabLst>
                <a:defRPr sz="2000">
                  <a:solidFill>
                    <a:schemeClr val="tx1"/>
                  </a:solidFill>
                  <a:latin typeface="Arial" panose="020B0604020202020204" pitchFamily="34" charset="0"/>
                </a:defRPr>
              </a:lvl4pPr>
              <a:lvl5pPr marL="2057400" indent="-228600">
                <a:spcBef>
                  <a:spcPct val="20000"/>
                </a:spcBef>
                <a:buChar char="»"/>
                <a:tabLst>
                  <a:tab pos="229393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9393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9393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9393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93938" algn="l"/>
                </a:tabLst>
                <a:defRPr sz="2000">
                  <a:solidFill>
                    <a:schemeClr val="tx1"/>
                  </a:solidFill>
                  <a:latin typeface="Arial" panose="020B0604020202020204" pitchFamily="34" charset="0"/>
                </a:defRPr>
              </a:lvl9pPr>
            </a:lstStyle>
            <a:p>
              <a:pPr eaLnBrk="1" hangingPunct="1">
                <a:spcBef>
                  <a:spcPct val="50000"/>
                </a:spcBef>
                <a:buClrTx/>
                <a:buFontTx/>
                <a:buNone/>
              </a:pPr>
              <a:r>
                <a:rPr lang="en-US" altLang="en-US" sz="1800" b="0" i="1">
                  <a:solidFill>
                    <a:schemeClr val="tx1"/>
                  </a:solidFill>
                </a:rPr>
                <a:t>Dominant Strategies: 	</a:t>
              </a:r>
              <a:r>
                <a:rPr lang="en-US" altLang="en-US" sz="1800" b="0">
                  <a:solidFill>
                    <a:schemeClr val="tx1"/>
                  </a:solidFill>
                </a:rPr>
                <a:t>I’m doing the best I can </a:t>
              </a:r>
              <a:r>
                <a:rPr lang="en-US" altLang="en-US" sz="1800" b="0" i="1">
                  <a:solidFill>
                    <a:schemeClr val="tx1"/>
                  </a:solidFill>
                </a:rPr>
                <a:t>no matter what you do</a:t>
              </a:r>
              <a:r>
                <a:rPr lang="en-US" altLang="en-US" sz="1800" b="0">
                  <a:solidFill>
                    <a:schemeClr val="tx1"/>
                  </a:solidFill>
                </a:rPr>
                <a:t>.	You’re doing the best you can </a:t>
              </a:r>
              <a:r>
                <a:rPr lang="en-US" altLang="en-US" sz="1800" b="0" i="1">
                  <a:solidFill>
                    <a:schemeClr val="tx1"/>
                  </a:solidFill>
                </a:rPr>
                <a:t>no matter what I do</a:t>
              </a:r>
              <a:r>
                <a:rPr lang="en-US" altLang="en-US" sz="1800" b="0">
                  <a:solidFill>
                    <a:schemeClr val="tx1"/>
                  </a:solidFill>
                </a:rPr>
                <a:t>.</a:t>
              </a:r>
            </a:p>
            <a:p>
              <a:pPr eaLnBrk="1" hangingPunct="1">
                <a:spcBef>
                  <a:spcPct val="50000"/>
                </a:spcBef>
                <a:buClrTx/>
                <a:buFontTx/>
                <a:buNone/>
              </a:pPr>
              <a:r>
                <a:rPr lang="en-US" altLang="en-US" sz="1800" b="0" i="1">
                  <a:solidFill>
                    <a:schemeClr val="tx1"/>
                  </a:solidFill>
                </a:rPr>
                <a:t>Nash Equilibrium: 	</a:t>
              </a:r>
              <a:r>
                <a:rPr lang="en-US" altLang="en-US" sz="1800" b="0">
                  <a:solidFill>
                    <a:schemeClr val="tx1"/>
                  </a:solidFill>
                </a:rPr>
                <a:t>I’m doing the best I can </a:t>
              </a:r>
              <a:r>
                <a:rPr lang="en-US" altLang="en-US" sz="1800" b="0" i="1">
                  <a:solidFill>
                    <a:schemeClr val="tx1"/>
                  </a:solidFill>
                </a:rPr>
                <a:t>given what you are doing</a:t>
              </a:r>
              <a:r>
                <a:rPr lang="en-US" altLang="en-US" sz="1800" b="0">
                  <a:solidFill>
                    <a:schemeClr val="tx1"/>
                  </a:solidFill>
                </a:rPr>
                <a:t>.	You’re doing the best you can </a:t>
              </a:r>
              <a:r>
                <a:rPr lang="en-US" altLang="en-US" sz="1800" b="0" i="1">
                  <a:solidFill>
                    <a:schemeClr val="tx1"/>
                  </a:solidFill>
                </a:rPr>
                <a:t>given what I am doing</a:t>
              </a:r>
              <a:r>
                <a:rPr lang="en-US" altLang="en-US" sz="1800" b="0">
                  <a:solidFill>
                    <a:schemeClr val="tx1"/>
                  </a:solidFill>
                </a:rPr>
                <a:t>.</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F8E9-3110-AC3B-9622-D4D53AC7A3AC}"/>
              </a:ext>
            </a:extLst>
          </p:cNvPr>
          <p:cNvSpPr>
            <a:spLocks noGrp="1"/>
          </p:cNvSpPr>
          <p:nvPr>
            <p:ph type="title"/>
          </p:nvPr>
        </p:nvSpPr>
        <p:spPr/>
        <p:txBody>
          <a:bodyPr>
            <a:normAutofit fontScale="90000"/>
          </a:bodyPr>
          <a:lstStyle/>
          <a:p>
            <a:pPr>
              <a:defRPr/>
            </a:pPr>
            <a:r>
              <a:rPr lang="en-IN" sz="3600" dirty="0"/>
              <a:t>MAXIMIN STRATEGY</a:t>
            </a:r>
          </a:p>
        </p:txBody>
      </p:sp>
      <p:sp>
        <p:nvSpPr>
          <p:cNvPr id="3" name="Content Placeholder 2">
            <a:extLst>
              <a:ext uri="{FF2B5EF4-FFF2-40B4-BE49-F238E27FC236}">
                <a16:creationId xmlns:a16="http://schemas.microsoft.com/office/drawing/2014/main" id="{8226CEB4-BBD6-C31B-32DD-3C74207B59C0}"/>
              </a:ext>
            </a:extLst>
          </p:cNvPr>
          <p:cNvSpPr>
            <a:spLocks noGrp="1"/>
          </p:cNvSpPr>
          <p:nvPr>
            <p:ph idx="1"/>
          </p:nvPr>
        </p:nvSpPr>
        <p:spPr>
          <a:xfrm>
            <a:off x="381000" y="1905000"/>
            <a:ext cx="8229600" cy="4648200"/>
          </a:xfrm>
        </p:spPr>
        <p:txBody>
          <a:bodyPr>
            <a:normAutofit fontScale="85000" lnSpcReduction="20000"/>
          </a:bodyPr>
          <a:lstStyle/>
          <a:p>
            <a:pPr>
              <a:buFont typeface="Webdings" panose="05030102010509060703" pitchFamily="18" charset="2"/>
              <a:buChar char="&lt;"/>
              <a:defRPr/>
            </a:pPr>
            <a:r>
              <a:rPr lang="en-US" sz="2400" dirty="0"/>
              <a:t>The concept of a Nash equilibrium relies heavily on individual rationality. Each player’s choice of strategy depends not only on its own rationality, but also on the rationality of its opponent. This can be a limitation.</a:t>
            </a:r>
          </a:p>
          <a:p>
            <a:pPr>
              <a:buFont typeface="Webdings" panose="05030102010509060703" pitchFamily="18" charset="2"/>
              <a:buChar char="&lt;"/>
              <a:defRPr/>
            </a:pPr>
            <a:endParaRPr lang="en-US" sz="2400" dirty="0"/>
          </a:p>
          <a:p>
            <a:pPr>
              <a:buFont typeface="Webdings" panose="05030102010509060703" pitchFamily="18" charset="2"/>
              <a:buChar char="&lt;"/>
              <a:defRPr/>
            </a:pPr>
            <a:endParaRPr lang="en-US" sz="2400" dirty="0"/>
          </a:p>
          <a:p>
            <a:pPr>
              <a:buFont typeface="Webdings" panose="05030102010509060703" pitchFamily="18" charset="2"/>
              <a:buChar char="&lt;"/>
              <a:defRPr/>
            </a:pPr>
            <a:endParaRPr lang="en-US" sz="2400" dirty="0"/>
          </a:p>
          <a:p>
            <a:pPr>
              <a:buFont typeface="Webdings" panose="05030102010509060703" pitchFamily="18" charset="2"/>
              <a:buChar char="&lt;"/>
              <a:defRPr/>
            </a:pPr>
            <a:endParaRPr lang="en-US" sz="2400" dirty="0"/>
          </a:p>
          <a:p>
            <a:pPr>
              <a:buFont typeface="Webdings" panose="05030102010509060703" pitchFamily="18" charset="2"/>
              <a:buChar char="&lt;"/>
              <a:defRPr/>
            </a:pPr>
            <a:endParaRPr lang="en-US" sz="2400" dirty="0"/>
          </a:p>
          <a:p>
            <a:pPr marL="0" indent="0">
              <a:buFont typeface="Webdings" panose="05030102010509060703" pitchFamily="18" charset="2"/>
              <a:buNone/>
              <a:defRPr/>
            </a:pPr>
            <a:endParaRPr lang="en-US" altLang="en-US" sz="2400" dirty="0">
              <a:solidFill>
                <a:srgbClr val="382344"/>
              </a:solidFill>
            </a:endParaRPr>
          </a:p>
          <a:p>
            <a:pPr marL="0" indent="0">
              <a:buFont typeface="Webdings" panose="05030102010509060703" pitchFamily="18" charset="2"/>
              <a:buNone/>
              <a:defRPr/>
            </a:pPr>
            <a:endParaRPr lang="en-US" altLang="en-US" sz="2400" dirty="0">
              <a:solidFill>
                <a:srgbClr val="382344"/>
              </a:solidFill>
            </a:endParaRPr>
          </a:p>
          <a:p>
            <a:pPr>
              <a:buFont typeface="Webdings" panose="05030102010509060703" pitchFamily="18" charset="2"/>
              <a:buChar char="&lt;"/>
              <a:defRPr/>
            </a:pPr>
            <a:r>
              <a:rPr lang="en-US" altLang="en-US" sz="2400" dirty="0">
                <a:solidFill>
                  <a:srgbClr val="382344"/>
                </a:solidFill>
              </a:rPr>
              <a:t>Maximin strategy: </a:t>
            </a:r>
            <a:r>
              <a:rPr lang="en-US" altLang="en-US" sz="2400" dirty="0">
                <a:solidFill>
                  <a:schemeClr val="tx1"/>
                </a:solidFill>
              </a:rPr>
              <a:t>Strategy that maximizes the minimum gain that can be earned.</a:t>
            </a:r>
          </a:p>
          <a:p>
            <a:pPr>
              <a:buFont typeface="Webdings" panose="05030102010509060703" pitchFamily="18" charset="2"/>
              <a:buChar char="&lt;"/>
              <a:defRPr/>
            </a:pPr>
            <a:r>
              <a:rPr lang="en-US" altLang="en-US" sz="2400" dirty="0">
                <a:solidFill>
                  <a:schemeClr val="tx1"/>
                </a:solidFill>
              </a:rPr>
              <a:t>If Firm 1 is unsure about what Firm 2 will do but can assign probabilities to each feasible action for Firm 2, it could instead use a strategy that </a:t>
            </a:r>
            <a:r>
              <a:rPr lang="en-US" altLang="en-US" sz="2400" i="1" dirty="0">
                <a:solidFill>
                  <a:schemeClr val="tx1"/>
                </a:solidFill>
              </a:rPr>
              <a:t>maximizes its expected payoff.</a:t>
            </a:r>
          </a:p>
          <a:p>
            <a:pPr>
              <a:buFont typeface="Webdings" panose="05030102010509060703" pitchFamily="18" charset="2"/>
              <a:buChar char="&lt;"/>
              <a:defRPr/>
            </a:pPr>
            <a:endParaRPr lang="en-US" altLang="en-US" sz="2400" dirty="0">
              <a:solidFill>
                <a:schemeClr val="tx1"/>
              </a:solidFill>
            </a:endParaRPr>
          </a:p>
          <a:p>
            <a:pPr>
              <a:buFont typeface="Webdings" panose="05030102010509060703" pitchFamily="18" charset="2"/>
              <a:buChar char="&lt;"/>
              <a:defRPr/>
            </a:pPr>
            <a:endParaRPr lang="en-US" sz="2400" dirty="0"/>
          </a:p>
          <a:p>
            <a:pPr>
              <a:buFont typeface="Webdings" panose="05030102010509060703" pitchFamily="18" charset="2"/>
              <a:buChar char="&lt;"/>
              <a:defRPr/>
            </a:pPr>
            <a:endParaRPr lang="en-IN" dirty="0"/>
          </a:p>
        </p:txBody>
      </p:sp>
      <p:sp>
        <p:nvSpPr>
          <p:cNvPr id="47108" name="Title 1">
            <a:extLst>
              <a:ext uri="{FF2B5EF4-FFF2-40B4-BE49-F238E27FC236}">
                <a16:creationId xmlns:a16="http://schemas.microsoft.com/office/drawing/2014/main" id="{09FF348E-FE12-BA42-A049-2A25E16168D7}"/>
              </a:ext>
            </a:extLst>
          </p:cNvPr>
          <p:cNvSpPr txBox="1">
            <a:spLocks/>
          </p:cNvSpPr>
          <p:nvPr/>
        </p:nvSpPr>
        <p:spPr bwMode="auto">
          <a:xfrm>
            <a:off x="323850" y="333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468F"/>
              </a:buClr>
              <a:buFont typeface="Webdings" pitchFamily="2" charset="2"/>
              <a:buChar char="&lt;"/>
              <a:defRPr sz="2800" b="1">
                <a:solidFill>
                  <a:srgbClr val="00468F"/>
                </a:solidFill>
                <a:latin typeface="Arial" panose="020B0604020202020204" pitchFamily="34" charset="0"/>
              </a:defRPr>
            </a:lvl1pPr>
            <a:lvl2pPr marL="742950" indent="-285750">
              <a:lnSpc>
                <a:spcPct val="105000"/>
              </a:lnSpc>
              <a:spcBef>
                <a:spcPct val="50000"/>
              </a:spcBef>
              <a:defRPr sz="2400">
                <a:solidFill>
                  <a:schemeClr val="tx1"/>
                </a:solidFill>
                <a:latin typeface="Arial" panose="020B0604020202020204" pitchFamily="34" charset="0"/>
              </a:defRPr>
            </a:lvl2pPr>
            <a:lvl3pPr marL="1143000" indent="-228600">
              <a:spcBef>
                <a:spcPct val="20000"/>
              </a:spcBef>
              <a:buClr>
                <a:srgbClr val="00468F"/>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IN" altLang="en-US" sz="4400" b="0">
              <a:solidFill>
                <a:schemeClr val="tx1"/>
              </a:solidFill>
            </a:endParaRPr>
          </a:p>
        </p:txBody>
      </p:sp>
      <p:pic>
        <p:nvPicPr>
          <p:cNvPr id="5" name="Picture 4" descr="table13.04.gif">
            <a:extLst>
              <a:ext uri="{FF2B5EF4-FFF2-40B4-BE49-F238E27FC236}">
                <a16:creationId xmlns:a16="http://schemas.microsoft.com/office/drawing/2014/main" id="{57D2A841-260A-EC62-7933-21A6356D35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850" y="3048000"/>
            <a:ext cx="59531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9318492-3C6F-9FFB-3DB8-194B3EAC054D}"/>
              </a:ext>
            </a:extLst>
          </p:cNvPr>
          <p:cNvSpPr>
            <a:spLocks noGrp="1"/>
          </p:cNvSpPr>
          <p:nvPr>
            <p:ph type="title"/>
          </p:nvPr>
        </p:nvSpPr>
        <p:spPr>
          <a:xfrm>
            <a:off x="914400" y="2667000"/>
            <a:ext cx="7886700" cy="981075"/>
          </a:xfrm>
        </p:spPr>
        <p:txBody>
          <a:bodyPr/>
          <a:lstStyle/>
          <a:p>
            <a:pPr algn="ctr"/>
            <a:r>
              <a:rPr lang="en-US" altLang="en-US"/>
              <a:t>Pricing Strategies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B7F38A6-CAB8-84FA-B01B-3B869F789DE7}"/>
              </a:ext>
            </a:extLst>
          </p:cNvPr>
          <p:cNvSpPr>
            <a:spLocks noGrp="1"/>
          </p:cNvSpPr>
          <p:nvPr>
            <p:ph type="title"/>
          </p:nvPr>
        </p:nvSpPr>
        <p:spPr/>
        <p:txBody>
          <a:bodyPr/>
          <a:lstStyle/>
          <a:p>
            <a:r>
              <a:rPr lang="en-US" altLang="en-US"/>
              <a:t>Average Cost Pricing </a:t>
            </a:r>
          </a:p>
        </p:txBody>
      </p:sp>
      <p:sp>
        <p:nvSpPr>
          <p:cNvPr id="49155" name="Content Placeholder 2">
            <a:extLst>
              <a:ext uri="{FF2B5EF4-FFF2-40B4-BE49-F238E27FC236}">
                <a16:creationId xmlns:a16="http://schemas.microsoft.com/office/drawing/2014/main" id="{82AE7E40-34A7-E5F9-E077-2F97A3A030F1}"/>
              </a:ext>
            </a:extLst>
          </p:cNvPr>
          <p:cNvSpPr>
            <a:spLocks noGrp="1"/>
          </p:cNvSpPr>
          <p:nvPr>
            <p:ph idx="1"/>
          </p:nvPr>
        </p:nvSpPr>
        <p:spPr/>
        <p:txBody>
          <a:bodyPr/>
          <a:lstStyle/>
          <a:p>
            <a:r>
              <a:rPr lang="en-US" altLang="en-US" sz="2000"/>
              <a:t>Refers to the simplest method of determining the price of a product. In cost-plus pricing method, a fixed percentage, also called mark-up percentage, of the total cost (as a profit) is added to the total cost to set the price. </a:t>
            </a:r>
          </a:p>
          <a:p>
            <a:r>
              <a:rPr lang="en-US" altLang="en-US" sz="2000"/>
              <a:t>For example, an organization bears the total cost of Rs. 100 per unit for producing a product. It adds Rs. 50 per unit to the price of product as’ profit. In such a case, the final price of a product of the organization would be Rs. 150.</a:t>
            </a:r>
          </a:p>
          <a:p>
            <a:r>
              <a:rPr lang="en-US" altLang="en-US" sz="2000"/>
              <a:t>Is also known as Cost-plus pricing. This is the most commonly used method in manufacturing organizations.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CFEE967-8815-6CAA-5E2E-4756A5BE7CB0}"/>
              </a:ext>
            </a:extLst>
          </p:cNvPr>
          <p:cNvSpPr>
            <a:spLocks noGrp="1" noChangeArrowheads="1"/>
          </p:cNvSpPr>
          <p:nvPr>
            <p:ph type="title"/>
          </p:nvPr>
        </p:nvSpPr>
        <p:spPr>
          <a:xfrm>
            <a:off x="1524000" y="381000"/>
            <a:ext cx="7086600" cy="1143000"/>
          </a:xfrm>
        </p:spPr>
        <p:txBody>
          <a:bodyPr/>
          <a:lstStyle/>
          <a:p>
            <a:pPr eaLnBrk="1" hangingPunct="1"/>
            <a:r>
              <a:rPr lang="en-US" altLang="en-US"/>
              <a:t> </a:t>
            </a:r>
            <a:r>
              <a:rPr lang="en-US" altLang="en-US" sz="3000"/>
              <a:t>Collusive oligopoly Model</a:t>
            </a:r>
            <a:endParaRPr lang="en-CA" altLang="en-US" sz="3000"/>
          </a:p>
        </p:txBody>
      </p:sp>
      <p:sp>
        <p:nvSpPr>
          <p:cNvPr id="11267" name="Rectangle 3">
            <a:extLst>
              <a:ext uri="{FF2B5EF4-FFF2-40B4-BE49-F238E27FC236}">
                <a16:creationId xmlns:a16="http://schemas.microsoft.com/office/drawing/2014/main" id="{2F24A564-3398-E622-B3C8-2D7952051B7B}"/>
              </a:ext>
            </a:extLst>
          </p:cNvPr>
          <p:cNvSpPr>
            <a:spLocks noGrp="1" noChangeArrowheads="1"/>
          </p:cNvSpPr>
          <p:nvPr>
            <p:ph type="body" idx="1"/>
          </p:nvPr>
        </p:nvSpPr>
        <p:spPr>
          <a:xfrm>
            <a:off x="304800" y="1676400"/>
            <a:ext cx="8229600" cy="4289425"/>
          </a:xfrm>
        </p:spPr>
        <p:txBody>
          <a:bodyPr/>
          <a:lstStyle/>
          <a:p>
            <a:pPr lvl="1" eaLnBrk="1" hangingPunct="1">
              <a:spcBef>
                <a:spcPts val="300"/>
              </a:spcBef>
              <a:spcAft>
                <a:spcPts val="600"/>
              </a:spcAft>
            </a:pPr>
            <a:r>
              <a:rPr lang="en-US" altLang="en-US" b="1">
                <a:solidFill>
                  <a:srgbClr val="00468F"/>
                </a:solidFill>
              </a:rPr>
              <a:t>Temptation to Collude</a:t>
            </a:r>
          </a:p>
          <a:p>
            <a:pPr lvl="1" eaLnBrk="1" hangingPunct="1">
              <a:spcBef>
                <a:spcPts val="300"/>
              </a:spcBef>
              <a:spcAft>
                <a:spcPts val="600"/>
              </a:spcAft>
            </a:pPr>
            <a:r>
              <a:rPr lang="en-CA" altLang="en-US"/>
              <a:t>When a small number of firms share a market, they can increase their profit by forming a cartel and acting like a monopoly.</a:t>
            </a:r>
          </a:p>
          <a:p>
            <a:pPr lvl="1" eaLnBrk="1" hangingPunct="1">
              <a:spcBef>
                <a:spcPts val="300"/>
              </a:spcBef>
              <a:spcAft>
                <a:spcPts val="600"/>
              </a:spcAft>
            </a:pPr>
            <a:r>
              <a:rPr lang="en-CA" altLang="en-US"/>
              <a:t>A </a:t>
            </a:r>
            <a:r>
              <a:rPr lang="en-CA" altLang="en-US" b="1">
                <a:solidFill>
                  <a:srgbClr val="FF0000"/>
                </a:solidFill>
              </a:rPr>
              <a:t>cartel</a:t>
            </a:r>
            <a:r>
              <a:rPr lang="en-CA" altLang="en-US"/>
              <a:t> is a group of firms acting together to limit output, raise price, and increase economic profit.</a:t>
            </a:r>
          </a:p>
          <a:p>
            <a:pPr lvl="1" eaLnBrk="1" hangingPunct="1">
              <a:spcBef>
                <a:spcPts val="300"/>
              </a:spcBef>
              <a:spcAft>
                <a:spcPts val="600"/>
              </a:spcAft>
            </a:pPr>
            <a:r>
              <a:rPr lang="en-CA" altLang="en-US"/>
              <a:t>(Eg. OPEC)</a:t>
            </a:r>
          </a:p>
          <a:p>
            <a:pPr lvl="1" eaLnBrk="1" hangingPunct="1">
              <a:spcBef>
                <a:spcPts val="300"/>
              </a:spcBef>
              <a:spcAft>
                <a:spcPts val="600"/>
              </a:spcAft>
            </a:pPr>
            <a:r>
              <a:rPr lang="en-CA" altLang="en-US"/>
              <a:t>Cartels are illegal but they do operate in some markets.</a:t>
            </a:r>
          </a:p>
          <a:p>
            <a:pPr lvl="1" eaLnBrk="1" hangingPunct="1">
              <a:spcBef>
                <a:spcPts val="300"/>
              </a:spcBef>
              <a:spcAft>
                <a:spcPts val="600"/>
              </a:spcAft>
            </a:pPr>
            <a:r>
              <a:rPr lang="en-CA" altLang="en-US"/>
              <a:t>Despite the temptation to collude, cartels tend to collapse. (We will explain why in the final section.)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427F7A4A-8D6F-0B96-C071-EB7D2756EEC1}"/>
              </a:ext>
            </a:extLst>
          </p:cNvPr>
          <p:cNvSpPr>
            <a:spLocks noGrp="1"/>
          </p:cNvSpPr>
          <p:nvPr>
            <p:ph type="title"/>
          </p:nvPr>
        </p:nvSpPr>
        <p:spPr/>
        <p:txBody>
          <a:bodyPr/>
          <a:lstStyle/>
          <a:p>
            <a:r>
              <a:rPr lang="en-US" altLang="en-US"/>
              <a:t>MARGINAL COST PRICING</a:t>
            </a:r>
          </a:p>
        </p:txBody>
      </p:sp>
      <p:sp>
        <p:nvSpPr>
          <p:cNvPr id="50179" name="Content Placeholder 2">
            <a:extLst>
              <a:ext uri="{FF2B5EF4-FFF2-40B4-BE49-F238E27FC236}">
                <a16:creationId xmlns:a16="http://schemas.microsoft.com/office/drawing/2014/main" id="{54B34D59-5AE5-6B8B-0E21-528107D131EC}"/>
              </a:ext>
            </a:extLst>
          </p:cNvPr>
          <p:cNvSpPr>
            <a:spLocks noGrp="1"/>
          </p:cNvSpPr>
          <p:nvPr>
            <p:ph idx="1"/>
          </p:nvPr>
        </p:nvSpPr>
        <p:spPr/>
        <p:txBody>
          <a:bodyPr/>
          <a:lstStyle/>
          <a:p>
            <a:r>
              <a:rPr lang="en-US" altLang="en-US" sz="2000"/>
              <a:t>In marginal cost pricing, the benchmark cost for each outcome is the cost required to produce it. This cost does not include fixed costs of the business, such as rent payments, which do not vary with the level of production. </a:t>
            </a:r>
          </a:p>
          <a:p>
            <a:r>
              <a:rPr lang="en-US" altLang="en-US" sz="2000"/>
              <a:t>Marginal cost is only the cost of the labor, material and other direct inputs for producing each item. </a:t>
            </a:r>
          </a:p>
          <a:p>
            <a:r>
              <a:rPr lang="en-US" altLang="en-US" sz="2000"/>
              <a:t>Under marginal cost pricing, the business would first decide how much to produce and then set its price based on the marginal cost of the last unit it produces.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CB9BBF13-9268-FC28-808A-BF41D1A5640E}"/>
              </a:ext>
            </a:extLst>
          </p:cNvPr>
          <p:cNvSpPr>
            <a:spLocks noGrp="1"/>
          </p:cNvSpPr>
          <p:nvPr>
            <p:ph type="title"/>
          </p:nvPr>
        </p:nvSpPr>
        <p:spPr>
          <a:xfrm>
            <a:off x="1524000" y="957263"/>
            <a:ext cx="7086600" cy="533400"/>
          </a:xfrm>
        </p:spPr>
        <p:txBody>
          <a:bodyPr/>
          <a:lstStyle/>
          <a:p>
            <a:br>
              <a:rPr lang="en-US" altLang="en-US" sz="2800"/>
            </a:br>
            <a:r>
              <a:rPr lang="en-US" altLang="en-US" sz="2800"/>
              <a:t>Full-Cost Pricing</a:t>
            </a:r>
            <a:br>
              <a:rPr lang="en-US" altLang="en-US" sz="2800"/>
            </a:br>
            <a:endParaRPr lang="en-US" altLang="en-US"/>
          </a:p>
        </p:txBody>
      </p:sp>
      <p:sp>
        <p:nvSpPr>
          <p:cNvPr id="51203" name="Content Placeholder 2">
            <a:extLst>
              <a:ext uri="{FF2B5EF4-FFF2-40B4-BE49-F238E27FC236}">
                <a16:creationId xmlns:a16="http://schemas.microsoft.com/office/drawing/2014/main" id="{7B3A51BD-A569-BCEE-A6C8-D53F0C12D6F0}"/>
              </a:ext>
            </a:extLst>
          </p:cNvPr>
          <p:cNvSpPr>
            <a:spLocks noGrp="1"/>
          </p:cNvSpPr>
          <p:nvPr>
            <p:ph idx="1"/>
          </p:nvPr>
        </p:nvSpPr>
        <p:spPr/>
        <p:txBody>
          <a:bodyPr/>
          <a:lstStyle/>
          <a:p>
            <a:r>
              <a:rPr lang="en-US" altLang="en-US" sz="2400"/>
              <a:t>Full-cost pricing seeks to include every cost of running a business in the cost of producing goods. These costs include rent, a fixed cost or initial outlays of money for purchasing and renovating a location, which is a sunk cost. </a:t>
            </a:r>
          </a:p>
          <a:p>
            <a:r>
              <a:rPr lang="en-US" altLang="en-US" sz="2400"/>
              <a:t>The pricing manager attributes total costs of the business equally to each item produced for sale. Full costs are higher than marginal costs, because they include more than just the variable costs associated with production.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B1338B1-4D2E-CB08-1CE4-AD0DE1E19056}"/>
              </a:ext>
            </a:extLst>
          </p:cNvPr>
          <p:cNvSpPr>
            <a:spLocks noGrp="1"/>
          </p:cNvSpPr>
          <p:nvPr>
            <p:ph type="title"/>
          </p:nvPr>
        </p:nvSpPr>
        <p:spPr>
          <a:xfrm>
            <a:off x="1524000" y="381000"/>
            <a:ext cx="7086600" cy="1143000"/>
          </a:xfrm>
        </p:spPr>
        <p:txBody>
          <a:bodyPr/>
          <a:lstStyle/>
          <a:p>
            <a:r>
              <a:rPr lang="en-US" altLang="en-US" sz="2800"/>
              <a:t>Cartel is formed with the view :</a:t>
            </a:r>
            <a:endParaRPr lang="en-IN" altLang="en-US"/>
          </a:p>
        </p:txBody>
      </p:sp>
      <p:sp>
        <p:nvSpPr>
          <p:cNvPr id="3" name="Content Placeholder 2">
            <a:extLst>
              <a:ext uri="{FF2B5EF4-FFF2-40B4-BE49-F238E27FC236}">
                <a16:creationId xmlns:a16="http://schemas.microsoft.com/office/drawing/2014/main" id="{98B690D9-6433-077A-ECEB-105C61B6318A}"/>
              </a:ext>
            </a:extLst>
          </p:cNvPr>
          <p:cNvSpPr>
            <a:spLocks noGrp="1"/>
          </p:cNvSpPr>
          <p:nvPr>
            <p:ph idx="1"/>
          </p:nvPr>
        </p:nvSpPr>
        <p:spPr/>
        <p:txBody>
          <a:bodyPr/>
          <a:lstStyle/>
          <a:p>
            <a:pPr>
              <a:buFont typeface="Webdings" panose="05030102010509060703" pitchFamily="18" charset="2"/>
              <a:buChar char="&lt;"/>
              <a:defRPr/>
            </a:pPr>
            <a:r>
              <a:rPr lang="en-US" altLang="en-US" dirty="0"/>
              <a:t>To eliminate uncertainty surrounding the market</a:t>
            </a:r>
          </a:p>
          <a:p>
            <a:pPr>
              <a:buFont typeface="Webdings" panose="05030102010509060703" pitchFamily="18" charset="2"/>
              <a:buChar char="&lt;"/>
              <a:defRPr/>
            </a:pPr>
            <a:r>
              <a:rPr lang="en-US" altLang="en-US" dirty="0"/>
              <a:t>Restraining competition and thereby ensuring gains to cartel group</a:t>
            </a:r>
          </a:p>
          <a:p>
            <a:pPr>
              <a:buFont typeface="Webdings" panose="05030102010509060703" pitchFamily="18" charset="2"/>
              <a:buChar char="&lt;"/>
              <a:defRPr/>
            </a:pPr>
            <a:r>
              <a:rPr lang="en-US" altLang="en-US" dirty="0"/>
              <a:t>Cartel works through a Board of Control, board determines the market share to each of its members.</a:t>
            </a:r>
          </a:p>
          <a:p>
            <a:pPr marL="0" indent="0">
              <a:buFont typeface="Webdings" panose="05030102010509060703" pitchFamily="18" charset="2"/>
              <a:buNone/>
              <a:defRPr/>
            </a:pPr>
            <a:endParaRPr lang="en-US" altLang="en-US" dirty="0"/>
          </a:p>
          <a:p>
            <a:pPr>
              <a:buFont typeface="Webdings" panose="05030102010509060703" pitchFamily="18" charset="2"/>
              <a:buChar char="&lt;"/>
              <a:defRPr/>
            </a:pPr>
            <a:endParaRPr lang="en-US" altLang="en-US" dirty="0"/>
          </a:p>
          <a:p>
            <a:pPr>
              <a:buFont typeface="Webdings" panose="05030102010509060703" pitchFamily="18" charset="2"/>
              <a:buChar char="&lt;"/>
              <a:defRPr/>
            </a:pPr>
            <a:endParaRPr lang="en-IN"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1EA5DE2-6C52-6502-3213-D1166A991E21}"/>
              </a:ext>
            </a:extLst>
          </p:cNvPr>
          <p:cNvSpPr>
            <a:spLocks noGrp="1" noChangeArrowheads="1"/>
          </p:cNvSpPr>
          <p:nvPr>
            <p:ph type="title"/>
          </p:nvPr>
        </p:nvSpPr>
        <p:spPr>
          <a:xfrm>
            <a:off x="1524000" y="457200"/>
            <a:ext cx="7086600" cy="1219200"/>
          </a:xfrm>
        </p:spPr>
        <p:txBody>
          <a:bodyPr/>
          <a:lstStyle/>
          <a:p>
            <a:pPr eaLnBrk="1" hangingPunct="1"/>
            <a:r>
              <a:rPr lang="en-US" altLang="en-US"/>
              <a:t>Reasons why industry profits may not be maximized</a:t>
            </a:r>
          </a:p>
        </p:txBody>
      </p:sp>
      <p:sp>
        <p:nvSpPr>
          <p:cNvPr id="13315" name="Rectangle 3">
            <a:extLst>
              <a:ext uri="{FF2B5EF4-FFF2-40B4-BE49-F238E27FC236}">
                <a16:creationId xmlns:a16="http://schemas.microsoft.com/office/drawing/2014/main" id="{A17C42A5-8FA6-7416-4182-4128737AE1F7}"/>
              </a:ext>
            </a:extLst>
          </p:cNvPr>
          <p:cNvSpPr>
            <a:spLocks noGrp="1" noChangeArrowheads="1"/>
          </p:cNvSpPr>
          <p:nvPr>
            <p:ph type="body" idx="1"/>
          </p:nvPr>
        </p:nvSpPr>
        <p:spPr/>
        <p:txBody>
          <a:bodyPr/>
          <a:lstStyle/>
          <a:p>
            <a:pPr algn="just" eaLnBrk="1" hangingPunct="1"/>
            <a:r>
              <a:rPr lang="en-US" altLang="en-US"/>
              <a:t>Mistakes in estimation of market demand</a:t>
            </a:r>
          </a:p>
          <a:p>
            <a:pPr algn="just" eaLnBrk="1" hangingPunct="1"/>
            <a:r>
              <a:rPr lang="en-US" altLang="en-US"/>
              <a:t>Mistakes in estimation of marginal cost</a:t>
            </a:r>
          </a:p>
          <a:p>
            <a:pPr algn="just" eaLnBrk="1" hangingPunct="1"/>
            <a:r>
              <a:rPr lang="en-US" altLang="en-US"/>
              <a:t>Slow process of cartel negotiation</a:t>
            </a:r>
          </a:p>
          <a:p>
            <a:pPr algn="just" eaLnBrk="1" hangingPunct="1"/>
            <a:r>
              <a:rPr lang="en-US" altLang="en-US"/>
              <a:t>Stickiness of negotiated price</a:t>
            </a:r>
          </a:p>
          <a:p>
            <a:pPr algn="just" eaLnBrk="1" hangingPunct="1"/>
            <a:r>
              <a:rPr lang="en-US" altLang="en-US"/>
              <a:t>Fear of government interference</a:t>
            </a:r>
          </a:p>
          <a:p>
            <a:pPr algn="just" eaLnBrk="1" hangingPunct="1"/>
            <a:r>
              <a:rPr lang="en-US" altLang="en-US"/>
              <a:t>Fear of entry</a:t>
            </a:r>
          </a:p>
          <a:p>
            <a:pPr eaLnBrk="1" hangingPunct="1">
              <a:buFont typeface="Webdings" pitchFamily="2" charset="2"/>
              <a:buNone/>
            </a:pPr>
            <a:endParaRPr lang="en-US" altLang="en-US"/>
          </a:p>
          <a:p>
            <a:pPr eaLnBrk="1" hangingPunct="1"/>
            <a:endParaRPr lang="en-US" altLang="en-US"/>
          </a:p>
          <a:p>
            <a:pPr eaLnBrk="1" hangingPunct="1"/>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2EB2282-291E-1853-91D9-399EACA57602}"/>
              </a:ext>
            </a:extLst>
          </p:cNvPr>
          <p:cNvSpPr>
            <a:spLocks noGrp="1" noChangeArrowheads="1"/>
          </p:cNvSpPr>
          <p:nvPr>
            <p:ph type="title"/>
          </p:nvPr>
        </p:nvSpPr>
        <p:spPr>
          <a:xfrm>
            <a:off x="1524000" y="457200"/>
            <a:ext cx="7086600" cy="1066800"/>
          </a:xfrm>
        </p:spPr>
        <p:txBody>
          <a:bodyPr/>
          <a:lstStyle/>
          <a:p>
            <a:pPr eaLnBrk="1" hangingPunct="1"/>
            <a:r>
              <a:rPr lang="en-US" altLang="en-US" sz="3000"/>
              <a:t>Price Leadership model</a:t>
            </a:r>
          </a:p>
        </p:txBody>
      </p:sp>
      <p:sp>
        <p:nvSpPr>
          <p:cNvPr id="14339" name="Rectangle 3">
            <a:extLst>
              <a:ext uri="{FF2B5EF4-FFF2-40B4-BE49-F238E27FC236}">
                <a16:creationId xmlns:a16="http://schemas.microsoft.com/office/drawing/2014/main" id="{3F61F337-C8DA-EAB4-FF27-EAD4F0A300F8}"/>
              </a:ext>
            </a:extLst>
          </p:cNvPr>
          <p:cNvSpPr>
            <a:spLocks noGrp="1" noChangeArrowheads="1"/>
          </p:cNvSpPr>
          <p:nvPr>
            <p:ph type="body" idx="1"/>
          </p:nvPr>
        </p:nvSpPr>
        <p:spPr>
          <a:xfrm>
            <a:off x="609600" y="2209800"/>
            <a:ext cx="8229600" cy="2590800"/>
          </a:xfrm>
        </p:spPr>
        <p:txBody>
          <a:bodyPr/>
          <a:lstStyle/>
          <a:p>
            <a:pPr eaLnBrk="1" hangingPunct="1"/>
            <a:r>
              <a:rPr lang="en-US" altLang="en-US"/>
              <a:t>Dominant Firm Price Leadership</a:t>
            </a:r>
          </a:p>
          <a:p>
            <a:pPr eaLnBrk="1" hangingPunct="1">
              <a:buFont typeface="Webdings" pitchFamily="2" charset="2"/>
              <a:buNone/>
            </a:pPr>
            <a:endParaRPr lang="en-US" altLang="en-US"/>
          </a:p>
          <a:p>
            <a:pPr eaLnBrk="1" hangingPunct="1"/>
            <a:r>
              <a:rPr lang="en-US" altLang="en-US"/>
              <a:t>Price Leadership by low cost firm</a:t>
            </a:r>
          </a:p>
          <a:p>
            <a:pPr eaLnBrk="1" hangingPunct="1"/>
            <a:endParaRPr lang="en-US" altLang="en-US"/>
          </a:p>
          <a:p>
            <a:pPr eaLnBrk="1" hangingPunct="1"/>
            <a:r>
              <a:rPr lang="en-US" altLang="en-US"/>
              <a:t>Barometric Price Leadership</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56DD331-6566-290D-7B97-1E3A743D05C3}"/>
              </a:ext>
            </a:extLst>
          </p:cNvPr>
          <p:cNvSpPr>
            <a:spLocks noGrp="1" noChangeArrowheads="1"/>
          </p:cNvSpPr>
          <p:nvPr>
            <p:ph type="title"/>
          </p:nvPr>
        </p:nvSpPr>
        <p:spPr>
          <a:xfrm>
            <a:off x="1524000" y="457200"/>
            <a:ext cx="7086600" cy="1066800"/>
          </a:xfrm>
        </p:spPr>
        <p:txBody>
          <a:bodyPr/>
          <a:lstStyle/>
          <a:p>
            <a:pPr eaLnBrk="1" hangingPunct="1"/>
            <a:r>
              <a:rPr lang="en-US" altLang="en-US"/>
              <a:t>Dominant Firm Price Leadership</a:t>
            </a:r>
          </a:p>
        </p:txBody>
      </p:sp>
      <p:sp>
        <p:nvSpPr>
          <p:cNvPr id="15363" name="Rectangle 3">
            <a:extLst>
              <a:ext uri="{FF2B5EF4-FFF2-40B4-BE49-F238E27FC236}">
                <a16:creationId xmlns:a16="http://schemas.microsoft.com/office/drawing/2014/main" id="{DF91AAEA-B081-538F-4583-FD3E9CB2D682}"/>
              </a:ext>
            </a:extLst>
          </p:cNvPr>
          <p:cNvSpPr>
            <a:spLocks noGrp="1" noChangeArrowheads="1"/>
          </p:cNvSpPr>
          <p:nvPr>
            <p:ph type="body" idx="1"/>
          </p:nvPr>
        </p:nvSpPr>
        <p:spPr/>
        <p:txBody>
          <a:bodyPr/>
          <a:lstStyle/>
          <a:p>
            <a:pPr algn="just" eaLnBrk="1" hangingPunct="1"/>
            <a:r>
              <a:rPr lang="en-US" altLang="en-US"/>
              <a:t>There is a large dominant firm which has a considerable share of total market, and some small firms, each of them having a small market share.</a:t>
            </a:r>
          </a:p>
          <a:p>
            <a:pPr algn="just" eaLnBrk="1" hangingPunct="1"/>
            <a:r>
              <a:rPr lang="en-US" altLang="en-US"/>
              <a:t>The market demand is assumed known to dominant firm</a:t>
            </a:r>
          </a:p>
          <a:p>
            <a:pPr algn="just" eaLnBrk="1" hangingPunct="1"/>
            <a:r>
              <a:rPr lang="en-US" altLang="en-US"/>
              <a:t>It is also assumed that the dominant firm knows the MC curves of the small firms.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40C89CF-5F7A-E67E-62FD-6FE3B73DFD79}"/>
              </a:ext>
            </a:extLst>
          </p:cNvPr>
          <p:cNvSpPr>
            <a:spLocks noGrp="1" noChangeArrowheads="1"/>
          </p:cNvSpPr>
          <p:nvPr>
            <p:ph type="title"/>
          </p:nvPr>
        </p:nvSpPr>
        <p:spPr>
          <a:xfrm>
            <a:off x="1524000" y="457200"/>
            <a:ext cx="7086600" cy="1066800"/>
          </a:xfrm>
        </p:spPr>
        <p:txBody>
          <a:bodyPr/>
          <a:lstStyle/>
          <a:p>
            <a:pPr eaLnBrk="1" hangingPunct="1"/>
            <a:r>
              <a:rPr lang="en-US" altLang="en-US"/>
              <a:t>Dominant Firm Price Leadership</a:t>
            </a:r>
          </a:p>
        </p:txBody>
      </p:sp>
      <p:sp>
        <p:nvSpPr>
          <p:cNvPr id="16387" name="Rectangle 3">
            <a:extLst>
              <a:ext uri="{FF2B5EF4-FFF2-40B4-BE49-F238E27FC236}">
                <a16:creationId xmlns:a16="http://schemas.microsoft.com/office/drawing/2014/main" id="{22C99CD8-DA33-627F-1A58-90DE998DA887}"/>
              </a:ext>
            </a:extLst>
          </p:cNvPr>
          <p:cNvSpPr>
            <a:spLocks noGrp="1" noChangeArrowheads="1"/>
          </p:cNvSpPr>
          <p:nvPr>
            <p:ph type="body" idx="1"/>
          </p:nvPr>
        </p:nvSpPr>
        <p:spPr/>
        <p:txBody>
          <a:bodyPr/>
          <a:lstStyle/>
          <a:p>
            <a:pPr algn="just" eaLnBrk="1" hangingPunct="1"/>
            <a:r>
              <a:rPr lang="en-US" altLang="en-US"/>
              <a:t>At each price dominant firm will be able to supply the section of total market not supplied by small firm.</a:t>
            </a:r>
          </a:p>
          <a:p>
            <a:pPr algn="just" eaLnBrk="1" hangingPunct="1">
              <a:buFont typeface="Webdings" pitchFamily="2" charset="2"/>
              <a:buNone/>
            </a:pPr>
            <a:endParaRPr lang="en-US" altLang="en-US"/>
          </a:p>
          <a:p>
            <a:pPr algn="just" eaLnBrk="1" hangingPunct="1"/>
            <a:r>
              <a:rPr lang="en-US" altLang="en-US"/>
              <a:t>The dominant firm maximizes his profit by equating MC and MR, while the small firms are price takers, and may or may not maximize their profit, depending on their cost structure.</a:t>
            </a:r>
          </a:p>
          <a:p>
            <a:pPr eaLnBrk="1" hangingPunct="1"/>
            <a:endParaRPr lang="en-US" altLang="en-US"/>
          </a:p>
        </p:txBody>
      </p:sp>
    </p:spTree>
  </p:cSld>
  <p:clrMapOvr>
    <a:masterClrMapping/>
  </p:clrMapOvr>
  <p:transition/>
</p:sld>
</file>

<file path=ppt/theme/theme1.xml><?xml version="1.0" encoding="utf-8"?>
<a:theme xmlns:a="http://schemas.openxmlformats.org/drawingml/2006/main" name="1_newdesign">
  <a:themeElements>
    <a:clrScheme name="1_new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new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w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new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new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new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new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new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new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ewdesign">
  <a:themeElements>
    <a:clrScheme name="2_new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new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new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new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new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new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new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new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new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ewdesign">
  <a:themeElements>
    <a:clrScheme name="3_new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new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3_new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new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new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new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new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new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new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Foundations 2e</Template>
  <TotalTime>27315</TotalTime>
  <Words>2186</Words>
  <Application>Microsoft Macintosh PowerPoint</Application>
  <PresentationFormat>On-screen Show (4:3)</PresentationFormat>
  <Paragraphs>205</Paragraphs>
  <Slides>41</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41</vt:i4>
      </vt:variant>
    </vt:vector>
  </HeadingPairs>
  <TitlesOfParts>
    <vt:vector size="53" baseType="lpstr">
      <vt:lpstr>Arial</vt:lpstr>
      <vt:lpstr>Webdings</vt:lpstr>
      <vt:lpstr>Times New Roman</vt:lpstr>
      <vt:lpstr>Tahoma</vt:lpstr>
      <vt:lpstr>MS Mincho</vt:lpstr>
      <vt:lpstr>Wingdings</vt:lpstr>
      <vt:lpstr>Palatino</vt:lpstr>
      <vt:lpstr>1_newdesign</vt:lpstr>
      <vt:lpstr>3_Custom Design</vt:lpstr>
      <vt:lpstr>2_newdesign</vt:lpstr>
      <vt:lpstr>3_newdesign</vt:lpstr>
      <vt:lpstr>1_Custom Design</vt:lpstr>
      <vt:lpstr>PowerPoint Presentation</vt:lpstr>
      <vt:lpstr>WHAT IS OLIGOPOLY?</vt:lpstr>
      <vt:lpstr>Oligopoly Models</vt:lpstr>
      <vt:lpstr> Collusive oligopoly Model</vt:lpstr>
      <vt:lpstr>Cartel is formed with the view :</vt:lpstr>
      <vt:lpstr>Reasons why industry profits may not be maximized</vt:lpstr>
      <vt:lpstr>Price Leadership model</vt:lpstr>
      <vt:lpstr>Dominant Firm Price Leadership</vt:lpstr>
      <vt:lpstr>Dominant Firm Price Leadership</vt:lpstr>
      <vt:lpstr>PowerPoint Presentation</vt:lpstr>
      <vt:lpstr>Price Leadership by low cost firm</vt:lpstr>
      <vt:lpstr>Barometric Firm Price Leadership</vt:lpstr>
      <vt:lpstr>Kinked  Demand Model </vt:lpstr>
      <vt:lpstr>Kink reflects the following behaviour :</vt:lpstr>
      <vt:lpstr>Kinked Demand curve</vt:lpstr>
      <vt:lpstr>Criticism of kinked demand model</vt:lpstr>
      <vt:lpstr>GAME THEORY</vt:lpstr>
      <vt:lpstr>GAME THEORY</vt:lpstr>
      <vt:lpstr>GAME THEORY</vt:lpstr>
      <vt:lpstr>Assumptions in Game Theory</vt:lpstr>
      <vt:lpstr>Assumptions (continued)</vt:lpstr>
      <vt:lpstr>Cooperative vs Non- cooperative Games</vt:lpstr>
      <vt:lpstr> PRISONERS’ DILEMMA </vt:lpstr>
      <vt:lpstr>GAME THEORY</vt:lpstr>
      <vt:lpstr>GAME THEORY</vt:lpstr>
      <vt:lpstr>GAME THEORY</vt:lpstr>
      <vt:lpstr>GAME THEORY</vt:lpstr>
      <vt:lpstr>GAME THEORY</vt:lpstr>
      <vt:lpstr>GAME THEORY</vt:lpstr>
      <vt:lpstr>Let’s Play Prisoners’ dilemma!</vt:lpstr>
      <vt:lpstr>GAME THEORY</vt:lpstr>
      <vt:lpstr>GAME THEORY</vt:lpstr>
      <vt:lpstr>GAME THEORY</vt:lpstr>
      <vt:lpstr>Relevance Prisoner’s Dilemma to Oligopoly</vt:lpstr>
      <vt:lpstr>Dominant strategy</vt:lpstr>
      <vt:lpstr>GAME THEORY</vt:lpstr>
      <vt:lpstr>MAXIMIN STRATEGY</vt:lpstr>
      <vt:lpstr>Pricing Strategies</vt:lpstr>
      <vt:lpstr>Average Cost Pricing </vt:lpstr>
      <vt:lpstr>MARGINAL COST PRICING</vt:lpstr>
      <vt:lpstr> Full-Cost Pricing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Chapter16</dc:title>
  <dc:creator>Michael Parkin</dc:creator>
  <cp:lastModifiedBy>Padmaja  M</cp:lastModifiedBy>
  <cp:revision>206</cp:revision>
  <dcterms:created xsi:type="dcterms:W3CDTF">2000-11-24T17:02:06Z</dcterms:created>
  <dcterms:modified xsi:type="dcterms:W3CDTF">2023-03-31T03:47:35Z</dcterms:modified>
</cp:coreProperties>
</file>