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8" r:id="rId20"/>
    <p:sldId id="275" r:id="rId21"/>
    <p:sldId id="277" r:id="rId22"/>
    <p:sldId id="276" r:id="rId23"/>
    <p:sldId id="279" r:id="rId24"/>
    <p:sldId id="280" r:id="rId25"/>
    <p:sldId id="281" r:id="rId26"/>
    <p:sldId id="282" r:id="rId27"/>
    <p:sldId id="283" r:id="rId28"/>
    <p:sldId id="284" r:id="rId29"/>
    <p:sldId id="285" r:id="rId30"/>
    <p:sldId id="286" r:id="rId31"/>
    <p:sldId id="287"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p:cViewPr varScale="1">
        <p:scale>
          <a:sx n="112" d="100"/>
          <a:sy n="112" d="100"/>
        </p:scale>
        <p:origin x="4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F789-B0BE-4E46-AB00-D6E8F7D27C4F}" type="datetimeFigureOut">
              <a:rPr lang="en-IN" smtClean="0"/>
              <a:t>30/04/23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13C40-55F1-4496-9DD1-248F3D2FABEB}" type="slidenum">
              <a:rPr lang="en-IN" smtClean="0"/>
              <a:t>‹#›</a:t>
            </a:fld>
            <a:endParaRPr lang="en-IN"/>
          </a:p>
        </p:txBody>
      </p:sp>
    </p:spTree>
    <p:extLst>
      <p:ext uri="{BB962C8B-B14F-4D97-AF65-F5344CB8AC3E}">
        <p14:creationId xmlns:p14="http://schemas.microsoft.com/office/powerpoint/2010/main" val="2735673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A1A849-F2FF-42FB-93D6-C53BCE7251D5}" type="slidenum">
              <a:rPr lang="en-US" altLang="en-US"/>
              <a:pPr/>
              <a:t>17</a:t>
            </a:fld>
            <a:endParaRPr lang="en-US" alt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81556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E9D54C-1AED-4B62-A7EB-98A16B6BF3BC}" type="slidenum">
              <a:rPr lang="en-US" altLang="en-US"/>
              <a:pPr/>
              <a:t>28</a:t>
            </a:fld>
            <a:endParaRPr lang="en-US" alt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40577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D8560-14E4-4824-88E5-E253A46B179E}" type="slidenum">
              <a:rPr lang="en-US" altLang="en-US"/>
              <a:pPr/>
              <a:t>29</a:t>
            </a:fld>
            <a:endParaRPr lang="en-US" alt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3492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77257-0DA3-4638-AEFB-3978C36D6826}" type="slidenum">
              <a:rPr lang="en-US" altLang="en-US"/>
              <a:pPr/>
              <a:t>30</a:t>
            </a:fld>
            <a:endParaRPr lang="en-US" alt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29556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8A09B-4C35-467D-BB59-9BC534B67219}" type="slidenum">
              <a:rPr lang="en-US" altLang="en-US"/>
              <a:pPr/>
              <a:t>31</a:t>
            </a:fld>
            <a:endParaRPr lang="en-US" alt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94843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F3595A-9826-4D28-8BEF-2872ED598B3E}" type="slidenum">
              <a:rPr lang="en-US" altLang="en-US"/>
              <a:pPr/>
              <a:t>32</a:t>
            </a:fld>
            <a:endParaRPr lang="en-US" alt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23710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D9E940-098D-47FA-AF4A-F83170600E3F}" type="slidenum">
              <a:rPr lang="en-US" altLang="en-US"/>
              <a:pPr/>
              <a:t>33</a:t>
            </a:fld>
            <a:endParaRPr lang="en-US" alt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49091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66F077-D919-46D6-8CCB-27FA3AD44559}" type="slidenum">
              <a:rPr lang="en-US" altLang="en-US"/>
              <a:pPr/>
              <a:t>34</a:t>
            </a:fld>
            <a:endParaRPr lang="en-US" altLang="en-US"/>
          </a:p>
        </p:txBody>
      </p:sp>
      <p:sp>
        <p:nvSpPr>
          <p:cNvPr id="178178" name="Rectangle 1026"/>
          <p:cNvSpPr>
            <a:spLocks noGrp="1" noRot="1" noChangeAspect="1" noChangeArrowheads="1" noTextEdit="1"/>
          </p:cNvSpPr>
          <p:nvPr>
            <p:ph type="sldImg"/>
          </p:nvPr>
        </p:nvSpPr>
        <p:spPr>
          <a:ln/>
        </p:spPr>
      </p:sp>
      <p:sp>
        <p:nvSpPr>
          <p:cNvPr id="178179"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38097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8A6A8-3B07-4924-9B01-686DA01644B6}" type="slidenum">
              <a:rPr lang="en-US" altLang="en-US"/>
              <a:pPr/>
              <a:t>35</a:t>
            </a:fld>
            <a:endParaRPr lang="en-US" altLang="en-US"/>
          </a:p>
        </p:txBody>
      </p:sp>
      <p:sp>
        <p:nvSpPr>
          <p:cNvPr id="179202" name="Rectangle 1026"/>
          <p:cNvSpPr>
            <a:spLocks noGrp="1" noRot="1" noChangeAspect="1" noChangeArrowheads="1" noTextEdit="1"/>
          </p:cNvSpPr>
          <p:nvPr>
            <p:ph type="sldImg"/>
          </p:nvPr>
        </p:nvSpPr>
        <p:spPr>
          <a:ln/>
        </p:spPr>
      </p:sp>
      <p:sp>
        <p:nvSpPr>
          <p:cNvPr id="179203"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61517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7924E2-507C-41BF-9D12-F223975BB884}" type="slidenum">
              <a:rPr lang="en-US" altLang="en-US"/>
              <a:pPr/>
              <a:t>18</a:t>
            </a:fld>
            <a:endParaRPr lang="en-US" alt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89764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3E6FB8-93DA-43A3-B42D-5EBF86E61791}" type="slidenum">
              <a:rPr lang="en-US" altLang="en-US"/>
              <a:pPr/>
              <a:t>19</a:t>
            </a:fld>
            <a:endParaRPr lang="en-US" alt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23659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AC3E3-D90F-438E-A44F-4FC6E93ED671}" type="slidenum">
              <a:rPr lang="en-US" altLang="en-US"/>
              <a:pPr/>
              <a:t>20</a:t>
            </a:fld>
            <a:endParaRPr lang="en-US" alt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74641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721B26-FF24-4993-8A41-2DA8C874C962}" type="slidenum">
              <a:rPr lang="en-US" altLang="en-US"/>
              <a:pPr/>
              <a:t>21</a:t>
            </a:fld>
            <a:endParaRPr lang="en-US" alt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59236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280C7-C90A-4C8B-8F7C-E66F4B0A16A6}" type="slidenum">
              <a:rPr lang="en-US" altLang="en-US"/>
              <a:pPr/>
              <a:t>22</a:t>
            </a:fld>
            <a:endParaRPr lang="en-US" altLang="en-US"/>
          </a:p>
        </p:txBody>
      </p:sp>
      <p:sp>
        <p:nvSpPr>
          <p:cNvPr id="156674" name="Rectangle 1026"/>
          <p:cNvSpPr>
            <a:spLocks noGrp="1" noRot="1" noChangeAspect="1" noChangeArrowheads="1" noTextEdit="1"/>
          </p:cNvSpPr>
          <p:nvPr>
            <p:ph type="sldImg"/>
          </p:nvPr>
        </p:nvSpPr>
        <p:spPr>
          <a:ln/>
        </p:spPr>
      </p:sp>
      <p:sp>
        <p:nvSpPr>
          <p:cNvPr id="156675"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8266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C896F9-CF7B-48B7-9893-71906B817BA2}" type="slidenum">
              <a:rPr lang="en-US" altLang="en-US"/>
              <a:pPr/>
              <a:t>23</a:t>
            </a:fld>
            <a:endParaRPr lang="en-US" alt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710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65E6EE-17B4-4C30-BD51-7943D90AD714}" type="slidenum">
              <a:rPr lang="en-US" altLang="en-US"/>
              <a:pPr/>
              <a:t>25</a:t>
            </a:fld>
            <a:endParaRPr lang="en-US" alt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7785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D4D5E-C8A6-4323-B6EA-70327F7BC86D}" type="slidenum">
              <a:rPr lang="en-US" altLang="en-US"/>
              <a:pPr/>
              <a:t>27</a:t>
            </a:fld>
            <a:endParaRPr lang="en-US" alt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4873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4FE35E2-1EAD-412A-8FE6-A86A73204BD6}" type="datetimeFigureOut">
              <a:rPr lang="en-IN" smtClean="0"/>
              <a:t>30/04/23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5AF92-E2C9-4BB2-80FA-FC58B9542ECB}" type="slidenum">
              <a:rPr lang="en-IN" smtClean="0"/>
              <a:t>‹#›</a:t>
            </a:fld>
            <a:endParaRPr lang="en-IN"/>
          </a:p>
        </p:txBody>
      </p:sp>
    </p:spTree>
    <p:extLst>
      <p:ext uri="{BB962C8B-B14F-4D97-AF65-F5344CB8AC3E}">
        <p14:creationId xmlns:p14="http://schemas.microsoft.com/office/powerpoint/2010/main" val="154302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FE35E2-1EAD-412A-8FE6-A86A73204BD6}" type="datetimeFigureOut">
              <a:rPr lang="en-IN" smtClean="0"/>
              <a:t>30/04/23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5AF92-E2C9-4BB2-80FA-FC58B9542ECB}" type="slidenum">
              <a:rPr lang="en-IN" smtClean="0"/>
              <a:t>‹#›</a:t>
            </a:fld>
            <a:endParaRPr lang="en-IN"/>
          </a:p>
        </p:txBody>
      </p:sp>
    </p:spTree>
    <p:extLst>
      <p:ext uri="{BB962C8B-B14F-4D97-AF65-F5344CB8AC3E}">
        <p14:creationId xmlns:p14="http://schemas.microsoft.com/office/powerpoint/2010/main" val="4104517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FE35E2-1EAD-412A-8FE6-A86A73204BD6}" type="datetimeFigureOut">
              <a:rPr lang="en-IN" smtClean="0"/>
              <a:t>30/04/23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5AF92-E2C9-4BB2-80FA-FC58B9542ECB}" type="slidenum">
              <a:rPr lang="en-IN" smtClean="0"/>
              <a:t>‹#›</a:t>
            </a:fld>
            <a:endParaRPr lang="en-IN"/>
          </a:p>
        </p:txBody>
      </p:sp>
    </p:spTree>
    <p:extLst>
      <p:ext uri="{BB962C8B-B14F-4D97-AF65-F5344CB8AC3E}">
        <p14:creationId xmlns:p14="http://schemas.microsoft.com/office/powerpoint/2010/main" val="412299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FE35E2-1EAD-412A-8FE6-A86A73204BD6}" type="datetimeFigureOut">
              <a:rPr lang="en-IN" smtClean="0"/>
              <a:t>30/04/23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5AF92-E2C9-4BB2-80FA-FC58B9542ECB}" type="slidenum">
              <a:rPr lang="en-IN" smtClean="0"/>
              <a:t>‹#›</a:t>
            </a:fld>
            <a:endParaRPr lang="en-IN"/>
          </a:p>
        </p:txBody>
      </p:sp>
    </p:spTree>
    <p:extLst>
      <p:ext uri="{BB962C8B-B14F-4D97-AF65-F5344CB8AC3E}">
        <p14:creationId xmlns:p14="http://schemas.microsoft.com/office/powerpoint/2010/main" val="62164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FE35E2-1EAD-412A-8FE6-A86A73204BD6}" type="datetimeFigureOut">
              <a:rPr lang="en-IN" smtClean="0"/>
              <a:t>30/04/23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5AF92-E2C9-4BB2-80FA-FC58B9542ECB}" type="slidenum">
              <a:rPr lang="en-IN" smtClean="0"/>
              <a:t>‹#›</a:t>
            </a:fld>
            <a:endParaRPr lang="en-IN"/>
          </a:p>
        </p:txBody>
      </p:sp>
    </p:spTree>
    <p:extLst>
      <p:ext uri="{BB962C8B-B14F-4D97-AF65-F5344CB8AC3E}">
        <p14:creationId xmlns:p14="http://schemas.microsoft.com/office/powerpoint/2010/main" val="85868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4FE35E2-1EAD-412A-8FE6-A86A73204BD6}" type="datetimeFigureOut">
              <a:rPr lang="en-IN" smtClean="0"/>
              <a:t>30/04/23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25AF92-E2C9-4BB2-80FA-FC58B9542ECB}" type="slidenum">
              <a:rPr lang="en-IN" smtClean="0"/>
              <a:t>‹#›</a:t>
            </a:fld>
            <a:endParaRPr lang="en-IN"/>
          </a:p>
        </p:txBody>
      </p:sp>
    </p:spTree>
    <p:extLst>
      <p:ext uri="{BB962C8B-B14F-4D97-AF65-F5344CB8AC3E}">
        <p14:creationId xmlns:p14="http://schemas.microsoft.com/office/powerpoint/2010/main" val="38301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4FE35E2-1EAD-412A-8FE6-A86A73204BD6}" type="datetimeFigureOut">
              <a:rPr lang="en-IN" smtClean="0"/>
              <a:t>30/04/23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25AF92-E2C9-4BB2-80FA-FC58B9542ECB}" type="slidenum">
              <a:rPr lang="en-IN" smtClean="0"/>
              <a:t>‹#›</a:t>
            </a:fld>
            <a:endParaRPr lang="en-IN"/>
          </a:p>
        </p:txBody>
      </p:sp>
    </p:spTree>
    <p:extLst>
      <p:ext uri="{BB962C8B-B14F-4D97-AF65-F5344CB8AC3E}">
        <p14:creationId xmlns:p14="http://schemas.microsoft.com/office/powerpoint/2010/main" val="2245896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4FE35E2-1EAD-412A-8FE6-A86A73204BD6}" type="datetimeFigureOut">
              <a:rPr lang="en-IN" smtClean="0"/>
              <a:t>30/04/23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25AF92-E2C9-4BB2-80FA-FC58B9542ECB}" type="slidenum">
              <a:rPr lang="en-IN" smtClean="0"/>
              <a:t>‹#›</a:t>
            </a:fld>
            <a:endParaRPr lang="en-IN"/>
          </a:p>
        </p:txBody>
      </p:sp>
    </p:spTree>
    <p:extLst>
      <p:ext uri="{BB962C8B-B14F-4D97-AF65-F5344CB8AC3E}">
        <p14:creationId xmlns:p14="http://schemas.microsoft.com/office/powerpoint/2010/main" val="2479192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E35E2-1EAD-412A-8FE6-A86A73204BD6}" type="datetimeFigureOut">
              <a:rPr lang="en-IN" smtClean="0"/>
              <a:t>30/04/23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25AF92-E2C9-4BB2-80FA-FC58B9542ECB}" type="slidenum">
              <a:rPr lang="en-IN" smtClean="0"/>
              <a:t>‹#›</a:t>
            </a:fld>
            <a:endParaRPr lang="en-IN"/>
          </a:p>
        </p:txBody>
      </p:sp>
    </p:spTree>
    <p:extLst>
      <p:ext uri="{BB962C8B-B14F-4D97-AF65-F5344CB8AC3E}">
        <p14:creationId xmlns:p14="http://schemas.microsoft.com/office/powerpoint/2010/main" val="265128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FE35E2-1EAD-412A-8FE6-A86A73204BD6}" type="datetimeFigureOut">
              <a:rPr lang="en-IN" smtClean="0"/>
              <a:t>30/04/23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25AF92-E2C9-4BB2-80FA-FC58B9542ECB}" type="slidenum">
              <a:rPr lang="en-IN" smtClean="0"/>
              <a:t>‹#›</a:t>
            </a:fld>
            <a:endParaRPr lang="en-IN"/>
          </a:p>
        </p:txBody>
      </p:sp>
    </p:spTree>
    <p:extLst>
      <p:ext uri="{BB962C8B-B14F-4D97-AF65-F5344CB8AC3E}">
        <p14:creationId xmlns:p14="http://schemas.microsoft.com/office/powerpoint/2010/main" val="35385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FE35E2-1EAD-412A-8FE6-A86A73204BD6}" type="datetimeFigureOut">
              <a:rPr lang="en-IN" smtClean="0"/>
              <a:t>30/04/23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25AF92-E2C9-4BB2-80FA-FC58B9542ECB}" type="slidenum">
              <a:rPr lang="en-IN" smtClean="0"/>
              <a:t>‹#›</a:t>
            </a:fld>
            <a:endParaRPr lang="en-IN"/>
          </a:p>
        </p:txBody>
      </p:sp>
    </p:spTree>
    <p:extLst>
      <p:ext uri="{BB962C8B-B14F-4D97-AF65-F5344CB8AC3E}">
        <p14:creationId xmlns:p14="http://schemas.microsoft.com/office/powerpoint/2010/main" val="146900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E35E2-1EAD-412A-8FE6-A86A73204BD6}" type="datetimeFigureOut">
              <a:rPr lang="en-IN" smtClean="0"/>
              <a:t>30/04/23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5AF92-E2C9-4BB2-80FA-FC58B9542ECB}" type="slidenum">
              <a:rPr lang="en-IN" smtClean="0"/>
              <a:t>‹#›</a:t>
            </a:fld>
            <a:endParaRPr lang="en-IN"/>
          </a:p>
        </p:txBody>
      </p:sp>
    </p:spTree>
    <p:extLst>
      <p:ext uri="{BB962C8B-B14F-4D97-AF65-F5344CB8AC3E}">
        <p14:creationId xmlns:p14="http://schemas.microsoft.com/office/powerpoint/2010/main" val="4150337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474" y="1891558"/>
            <a:ext cx="9144000" cy="2387600"/>
          </a:xfrm>
        </p:spPr>
        <p:txBody>
          <a:bodyPr/>
          <a:lstStyle/>
          <a:p>
            <a:br>
              <a:rPr lang="en-IN" dirty="0"/>
            </a:br>
            <a:r>
              <a:rPr lang="en-IN" dirty="0"/>
              <a:t>International Trade</a:t>
            </a:r>
          </a:p>
        </p:txBody>
      </p:sp>
    </p:spTree>
    <p:extLst>
      <p:ext uri="{BB962C8B-B14F-4D97-AF65-F5344CB8AC3E}">
        <p14:creationId xmlns:p14="http://schemas.microsoft.com/office/powerpoint/2010/main" val="1829664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878"/>
            <a:ext cx="10515600" cy="561048"/>
          </a:xfrm>
        </p:spPr>
        <p:txBody>
          <a:bodyPr>
            <a:normAutofit fontScale="90000"/>
          </a:bodyPr>
          <a:lstStyle/>
          <a:p>
            <a:r>
              <a:rPr lang="en-IN" dirty="0"/>
              <a:t>Example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87859196"/>
              </p:ext>
            </p:extLst>
          </p:nvPr>
        </p:nvGraphicFramePr>
        <p:xfrm>
          <a:off x="838200" y="1825624"/>
          <a:ext cx="10205241" cy="2687508"/>
        </p:xfrm>
        <a:graphic>
          <a:graphicData uri="http://schemas.openxmlformats.org/drawingml/2006/table">
            <a:tbl>
              <a:tblPr firstRow="1" bandRow="1">
                <a:tableStyleId>{5C22544A-7EE6-4342-B048-85BDC9FD1C3A}</a:tableStyleId>
              </a:tblPr>
              <a:tblGrid>
                <a:gridCol w="3401747">
                  <a:extLst>
                    <a:ext uri="{9D8B030D-6E8A-4147-A177-3AD203B41FA5}">
                      <a16:colId xmlns:a16="http://schemas.microsoft.com/office/drawing/2014/main" val="3245384090"/>
                    </a:ext>
                  </a:extLst>
                </a:gridCol>
                <a:gridCol w="3401747">
                  <a:extLst>
                    <a:ext uri="{9D8B030D-6E8A-4147-A177-3AD203B41FA5}">
                      <a16:colId xmlns:a16="http://schemas.microsoft.com/office/drawing/2014/main" val="772839281"/>
                    </a:ext>
                  </a:extLst>
                </a:gridCol>
                <a:gridCol w="3401747">
                  <a:extLst>
                    <a:ext uri="{9D8B030D-6E8A-4147-A177-3AD203B41FA5}">
                      <a16:colId xmlns:a16="http://schemas.microsoft.com/office/drawing/2014/main" val="1699854310"/>
                    </a:ext>
                  </a:extLst>
                </a:gridCol>
              </a:tblGrid>
              <a:tr h="895836">
                <a:tc>
                  <a:txBody>
                    <a:bodyPr/>
                    <a:lstStyle/>
                    <a:p>
                      <a:endParaRPr lang="en-IN" dirty="0"/>
                    </a:p>
                  </a:txBody>
                  <a:tcPr/>
                </a:tc>
                <a:tc>
                  <a:txBody>
                    <a:bodyPr/>
                    <a:lstStyle/>
                    <a:p>
                      <a:r>
                        <a:rPr lang="en-IN" dirty="0"/>
                        <a:t>A</a:t>
                      </a:r>
                    </a:p>
                  </a:txBody>
                  <a:tcPr/>
                </a:tc>
                <a:tc>
                  <a:txBody>
                    <a:bodyPr/>
                    <a:lstStyle/>
                    <a:p>
                      <a:r>
                        <a:rPr lang="en-IN" dirty="0"/>
                        <a:t>B</a:t>
                      </a:r>
                    </a:p>
                  </a:txBody>
                  <a:tcPr/>
                </a:tc>
                <a:extLst>
                  <a:ext uri="{0D108BD9-81ED-4DB2-BD59-A6C34878D82A}">
                    <a16:rowId xmlns:a16="http://schemas.microsoft.com/office/drawing/2014/main" val="2505747726"/>
                  </a:ext>
                </a:extLst>
              </a:tr>
              <a:tr h="895836">
                <a:tc>
                  <a:txBody>
                    <a:bodyPr/>
                    <a:lstStyle/>
                    <a:p>
                      <a:r>
                        <a:rPr lang="en-IN" dirty="0"/>
                        <a:t>Cheese </a:t>
                      </a:r>
                    </a:p>
                  </a:txBody>
                  <a:tcPr/>
                </a:tc>
                <a:tc>
                  <a:txBody>
                    <a:bodyPr/>
                    <a:lstStyle/>
                    <a:p>
                      <a:r>
                        <a:rPr lang="en-IN" dirty="0"/>
                        <a:t>6</a:t>
                      </a:r>
                    </a:p>
                  </a:txBody>
                  <a:tcPr/>
                </a:tc>
                <a:tc>
                  <a:txBody>
                    <a:bodyPr/>
                    <a:lstStyle/>
                    <a:p>
                      <a:r>
                        <a:rPr lang="en-IN" dirty="0"/>
                        <a:t>12</a:t>
                      </a:r>
                    </a:p>
                  </a:txBody>
                  <a:tcPr/>
                </a:tc>
                <a:extLst>
                  <a:ext uri="{0D108BD9-81ED-4DB2-BD59-A6C34878D82A}">
                    <a16:rowId xmlns:a16="http://schemas.microsoft.com/office/drawing/2014/main" val="3102473768"/>
                  </a:ext>
                </a:extLst>
              </a:tr>
              <a:tr h="895836">
                <a:tc>
                  <a:txBody>
                    <a:bodyPr/>
                    <a:lstStyle/>
                    <a:p>
                      <a:r>
                        <a:rPr lang="en-IN" dirty="0"/>
                        <a:t>Wine</a:t>
                      </a:r>
                    </a:p>
                  </a:txBody>
                  <a:tcPr/>
                </a:tc>
                <a:tc>
                  <a:txBody>
                    <a:bodyPr/>
                    <a:lstStyle/>
                    <a:p>
                      <a:r>
                        <a:rPr lang="en-IN" dirty="0"/>
                        <a:t>2</a:t>
                      </a:r>
                    </a:p>
                  </a:txBody>
                  <a:tcPr/>
                </a:tc>
                <a:tc>
                  <a:txBody>
                    <a:bodyPr/>
                    <a:lstStyle/>
                    <a:p>
                      <a:r>
                        <a:rPr lang="en-IN" dirty="0"/>
                        <a:t>18</a:t>
                      </a:r>
                    </a:p>
                  </a:txBody>
                  <a:tcPr/>
                </a:tc>
                <a:extLst>
                  <a:ext uri="{0D108BD9-81ED-4DB2-BD59-A6C34878D82A}">
                    <a16:rowId xmlns:a16="http://schemas.microsoft.com/office/drawing/2014/main" val="424498628"/>
                  </a:ext>
                </a:extLst>
              </a:tr>
            </a:tbl>
          </a:graphicData>
        </a:graphic>
      </p:graphicFrame>
    </p:spTree>
    <p:extLst>
      <p:ext uri="{BB962C8B-B14F-4D97-AF65-F5344CB8AC3E}">
        <p14:creationId xmlns:p14="http://schemas.microsoft.com/office/powerpoint/2010/main" val="424225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p:txBody>
          <a:bodyPr>
            <a:normAutofit/>
          </a:bodyPr>
          <a:lstStyle/>
          <a:p>
            <a:r>
              <a:rPr lang="en-US" dirty="0"/>
              <a:t>In this example, A has AA in production of both C and W. </a:t>
            </a:r>
          </a:p>
          <a:p>
            <a:r>
              <a:rPr lang="en-US" dirty="0"/>
              <a:t>David Ricardo’s theory of comparative advantage which says that a  country has a CA in a good if the good has a lower relative price in autarky than is found in the other country. </a:t>
            </a:r>
          </a:p>
          <a:p>
            <a:r>
              <a:rPr lang="en-US" dirty="0"/>
              <a:t>This theory indicates that we need to look at the cost of product in each country before the trade(in autarky) and compare it with trade situation and compute gains/losses from trade.</a:t>
            </a:r>
            <a:endParaRPr lang="en-IN" dirty="0"/>
          </a:p>
        </p:txBody>
      </p:sp>
    </p:spTree>
    <p:extLst>
      <p:ext uri="{BB962C8B-B14F-4D97-AF65-F5344CB8AC3E}">
        <p14:creationId xmlns:p14="http://schemas.microsoft.com/office/powerpoint/2010/main" val="4235479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p:txBody>
          <a:bodyPr/>
          <a:lstStyle/>
          <a:p>
            <a:r>
              <a:rPr lang="en-US" dirty="0"/>
              <a:t>In the example above, A is 2 (12/6) times more efficient in production of C than B, while 9 times more efficient in production of W. </a:t>
            </a:r>
          </a:p>
          <a:p>
            <a:r>
              <a:rPr lang="en-US" dirty="0"/>
              <a:t>Thus A has more AA in production of W compared to C. </a:t>
            </a:r>
          </a:p>
          <a:p>
            <a:r>
              <a:rPr lang="en-US" dirty="0"/>
              <a:t>So, if trade takes place A will tend to produce more W as W is relatively cheaper in A than in B.</a:t>
            </a:r>
            <a:endParaRPr lang="en-IN" dirty="0"/>
          </a:p>
        </p:txBody>
      </p:sp>
    </p:spTree>
    <p:extLst>
      <p:ext uri="{BB962C8B-B14F-4D97-AF65-F5344CB8AC3E}">
        <p14:creationId xmlns:p14="http://schemas.microsoft.com/office/powerpoint/2010/main" val="327827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3380"/>
          </a:xfrm>
        </p:spPr>
        <p:txBody>
          <a:bodyPr/>
          <a:lstStyle/>
          <a:p>
            <a:r>
              <a:rPr lang="en-IN" dirty="0"/>
              <a:t>Contd..</a:t>
            </a:r>
          </a:p>
        </p:txBody>
      </p:sp>
      <p:sp>
        <p:nvSpPr>
          <p:cNvPr id="3" name="Content Placeholder 2"/>
          <p:cNvSpPr>
            <a:spLocks noGrp="1"/>
          </p:cNvSpPr>
          <p:nvPr>
            <p:ph idx="1"/>
          </p:nvPr>
        </p:nvSpPr>
        <p:spPr/>
        <p:txBody>
          <a:bodyPr>
            <a:normAutofit/>
          </a:bodyPr>
          <a:lstStyle/>
          <a:p>
            <a:r>
              <a:rPr lang="en-US" dirty="0"/>
              <a:t>What about B? According to theory of comparative advantage B should expand its production of C as the cheese production in B is relatively </a:t>
            </a:r>
            <a:r>
              <a:rPr lang="en-IN" dirty="0"/>
              <a:t>less costly.</a:t>
            </a:r>
          </a:p>
          <a:p>
            <a:r>
              <a:rPr lang="en-IN" dirty="0"/>
              <a:t>According to theory of </a:t>
            </a:r>
            <a:r>
              <a:rPr lang="en-US" dirty="0"/>
              <a:t>comparative advantage B should expand its production of C as the cheese production in B is relatively less costly.</a:t>
            </a:r>
          </a:p>
          <a:p>
            <a:r>
              <a:rPr lang="en-US" dirty="0"/>
              <a:t>How do we know this? We compare autarky relative prices. What is the relative price of W in autarky in A and B?</a:t>
            </a:r>
            <a:endParaRPr lang="en-IN" dirty="0"/>
          </a:p>
          <a:p>
            <a:endParaRPr lang="en-IN" dirty="0"/>
          </a:p>
        </p:txBody>
      </p:sp>
    </p:spTree>
    <p:extLst>
      <p:ext uri="{BB962C8B-B14F-4D97-AF65-F5344CB8AC3E}">
        <p14:creationId xmlns:p14="http://schemas.microsoft.com/office/powerpoint/2010/main" val="2903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0588"/>
          </a:xfrm>
        </p:spPr>
        <p:txBody>
          <a:bodyPr/>
          <a:lstStyle/>
          <a:p>
            <a:r>
              <a:rPr lang="en-IN" dirty="0"/>
              <a:t>Contd..</a:t>
            </a:r>
          </a:p>
        </p:txBody>
      </p:sp>
      <p:pic>
        <p:nvPicPr>
          <p:cNvPr id="4" name="Content Placeholder 3"/>
          <p:cNvPicPr>
            <a:picLocks noGrp="1" noChangeAspect="1"/>
          </p:cNvPicPr>
          <p:nvPr>
            <p:ph idx="1"/>
          </p:nvPr>
        </p:nvPicPr>
        <p:blipFill>
          <a:blip r:embed="rId2"/>
          <a:stretch>
            <a:fillRect/>
          </a:stretch>
        </p:blipFill>
        <p:spPr>
          <a:xfrm>
            <a:off x="2217894" y="1690688"/>
            <a:ext cx="6743700" cy="1485900"/>
          </a:xfrm>
          <a:prstGeom prst="rect">
            <a:avLst/>
          </a:prstGeom>
        </p:spPr>
      </p:pic>
      <p:pic>
        <p:nvPicPr>
          <p:cNvPr id="5" name="Picture 4"/>
          <p:cNvPicPr>
            <a:picLocks noChangeAspect="1"/>
          </p:cNvPicPr>
          <p:nvPr/>
        </p:nvPicPr>
        <p:blipFill>
          <a:blip r:embed="rId3"/>
          <a:stretch>
            <a:fillRect/>
          </a:stretch>
        </p:blipFill>
        <p:spPr>
          <a:xfrm>
            <a:off x="2182921" y="3634932"/>
            <a:ext cx="6962775" cy="1495425"/>
          </a:xfrm>
          <a:prstGeom prst="rect">
            <a:avLst/>
          </a:prstGeom>
        </p:spPr>
      </p:pic>
    </p:spTree>
    <p:extLst>
      <p:ext uri="{BB962C8B-B14F-4D97-AF65-F5344CB8AC3E}">
        <p14:creationId xmlns:p14="http://schemas.microsoft.com/office/powerpoint/2010/main" val="380711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p:txBody>
          <a:bodyPr>
            <a:normAutofit/>
          </a:bodyPr>
          <a:lstStyle/>
          <a:p>
            <a:r>
              <a:rPr lang="en-US" dirty="0"/>
              <a:t>So in autarky, W is cheaper in A than in B. Taking the reciprocals of above relative prices w e find the relative price of C in terms of W in A and B respectively. </a:t>
            </a:r>
          </a:p>
          <a:p>
            <a:r>
              <a:rPr lang="en-US" dirty="0"/>
              <a:t>As it is clear from the equation above, C is cheaper in B than in A</a:t>
            </a:r>
          </a:p>
          <a:p>
            <a:r>
              <a:rPr lang="en-US" dirty="0"/>
              <a:t>Hence, in autarky, opportunity cost of W in A is lower than that in B, indicating that A’s producers are relatively more efficient in W rather than in C. The opposite holds true for B’s producers. According the law of comparative advantage once trade allowed between the two countries, A should specialize in W and B in C.</a:t>
            </a:r>
            <a:endParaRPr lang="en-IN" dirty="0"/>
          </a:p>
        </p:txBody>
      </p:sp>
    </p:spTree>
    <p:extLst>
      <p:ext uri="{BB962C8B-B14F-4D97-AF65-F5344CB8AC3E}">
        <p14:creationId xmlns:p14="http://schemas.microsoft.com/office/powerpoint/2010/main" val="228164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80147"/>
            <a:ext cx="9144000" cy="1929816"/>
          </a:xfrm>
        </p:spPr>
        <p:txBody>
          <a:bodyPr>
            <a:normAutofit/>
          </a:bodyPr>
          <a:lstStyle/>
          <a:p>
            <a:r>
              <a:rPr lang="en-IN" sz="4000" b="1" dirty="0"/>
              <a:t>Resources and Trade</a:t>
            </a:r>
            <a:br>
              <a:rPr lang="en-IN" sz="4000" b="1" dirty="0"/>
            </a:br>
            <a:r>
              <a:rPr lang="en-IN" sz="4000" b="1" dirty="0" err="1"/>
              <a:t>Hecksher</a:t>
            </a:r>
            <a:r>
              <a:rPr lang="en-IN" sz="4000" b="1" dirty="0"/>
              <a:t>- Ohlin(HO)Model</a:t>
            </a:r>
          </a:p>
        </p:txBody>
      </p:sp>
    </p:spTree>
    <p:extLst>
      <p:ext uri="{BB962C8B-B14F-4D97-AF65-F5344CB8AC3E}">
        <p14:creationId xmlns:p14="http://schemas.microsoft.com/office/powerpoint/2010/main" val="3232460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r>
              <a:rPr lang="en-US" altLang="en-US"/>
              <a:t>Introduction</a:t>
            </a:r>
          </a:p>
        </p:txBody>
      </p:sp>
      <p:sp>
        <p:nvSpPr>
          <p:cNvPr id="99331" name="Rectangle 1027"/>
          <p:cNvSpPr>
            <a:spLocks noGrp="1" noChangeArrowheads="1"/>
          </p:cNvSpPr>
          <p:nvPr>
            <p:ph type="body" idx="1"/>
          </p:nvPr>
        </p:nvSpPr>
        <p:spPr>
          <a:xfrm>
            <a:off x="980461" y="1419675"/>
            <a:ext cx="9576346" cy="4648200"/>
          </a:xfrm>
        </p:spPr>
        <p:txBody>
          <a:bodyPr>
            <a:normAutofit lnSpcReduction="10000"/>
          </a:bodyPr>
          <a:lstStyle/>
          <a:p>
            <a:r>
              <a:rPr lang="en-US" altLang="en-US" dirty="0"/>
              <a:t>In the real world, while trade is partly explained by differences in labor productivity, it also reflects differences in countries’ resources.</a:t>
            </a:r>
          </a:p>
          <a:p>
            <a:r>
              <a:rPr lang="en-US" altLang="en-US" dirty="0"/>
              <a:t>The</a:t>
            </a:r>
            <a:r>
              <a:rPr lang="en-US" altLang="en-US" b="1" dirty="0"/>
              <a:t> </a:t>
            </a:r>
            <a:r>
              <a:rPr lang="en-US" altLang="en-US" b="1" dirty="0" err="1"/>
              <a:t>Heckscher</a:t>
            </a:r>
            <a:r>
              <a:rPr lang="en-US" altLang="en-US" b="1" dirty="0"/>
              <a:t>-Ohlin theory</a:t>
            </a:r>
            <a:r>
              <a:rPr lang="en-US" altLang="en-US" dirty="0"/>
              <a:t>:</a:t>
            </a:r>
          </a:p>
          <a:p>
            <a:pPr lvl="1"/>
            <a:r>
              <a:rPr lang="en-US" altLang="en-US" dirty="0"/>
              <a:t>Emphasizes resource differences as the </a:t>
            </a:r>
            <a:r>
              <a:rPr lang="en-US" altLang="en-US" i="1" dirty="0"/>
              <a:t>only</a:t>
            </a:r>
            <a:r>
              <a:rPr lang="en-US" altLang="en-US" dirty="0"/>
              <a:t> source of trade</a:t>
            </a:r>
          </a:p>
          <a:p>
            <a:pPr lvl="1"/>
            <a:r>
              <a:rPr lang="en-US" altLang="en-US" dirty="0"/>
              <a:t>Shows that comparative advantage is influenced by:</a:t>
            </a:r>
          </a:p>
          <a:p>
            <a:pPr lvl="2"/>
            <a:r>
              <a:rPr lang="en-US" altLang="en-US" dirty="0"/>
              <a:t>Relative</a:t>
            </a:r>
            <a:r>
              <a:rPr lang="en-US" altLang="en-US" b="1" dirty="0"/>
              <a:t> factor abundance </a:t>
            </a:r>
            <a:r>
              <a:rPr lang="en-US" altLang="en-US" dirty="0"/>
              <a:t>(refers to countries)</a:t>
            </a:r>
          </a:p>
          <a:p>
            <a:pPr lvl="2"/>
            <a:r>
              <a:rPr lang="en-US" altLang="en-US" dirty="0"/>
              <a:t>Relative</a:t>
            </a:r>
            <a:r>
              <a:rPr lang="en-US" altLang="en-US" b="1" dirty="0"/>
              <a:t> factor intensity </a:t>
            </a:r>
            <a:r>
              <a:rPr lang="en-US" altLang="en-US" dirty="0"/>
              <a:t>(refers to goods)</a:t>
            </a:r>
          </a:p>
          <a:p>
            <a:pPr lvl="1"/>
            <a:r>
              <a:rPr lang="en-US" altLang="en-US" dirty="0"/>
              <a:t>Is also referred to as the </a:t>
            </a:r>
            <a:r>
              <a:rPr lang="en-US" altLang="en-US" b="1" dirty="0"/>
              <a:t>factor-proportions theory</a:t>
            </a:r>
          </a:p>
          <a:p>
            <a:r>
              <a:rPr lang="en-US" b="1" dirty="0" err="1"/>
              <a:t>Hecksher</a:t>
            </a:r>
            <a:r>
              <a:rPr lang="en-US" b="1" dirty="0"/>
              <a:t>-Ohlin Theorem: </a:t>
            </a:r>
            <a:r>
              <a:rPr lang="en-US" i="1" dirty="0"/>
              <a:t>The country that is abundant in a factor exports the good whose production is intensive in that factor</a:t>
            </a:r>
            <a:r>
              <a:rPr lang="en-US" dirty="0"/>
              <a:t>.</a:t>
            </a:r>
            <a:endParaRPr lang="en-US" altLang="en-US" dirty="0"/>
          </a:p>
        </p:txBody>
      </p:sp>
    </p:spTree>
    <p:extLst>
      <p:ext uri="{BB962C8B-B14F-4D97-AF65-F5344CB8AC3E}">
        <p14:creationId xmlns:p14="http://schemas.microsoft.com/office/powerpoint/2010/main" val="1721915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894778" y="1547019"/>
            <a:ext cx="9924968" cy="4953000"/>
          </a:xfrm>
        </p:spPr>
        <p:txBody>
          <a:bodyPr/>
          <a:lstStyle/>
          <a:p>
            <a:pPr marL="728663" lvl="1" indent="-271463">
              <a:buSzPct val="130000"/>
              <a:buFont typeface="Wingdings" panose="05000000000000000000" pitchFamily="2" charset="2"/>
              <a:buChar char="§"/>
            </a:pPr>
            <a:r>
              <a:rPr lang="en-US" altLang="en-US" sz="2800" dirty="0">
                <a:solidFill>
                  <a:srgbClr val="990033"/>
                </a:solidFill>
              </a:rPr>
              <a:t>Assumptions of the Model</a:t>
            </a:r>
          </a:p>
          <a:p>
            <a:pPr marL="1208088" lvl="2" indent="-242888">
              <a:buSzPct val="120000"/>
              <a:buFontTx/>
              <a:buChar char="•"/>
            </a:pPr>
            <a:r>
              <a:rPr lang="en-US" altLang="en-US" sz="2600" dirty="0"/>
              <a:t>An economy can produce two goods, cloth and food.</a:t>
            </a:r>
          </a:p>
          <a:p>
            <a:pPr marL="1208088" lvl="2" indent="-242888">
              <a:buSzPct val="120000"/>
              <a:buFontTx/>
              <a:buChar char="•"/>
            </a:pPr>
            <a:r>
              <a:rPr lang="en-US" altLang="en-US" sz="2600" dirty="0"/>
              <a:t>The production of these goods requires two inputs that are in limited supply; labor (</a:t>
            </a:r>
            <a:r>
              <a:rPr lang="en-US" altLang="en-US" sz="2600" i="1" dirty="0"/>
              <a:t>L</a:t>
            </a:r>
            <a:r>
              <a:rPr lang="en-US" altLang="en-US" sz="2600" dirty="0"/>
              <a:t>) and land (</a:t>
            </a:r>
            <a:r>
              <a:rPr lang="en-US" altLang="en-US" sz="2600" i="1" dirty="0"/>
              <a:t>T</a:t>
            </a:r>
            <a:r>
              <a:rPr lang="en-US" altLang="en-US" sz="2600" dirty="0"/>
              <a:t>).</a:t>
            </a:r>
          </a:p>
          <a:p>
            <a:pPr marL="1208088" lvl="2" indent="-242888">
              <a:buSzPct val="120000"/>
              <a:buFontTx/>
              <a:buChar char="•"/>
            </a:pPr>
            <a:r>
              <a:rPr lang="en-US" altLang="en-US" sz="2600" dirty="0"/>
              <a:t>Production of food is </a:t>
            </a:r>
            <a:r>
              <a:rPr lang="en-US" altLang="en-US" sz="2600" i="1" dirty="0"/>
              <a:t>land-intensive</a:t>
            </a:r>
            <a:r>
              <a:rPr lang="en-US" altLang="en-US" sz="2600" dirty="0"/>
              <a:t> and production of cloth is </a:t>
            </a:r>
            <a:r>
              <a:rPr lang="en-US" altLang="en-US" sz="2600" i="1" dirty="0"/>
              <a:t>labor-intensive</a:t>
            </a:r>
            <a:r>
              <a:rPr lang="en-US" altLang="en-US" sz="2600" dirty="0"/>
              <a:t> in both countries.</a:t>
            </a:r>
          </a:p>
          <a:p>
            <a:pPr marL="1208088" lvl="2" indent="-242888">
              <a:buSzPct val="120000"/>
              <a:buFontTx/>
              <a:buChar char="•"/>
            </a:pPr>
            <a:r>
              <a:rPr lang="en-US" altLang="en-US" sz="2600" dirty="0"/>
              <a:t>Perfect competition prevails in all markets.</a:t>
            </a:r>
          </a:p>
          <a:p>
            <a:pPr marL="1208088" lvl="2" indent="-242888">
              <a:buSzPct val="120000"/>
              <a:buFontTx/>
              <a:buChar char="•"/>
            </a:pPr>
            <a:endParaRPr lang="en-US" altLang="en-US" sz="2600" dirty="0"/>
          </a:p>
          <a:p>
            <a:pPr marL="728663" lvl="1" indent="-271463"/>
            <a:endParaRPr lang="en-US" altLang="en-US" dirty="0"/>
          </a:p>
        </p:txBody>
      </p:sp>
      <p:sp>
        <p:nvSpPr>
          <p:cNvPr id="28678" name="Rectangle 6"/>
          <p:cNvSpPr>
            <a:spLocks noGrp="1" noChangeArrowheads="1"/>
          </p:cNvSpPr>
          <p:nvPr>
            <p:ph type="title"/>
          </p:nvPr>
        </p:nvSpPr>
        <p:spPr>
          <a:noFill/>
          <a:ln/>
        </p:spPr>
        <p:txBody>
          <a:bodyPr/>
          <a:lstStyle/>
          <a:p>
            <a:r>
              <a:rPr lang="en-US" altLang="en-US"/>
              <a:t>A Model of a Two-Factor Economy</a:t>
            </a:r>
          </a:p>
        </p:txBody>
      </p:sp>
    </p:spTree>
    <p:extLst>
      <p:ext uri="{BB962C8B-B14F-4D97-AF65-F5344CB8AC3E}">
        <p14:creationId xmlns:p14="http://schemas.microsoft.com/office/powerpoint/2010/main" val="945167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left)">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left)">
                                      <p:cBhvr>
                                        <p:cTn id="17" dur="500"/>
                                        <p:tgtEl>
                                          <p:spTgt spid="28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wipe(left)">
                                      <p:cBhvr>
                                        <p:cTn id="22" dur="500"/>
                                        <p:tgtEl>
                                          <p:spTgt spid="28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wipe(left)">
                                      <p:cBhvr>
                                        <p:cTn id="27" dur="500"/>
                                        <p:tgtEl>
                                          <p:spTgt spid="2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5"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870577" y="1537409"/>
            <a:ext cx="8229600" cy="4953000"/>
          </a:xfrm>
        </p:spPr>
        <p:txBody>
          <a:bodyPr/>
          <a:lstStyle/>
          <a:p>
            <a:pPr>
              <a:lnSpc>
                <a:spcPct val="90000"/>
              </a:lnSpc>
            </a:pPr>
            <a:r>
              <a:rPr lang="en-US" altLang="en-US" dirty="0">
                <a:solidFill>
                  <a:srgbClr val="990033"/>
                </a:solidFill>
              </a:rPr>
              <a:t>Relative Prices and the Pattern of Trade</a:t>
            </a:r>
          </a:p>
          <a:p>
            <a:pPr lvl="1">
              <a:lnSpc>
                <a:spcPct val="90000"/>
              </a:lnSpc>
            </a:pPr>
            <a:r>
              <a:rPr lang="en-US" altLang="en-US" b="1" dirty="0"/>
              <a:t>Factor Abundance</a:t>
            </a:r>
          </a:p>
          <a:p>
            <a:pPr lvl="2">
              <a:lnSpc>
                <a:spcPct val="90000"/>
              </a:lnSpc>
            </a:pPr>
            <a:r>
              <a:rPr lang="en-US" altLang="en-US" dirty="0"/>
              <a:t>Home country is </a:t>
            </a:r>
            <a:r>
              <a:rPr lang="en-US" altLang="en-US" i="1" dirty="0"/>
              <a:t>labor-abundant</a:t>
            </a:r>
            <a:r>
              <a:rPr lang="en-US" altLang="en-US" dirty="0"/>
              <a:t> compared to Foreign country (and Foreign is </a:t>
            </a:r>
            <a:r>
              <a:rPr lang="en-US" altLang="en-US" i="1" dirty="0"/>
              <a:t>land-abundant</a:t>
            </a:r>
            <a:r>
              <a:rPr lang="en-US" altLang="en-US" dirty="0"/>
              <a:t> compared to Home) </a:t>
            </a:r>
            <a:r>
              <a:rPr lang="en-US" altLang="en-US" i="1" dirty="0"/>
              <a:t>if and only if</a:t>
            </a:r>
            <a:r>
              <a:rPr lang="en-US" altLang="en-US" dirty="0"/>
              <a:t> the ratio of the total amount of labor to the total amount of land available in Home is greater than that in Foreign:</a:t>
            </a:r>
          </a:p>
          <a:p>
            <a:pPr>
              <a:lnSpc>
                <a:spcPct val="90000"/>
              </a:lnSpc>
              <a:buClr>
                <a:schemeClr val="tx1"/>
              </a:buClr>
              <a:buFontTx/>
              <a:buNone/>
            </a:pPr>
            <a:r>
              <a:rPr lang="en-US" altLang="en-US" sz="2400" dirty="0"/>
              <a:t>				</a:t>
            </a:r>
            <a:r>
              <a:rPr lang="en-US" altLang="en-US" sz="2400" i="1" dirty="0"/>
              <a:t>L</a:t>
            </a:r>
            <a:r>
              <a:rPr lang="en-US" altLang="en-US" sz="2400" dirty="0"/>
              <a:t>/</a:t>
            </a:r>
            <a:r>
              <a:rPr lang="en-US" altLang="en-US" sz="2400" i="1" dirty="0"/>
              <a:t>T </a:t>
            </a:r>
            <a:r>
              <a:rPr lang="en-US" altLang="en-US" sz="2400" dirty="0"/>
              <a:t>&gt;</a:t>
            </a:r>
            <a:r>
              <a:rPr lang="en-US" altLang="en-US" sz="2400" i="1" dirty="0"/>
              <a:t> L</a:t>
            </a:r>
            <a:r>
              <a:rPr lang="en-US" altLang="en-US" sz="2400" baseline="30000" dirty="0"/>
              <a:t>*</a:t>
            </a:r>
            <a:r>
              <a:rPr lang="en-US" altLang="en-US" sz="2400" dirty="0"/>
              <a:t>/</a:t>
            </a:r>
            <a:r>
              <a:rPr lang="en-US" altLang="en-US" sz="2400" i="1" dirty="0"/>
              <a:t> T</a:t>
            </a:r>
            <a:r>
              <a:rPr lang="en-US" altLang="en-US" sz="2400" baseline="30000" dirty="0"/>
              <a:t>*</a:t>
            </a:r>
            <a:endParaRPr lang="en-US" altLang="en-US" sz="2400" dirty="0"/>
          </a:p>
          <a:p>
            <a:pPr lvl="3">
              <a:lnSpc>
                <a:spcPct val="90000"/>
              </a:lnSpc>
              <a:buClr>
                <a:schemeClr val="tx1"/>
              </a:buClr>
            </a:pPr>
            <a:r>
              <a:rPr lang="en-US" altLang="en-US" u="sng" dirty="0"/>
              <a:t>Example</a:t>
            </a:r>
            <a:r>
              <a:rPr lang="en-US" altLang="en-US" dirty="0"/>
              <a:t>: if America has 80 million workers and 200 million acres, while Britain has 20 million workers and 20 million acres, then Britain is </a:t>
            </a:r>
            <a:r>
              <a:rPr lang="en-US" altLang="en-US" i="1" dirty="0"/>
              <a:t>labor-abundant </a:t>
            </a:r>
            <a:r>
              <a:rPr lang="en-US" altLang="en-US" dirty="0"/>
              <a:t>and America is</a:t>
            </a:r>
            <a:r>
              <a:rPr lang="en-US" altLang="en-US" i="1" dirty="0"/>
              <a:t> land-abundant</a:t>
            </a:r>
            <a:r>
              <a:rPr lang="en-US" altLang="en-US" dirty="0"/>
              <a:t>.</a:t>
            </a:r>
          </a:p>
          <a:p>
            <a:pPr lvl="2">
              <a:lnSpc>
                <a:spcPct val="90000"/>
              </a:lnSpc>
              <a:buClr>
                <a:schemeClr val="tx1"/>
              </a:buClr>
            </a:pPr>
            <a:r>
              <a:rPr lang="en-US" altLang="en-US" dirty="0"/>
              <a:t>In this case, the </a:t>
            </a:r>
            <a:r>
              <a:rPr lang="en-US" altLang="en-US" b="1" dirty="0"/>
              <a:t>scarce factor</a:t>
            </a:r>
            <a:r>
              <a:rPr lang="en-US" altLang="en-US" dirty="0"/>
              <a:t> in Home is land and in Foreign is labor.</a:t>
            </a:r>
          </a:p>
        </p:txBody>
      </p:sp>
      <p:sp>
        <p:nvSpPr>
          <p:cNvPr id="104452" name="Rectangle 4"/>
          <p:cNvSpPr>
            <a:spLocks noGrp="1" noChangeArrowheads="1"/>
          </p:cNvSpPr>
          <p:nvPr>
            <p:ph type="title"/>
          </p:nvPr>
        </p:nvSpPr>
        <p:spPr>
          <a:xfrm>
            <a:off x="478785" y="319517"/>
            <a:ext cx="11200419" cy="1143000"/>
          </a:xfrm>
          <a:noFill/>
          <a:ln/>
        </p:spPr>
        <p:txBody>
          <a:bodyPr>
            <a:normAutofit fontScale="90000"/>
          </a:bodyPr>
          <a:lstStyle/>
          <a:p>
            <a:r>
              <a:rPr lang="en-US" altLang="en-US" dirty="0"/>
              <a:t>Effects of International Trade Between Two-Factor Economies</a:t>
            </a:r>
          </a:p>
        </p:txBody>
      </p:sp>
    </p:spTree>
    <p:extLst>
      <p:ext uri="{BB962C8B-B14F-4D97-AF65-F5344CB8AC3E}">
        <p14:creationId xmlns:p14="http://schemas.microsoft.com/office/powerpoint/2010/main" val="193933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7534"/>
          </a:xfrm>
        </p:spPr>
        <p:txBody>
          <a:bodyPr/>
          <a:lstStyle/>
          <a:p>
            <a:r>
              <a:rPr lang="en-IN" dirty="0"/>
              <a:t>International Trade</a:t>
            </a:r>
          </a:p>
        </p:txBody>
      </p:sp>
      <p:sp>
        <p:nvSpPr>
          <p:cNvPr id="3" name="Content Placeholder 2"/>
          <p:cNvSpPr>
            <a:spLocks noGrp="1"/>
          </p:cNvSpPr>
          <p:nvPr>
            <p:ph idx="1"/>
          </p:nvPr>
        </p:nvSpPr>
        <p:spPr>
          <a:xfrm>
            <a:off x="838200" y="1397109"/>
            <a:ext cx="10515600" cy="4779854"/>
          </a:xfrm>
        </p:spPr>
        <p:txBody>
          <a:bodyPr/>
          <a:lstStyle/>
          <a:p>
            <a:r>
              <a:rPr lang="en-US" dirty="0"/>
              <a:t>Internal or domestic trade are meant transactions taking place within the geographical boundaries of a nation or region. It is also known as intra-regional or home trade. </a:t>
            </a:r>
          </a:p>
          <a:p>
            <a:r>
              <a:rPr lang="en-US" dirty="0"/>
              <a:t>International trade, on the other hand, is trade among different countries or trade across political frontiers.</a:t>
            </a:r>
          </a:p>
          <a:p>
            <a:r>
              <a:rPr lang="en-US" dirty="0"/>
              <a:t>Inter-regional also refers to trade transactions within different regions of a country.</a:t>
            </a:r>
            <a:endParaRPr lang="en-IN" dirty="0"/>
          </a:p>
        </p:txBody>
      </p:sp>
    </p:spTree>
    <p:extLst>
      <p:ext uri="{BB962C8B-B14F-4D97-AF65-F5344CB8AC3E}">
        <p14:creationId xmlns:p14="http://schemas.microsoft.com/office/powerpoint/2010/main" val="2688924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type="body" idx="4294967295"/>
          </p:nvPr>
        </p:nvSpPr>
        <p:spPr>
          <a:xfrm>
            <a:off x="1015781" y="1537409"/>
            <a:ext cx="10051205" cy="4572000"/>
          </a:xfrm>
        </p:spPr>
        <p:txBody>
          <a:bodyPr/>
          <a:lstStyle/>
          <a:p>
            <a:pPr lvl="1" algn="just"/>
            <a:r>
              <a:rPr lang="en-US" altLang="en-US" b="1" dirty="0"/>
              <a:t>Factor Intensity</a:t>
            </a:r>
          </a:p>
          <a:p>
            <a:pPr lvl="2"/>
            <a:r>
              <a:rPr lang="en-US" altLang="en-US" dirty="0"/>
              <a:t>In a world of</a:t>
            </a:r>
            <a:r>
              <a:rPr lang="en-US" altLang="en-US" i="1" dirty="0"/>
              <a:t> </a:t>
            </a:r>
            <a:r>
              <a:rPr lang="en-US" altLang="en-US" dirty="0"/>
              <a:t>two goods (cloth and food) and two factors (labor and land), food production is </a:t>
            </a:r>
            <a:r>
              <a:rPr lang="en-US" altLang="en-US" i="1" dirty="0"/>
              <a:t>land-intensive</a:t>
            </a:r>
            <a:r>
              <a:rPr lang="en-US" altLang="en-US" dirty="0"/>
              <a:t>, if at any given wage-rental ratio the land-labor ratio used in the production of food is greater than that used in the production of cloth:</a:t>
            </a:r>
          </a:p>
          <a:p>
            <a:pPr>
              <a:buClr>
                <a:schemeClr val="tx1"/>
              </a:buClr>
              <a:buFontTx/>
              <a:buNone/>
            </a:pPr>
            <a:r>
              <a:rPr lang="en-US" altLang="en-US" i="1" dirty="0"/>
              <a:t>				    T</a:t>
            </a:r>
            <a:r>
              <a:rPr lang="en-US" altLang="en-US" i="1" baseline="-25000" dirty="0"/>
              <a:t>F</a:t>
            </a:r>
            <a:r>
              <a:rPr lang="en-US" altLang="en-US" dirty="0"/>
              <a:t>/</a:t>
            </a:r>
            <a:r>
              <a:rPr lang="en-US" altLang="en-US" i="1" dirty="0"/>
              <a:t>L</a:t>
            </a:r>
            <a:r>
              <a:rPr lang="en-US" altLang="en-US" i="1" baseline="-25000" dirty="0"/>
              <a:t>F</a:t>
            </a:r>
            <a:r>
              <a:rPr lang="en-US" altLang="en-US" i="1" dirty="0"/>
              <a:t> </a:t>
            </a:r>
            <a:r>
              <a:rPr lang="en-US" altLang="en-US" dirty="0"/>
              <a:t>&gt;</a:t>
            </a:r>
            <a:r>
              <a:rPr lang="en-US" altLang="en-US" i="1" dirty="0"/>
              <a:t> T</a:t>
            </a:r>
            <a:r>
              <a:rPr lang="en-US" altLang="en-US" i="1" baseline="-25000" dirty="0"/>
              <a:t>C</a:t>
            </a:r>
            <a:r>
              <a:rPr lang="en-US" altLang="en-US" dirty="0"/>
              <a:t>/</a:t>
            </a:r>
            <a:r>
              <a:rPr lang="en-US" altLang="en-US" i="1" dirty="0"/>
              <a:t> L</a:t>
            </a:r>
            <a:r>
              <a:rPr lang="en-US" altLang="en-US" i="1" baseline="-25000" dirty="0"/>
              <a:t>C</a:t>
            </a:r>
            <a:endParaRPr lang="en-US" altLang="en-US" dirty="0"/>
          </a:p>
          <a:p>
            <a:pPr lvl="3">
              <a:buClr>
                <a:schemeClr val="tx1"/>
              </a:buClr>
            </a:pPr>
            <a:r>
              <a:rPr lang="en-US" altLang="en-US" sz="2400" u="sng" dirty="0"/>
              <a:t>Example</a:t>
            </a:r>
            <a:r>
              <a:rPr lang="en-US" altLang="en-US" sz="2400" dirty="0"/>
              <a:t>: If food production uses 80 workers and 200 acres, while cloth production uses 20 workers and 20 acres, then food production is </a:t>
            </a:r>
            <a:r>
              <a:rPr lang="en-US" altLang="en-US" sz="2400" i="1" dirty="0"/>
              <a:t>land-intensive </a:t>
            </a:r>
            <a:r>
              <a:rPr lang="en-US" altLang="en-US" sz="2400" dirty="0"/>
              <a:t>and</a:t>
            </a:r>
            <a:r>
              <a:rPr lang="en-US" altLang="en-US" sz="2400" i="1" dirty="0"/>
              <a:t> </a:t>
            </a:r>
            <a:r>
              <a:rPr lang="en-US" altLang="en-US" sz="2400" dirty="0"/>
              <a:t>cloth production is </a:t>
            </a:r>
            <a:r>
              <a:rPr lang="en-US" altLang="en-US" sz="2400" i="1" dirty="0"/>
              <a:t>labor-intensive</a:t>
            </a:r>
            <a:r>
              <a:rPr lang="en-US" altLang="en-US" sz="2400" dirty="0"/>
              <a:t>.</a:t>
            </a:r>
          </a:p>
          <a:p>
            <a:pPr lvl="2"/>
            <a:endParaRPr lang="en-US" altLang="en-US" dirty="0"/>
          </a:p>
        </p:txBody>
      </p:sp>
      <p:sp>
        <p:nvSpPr>
          <p:cNvPr id="39941" name="Rectangle 5"/>
          <p:cNvSpPr>
            <a:spLocks noGrp="1" noChangeArrowheads="1"/>
          </p:cNvSpPr>
          <p:nvPr>
            <p:ph type="title"/>
          </p:nvPr>
        </p:nvSpPr>
        <p:spPr>
          <a:noFill/>
          <a:ln/>
        </p:spPr>
        <p:txBody>
          <a:bodyPr/>
          <a:lstStyle/>
          <a:p>
            <a:r>
              <a:rPr lang="en-US" altLang="en-US"/>
              <a:t>A Model of a Two-Factor Economy</a:t>
            </a:r>
          </a:p>
        </p:txBody>
      </p:sp>
    </p:spTree>
    <p:extLst>
      <p:ext uri="{BB962C8B-B14F-4D97-AF65-F5344CB8AC3E}">
        <p14:creationId xmlns:p14="http://schemas.microsoft.com/office/powerpoint/2010/main" val="117242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left)">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wipe(left)">
                                      <p:cBhvr>
                                        <p:cTn id="12" dur="5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wipe(left)">
                                      <p:cBhvr>
                                        <p:cTn id="17" dur="500"/>
                                        <p:tgtEl>
                                          <p:spTgt spid="39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wipe(left)">
                                      <p:cBhvr>
                                        <p:cTn id="22"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bldLvl="5"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1027"/>
          <p:cNvSpPr>
            <a:spLocks noGrp="1" noChangeArrowheads="1"/>
          </p:cNvSpPr>
          <p:nvPr>
            <p:ph type="body" idx="1"/>
          </p:nvPr>
        </p:nvSpPr>
        <p:spPr>
          <a:xfrm>
            <a:off x="1204810" y="1600200"/>
            <a:ext cx="9005990" cy="4572000"/>
          </a:xfrm>
        </p:spPr>
        <p:txBody>
          <a:bodyPr/>
          <a:lstStyle/>
          <a:p>
            <a:r>
              <a:rPr lang="en-US" altLang="en-US" dirty="0"/>
              <a:t>Assumptions of the </a:t>
            </a:r>
            <a:r>
              <a:rPr lang="en-US" altLang="en-US" dirty="0" err="1"/>
              <a:t>Heckscher</a:t>
            </a:r>
            <a:r>
              <a:rPr lang="en-US" altLang="en-US" dirty="0"/>
              <a:t>-Ohlin model:</a:t>
            </a:r>
          </a:p>
          <a:p>
            <a:pPr lvl="1"/>
            <a:r>
              <a:rPr lang="en-US" altLang="en-US" dirty="0"/>
              <a:t>There are two countries (Home and Foreign) that have:</a:t>
            </a:r>
          </a:p>
          <a:p>
            <a:pPr lvl="2"/>
            <a:r>
              <a:rPr lang="en-US" altLang="en-US" dirty="0"/>
              <a:t>Same</a:t>
            </a:r>
            <a:r>
              <a:rPr lang="en-US" altLang="en-US" i="1" dirty="0"/>
              <a:t> </a:t>
            </a:r>
            <a:r>
              <a:rPr lang="en-US" altLang="en-US" dirty="0"/>
              <a:t>tastes</a:t>
            </a:r>
          </a:p>
          <a:p>
            <a:pPr lvl="2"/>
            <a:r>
              <a:rPr lang="en-US" altLang="en-US" dirty="0"/>
              <a:t>Same</a:t>
            </a:r>
            <a:r>
              <a:rPr lang="en-US" altLang="en-US" i="1" dirty="0"/>
              <a:t> </a:t>
            </a:r>
            <a:r>
              <a:rPr lang="en-US" altLang="en-US" dirty="0"/>
              <a:t>technology</a:t>
            </a:r>
          </a:p>
          <a:p>
            <a:pPr lvl="2"/>
            <a:r>
              <a:rPr lang="en-US" altLang="en-US" dirty="0"/>
              <a:t>Different resources</a:t>
            </a:r>
          </a:p>
          <a:p>
            <a:pPr lvl="3"/>
            <a:r>
              <a:rPr lang="en-US" altLang="en-US" sz="2200" dirty="0"/>
              <a:t>Home has a higher ratio of labor to land than Foreign does</a:t>
            </a:r>
          </a:p>
          <a:p>
            <a:pPr lvl="1"/>
            <a:r>
              <a:rPr lang="en-US" altLang="en-US" dirty="0"/>
              <a:t>Each country has the same production structure of a two-factor economy.</a:t>
            </a:r>
          </a:p>
        </p:txBody>
      </p:sp>
      <p:sp>
        <p:nvSpPr>
          <p:cNvPr id="106500" name="Rectangle 1028"/>
          <p:cNvSpPr>
            <a:spLocks noGrp="1" noChangeArrowheads="1"/>
          </p:cNvSpPr>
          <p:nvPr>
            <p:ph type="title"/>
          </p:nvPr>
        </p:nvSpPr>
        <p:spPr>
          <a:xfrm>
            <a:off x="1012512" y="343064"/>
            <a:ext cx="9634557" cy="1057969"/>
          </a:xfrm>
          <a:noFill/>
          <a:ln/>
        </p:spPr>
        <p:txBody>
          <a:bodyPr>
            <a:normAutofit fontScale="90000"/>
          </a:bodyPr>
          <a:lstStyle/>
          <a:p>
            <a:r>
              <a:rPr lang="en-US" altLang="en-US" dirty="0"/>
              <a:t>Effects of International Trade Between Two-Factor Economies</a:t>
            </a:r>
          </a:p>
        </p:txBody>
      </p:sp>
    </p:spTree>
    <p:extLst>
      <p:ext uri="{BB962C8B-B14F-4D97-AF65-F5344CB8AC3E}">
        <p14:creationId xmlns:p14="http://schemas.microsoft.com/office/powerpoint/2010/main" val="216250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p:txBody>
          <a:bodyPr/>
          <a:lstStyle/>
          <a:p>
            <a:pPr>
              <a:lnSpc>
                <a:spcPct val="90000"/>
              </a:lnSpc>
            </a:pPr>
            <a:r>
              <a:rPr lang="en-US" altLang="en-US"/>
              <a:t>An increase in the supply of land (labor) leads to a </a:t>
            </a:r>
            <a:r>
              <a:rPr lang="en-US" altLang="en-US" b="1"/>
              <a:t>biased expansion of production possibilities</a:t>
            </a:r>
            <a:r>
              <a:rPr lang="en-US" altLang="en-US"/>
              <a:t> toward food (cloth) production.</a:t>
            </a:r>
          </a:p>
          <a:p>
            <a:pPr>
              <a:lnSpc>
                <a:spcPct val="90000"/>
              </a:lnSpc>
            </a:pPr>
            <a:r>
              <a:rPr lang="en-US" altLang="en-US"/>
              <a:t>The biased effect of increases (decreases) in resources on production possibilities is the key to understanding how differences in resources give rise to international trade. </a:t>
            </a:r>
          </a:p>
          <a:p>
            <a:pPr>
              <a:lnSpc>
                <a:spcPct val="90000"/>
              </a:lnSpc>
            </a:pPr>
            <a:r>
              <a:rPr lang="en-US" altLang="en-US"/>
              <a:t>An economy will tend to be relatively effective at producing goods that are intensive in the factors with which the country is relatively well-endowed.</a:t>
            </a:r>
          </a:p>
        </p:txBody>
      </p:sp>
      <p:sp>
        <p:nvSpPr>
          <p:cNvPr id="103428" name="Rectangle 4"/>
          <p:cNvSpPr>
            <a:spLocks noGrp="1" noChangeArrowheads="1"/>
          </p:cNvSpPr>
          <p:nvPr>
            <p:ph type="title"/>
          </p:nvPr>
        </p:nvSpPr>
        <p:spPr>
          <a:noFill/>
          <a:ln/>
        </p:spPr>
        <p:txBody>
          <a:bodyPr/>
          <a:lstStyle/>
          <a:p>
            <a:r>
              <a:rPr lang="en-US" altLang="en-US"/>
              <a:t>A Model of a Two-Factor Economy</a:t>
            </a:r>
          </a:p>
        </p:txBody>
      </p:sp>
    </p:spTree>
    <p:extLst>
      <p:ext uri="{BB962C8B-B14F-4D97-AF65-F5344CB8AC3E}">
        <p14:creationId xmlns:p14="http://schemas.microsoft.com/office/powerpoint/2010/main" val="2557994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p:txBody>
          <a:bodyPr/>
          <a:lstStyle/>
          <a:p>
            <a:pPr lvl="1"/>
            <a:r>
              <a:rPr lang="en-US" altLang="en-US"/>
              <a:t>When Home and Foreign</a:t>
            </a:r>
            <a:r>
              <a:rPr lang="en-US" altLang="en-US" i="1"/>
              <a:t> </a:t>
            </a:r>
            <a:r>
              <a:rPr lang="en-US" altLang="en-US"/>
              <a:t>trade</a:t>
            </a:r>
            <a:r>
              <a:rPr lang="en-US" altLang="en-US" i="1"/>
              <a:t> </a:t>
            </a:r>
            <a:r>
              <a:rPr lang="en-US" altLang="en-US"/>
              <a:t>with each other, their relative prices converge. The relative price of cloth rises</a:t>
            </a:r>
            <a:r>
              <a:rPr lang="en-US" altLang="en-US" i="1"/>
              <a:t> </a:t>
            </a:r>
            <a:r>
              <a:rPr lang="en-US" altLang="en-US"/>
              <a:t>in Home and declines</a:t>
            </a:r>
            <a:r>
              <a:rPr lang="en-US" altLang="en-US" i="1"/>
              <a:t> </a:t>
            </a:r>
            <a:r>
              <a:rPr lang="en-US" altLang="en-US"/>
              <a:t>in Foreign. </a:t>
            </a:r>
          </a:p>
          <a:p>
            <a:pPr lvl="2"/>
            <a:r>
              <a:rPr lang="en-US" altLang="en-US"/>
              <a:t>In Home, the rise in the relative price of cloth leads to a rise in the production of cloth and a decline in relative consumption, so Home becomes an exporter of cloth and an importer of food. </a:t>
            </a:r>
          </a:p>
          <a:p>
            <a:pPr lvl="2"/>
            <a:r>
              <a:rPr lang="en-US" altLang="en-US"/>
              <a:t>Conversely, the decline</a:t>
            </a:r>
            <a:r>
              <a:rPr lang="en-US" altLang="en-US" b="1"/>
              <a:t> </a:t>
            </a:r>
            <a:r>
              <a:rPr lang="en-US" altLang="en-US"/>
              <a:t>in the relative price of cloth in Foreign leads it to become an importer</a:t>
            </a:r>
            <a:r>
              <a:rPr lang="en-US" altLang="en-US" b="1"/>
              <a:t> </a:t>
            </a:r>
            <a:r>
              <a:rPr lang="en-US" altLang="en-US"/>
              <a:t>of cloth and an</a:t>
            </a:r>
            <a:r>
              <a:rPr lang="en-US" altLang="en-US" b="1" i="1"/>
              <a:t> </a:t>
            </a:r>
            <a:r>
              <a:rPr lang="en-US" altLang="en-US"/>
              <a:t>exporter</a:t>
            </a:r>
            <a:r>
              <a:rPr lang="en-US" altLang="en-US" b="1" i="1"/>
              <a:t> </a:t>
            </a:r>
            <a:r>
              <a:rPr lang="en-US" altLang="en-US"/>
              <a:t>of food.</a:t>
            </a:r>
          </a:p>
          <a:p>
            <a:endParaRPr lang="en-US" altLang="en-US"/>
          </a:p>
        </p:txBody>
      </p:sp>
      <p:sp>
        <p:nvSpPr>
          <p:cNvPr id="105476" name="Rectangle 4"/>
          <p:cNvSpPr>
            <a:spLocks noGrp="1" noChangeArrowheads="1"/>
          </p:cNvSpPr>
          <p:nvPr>
            <p:ph type="title"/>
          </p:nvPr>
        </p:nvSpPr>
        <p:spPr>
          <a:xfrm>
            <a:off x="1471675" y="327365"/>
            <a:ext cx="8951700" cy="1156081"/>
          </a:xfrm>
          <a:noFill/>
          <a:ln/>
        </p:spPr>
        <p:txBody>
          <a:bodyPr>
            <a:normAutofit fontScale="90000"/>
          </a:bodyPr>
          <a:lstStyle/>
          <a:p>
            <a:r>
              <a:rPr lang="en-US" altLang="en-US" dirty="0"/>
              <a:t>Effects of International Trade Between Two-Factor Economies</a:t>
            </a:r>
          </a:p>
        </p:txBody>
      </p:sp>
    </p:spTree>
    <p:extLst>
      <p:ext uri="{BB962C8B-B14F-4D97-AF65-F5344CB8AC3E}">
        <p14:creationId xmlns:p14="http://schemas.microsoft.com/office/powerpoint/2010/main" val="2487874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9705"/>
            <a:ext cx="10515600" cy="657727"/>
          </a:xfrm>
        </p:spPr>
        <p:txBody>
          <a:bodyPr>
            <a:normAutofit fontScale="90000"/>
          </a:bodyPr>
          <a:lstStyle/>
          <a:p>
            <a:br>
              <a:rPr lang="en-US" altLang="en-US" dirty="0">
                <a:solidFill>
                  <a:srgbClr val="336699"/>
                </a:solidFill>
              </a:rPr>
            </a:br>
            <a:r>
              <a:rPr lang="en-US" altLang="en-US" dirty="0">
                <a:solidFill>
                  <a:srgbClr val="336699"/>
                </a:solidFill>
              </a:rPr>
              <a:t>Trade Leads to a Convergence of Relative Prices</a:t>
            </a:r>
            <a:br>
              <a:rPr lang="en-US" altLang="en-US" dirty="0">
                <a:solidFill>
                  <a:srgbClr val="336699"/>
                </a:solidFill>
              </a:rPr>
            </a:br>
            <a:endParaRPr lang="en-IN" dirty="0"/>
          </a:p>
        </p:txBody>
      </p:sp>
      <p:sp>
        <p:nvSpPr>
          <p:cNvPr id="4" name="Content Placeholder 3"/>
          <p:cNvSpPr>
            <a:spLocks noGrp="1"/>
          </p:cNvSpPr>
          <p:nvPr>
            <p:ph sz="half" idx="2"/>
          </p:nvPr>
        </p:nvSpPr>
        <p:spPr/>
        <p:txBody>
          <a:bodyPr>
            <a:normAutofit lnSpcReduction="10000"/>
          </a:bodyPr>
          <a:lstStyle/>
          <a:p>
            <a:r>
              <a:rPr lang="en-US" dirty="0"/>
              <a:t>In the absence of trade, Home’s equilibrium would be at point 1, where domestic relative supply </a:t>
            </a:r>
            <a:r>
              <a:rPr lang="en-US" i="1" dirty="0"/>
              <a:t>RS </a:t>
            </a:r>
            <a:r>
              <a:rPr lang="en-US" dirty="0"/>
              <a:t>intersects the relative demand curve </a:t>
            </a:r>
            <a:r>
              <a:rPr lang="en-US" i="1" dirty="0"/>
              <a:t>RD. </a:t>
            </a:r>
            <a:r>
              <a:rPr lang="en-US" dirty="0"/>
              <a:t>Similarly, </a:t>
            </a:r>
            <a:r>
              <a:rPr lang="en-US" dirty="0" err="1"/>
              <a:t>Foreign’s</a:t>
            </a:r>
            <a:r>
              <a:rPr lang="en-US" dirty="0"/>
              <a:t> equilibrium would be at point 3.</a:t>
            </a:r>
          </a:p>
          <a:p>
            <a:r>
              <a:rPr lang="en-US" dirty="0"/>
              <a:t>Trade leads to a world relative price that lies between </a:t>
            </a:r>
            <a:r>
              <a:rPr lang="en-US"/>
              <a:t>the pre trade </a:t>
            </a:r>
            <a:r>
              <a:rPr lang="en-US" dirty="0"/>
              <a:t>prices (</a:t>
            </a:r>
            <a:r>
              <a:rPr lang="en-US" i="1" dirty="0"/>
              <a:t>PC </a:t>
            </a:r>
            <a:r>
              <a:rPr lang="en-US" dirty="0"/>
              <a:t>&gt;</a:t>
            </a:r>
            <a:r>
              <a:rPr lang="en-US" i="1" dirty="0"/>
              <a:t>PF</a:t>
            </a:r>
            <a:r>
              <a:rPr lang="en-US" dirty="0"/>
              <a:t>)1 and (</a:t>
            </a:r>
            <a:r>
              <a:rPr lang="en-US" i="1" dirty="0"/>
              <a:t>PC </a:t>
            </a:r>
            <a:r>
              <a:rPr lang="en-US" dirty="0"/>
              <a:t>&gt;</a:t>
            </a:r>
            <a:r>
              <a:rPr lang="en-US" i="1" dirty="0"/>
              <a:t>PF</a:t>
            </a:r>
            <a:r>
              <a:rPr lang="en-US" dirty="0"/>
              <a:t>)3, such as (</a:t>
            </a:r>
            <a:r>
              <a:rPr lang="en-US" i="1" dirty="0"/>
              <a:t>PC </a:t>
            </a:r>
            <a:r>
              <a:rPr lang="en-US" dirty="0"/>
              <a:t>&gt;</a:t>
            </a:r>
            <a:r>
              <a:rPr lang="en-US" i="1" dirty="0"/>
              <a:t>PF</a:t>
            </a:r>
            <a:r>
              <a:rPr lang="en-US" dirty="0"/>
              <a:t>)2 at point 2.</a:t>
            </a:r>
            <a:endParaRPr lang="en-IN" dirty="0"/>
          </a:p>
        </p:txBody>
      </p:sp>
      <p:pic>
        <p:nvPicPr>
          <p:cNvPr id="5" name="Content Placeholder 4"/>
          <p:cNvPicPr>
            <a:picLocks noGrp="1" noChangeAspect="1"/>
          </p:cNvPicPr>
          <p:nvPr>
            <p:ph sz="half" idx="1"/>
          </p:nvPr>
        </p:nvPicPr>
        <p:blipFill>
          <a:blip r:embed="rId2"/>
          <a:stretch>
            <a:fillRect/>
          </a:stretch>
        </p:blipFill>
        <p:spPr>
          <a:xfrm>
            <a:off x="1156235" y="1825625"/>
            <a:ext cx="4545529" cy="4351338"/>
          </a:xfrm>
          <a:prstGeom prst="rect">
            <a:avLst/>
          </a:prstGeom>
        </p:spPr>
      </p:pic>
    </p:spTree>
    <p:extLst>
      <p:ext uri="{BB962C8B-B14F-4D97-AF65-F5344CB8AC3E}">
        <p14:creationId xmlns:p14="http://schemas.microsoft.com/office/powerpoint/2010/main" val="3778333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1027"/>
          <p:cNvSpPr>
            <a:spLocks noGrp="1" noChangeArrowheads="1"/>
          </p:cNvSpPr>
          <p:nvPr>
            <p:ph type="body" idx="1"/>
          </p:nvPr>
        </p:nvSpPr>
        <p:spPr/>
        <p:txBody>
          <a:bodyPr/>
          <a:lstStyle/>
          <a:p>
            <a:r>
              <a:rPr lang="en-US" altLang="en-US" b="1"/>
              <a:t>Heckscher-Ohlin Theorem</a:t>
            </a:r>
            <a:r>
              <a:rPr lang="en-US" altLang="en-US"/>
              <a:t>:</a:t>
            </a:r>
          </a:p>
          <a:p>
            <a:pPr lvl="1"/>
            <a:r>
              <a:rPr lang="en-US" altLang="en-US"/>
              <a:t>A country will export that commodity which uses </a:t>
            </a:r>
            <a:r>
              <a:rPr lang="en-US" altLang="en-US" i="1"/>
              <a:t>intensively</a:t>
            </a:r>
            <a:r>
              <a:rPr lang="en-US" altLang="en-US"/>
              <a:t> its </a:t>
            </a:r>
            <a:r>
              <a:rPr lang="en-US" altLang="en-US" i="1"/>
              <a:t>abundant</a:t>
            </a:r>
            <a:r>
              <a:rPr lang="en-US" altLang="en-US"/>
              <a:t> factor and import that commodity which uses </a:t>
            </a:r>
            <a:r>
              <a:rPr lang="en-US" altLang="en-US" i="1"/>
              <a:t>intensively</a:t>
            </a:r>
            <a:r>
              <a:rPr lang="en-US" altLang="en-US"/>
              <a:t> its </a:t>
            </a:r>
            <a:r>
              <a:rPr lang="en-US" altLang="en-US" i="1"/>
              <a:t>scarce </a:t>
            </a:r>
            <a:r>
              <a:rPr lang="en-US" altLang="en-US"/>
              <a:t>factor.</a:t>
            </a:r>
          </a:p>
          <a:p>
            <a:endParaRPr lang="en-US" altLang="en-US"/>
          </a:p>
        </p:txBody>
      </p:sp>
      <p:sp>
        <p:nvSpPr>
          <p:cNvPr id="108548" name="Rectangle 1028"/>
          <p:cNvSpPr>
            <a:spLocks noGrp="1" noChangeArrowheads="1"/>
          </p:cNvSpPr>
          <p:nvPr>
            <p:ph type="title"/>
          </p:nvPr>
        </p:nvSpPr>
        <p:spPr>
          <a:xfrm>
            <a:off x="1008587" y="401930"/>
            <a:ext cx="10345213" cy="1143000"/>
          </a:xfrm>
          <a:noFill/>
          <a:ln/>
        </p:spPr>
        <p:txBody>
          <a:bodyPr>
            <a:normAutofit fontScale="90000"/>
          </a:bodyPr>
          <a:lstStyle/>
          <a:p>
            <a:r>
              <a:rPr lang="en-US" altLang="en-US" dirty="0"/>
              <a:t>Effects of International Trade Between Two-Factor Economies</a:t>
            </a:r>
          </a:p>
        </p:txBody>
      </p:sp>
    </p:spTree>
    <p:extLst>
      <p:ext uri="{BB962C8B-B14F-4D97-AF65-F5344CB8AC3E}">
        <p14:creationId xmlns:p14="http://schemas.microsoft.com/office/powerpoint/2010/main" val="2767845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74288" cy="855383"/>
          </a:xfrm>
        </p:spPr>
        <p:txBody>
          <a:bodyPr>
            <a:normAutofit fontScale="90000"/>
          </a:bodyPr>
          <a:lstStyle/>
          <a:p>
            <a:br>
              <a:rPr lang="en-IN" b="1" dirty="0"/>
            </a:br>
            <a:r>
              <a:rPr lang="en-IN" b="1" dirty="0"/>
              <a:t>Resources and Production Possibilities</a:t>
            </a:r>
            <a:br>
              <a:rPr lang="en-IN" b="1" dirty="0"/>
            </a:br>
            <a:endParaRPr lang="en-IN" dirty="0"/>
          </a:p>
        </p:txBody>
      </p:sp>
      <p:pic>
        <p:nvPicPr>
          <p:cNvPr id="5" name="Content Placeholder 4"/>
          <p:cNvPicPr>
            <a:picLocks noGrp="1" noChangeAspect="1"/>
          </p:cNvPicPr>
          <p:nvPr>
            <p:ph sz="half" idx="1"/>
          </p:nvPr>
        </p:nvPicPr>
        <p:blipFill>
          <a:blip r:embed="rId2"/>
          <a:stretch>
            <a:fillRect/>
          </a:stretch>
        </p:blipFill>
        <p:spPr>
          <a:xfrm>
            <a:off x="1332549" y="1825625"/>
            <a:ext cx="4192901" cy="4351338"/>
          </a:xfrm>
          <a:prstGeom prst="rect">
            <a:avLst/>
          </a:prstGeom>
        </p:spPr>
      </p:pic>
      <p:sp>
        <p:nvSpPr>
          <p:cNvPr id="4" name="Content Placeholder 3"/>
          <p:cNvSpPr>
            <a:spLocks noGrp="1"/>
          </p:cNvSpPr>
          <p:nvPr>
            <p:ph sz="half" idx="2"/>
          </p:nvPr>
        </p:nvSpPr>
        <p:spPr>
          <a:xfrm>
            <a:off x="6172199" y="1825625"/>
            <a:ext cx="5585493" cy="4351338"/>
          </a:xfrm>
        </p:spPr>
        <p:txBody>
          <a:bodyPr>
            <a:normAutofit fontScale="92500"/>
          </a:bodyPr>
          <a:lstStyle/>
          <a:p>
            <a:pPr marL="0" indent="0">
              <a:buNone/>
            </a:pPr>
            <a:r>
              <a:rPr lang="en-IN" b="1" dirty="0"/>
              <a:t>Resources and Production Possibilities</a:t>
            </a:r>
          </a:p>
          <a:p>
            <a:r>
              <a:rPr lang="en-US" dirty="0"/>
              <a:t>An increase in the supply of labor </a:t>
            </a:r>
            <a:r>
              <a:rPr lang="en-IN" dirty="0"/>
              <a:t>shifts the economy’s production possibility frontier outward </a:t>
            </a:r>
            <a:r>
              <a:rPr lang="en-US" dirty="0"/>
              <a:t>from </a:t>
            </a:r>
            <a:r>
              <a:rPr lang="en-US" i="1" dirty="0"/>
              <a:t>TT</a:t>
            </a:r>
            <a:r>
              <a:rPr lang="en-US" dirty="0"/>
              <a:t>1 to </a:t>
            </a:r>
            <a:r>
              <a:rPr lang="en-US" i="1" dirty="0"/>
              <a:t>TT</a:t>
            </a:r>
            <a:r>
              <a:rPr lang="en-US" dirty="0"/>
              <a:t>2, but does so </a:t>
            </a:r>
            <a:r>
              <a:rPr lang="en-IN" dirty="0"/>
              <a:t>disproportionately in the direction </a:t>
            </a:r>
            <a:r>
              <a:rPr lang="en-US" dirty="0"/>
              <a:t>of cloth production. </a:t>
            </a:r>
          </a:p>
          <a:p>
            <a:r>
              <a:rPr lang="en-US" dirty="0"/>
              <a:t>The result is that at an unchanged relative price of cloth (indicated by the slope </a:t>
            </a:r>
            <a:r>
              <a:rPr lang="en-IN" dirty="0"/>
              <a:t>-</a:t>
            </a:r>
            <a:r>
              <a:rPr lang="en-IN" i="1" dirty="0"/>
              <a:t>PC</a:t>
            </a:r>
            <a:r>
              <a:rPr lang="en-IN" dirty="0"/>
              <a:t>/</a:t>
            </a:r>
            <a:r>
              <a:rPr lang="en-IN" i="1" dirty="0"/>
              <a:t>PF</a:t>
            </a:r>
            <a:r>
              <a:rPr lang="en-IN" dirty="0"/>
              <a:t>), food production actually declines from </a:t>
            </a:r>
            <a:r>
              <a:rPr lang="en-IN" i="1" dirty="0"/>
              <a:t>QF</a:t>
            </a:r>
            <a:r>
              <a:rPr lang="en-IN" sz="2600" i="1" dirty="0"/>
              <a:t>1</a:t>
            </a:r>
            <a:r>
              <a:rPr lang="en-IN" i="1" dirty="0"/>
              <a:t> </a:t>
            </a:r>
            <a:r>
              <a:rPr lang="en-IN" dirty="0"/>
              <a:t>to </a:t>
            </a:r>
            <a:r>
              <a:rPr lang="en-IN" i="1" dirty="0"/>
              <a:t>QF</a:t>
            </a:r>
            <a:r>
              <a:rPr lang="en-IN" dirty="0"/>
              <a:t>2.</a:t>
            </a:r>
          </a:p>
        </p:txBody>
      </p:sp>
    </p:spTree>
    <p:extLst>
      <p:ext uri="{BB962C8B-B14F-4D97-AF65-F5344CB8AC3E}">
        <p14:creationId xmlns:p14="http://schemas.microsoft.com/office/powerpoint/2010/main" val="4273047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075"/>
          <p:cNvSpPr>
            <a:spLocks noGrp="1" noChangeArrowheads="1"/>
          </p:cNvSpPr>
          <p:nvPr>
            <p:ph type="body" idx="1"/>
          </p:nvPr>
        </p:nvSpPr>
        <p:spPr>
          <a:xfrm>
            <a:off x="937293" y="1553106"/>
            <a:ext cx="10165014" cy="4572000"/>
          </a:xfrm>
        </p:spPr>
        <p:txBody>
          <a:bodyPr/>
          <a:lstStyle/>
          <a:p>
            <a:r>
              <a:rPr lang="en-US" altLang="en-US" dirty="0">
                <a:solidFill>
                  <a:srgbClr val="990033"/>
                </a:solidFill>
              </a:rPr>
              <a:t>Factor Prices and Goods Prices</a:t>
            </a:r>
            <a:endParaRPr lang="en-US" altLang="en-US" b="1" dirty="0">
              <a:solidFill>
                <a:srgbClr val="990033"/>
              </a:solidFill>
            </a:endParaRPr>
          </a:p>
          <a:p>
            <a:pPr lvl="1"/>
            <a:r>
              <a:rPr lang="en-US" altLang="en-US" b="1" dirty="0" err="1"/>
              <a:t>Stolper</a:t>
            </a:r>
            <a:r>
              <a:rPr lang="en-US" altLang="en-US" b="1" dirty="0"/>
              <a:t>-Samuelson Theorem (effect)</a:t>
            </a:r>
            <a:r>
              <a:rPr lang="en-US" altLang="en-US" dirty="0"/>
              <a:t>:</a:t>
            </a:r>
          </a:p>
          <a:p>
            <a:pPr lvl="2"/>
            <a:r>
              <a:rPr lang="en-US" altLang="en-US" dirty="0"/>
              <a:t>If the relative price of a good increases, holding factor supplies constant, then the nominal and real return (in terms of </a:t>
            </a:r>
            <a:r>
              <a:rPr lang="en-US" altLang="en-US" i="1" dirty="0"/>
              <a:t>both</a:t>
            </a:r>
            <a:r>
              <a:rPr lang="en-US" altLang="en-US" dirty="0"/>
              <a:t> goods) to the factor used intensively in the production of that good increases, while the nominal and real return (in terms of </a:t>
            </a:r>
            <a:r>
              <a:rPr lang="en-US" altLang="en-US" i="1" dirty="0"/>
              <a:t>both</a:t>
            </a:r>
            <a:r>
              <a:rPr lang="en-US" altLang="en-US" dirty="0"/>
              <a:t> goods) to the other factor decreases.</a:t>
            </a:r>
          </a:p>
          <a:p>
            <a:pPr lvl="3"/>
            <a:r>
              <a:rPr lang="en-US" altLang="en-US" dirty="0"/>
              <a:t>The reverse is also true.</a:t>
            </a:r>
          </a:p>
          <a:p>
            <a:pPr algn="just">
              <a:buClr>
                <a:schemeClr val="tx1"/>
              </a:buClr>
              <a:buFont typeface="Wingdings" panose="05000000000000000000" pitchFamily="2" charset="2"/>
              <a:buNone/>
            </a:pPr>
            <a:endParaRPr lang="en-US" altLang="en-US" dirty="0"/>
          </a:p>
        </p:txBody>
      </p:sp>
      <p:sp>
        <p:nvSpPr>
          <p:cNvPr id="100356" name="Rectangle 3076"/>
          <p:cNvSpPr>
            <a:spLocks noGrp="1" noChangeArrowheads="1"/>
          </p:cNvSpPr>
          <p:nvPr>
            <p:ph type="title"/>
          </p:nvPr>
        </p:nvSpPr>
        <p:spPr>
          <a:noFill/>
          <a:ln/>
        </p:spPr>
        <p:txBody>
          <a:bodyPr/>
          <a:lstStyle/>
          <a:p>
            <a:r>
              <a:rPr lang="en-US" altLang="en-US" dirty="0"/>
              <a:t>A Model of a Two-Factor Economy</a:t>
            </a:r>
          </a:p>
        </p:txBody>
      </p:sp>
    </p:spTree>
    <p:extLst>
      <p:ext uri="{BB962C8B-B14F-4D97-AF65-F5344CB8AC3E}">
        <p14:creationId xmlns:p14="http://schemas.microsoft.com/office/powerpoint/2010/main" val="1028266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075"/>
          <p:cNvSpPr>
            <a:spLocks noGrp="1" noChangeArrowheads="1"/>
          </p:cNvSpPr>
          <p:nvPr>
            <p:ph type="body" idx="1"/>
          </p:nvPr>
        </p:nvSpPr>
        <p:spPr>
          <a:xfrm>
            <a:off x="1981200" y="1600200"/>
            <a:ext cx="8229600" cy="4953000"/>
          </a:xfrm>
        </p:spPr>
        <p:txBody>
          <a:bodyPr/>
          <a:lstStyle/>
          <a:p>
            <a:pPr>
              <a:lnSpc>
                <a:spcPct val="90000"/>
              </a:lnSpc>
            </a:pPr>
            <a:r>
              <a:rPr lang="en-US" altLang="en-US">
                <a:solidFill>
                  <a:srgbClr val="990033"/>
                </a:solidFill>
              </a:rPr>
              <a:t>Trade and the Distribution of Income</a:t>
            </a:r>
          </a:p>
          <a:p>
            <a:pPr lvl="1">
              <a:lnSpc>
                <a:spcPct val="90000"/>
              </a:lnSpc>
            </a:pPr>
            <a:r>
              <a:rPr lang="en-US" altLang="en-US"/>
              <a:t>Trade produces a convergence of relative prices.</a:t>
            </a:r>
          </a:p>
          <a:p>
            <a:pPr lvl="1">
              <a:lnSpc>
                <a:spcPct val="90000"/>
              </a:lnSpc>
            </a:pPr>
            <a:r>
              <a:rPr lang="en-US" altLang="en-US"/>
              <a:t>Changes in relative prices have strong effects on the relative earnings of labor and land in both countries:</a:t>
            </a:r>
          </a:p>
          <a:p>
            <a:pPr lvl="2">
              <a:lnSpc>
                <a:spcPct val="90000"/>
              </a:lnSpc>
            </a:pPr>
            <a:r>
              <a:rPr lang="en-US" altLang="en-US"/>
              <a:t>In Home, where the relative price of cloth rises</a:t>
            </a:r>
            <a:r>
              <a:rPr lang="en-US" altLang="en-US" i="1"/>
              <a:t>:</a:t>
            </a:r>
            <a:endParaRPr lang="en-US" altLang="en-US"/>
          </a:p>
          <a:p>
            <a:pPr lvl="3">
              <a:lnSpc>
                <a:spcPct val="90000"/>
              </a:lnSpc>
              <a:buSzPct val="120000"/>
            </a:pPr>
            <a:r>
              <a:rPr lang="en-US" altLang="en-US"/>
              <a:t>Laborers are made better off and landowners are made worse off.</a:t>
            </a:r>
          </a:p>
          <a:p>
            <a:pPr lvl="2">
              <a:lnSpc>
                <a:spcPct val="90000"/>
              </a:lnSpc>
            </a:pPr>
            <a:r>
              <a:rPr lang="en-US" altLang="en-US"/>
              <a:t>In Foreign, where the relative price of cloth falls, the opposite happens: </a:t>
            </a:r>
          </a:p>
          <a:p>
            <a:pPr lvl="3">
              <a:lnSpc>
                <a:spcPct val="90000"/>
              </a:lnSpc>
              <a:buSzPct val="120000"/>
            </a:pPr>
            <a:r>
              <a:rPr lang="en-US" altLang="en-US"/>
              <a:t>Laborers are made worse off and landowners are made better off.</a:t>
            </a:r>
          </a:p>
          <a:p>
            <a:pPr lvl="1">
              <a:lnSpc>
                <a:spcPct val="90000"/>
              </a:lnSpc>
            </a:pPr>
            <a:r>
              <a:rPr lang="en-US" altLang="en-US"/>
              <a:t>Owners of a country’s abundant factors gain from trade, but owners of a country’s scarce factors lose.</a:t>
            </a:r>
          </a:p>
          <a:p>
            <a:pPr>
              <a:lnSpc>
                <a:spcPct val="90000"/>
              </a:lnSpc>
              <a:buSzPct val="120000"/>
              <a:buFont typeface="Wingdings" panose="05000000000000000000" pitchFamily="2" charset="2"/>
              <a:buNone/>
            </a:pPr>
            <a:endParaRPr lang="en-US" altLang="en-US"/>
          </a:p>
          <a:p>
            <a:pPr lvl="2">
              <a:lnSpc>
                <a:spcPct val="90000"/>
              </a:lnSpc>
            </a:pPr>
            <a:endParaRPr lang="en-US" altLang="en-US"/>
          </a:p>
          <a:p>
            <a:pPr>
              <a:lnSpc>
                <a:spcPct val="90000"/>
              </a:lnSpc>
              <a:buFont typeface="Wingdings" panose="05000000000000000000" pitchFamily="2" charset="2"/>
              <a:buNone/>
            </a:pPr>
            <a:endParaRPr lang="en-US" altLang="en-US"/>
          </a:p>
        </p:txBody>
      </p:sp>
      <p:sp>
        <p:nvSpPr>
          <p:cNvPr id="109572" name="Rectangle 3076"/>
          <p:cNvSpPr>
            <a:spLocks noGrp="1" noChangeArrowheads="1"/>
          </p:cNvSpPr>
          <p:nvPr>
            <p:ph type="title"/>
          </p:nvPr>
        </p:nvSpPr>
        <p:spPr>
          <a:xfrm>
            <a:off x="1600200" y="76200"/>
            <a:ext cx="7772400" cy="1143000"/>
          </a:xfrm>
          <a:noFill/>
          <a:ln/>
        </p:spPr>
        <p:txBody>
          <a:bodyPr>
            <a:normAutofit fontScale="90000"/>
          </a:bodyPr>
          <a:lstStyle/>
          <a:p>
            <a:r>
              <a:rPr lang="en-US" altLang="en-US"/>
              <a:t>Effects of International Trade Between Two-Factor Economies</a:t>
            </a:r>
          </a:p>
        </p:txBody>
      </p:sp>
    </p:spTree>
    <p:extLst>
      <p:ext uri="{BB962C8B-B14F-4D97-AF65-F5344CB8AC3E}">
        <p14:creationId xmlns:p14="http://schemas.microsoft.com/office/powerpoint/2010/main" val="2765391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1981200" y="1447800"/>
            <a:ext cx="8229600" cy="4953000"/>
          </a:xfrm>
        </p:spPr>
        <p:txBody>
          <a:bodyPr/>
          <a:lstStyle/>
          <a:p>
            <a:r>
              <a:rPr lang="en-US" altLang="en-US">
                <a:solidFill>
                  <a:srgbClr val="990033"/>
                </a:solidFill>
              </a:rPr>
              <a:t>Factor Price Equalization</a:t>
            </a:r>
          </a:p>
          <a:p>
            <a:pPr lvl="1"/>
            <a:r>
              <a:rPr lang="en-US" altLang="en-US"/>
              <a:t>In the absence of trade: labor would earn less in Home than in Foreign, and land would earn more.</a:t>
            </a:r>
          </a:p>
          <a:p>
            <a:pPr lvl="1"/>
            <a:r>
              <a:rPr lang="en-US" altLang="en-US" b="1"/>
              <a:t>Factor-Price Equalization Theorem</a:t>
            </a:r>
            <a:r>
              <a:rPr lang="en-US" altLang="en-US"/>
              <a:t>:</a:t>
            </a:r>
          </a:p>
          <a:p>
            <a:pPr lvl="2"/>
            <a:r>
              <a:rPr lang="en-US" altLang="en-US"/>
              <a:t>International trade leads to complete equalization in the relative and absolute returns to homogeneous factors across countries.</a:t>
            </a:r>
          </a:p>
          <a:p>
            <a:pPr lvl="2">
              <a:buClr>
                <a:schemeClr val="tx1"/>
              </a:buClr>
            </a:pPr>
            <a:r>
              <a:rPr lang="en-US" altLang="en-US"/>
              <a:t>It implies that international trade is a substitute for the international mobility of factors.</a:t>
            </a:r>
          </a:p>
        </p:txBody>
      </p:sp>
      <p:sp>
        <p:nvSpPr>
          <p:cNvPr id="112644" name="Rectangle 4"/>
          <p:cNvSpPr>
            <a:spLocks noGrp="1" noChangeArrowheads="1"/>
          </p:cNvSpPr>
          <p:nvPr>
            <p:ph type="title"/>
          </p:nvPr>
        </p:nvSpPr>
        <p:spPr>
          <a:xfrm>
            <a:off x="1600200" y="76200"/>
            <a:ext cx="7772400" cy="1143000"/>
          </a:xfrm>
          <a:noFill/>
          <a:ln/>
        </p:spPr>
        <p:txBody>
          <a:bodyPr>
            <a:normAutofit fontScale="90000"/>
          </a:bodyPr>
          <a:lstStyle/>
          <a:p>
            <a:r>
              <a:rPr lang="en-US" altLang="en-US"/>
              <a:t>Effects of International Trade Between Two-Factor Economies</a:t>
            </a:r>
          </a:p>
        </p:txBody>
      </p:sp>
    </p:spTree>
    <p:extLst>
      <p:ext uri="{BB962C8B-B14F-4D97-AF65-F5344CB8AC3E}">
        <p14:creationId xmlns:p14="http://schemas.microsoft.com/office/powerpoint/2010/main" val="172219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7682"/>
          </a:xfrm>
        </p:spPr>
        <p:txBody>
          <a:bodyPr/>
          <a:lstStyle/>
          <a:p>
            <a:r>
              <a:rPr lang="en-IN" dirty="0"/>
              <a:t>Features</a:t>
            </a:r>
          </a:p>
        </p:txBody>
      </p:sp>
      <p:sp>
        <p:nvSpPr>
          <p:cNvPr id="3" name="Content Placeholder 2"/>
          <p:cNvSpPr>
            <a:spLocks noGrp="1"/>
          </p:cNvSpPr>
          <p:nvPr>
            <p:ph idx="1"/>
          </p:nvPr>
        </p:nvSpPr>
        <p:spPr>
          <a:xfrm>
            <a:off x="838200" y="1483447"/>
            <a:ext cx="10515600" cy="4693516"/>
          </a:xfrm>
        </p:spPr>
        <p:txBody>
          <a:bodyPr/>
          <a:lstStyle/>
          <a:p>
            <a:r>
              <a:rPr lang="en-IN" dirty="0"/>
              <a:t>Immobility of Factors</a:t>
            </a:r>
          </a:p>
          <a:p>
            <a:pPr marL="0" indent="0">
              <a:buNone/>
            </a:pPr>
            <a:r>
              <a:rPr lang="en-US" dirty="0"/>
              <a:t>The degree of immobility of factors like </a:t>
            </a:r>
            <a:r>
              <a:rPr lang="en-US" dirty="0" err="1"/>
              <a:t>labour</a:t>
            </a:r>
            <a:r>
              <a:rPr lang="en-US" dirty="0"/>
              <a:t> and capital is generally greater between countries than within a country. Immigration laws, citizenship, qualifications, etc. often restrict the international mobility of </a:t>
            </a:r>
            <a:r>
              <a:rPr lang="en-US" dirty="0" err="1"/>
              <a:t>labour</a:t>
            </a:r>
            <a:r>
              <a:rPr lang="en-US" dirty="0"/>
              <a:t>.</a:t>
            </a:r>
          </a:p>
          <a:p>
            <a:r>
              <a:rPr lang="en-US" dirty="0"/>
              <a:t>Heterogeneous Markets</a:t>
            </a:r>
          </a:p>
          <a:p>
            <a:pPr marL="0" indent="0">
              <a:buNone/>
            </a:pPr>
            <a:r>
              <a:rPr lang="en-US" dirty="0"/>
              <a:t>In the international economy, world markets lack homogeneity on account of differences in climate, language, preferences, habit, customs, weights and measures, etc. The </a:t>
            </a:r>
            <a:r>
              <a:rPr lang="en-US" dirty="0" err="1"/>
              <a:t>behaviour</a:t>
            </a:r>
            <a:r>
              <a:rPr lang="en-US" dirty="0"/>
              <a:t> of international buyers in each case would, therefore, be different.</a:t>
            </a:r>
            <a:endParaRPr lang="en-IN" dirty="0"/>
          </a:p>
        </p:txBody>
      </p:sp>
    </p:spTree>
    <p:extLst>
      <p:ext uri="{BB962C8B-B14F-4D97-AF65-F5344CB8AC3E}">
        <p14:creationId xmlns:p14="http://schemas.microsoft.com/office/powerpoint/2010/main" val="512708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1981200" y="1600200"/>
            <a:ext cx="8458200" cy="4953000"/>
          </a:xfrm>
        </p:spPr>
        <p:txBody>
          <a:bodyPr/>
          <a:lstStyle/>
          <a:p>
            <a:r>
              <a:rPr lang="en-US" altLang="en-US">
                <a:solidFill>
                  <a:srgbClr val="990033"/>
                </a:solidFill>
              </a:rPr>
              <a:t>Testing the Heckscher-Ohlin Model</a:t>
            </a:r>
          </a:p>
          <a:p>
            <a:pPr lvl="1"/>
            <a:r>
              <a:rPr lang="en-US" altLang="en-US" b="1"/>
              <a:t>Tests on U.S. Data</a:t>
            </a:r>
          </a:p>
          <a:p>
            <a:pPr marL="1085850" lvl="2">
              <a:buClr>
                <a:schemeClr val="tx1"/>
              </a:buClr>
            </a:pPr>
            <a:r>
              <a:rPr lang="en-US" altLang="en-US" b="1"/>
              <a:t>Leontief paradox</a:t>
            </a:r>
            <a:endParaRPr lang="en-US" altLang="en-US"/>
          </a:p>
          <a:p>
            <a:pPr marL="1428750" lvl="3">
              <a:buClr>
                <a:schemeClr val="tx1"/>
              </a:buClr>
            </a:pPr>
            <a:r>
              <a:rPr lang="en-US" altLang="en-US"/>
              <a:t>Leontief found that U.S. exports were less capital-intensive than U.S. imports, even though the U.S. is the most capital-abundant country in the world.</a:t>
            </a:r>
          </a:p>
          <a:p>
            <a:pPr lvl="1"/>
            <a:r>
              <a:rPr lang="en-US" altLang="en-US" b="1"/>
              <a:t>Tests on Global Data</a:t>
            </a:r>
          </a:p>
          <a:p>
            <a:pPr marL="1085850" lvl="2"/>
            <a:r>
              <a:rPr lang="en-US" altLang="en-US"/>
              <a:t>A study by Bowen, Leamer, and Sveikauskas tested the Heckscher-Ohlin model using data for a large number of countries.</a:t>
            </a:r>
          </a:p>
          <a:p>
            <a:pPr marL="1428750" lvl="3"/>
            <a:r>
              <a:rPr lang="en-US" altLang="en-US"/>
              <a:t>This study confirms the Leontief paradox on a broader level.</a:t>
            </a:r>
          </a:p>
          <a:p>
            <a:pPr lvl="1"/>
            <a:endParaRPr lang="en-US" altLang="en-US"/>
          </a:p>
          <a:p>
            <a:pPr lvl="1">
              <a:buClr>
                <a:schemeClr val="tx1"/>
              </a:buClr>
            </a:pPr>
            <a:endParaRPr lang="en-US" altLang="en-US"/>
          </a:p>
        </p:txBody>
      </p:sp>
      <p:sp>
        <p:nvSpPr>
          <p:cNvPr id="116740" name="Rectangle 4"/>
          <p:cNvSpPr>
            <a:spLocks noGrp="1" noChangeArrowheads="1"/>
          </p:cNvSpPr>
          <p:nvPr>
            <p:ph type="title"/>
          </p:nvPr>
        </p:nvSpPr>
        <p:spPr>
          <a:xfrm>
            <a:off x="1600200" y="76200"/>
            <a:ext cx="7772400" cy="1143000"/>
          </a:xfrm>
          <a:noFill/>
          <a:ln/>
        </p:spPr>
        <p:txBody>
          <a:bodyPr>
            <a:normAutofit fontScale="90000"/>
          </a:bodyPr>
          <a:lstStyle/>
          <a:p>
            <a:r>
              <a:rPr lang="en-US" altLang="en-US"/>
              <a:t>Empirical Evidence on the Heckscher-Ohlin Model</a:t>
            </a:r>
          </a:p>
        </p:txBody>
      </p:sp>
    </p:spTree>
    <p:extLst>
      <p:ext uri="{BB962C8B-B14F-4D97-AF65-F5344CB8AC3E}">
        <p14:creationId xmlns:p14="http://schemas.microsoft.com/office/powerpoint/2010/main" val="358162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body" idx="1"/>
          </p:nvPr>
        </p:nvSpPr>
        <p:spPr/>
        <p:txBody>
          <a:bodyPr/>
          <a:lstStyle/>
          <a:p>
            <a:pPr lvl="1"/>
            <a:r>
              <a:rPr lang="en-US" altLang="en-US" b="1"/>
              <a:t>Tests on North-South Trade</a:t>
            </a:r>
          </a:p>
          <a:p>
            <a:pPr lvl="2"/>
            <a:r>
              <a:rPr lang="en-US" altLang="en-US"/>
              <a:t>North-South trade in manufactures seems to fit the Heckscher-Ohlin theory much better than the overall pattern of international trade.</a:t>
            </a:r>
          </a:p>
          <a:p>
            <a:pPr lvl="1"/>
            <a:r>
              <a:rPr lang="en-US" altLang="en-US" b="1"/>
              <a:t>The Case of the Missing Trade</a:t>
            </a:r>
          </a:p>
          <a:p>
            <a:pPr lvl="2"/>
            <a:r>
              <a:rPr lang="en-US" altLang="en-US"/>
              <a:t>A study by Trefler in 1995 showed that technological differences across a sample of countries are very large.</a:t>
            </a:r>
          </a:p>
          <a:p>
            <a:endParaRPr lang="en-US" altLang="en-US"/>
          </a:p>
        </p:txBody>
      </p:sp>
      <p:sp>
        <p:nvSpPr>
          <p:cNvPr id="136196" name="Rectangle 4"/>
          <p:cNvSpPr>
            <a:spLocks noGrp="1" noChangeArrowheads="1"/>
          </p:cNvSpPr>
          <p:nvPr>
            <p:ph type="title"/>
          </p:nvPr>
        </p:nvSpPr>
        <p:spPr>
          <a:xfrm>
            <a:off x="1600200" y="76200"/>
            <a:ext cx="7772400" cy="1143000"/>
          </a:xfrm>
          <a:noFill/>
          <a:ln/>
        </p:spPr>
        <p:txBody>
          <a:bodyPr>
            <a:normAutofit fontScale="90000"/>
          </a:bodyPr>
          <a:lstStyle/>
          <a:p>
            <a:r>
              <a:rPr lang="en-US" altLang="en-US"/>
              <a:t>Empirical Evidence on the Heckscher-Ohlin Model</a:t>
            </a:r>
          </a:p>
        </p:txBody>
      </p:sp>
    </p:spTree>
    <p:extLst>
      <p:ext uri="{BB962C8B-B14F-4D97-AF65-F5344CB8AC3E}">
        <p14:creationId xmlns:p14="http://schemas.microsoft.com/office/powerpoint/2010/main" val="2400891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1027"/>
          <p:cNvSpPr>
            <a:spLocks noGrp="1" noChangeArrowheads="1"/>
          </p:cNvSpPr>
          <p:nvPr>
            <p:ph type="body" idx="1"/>
          </p:nvPr>
        </p:nvSpPr>
        <p:spPr/>
        <p:txBody>
          <a:bodyPr/>
          <a:lstStyle/>
          <a:p>
            <a:r>
              <a:rPr lang="en-US" altLang="en-US">
                <a:solidFill>
                  <a:srgbClr val="990033"/>
                </a:solidFill>
              </a:rPr>
              <a:t>Implications of the Tests</a:t>
            </a:r>
          </a:p>
          <a:p>
            <a:pPr lvl="1"/>
            <a:r>
              <a:rPr lang="en-US" altLang="en-US"/>
              <a:t>Empirical evidence on the Heckscher-Ohlin model has led to the following conclusions:</a:t>
            </a:r>
          </a:p>
          <a:p>
            <a:pPr lvl="2"/>
            <a:r>
              <a:rPr lang="en-US" altLang="en-US"/>
              <a:t>It has been less successful at explaining the actual pattern of international trade.</a:t>
            </a:r>
          </a:p>
          <a:p>
            <a:pPr lvl="2"/>
            <a:r>
              <a:rPr lang="en-US" altLang="en-US"/>
              <a:t>It has been useful as a way to analyze the effects of trade on income distribution.</a:t>
            </a:r>
          </a:p>
        </p:txBody>
      </p:sp>
      <p:sp>
        <p:nvSpPr>
          <p:cNvPr id="120836" name="Rectangle 1028"/>
          <p:cNvSpPr>
            <a:spLocks noChangeArrowheads="1"/>
          </p:cNvSpPr>
          <p:nvPr/>
        </p:nvSpPr>
        <p:spPr bwMode="auto">
          <a:xfrm>
            <a:off x="16002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4000">
                <a:solidFill>
                  <a:srgbClr val="663300"/>
                </a:solidFill>
              </a:rPr>
              <a:t>Empirical Evidence on the Heckscher-Ohlin Model</a:t>
            </a:r>
          </a:p>
        </p:txBody>
      </p:sp>
    </p:spTree>
    <p:extLst>
      <p:ext uri="{BB962C8B-B14F-4D97-AF65-F5344CB8AC3E}">
        <p14:creationId xmlns:p14="http://schemas.microsoft.com/office/powerpoint/2010/main" val="2340124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body" idx="1"/>
          </p:nvPr>
        </p:nvSpPr>
        <p:spPr/>
        <p:txBody>
          <a:bodyPr/>
          <a:lstStyle/>
          <a:p>
            <a:pPr>
              <a:buSzTx/>
            </a:pPr>
            <a:r>
              <a:rPr lang="en-US" altLang="en-US"/>
              <a:t>The Heckscher-Ohlin model, in which two goods are produced using two factors of production, emphasizes the role of resources in trade.</a:t>
            </a:r>
          </a:p>
          <a:p>
            <a:pPr>
              <a:buSzTx/>
            </a:pPr>
            <a:r>
              <a:rPr lang="en-US" altLang="en-US"/>
              <a:t>A rise in the relative price of the labor-intensive good will shift the distribution of income in favor of labor:</a:t>
            </a:r>
          </a:p>
          <a:p>
            <a:pPr lvl="1">
              <a:buSzTx/>
            </a:pPr>
            <a:r>
              <a:rPr lang="en-US" altLang="en-US" sz="2800"/>
              <a:t>The real wage of labor will rise in terms of both goods, while the real income of landowners will fall in terms of both goods.</a:t>
            </a:r>
          </a:p>
          <a:p>
            <a:pPr>
              <a:buClr>
                <a:schemeClr val="tx1"/>
              </a:buClr>
            </a:pPr>
            <a:endParaRPr lang="en-US" altLang="en-US"/>
          </a:p>
          <a:p>
            <a:endParaRPr lang="en-US" altLang="en-US"/>
          </a:p>
        </p:txBody>
      </p:sp>
      <p:sp>
        <p:nvSpPr>
          <p:cNvPr id="137220" name="Rectangle 4"/>
          <p:cNvSpPr>
            <a:spLocks noGrp="1" noChangeArrowheads="1"/>
          </p:cNvSpPr>
          <p:nvPr>
            <p:ph type="title"/>
          </p:nvPr>
        </p:nvSpPr>
        <p:spPr>
          <a:noFill/>
          <a:ln/>
        </p:spPr>
        <p:txBody>
          <a:bodyPr/>
          <a:lstStyle/>
          <a:p>
            <a:r>
              <a:rPr lang="en-US" altLang="en-US"/>
              <a:t>Summary</a:t>
            </a:r>
          </a:p>
        </p:txBody>
      </p:sp>
    </p:spTree>
    <p:extLst>
      <p:ext uri="{BB962C8B-B14F-4D97-AF65-F5344CB8AC3E}">
        <p14:creationId xmlns:p14="http://schemas.microsoft.com/office/powerpoint/2010/main" val="3646852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1027"/>
          <p:cNvSpPr>
            <a:spLocks noGrp="1" noChangeArrowheads="1"/>
          </p:cNvSpPr>
          <p:nvPr>
            <p:ph type="body" idx="1"/>
          </p:nvPr>
        </p:nvSpPr>
        <p:spPr/>
        <p:txBody>
          <a:bodyPr/>
          <a:lstStyle/>
          <a:p>
            <a:r>
              <a:rPr lang="en-US" altLang="en-US"/>
              <a:t>For any given commodity prices, an increase in a factor of production increases the supply of the good that uses this factor intensively and reduces the supply of the other good.</a:t>
            </a:r>
          </a:p>
          <a:p>
            <a:pPr>
              <a:buClr>
                <a:schemeClr val="tx1"/>
              </a:buClr>
            </a:pPr>
            <a:r>
              <a:rPr lang="en-US" altLang="en-US" sz="2600"/>
              <a:t>The Heckscher-Ohlin theorem predicts the following pattern of trade:</a:t>
            </a:r>
          </a:p>
          <a:p>
            <a:pPr lvl="1"/>
            <a:r>
              <a:rPr lang="en-US" altLang="en-US"/>
              <a:t>A country will export that commodity which uses </a:t>
            </a:r>
            <a:r>
              <a:rPr lang="en-US" altLang="en-US" i="1"/>
              <a:t>intensively</a:t>
            </a:r>
            <a:r>
              <a:rPr lang="en-US" altLang="en-US"/>
              <a:t> its </a:t>
            </a:r>
            <a:r>
              <a:rPr lang="en-US" altLang="en-US" i="1"/>
              <a:t>abundant</a:t>
            </a:r>
            <a:r>
              <a:rPr lang="en-US" altLang="en-US"/>
              <a:t> factor and import that commodity which uses </a:t>
            </a:r>
            <a:r>
              <a:rPr lang="en-US" altLang="en-US" i="1"/>
              <a:t>intensively</a:t>
            </a:r>
            <a:r>
              <a:rPr lang="en-US" altLang="en-US"/>
              <a:t> its </a:t>
            </a:r>
            <a:r>
              <a:rPr lang="en-US" altLang="en-US" i="1"/>
              <a:t>scarce </a:t>
            </a:r>
            <a:r>
              <a:rPr lang="en-US" altLang="en-US"/>
              <a:t>factor.</a:t>
            </a:r>
          </a:p>
          <a:p>
            <a:pPr>
              <a:buFont typeface="Wingdings" panose="05000000000000000000" pitchFamily="2" charset="2"/>
              <a:buNone/>
            </a:pPr>
            <a:endParaRPr lang="en-US" altLang="en-US"/>
          </a:p>
          <a:p>
            <a:endParaRPr lang="en-US" altLang="en-US"/>
          </a:p>
          <a:p>
            <a:endParaRPr lang="en-US" altLang="en-US"/>
          </a:p>
          <a:p>
            <a:endParaRPr lang="en-US" altLang="en-US"/>
          </a:p>
          <a:p>
            <a:endParaRPr lang="en-US" altLang="en-US"/>
          </a:p>
        </p:txBody>
      </p:sp>
      <p:sp>
        <p:nvSpPr>
          <p:cNvPr id="138244" name="Rectangle 1028"/>
          <p:cNvSpPr>
            <a:spLocks noGrp="1" noChangeArrowheads="1"/>
          </p:cNvSpPr>
          <p:nvPr>
            <p:ph type="title"/>
          </p:nvPr>
        </p:nvSpPr>
        <p:spPr>
          <a:noFill/>
          <a:ln/>
        </p:spPr>
        <p:txBody>
          <a:bodyPr/>
          <a:lstStyle/>
          <a:p>
            <a:r>
              <a:rPr lang="en-US" altLang="en-US"/>
              <a:t>Summary</a:t>
            </a:r>
          </a:p>
        </p:txBody>
      </p:sp>
    </p:spTree>
    <p:extLst>
      <p:ext uri="{BB962C8B-B14F-4D97-AF65-F5344CB8AC3E}">
        <p14:creationId xmlns:p14="http://schemas.microsoft.com/office/powerpoint/2010/main" val="3875324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a:t>Summary</a:t>
            </a:r>
          </a:p>
        </p:txBody>
      </p:sp>
      <p:sp>
        <p:nvSpPr>
          <p:cNvPr id="123907" name="Rectangle 3"/>
          <p:cNvSpPr>
            <a:spLocks noGrp="1" noChangeArrowheads="1"/>
          </p:cNvSpPr>
          <p:nvPr>
            <p:ph type="body" idx="1"/>
          </p:nvPr>
        </p:nvSpPr>
        <p:spPr>
          <a:xfrm>
            <a:off x="978569" y="1600200"/>
            <a:ext cx="9893968" cy="5029200"/>
          </a:xfrm>
        </p:spPr>
        <p:txBody>
          <a:bodyPr/>
          <a:lstStyle/>
          <a:p>
            <a:r>
              <a:rPr lang="en-US" altLang="en-US" dirty="0"/>
              <a:t>The owners of a country’s abundant factors gain from trade, but the owners of scarce factors lose.</a:t>
            </a:r>
          </a:p>
          <a:p>
            <a:r>
              <a:rPr lang="en-US" altLang="en-US" dirty="0"/>
              <a:t>In reality, complete factor price equalization is not observed because of wide differences in resources, barriers to trade, and international differences in technology.</a:t>
            </a:r>
          </a:p>
          <a:p>
            <a:r>
              <a:rPr lang="en-US" altLang="en-US" dirty="0"/>
              <a:t>Empirical evidence is mixed on the </a:t>
            </a:r>
            <a:r>
              <a:rPr lang="en-US" altLang="en-US" dirty="0" err="1"/>
              <a:t>Heckscher</a:t>
            </a:r>
            <a:r>
              <a:rPr lang="en-US" altLang="en-US" dirty="0"/>
              <a:t>-Ohlin model.</a:t>
            </a:r>
          </a:p>
          <a:p>
            <a:pPr lvl="1"/>
            <a:r>
              <a:rPr lang="en-US" altLang="en-US" dirty="0"/>
              <a:t>Most researchers do not believe that differences in resources alone can explain the pattern of world trade or world factor prices.</a:t>
            </a:r>
          </a:p>
          <a:p>
            <a:endParaRPr lang="en-US" altLang="en-US" dirty="0"/>
          </a:p>
        </p:txBody>
      </p:sp>
    </p:spTree>
    <p:extLst>
      <p:ext uri="{BB962C8B-B14F-4D97-AF65-F5344CB8AC3E}">
        <p14:creationId xmlns:p14="http://schemas.microsoft.com/office/powerpoint/2010/main" val="1432503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wipe(left)">
                                      <p:cBhvr>
                                        <p:cTn id="7" dur="500"/>
                                        <p:tgtEl>
                                          <p:spTgt spid="123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wipe(left)">
                                      <p:cBhvr>
                                        <p:cTn id="12" dur="500"/>
                                        <p:tgtEl>
                                          <p:spTgt spid="1239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wipe(left)">
                                      <p:cBhvr>
                                        <p:cTn id="17" dur="500"/>
                                        <p:tgtEl>
                                          <p:spTgt spid="1239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wipe(left)">
                                      <p:cBhvr>
                                        <p:cTn id="22" dur="50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bldLvl="5"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8930"/>
          </a:xfrm>
        </p:spPr>
        <p:txBody>
          <a:bodyPr/>
          <a:lstStyle/>
          <a:p>
            <a:r>
              <a:rPr lang="en-IN" dirty="0" err="1"/>
              <a:t>Cotnd</a:t>
            </a:r>
            <a:r>
              <a:rPr lang="en-IN" dirty="0"/>
              <a:t>..</a:t>
            </a:r>
          </a:p>
        </p:txBody>
      </p:sp>
      <p:sp>
        <p:nvSpPr>
          <p:cNvPr id="3" name="Content Placeholder 2"/>
          <p:cNvSpPr>
            <a:spLocks noGrp="1"/>
          </p:cNvSpPr>
          <p:nvPr>
            <p:ph idx="1"/>
          </p:nvPr>
        </p:nvSpPr>
        <p:spPr>
          <a:xfrm>
            <a:off x="838200" y="1506994"/>
            <a:ext cx="10515600" cy="4669969"/>
          </a:xfrm>
        </p:spPr>
        <p:txBody>
          <a:bodyPr/>
          <a:lstStyle/>
          <a:p>
            <a:r>
              <a:rPr lang="en-IN" dirty="0"/>
              <a:t>Different national and political units</a:t>
            </a:r>
          </a:p>
          <a:p>
            <a:pPr marL="0" indent="0">
              <a:buNone/>
            </a:pPr>
            <a:r>
              <a:rPr lang="en-US" dirty="0"/>
              <a:t>International trade takes place between differently cohered groups. The socio-economic and political environment differs greatly among different nations</a:t>
            </a:r>
            <a:endParaRPr lang="en-IN" dirty="0"/>
          </a:p>
          <a:p>
            <a:r>
              <a:rPr lang="en-IN" dirty="0"/>
              <a:t>Different currencies</a:t>
            </a:r>
          </a:p>
          <a:p>
            <a:pPr marL="0" indent="0">
              <a:buNone/>
            </a:pPr>
            <a:r>
              <a:rPr lang="en-US" dirty="0"/>
              <a:t>Another notable feature of international trade is that it involves the use of different types of currencies. So, each country has its own policy in regard to exchange rates and foreign exchange.</a:t>
            </a:r>
            <a:endParaRPr lang="en-IN" dirty="0"/>
          </a:p>
          <a:p>
            <a:endParaRPr lang="en-IN" dirty="0"/>
          </a:p>
        </p:txBody>
      </p:sp>
    </p:spTree>
    <p:extLst>
      <p:ext uri="{BB962C8B-B14F-4D97-AF65-F5344CB8AC3E}">
        <p14:creationId xmlns:p14="http://schemas.microsoft.com/office/powerpoint/2010/main" val="246266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Theory of Absolute Advantage-Adam Smith</a:t>
            </a:r>
          </a:p>
        </p:txBody>
      </p:sp>
      <p:sp>
        <p:nvSpPr>
          <p:cNvPr id="3" name="Content Placeholder 2"/>
          <p:cNvSpPr>
            <a:spLocks noGrp="1"/>
          </p:cNvSpPr>
          <p:nvPr>
            <p:ph idx="1"/>
          </p:nvPr>
        </p:nvSpPr>
        <p:spPr/>
        <p:txBody>
          <a:bodyPr>
            <a:normAutofit/>
          </a:bodyPr>
          <a:lstStyle/>
          <a:p>
            <a:r>
              <a:rPr lang="en-US" dirty="0"/>
              <a:t>The trade theory that first indicated importance of specialization in production and division of labor is based on the idea of </a:t>
            </a:r>
            <a:r>
              <a:rPr lang="en-US" i="1" dirty="0"/>
              <a:t>theory of absolute advantage </a:t>
            </a:r>
            <a:r>
              <a:rPr lang="en-US" dirty="0"/>
              <a:t>which is developed first by Adam Smith in his famous book </a:t>
            </a:r>
            <a:r>
              <a:rPr lang="en-US" i="1" dirty="0"/>
              <a:t>The Wealth of Nations </a:t>
            </a:r>
            <a:r>
              <a:rPr lang="en-US" dirty="0"/>
              <a:t>published in 1776.</a:t>
            </a:r>
          </a:p>
          <a:p>
            <a:r>
              <a:rPr lang="en-US" b="1" dirty="0"/>
              <a:t>Absolute Advantage</a:t>
            </a:r>
            <a:r>
              <a:rPr lang="en-US" dirty="0"/>
              <a:t>: If a country or individual absolutely more efficient at production of a good than another country or individual, then we say that she has absolute advantage in the production of that </a:t>
            </a:r>
            <a:r>
              <a:rPr lang="en-IN" dirty="0"/>
              <a:t>good.</a:t>
            </a:r>
          </a:p>
        </p:txBody>
      </p:sp>
    </p:spTree>
    <p:extLst>
      <p:ext uri="{BB962C8B-B14F-4D97-AF65-F5344CB8AC3E}">
        <p14:creationId xmlns:p14="http://schemas.microsoft.com/office/powerpoint/2010/main" val="1365282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Assumptions</a:t>
            </a:r>
          </a:p>
        </p:txBody>
      </p:sp>
      <p:sp>
        <p:nvSpPr>
          <p:cNvPr id="3" name="Content Placeholder 2"/>
          <p:cNvSpPr>
            <a:spLocks noGrp="1"/>
          </p:cNvSpPr>
          <p:nvPr>
            <p:ph idx="1"/>
          </p:nvPr>
        </p:nvSpPr>
        <p:spPr/>
        <p:txBody>
          <a:bodyPr/>
          <a:lstStyle/>
          <a:p>
            <a:r>
              <a:rPr lang="en-US" dirty="0"/>
              <a:t>Factors of production can not move between </a:t>
            </a:r>
            <a:r>
              <a:rPr lang="en-IN" dirty="0"/>
              <a:t>countries.</a:t>
            </a:r>
          </a:p>
          <a:p>
            <a:r>
              <a:rPr lang="en-US" dirty="0"/>
              <a:t>No barriers to trade in goods.</a:t>
            </a:r>
          </a:p>
          <a:p>
            <a:r>
              <a:rPr lang="en-US" dirty="0"/>
              <a:t>Exports must be equal to imports</a:t>
            </a:r>
          </a:p>
          <a:p>
            <a:r>
              <a:rPr lang="en-US" dirty="0"/>
              <a:t>Labor is the only relevant factor of </a:t>
            </a:r>
            <a:r>
              <a:rPr lang="en-US" dirty="0" err="1"/>
              <a:t>produc</a:t>
            </a:r>
            <a:r>
              <a:rPr lang="en-IN" dirty="0" err="1"/>
              <a:t>tion</a:t>
            </a:r>
            <a:r>
              <a:rPr lang="en-IN" dirty="0"/>
              <a:t>.</a:t>
            </a:r>
          </a:p>
          <a:p>
            <a:r>
              <a:rPr lang="en-US" dirty="0"/>
              <a:t>Production exhibits constant returns to scale </a:t>
            </a:r>
            <a:r>
              <a:rPr lang="en-US" i="1" dirty="0"/>
              <a:t>Constant Returns to Scale (CRS)</a:t>
            </a:r>
            <a:endParaRPr lang="en-IN" dirty="0"/>
          </a:p>
        </p:txBody>
      </p:sp>
    </p:spTree>
    <p:extLst>
      <p:ext uri="{BB962C8B-B14F-4D97-AF65-F5344CB8AC3E}">
        <p14:creationId xmlns:p14="http://schemas.microsoft.com/office/powerpoint/2010/main" val="287235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743"/>
          </a:xfrm>
        </p:spPr>
        <p:txBody>
          <a:bodyPr/>
          <a:lstStyle/>
          <a:p>
            <a:r>
              <a:rPr lang="en-IN" dirty="0"/>
              <a:t>Example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72699752"/>
              </p:ext>
            </p:extLst>
          </p:nvPr>
        </p:nvGraphicFramePr>
        <p:xfrm>
          <a:off x="838200" y="1593128"/>
          <a:ext cx="9864366" cy="2234154"/>
        </p:xfrm>
        <a:graphic>
          <a:graphicData uri="http://schemas.openxmlformats.org/drawingml/2006/table">
            <a:tbl>
              <a:tblPr firstRow="1" bandRow="1">
                <a:tableStyleId>{5C22544A-7EE6-4342-B048-85BDC9FD1C3A}</a:tableStyleId>
              </a:tblPr>
              <a:tblGrid>
                <a:gridCol w="3288122">
                  <a:extLst>
                    <a:ext uri="{9D8B030D-6E8A-4147-A177-3AD203B41FA5}">
                      <a16:colId xmlns:a16="http://schemas.microsoft.com/office/drawing/2014/main" val="4001734548"/>
                    </a:ext>
                  </a:extLst>
                </a:gridCol>
                <a:gridCol w="3288122">
                  <a:extLst>
                    <a:ext uri="{9D8B030D-6E8A-4147-A177-3AD203B41FA5}">
                      <a16:colId xmlns:a16="http://schemas.microsoft.com/office/drawing/2014/main" val="4239982931"/>
                    </a:ext>
                  </a:extLst>
                </a:gridCol>
                <a:gridCol w="3288122">
                  <a:extLst>
                    <a:ext uri="{9D8B030D-6E8A-4147-A177-3AD203B41FA5}">
                      <a16:colId xmlns:a16="http://schemas.microsoft.com/office/drawing/2014/main" val="1865226987"/>
                    </a:ext>
                  </a:extLst>
                </a:gridCol>
              </a:tblGrid>
              <a:tr h="744718">
                <a:tc>
                  <a:txBody>
                    <a:bodyPr/>
                    <a:lstStyle/>
                    <a:p>
                      <a:endParaRPr lang="en-IN" dirty="0"/>
                    </a:p>
                  </a:txBody>
                  <a:tcPr/>
                </a:tc>
                <a:tc>
                  <a:txBody>
                    <a:bodyPr/>
                    <a:lstStyle/>
                    <a:p>
                      <a:r>
                        <a:rPr lang="en-IN" dirty="0"/>
                        <a:t>A</a:t>
                      </a:r>
                    </a:p>
                  </a:txBody>
                  <a:tcPr/>
                </a:tc>
                <a:tc>
                  <a:txBody>
                    <a:bodyPr/>
                    <a:lstStyle/>
                    <a:p>
                      <a:r>
                        <a:rPr lang="en-IN" dirty="0"/>
                        <a:t>B</a:t>
                      </a:r>
                    </a:p>
                  </a:txBody>
                  <a:tcPr/>
                </a:tc>
                <a:extLst>
                  <a:ext uri="{0D108BD9-81ED-4DB2-BD59-A6C34878D82A}">
                    <a16:rowId xmlns:a16="http://schemas.microsoft.com/office/drawing/2014/main" val="14029523"/>
                  </a:ext>
                </a:extLst>
              </a:tr>
              <a:tr h="744718">
                <a:tc>
                  <a:txBody>
                    <a:bodyPr/>
                    <a:lstStyle/>
                    <a:p>
                      <a:r>
                        <a:rPr lang="en-IN" dirty="0"/>
                        <a:t>Cheese</a:t>
                      </a:r>
                    </a:p>
                  </a:txBody>
                  <a:tcPr/>
                </a:tc>
                <a:tc>
                  <a:txBody>
                    <a:bodyPr/>
                    <a:lstStyle/>
                    <a:p>
                      <a:r>
                        <a:rPr lang="en-IN" dirty="0"/>
                        <a:t>2</a:t>
                      </a:r>
                    </a:p>
                  </a:txBody>
                  <a:tcPr/>
                </a:tc>
                <a:tc>
                  <a:txBody>
                    <a:bodyPr/>
                    <a:lstStyle/>
                    <a:p>
                      <a:r>
                        <a:rPr lang="en-IN" dirty="0"/>
                        <a:t>10</a:t>
                      </a:r>
                    </a:p>
                  </a:txBody>
                  <a:tcPr/>
                </a:tc>
                <a:extLst>
                  <a:ext uri="{0D108BD9-81ED-4DB2-BD59-A6C34878D82A}">
                    <a16:rowId xmlns:a16="http://schemas.microsoft.com/office/drawing/2014/main" val="3480257335"/>
                  </a:ext>
                </a:extLst>
              </a:tr>
              <a:tr h="744718">
                <a:tc>
                  <a:txBody>
                    <a:bodyPr/>
                    <a:lstStyle/>
                    <a:p>
                      <a:r>
                        <a:rPr lang="en-IN" dirty="0"/>
                        <a:t>Wine</a:t>
                      </a:r>
                    </a:p>
                  </a:txBody>
                  <a:tcPr/>
                </a:tc>
                <a:tc>
                  <a:txBody>
                    <a:bodyPr/>
                    <a:lstStyle/>
                    <a:p>
                      <a:r>
                        <a:rPr lang="en-IN" dirty="0"/>
                        <a:t>8</a:t>
                      </a:r>
                    </a:p>
                  </a:txBody>
                  <a:tcPr/>
                </a:tc>
                <a:tc>
                  <a:txBody>
                    <a:bodyPr/>
                    <a:lstStyle/>
                    <a:p>
                      <a:r>
                        <a:rPr lang="en-IN" dirty="0"/>
                        <a:t>4</a:t>
                      </a:r>
                    </a:p>
                  </a:txBody>
                  <a:tcPr/>
                </a:tc>
                <a:extLst>
                  <a:ext uri="{0D108BD9-81ED-4DB2-BD59-A6C34878D82A}">
                    <a16:rowId xmlns:a16="http://schemas.microsoft.com/office/drawing/2014/main" val="436152753"/>
                  </a:ext>
                </a:extLst>
              </a:tr>
            </a:tbl>
          </a:graphicData>
        </a:graphic>
      </p:graphicFrame>
      <p:sp>
        <p:nvSpPr>
          <p:cNvPr id="7" name="Rectangle 6"/>
          <p:cNvSpPr/>
          <p:nvPr/>
        </p:nvSpPr>
        <p:spPr>
          <a:xfrm>
            <a:off x="691298" y="4452366"/>
            <a:ext cx="10413476" cy="1815882"/>
          </a:xfrm>
          <a:prstGeom prst="rect">
            <a:avLst/>
          </a:prstGeom>
        </p:spPr>
        <p:txBody>
          <a:bodyPr wrap="square">
            <a:spAutoFit/>
          </a:bodyPr>
          <a:lstStyle/>
          <a:p>
            <a:pPr marL="457200" indent="-457200">
              <a:buFont typeface="Arial" panose="020B0604020202020204" pitchFamily="34" charset="0"/>
              <a:buChar char="•"/>
            </a:pPr>
            <a:r>
              <a:rPr lang="en-US" sz="2800" dirty="0">
                <a:latin typeface="CMR17"/>
              </a:rPr>
              <a:t>A has absolute advantage in production of cheese as it takes fewer hours to produce a unit of cheese in A than in B. </a:t>
            </a:r>
          </a:p>
          <a:p>
            <a:pPr marL="457200" indent="-457200">
              <a:buFont typeface="Arial" panose="020B0604020202020204" pitchFamily="34" charset="0"/>
              <a:buChar char="•"/>
            </a:pPr>
            <a:r>
              <a:rPr lang="en-US" sz="2800" dirty="0">
                <a:latin typeface="CMR17"/>
              </a:rPr>
              <a:t>Since it takes less hours in B to produce wine, B has an absolute advantage </a:t>
            </a:r>
            <a:r>
              <a:rPr lang="en-IN" sz="2800" dirty="0">
                <a:latin typeface="CMR17"/>
              </a:rPr>
              <a:t>in production of wine.</a:t>
            </a:r>
            <a:endParaRPr lang="en-IN" sz="2800" dirty="0"/>
          </a:p>
        </p:txBody>
      </p:sp>
    </p:spTree>
    <p:extLst>
      <p:ext uri="{BB962C8B-B14F-4D97-AF65-F5344CB8AC3E}">
        <p14:creationId xmlns:p14="http://schemas.microsoft.com/office/powerpoint/2010/main" val="336271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Adam Smith’s theory: Countries should specialize in the production of goods in which they have an AA.</a:t>
            </a:r>
          </a:p>
          <a:p>
            <a:r>
              <a:rPr lang="en-US" dirty="0"/>
              <a:t> So A will be better of it specializes in the production of C and</a:t>
            </a:r>
          </a:p>
          <a:p>
            <a:r>
              <a:rPr lang="en-US" dirty="0"/>
              <a:t> B will be better of if it specializes in W. </a:t>
            </a:r>
          </a:p>
          <a:p>
            <a:r>
              <a:rPr lang="en-US" dirty="0"/>
              <a:t> So they don’t need to produce both goods at home.</a:t>
            </a:r>
            <a:endParaRPr lang="en-IN" dirty="0"/>
          </a:p>
        </p:txBody>
      </p:sp>
    </p:spTree>
    <p:extLst>
      <p:ext uri="{BB962C8B-B14F-4D97-AF65-F5344CB8AC3E}">
        <p14:creationId xmlns:p14="http://schemas.microsoft.com/office/powerpoint/2010/main" val="144358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Theory of Comparative Advantage- David Ricardo</a:t>
            </a:r>
          </a:p>
        </p:txBody>
      </p:sp>
      <p:sp>
        <p:nvSpPr>
          <p:cNvPr id="3" name="Content Placeholder 2"/>
          <p:cNvSpPr>
            <a:spLocks noGrp="1"/>
          </p:cNvSpPr>
          <p:nvPr>
            <p:ph idx="1"/>
          </p:nvPr>
        </p:nvSpPr>
        <p:spPr/>
        <p:txBody>
          <a:bodyPr/>
          <a:lstStyle/>
          <a:p>
            <a:r>
              <a:rPr lang="en-US" b="1" dirty="0"/>
              <a:t>Comparative Advantage</a:t>
            </a:r>
            <a:r>
              <a:rPr lang="en-US" dirty="0"/>
              <a:t>: If a country or individual is relatively more efficient in the production of a good than another country or individual then we say that she has comparative advantage in </a:t>
            </a:r>
            <a:r>
              <a:rPr lang="en-US" dirty="0" err="1"/>
              <a:t>produc</a:t>
            </a:r>
            <a:r>
              <a:rPr lang="en-IN" dirty="0" err="1"/>
              <a:t>tion</a:t>
            </a:r>
            <a:r>
              <a:rPr lang="en-IN" dirty="0"/>
              <a:t> of that good.</a:t>
            </a:r>
          </a:p>
          <a:p>
            <a:pPr algn="just"/>
            <a:r>
              <a:rPr lang="en-US" dirty="0"/>
              <a:t>Adam Smith’s theory says that countries will be better of in specializing the good at which they have AA. </a:t>
            </a:r>
          </a:p>
          <a:p>
            <a:pPr algn="just"/>
            <a:r>
              <a:rPr lang="en-US" dirty="0"/>
              <a:t>But what happens if one of the countries has AA in production of both goods? Should they </a:t>
            </a:r>
            <a:r>
              <a:rPr lang="en-US" dirty="0" err="1"/>
              <a:t>aban</a:t>
            </a:r>
            <a:r>
              <a:rPr lang="en-IN" dirty="0"/>
              <a:t>don trade?</a:t>
            </a:r>
          </a:p>
        </p:txBody>
      </p:sp>
    </p:spTree>
    <p:extLst>
      <p:ext uri="{BB962C8B-B14F-4D97-AF65-F5344CB8AC3E}">
        <p14:creationId xmlns:p14="http://schemas.microsoft.com/office/powerpoint/2010/main" val="789989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3055</TotalTime>
  <Words>2436</Words>
  <Application>Microsoft Macintosh PowerPoint</Application>
  <PresentationFormat>Widescreen</PresentationFormat>
  <Paragraphs>195</Paragraphs>
  <Slides>35</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CMR17</vt:lpstr>
      <vt:lpstr>Times New Roman</vt:lpstr>
      <vt:lpstr>Wingdings</vt:lpstr>
      <vt:lpstr>Office Theme</vt:lpstr>
      <vt:lpstr> International Trade</vt:lpstr>
      <vt:lpstr>International Trade</vt:lpstr>
      <vt:lpstr>Features</vt:lpstr>
      <vt:lpstr>Cotnd..</vt:lpstr>
      <vt:lpstr>Theory of Absolute Advantage-Adam Smith</vt:lpstr>
      <vt:lpstr>Assumptions</vt:lpstr>
      <vt:lpstr>Example</vt:lpstr>
      <vt:lpstr>PowerPoint Presentation</vt:lpstr>
      <vt:lpstr>Theory of Comparative Advantage- David Ricardo</vt:lpstr>
      <vt:lpstr>Example</vt:lpstr>
      <vt:lpstr>Contd..</vt:lpstr>
      <vt:lpstr>Contd..</vt:lpstr>
      <vt:lpstr>Contd..</vt:lpstr>
      <vt:lpstr>Contd..</vt:lpstr>
      <vt:lpstr>Contd..</vt:lpstr>
      <vt:lpstr>Resources and Trade Hecksher- Ohlin(HO)Model</vt:lpstr>
      <vt:lpstr>Introduction</vt:lpstr>
      <vt:lpstr>A Model of a Two-Factor Economy</vt:lpstr>
      <vt:lpstr>Effects of International Trade Between Two-Factor Economies</vt:lpstr>
      <vt:lpstr>A Model of a Two-Factor Economy</vt:lpstr>
      <vt:lpstr>Effects of International Trade Between Two-Factor Economies</vt:lpstr>
      <vt:lpstr>A Model of a Two-Factor Economy</vt:lpstr>
      <vt:lpstr>Effects of International Trade Between Two-Factor Economies</vt:lpstr>
      <vt:lpstr> Trade Leads to a Convergence of Relative Prices </vt:lpstr>
      <vt:lpstr>Effects of International Trade Between Two-Factor Economies</vt:lpstr>
      <vt:lpstr> Resources and Production Possibilities </vt:lpstr>
      <vt:lpstr>A Model of a Two-Factor Economy</vt:lpstr>
      <vt:lpstr>Effects of International Trade Between Two-Factor Economies</vt:lpstr>
      <vt:lpstr>Effects of International Trade Between Two-Factor Economies</vt:lpstr>
      <vt:lpstr>Empirical Evidence on the Heckscher-Ohlin Model</vt:lpstr>
      <vt:lpstr>Empirical Evidence on the Heckscher-Ohlin Model</vt:lpstr>
      <vt:lpstr>PowerPoint Presentation</vt:lpstr>
      <vt:lpstr>Summary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Trade</dc:title>
  <dc:creator>PADMAJA</dc:creator>
  <cp:lastModifiedBy>Padmaja  M</cp:lastModifiedBy>
  <cp:revision>46</cp:revision>
  <dcterms:created xsi:type="dcterms:W3CDTF">2020-11-03T14:54:36Z</dcterms:created>
  <dcterms:modified xsi:type="dcterms:W3CDTF">2023-04-30T15:13:16Z</dcterms:modified>
</cp:coreProperties>
</file>