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2" r:id="rId7"/>
    <p:sldId id="261" r:id="rId8"/>
    <p:sldId id="264" r:id="rId9"/>
    <p:sldId id="265" r:id="rId10"/>
    <p:sldId id="266" r:id="rId11"/>
    <p:sldId id="267" r:id="rId12"/>
    <p:sldId id="268" r:id="rId13"/>
    <p:sldId id="269" r:id="rId14"/>
    <p:sldId id="273" r:id="rId15"/>
    <p:sldId id="274" r:id="rId16"/>
    <p:sldId id="275" r:id="rId17"/>
    <p:sldId id="277" r:id="rId18"/>
    <p:sldId id="276" r:id="rId19"/>
    <p:sldId id="272" r:id="rId20"/>
    <p:sldId id="271" r:id="rId21"/>
    <p:sldId id="270"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9" d="100"/>
          <a:sy n="89" d="100"/>
        </p:scale>
        <p:origin x="-43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FE85AB-3D6B-4BAF-BBF8-1B7CCEF45B15}" type="datetimeFigureOut">
              <a:rPr lang="en-IN" smtClean="0"/>
              <a:t>25-07-2024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521955-90DF-435D-86B9-26258017FA1B}" type="slidenum">
              <a:rPr lang="en-IN" smtClean="0"/>
              <a:t>‹#›</a:t>
            </a:fld>
            <a:endParaRPr lang="en-IN"/>
          </a:p>
        </p:txBody>
      </p:sp>
    </p:spTree>
    <p:extLst>
      <p:ext uri="{BB962C8B-B14F-4D97-AF65-F5344CB8AC3E}">
        <p14:creationId xmlns:p14="http://schemas.microsoft.com/office/powerpoint/2010/main" val="257895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67B6F8-8C9B-0E82-612D-95EA384E3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BE0C226-4722-F2AE-54B3-08BF0B130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BB0ACA1-1C4D-0D03-DE4A-341BE72EF2E3}"/>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5" name="Footer Placeholder 4">
            <a:extLst>
              <a:ext uri="{FF2B5EF4-FFF2-40B4-BE49-F238E27FC236}">
                <a16:creationId xmlns:a16="http://schemas.microsoft.com/office/drawing/2014/main" xmlns="" id="{8380C5C9-AA37-A381-075F-46DB6544BA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8ED6130-3742-A276-EADB-6AD3845FF6AB}"/>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303749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0E3C6-5605-8C22-0AEB-4FD271D5EF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3F20136-8DB3-6C67-EEF8-996D64F42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C518E6-1F70-38D9-834A-9DA3E96E83C6}"/>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5" name="Footer Placeholder 4">
            <a:extLst>
              <a:ext uri="{FF2B5EF4-FFF2-40B4-BE49-F238E27FC236}">
                <a16:creationId xmlns:a16="http://schemas.microsoft.com/office/drawing/2014/main" xmlns="" id="{FDF51AC8-18D1-4DAA-B580-353ECBAA7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75C8DA8-1D7D-F113-C487-63F1DC9EEF5E}"/>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173348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253FF-D895-D0BB-2EE1-8F3CEC704B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E883402-D9BD-4D07-BA3F-265C1E6ECF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CB1E06C-06AF-A14E-813A-20FCBEC969F5}"/>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5" name="Footer Placeholder 4">
            <a:extLst>
              <a:ext uri="{FF2B5EF4-FFF2-40B4-BE49-F238E27FC236}">
                <a16:creationId xmlns:a16="http://schemas.microsoft.com/office/drawing/2014/main" xmlns="" id="{E4DC537F-66B6-EE44-93C6-9D530CBC2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C347A2E-7292-0307-8C20-97ACFF1DB767}"/>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366885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C18B2D-C153-6ABE-C464-1A4D3BD7CA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350454E-0A93-4B0C-6EE7-0CDB95E905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03354F3-C416-6FD2-38F5-D2B55F6DB6B7}"/>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5" name="Footer Placeholder 4">
            <a:extLst>
              <a:ext uri="{FF2B5EF4-FFF2-40B4-BE49-F238E27FC236}">
                <a16:creationId xmlns:a16="http://schemas.microsoft.com/office/drawing/2014/main" xmlns="" id="{FE85BB69-D764-2233-F004-4A3C23F8D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EFD6BFE-BE25-DDEA-ABFA-B6088C9725EF}"/>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108985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EE6334-3DB4-A1B2-7E40-50251413C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2289FD-D45B-0FE0-DF30-9FCF30AE18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96BA5E8-E1EF-379E-2306-E292A53F6C41}"/>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5" name="Footer Placeholder 4">
            <a:extLst>
              <a:ext uri="{FF2B5EF4-FFF2-40B4-BE49-F238E27FC236}">
                <a16:creationId xmlns:a16="http://schemas.microsoft.com/office/drawing/2014/main" xmlns="" id="{CD47E2DB-F0F2-2ED1-5A6F-558DC1D5C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69ACE09-D3A5-548F-28A0-31861A76EE73}"/>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423182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867D9-847A-75B4-E8DB-E1A10E302B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91BF8C7-BBFF-56A2-C8D2-EEA7EED8E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9271C54-52E0-02D0-1C8F-D948FF1F5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A38DE17-0428-C91A-AF3C-0C8AD9B41F3D}"/>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6" name="Footer Placeholder 5">
            <a:extLst>
              <a:ext uri="{FF2B5EF4-FFF2-40B4-BE49-F238E27FC236}">
                <a16:creationId xmlns:a16="http://schemas.microsoft.com/office/drawing/2014/main" xmlns="" id="{9E9CDAD8-3479-15B1-CC37-D643598AE7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E3D52D2-16FE-2894-FB59-8D5CC16947EB}"/>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849576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435BC-D399-DDB3-F0F2-B38675391D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2AD1991-C889-3D27-3DF3-317FDD0EA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995E34A-4C26-9E5C-2219-FAF68BBAD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C36E545-1569-2804-9395-321B67929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BAD512A-0142-02B0-3D68-EA9FFEBB44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7ED304A-311E-6FEE-72D5-C7A8BC374F5E}"/>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8" name="Footer Placeholder 7">
            <a:extLst>
              <a:ext uri="{FF2B5EF4-FFF2-40B4-BE49-F238E27FC236}">
                <a16:creationId xmlns:a16="http://schemas.microsoft.com/office/drawing/2014/main" xmlns="" id="{A0F242A3-30B1-239B-6F0D-42A87ECB9C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EE9BF1F-C768-92B3-A33C-446DD0AAB4A6}"/>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285715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BC23F-BF1F-14B1-EA14-5C899711E2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C6C5A9B-527F-A2B7-7A49-A4B0EA629061}"/>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4" name="Footer Placeholder 3">
            <a:extLst>
              <a:ext uri="{FF2B5EF4-FFF2-40B4-BE49-F238E27FC236}">
                <a16:creationId xmlns:a16="http://schemas.microsoft.com/office/drawing/2014/main" xmlns="" id="{AD9A8EDF-E8A3-57D3-A715-6D93779819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E9BD0D8-3827-AE29-11C8-CFA327C2E968}"/>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305931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D308805-6685-CAE1-432E-8E05C06F10CC}"/>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3" name="Footer Placeholder 2">
            <a:extLst>
              <a:ext uri="{FF2B5EF4-FFF2-40B4-BE49-F238E27FC236}">
                <a16:creationId xmlns:a16="http://schemas.microsoft.com/office/drawing/2014/main" xmlns="" id="{19DB8FF5-61EC-95B7-6291-0AC3D9C931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765351C-D0CC-1577-D2B5-5EF9591C40A9}"/>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249942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AAC0CC-25C6-DF4B-3C8D-CB392E27D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654C310-DB16-322D-6B23-BE256FC89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EB8CF69-9CD0-6E85-943F-958FC5767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F8E1A21-69D2-3DA4-66B1-187A5965215C}"/>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6" name="Footer Placeholder 5">
            <a:extLst>
              <a:ext uri="{FF2B5EF4-FFF2-40B4-BE49-F238E27FC236}">
                <a16:creationId xmlns:a16="http://schemas.microsoft.com/office/drawing/2014/main" xmlns="" id="{F417492E-21E8-07C9-FF46-CDB5AD4358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DC9FCCE-61F0-3050-97AC-5F6228401F6D}"/>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401884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D8C6E1-DE9B-B9B3-17CC-38F425814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1C6CFBD-048C-C3C8-C4A5-7D7C9F2FA5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7ABFEC1-DAE6-DF5E-A939-EDD0145A0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126E304-D460-65C5-1407-9E9563A0658E}"/>
              </a:ext>
            </a:extLst>
          </p:cNvPr>
          <p:cNvSpPr>
            <a:spLocks noGrp="1"/>
          </p:cNvSpPr>
          <p:nvPr>
            <p:ph type="dt" sz="half" idx="10"/>
          </p:nvPr>
        </p:nvSpPr>
        <p:spPr/>
        <p:txBody>
          <a:bodyPr/>
          <a:lstStyle/>
          <a:p>
            <a:fld id="{8AE49E3E-0320-4341-B67F-171F47A4224E}" type="datetimeFigureOut">
              <a:rPr lang="en-IN" smtClean="0"/>
              <a:t>25-07-2024</a:t>
            </a:fld>
            <a:endParaRPr lang="en-IN"/>
          </a:p>
        </p:txBody>
      </p:sp>
      <p:sp>
        <p:nvSpPr>
          <p:cNvPr id="6" name="Footer Placeholder 5">
            <a:extLst>
              <a:ext uri="{FF2B5EF4-FFF2-40B4-BE49-F238E27FC236}">
                <a16:creationId xmlns:a16="http://schemas.microsoft.com/office/drawing/2014/main" xmlns="" id="{E1AAF89D-CDB4-5B74-85C4-4F83DE9429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8C9268F-5DD8-3F2F-B5C9-022BCDE32F4C}"/>
              </a:ext>
            </a:extLst>
          </p:cNvPr>
          <p:cNvSpPr>
            <a:spLocks noGrp="1"/>
          </p:cNvSpPr>
          <p:nvPr>
            <p:ph type="sldNum" sz="quarter" idx="12"/>
          </p:nvPr>
        </p:nvSpPr>
        <p:spPr/>
        <p:txBody>
          <a:bodyPr/>
          <a:lstStyle/>
          <a:p>
            <a:fld id="{70846AFB-1E08-4611-8208-66665DF57649}" type="slidenum">
              <a:rPr lang="en-IN" smtClean="0"/>
              <a:t>‹#›</a:t>
            </a:fld>
            <a:endParaRPr lang="en-IN"/>
          </a:p>
        </p:txBody>
      </p:sp>
    </p:spTree>
    <p:extLst>
      <p:ext uri="{BB962C8B-B14F-4D97-AF65-F5344CB8AC3E}">
        <p14:creationId xmlns:p14="http://schemas.microsoft.com/office/powerpoint/2010/main" val="173893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FA463FE-795E-1CCB-D41D-0B13E4BD5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9130133-2258-948F-E0D7-B381020B58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77636E5-2EC6-E3C9-F73E-B9C3616DF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49E3E-0320-4341-B67F-171F47A4224E}" type="datetimeFigureOut">
              <a:rPr lang="en-IN" smtClean="0"/>
              <a:t>25-07-2024</a:t>
            </a:fld>
            <a:endParaRPr lang="en-IN"/>
          </a:p>
        </p:txBody>
      </p:sp>
      <p:sp>
        <p:nvSpPr>
          <p:cNvPr id="5" name="Footer Placeholder 4">
            <a:extLst>
              <a:ext uri="{FF2B5EF4-FFF2-40B4-BE49-F238E27FC236}">
                <a16:creationId xmlns:a16="http://schemas.microsoft.com/office/drawing/2014/main" xmlns="" id="{1BC279D6-5E99-18BF-08A8-A4243F7B6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CBBD00F-4982-903D-9220-A87CD6D908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46AFB-1E08-4611-8208-66665DF57649}" type="slidenum">
              <a:rPr lang="en-IN" smtClean="0"/>
              <a:t>‹#›</a:t>
            </a:fld>
            <a:endParaRPr lang="en-IN"/>
          </a:p>
        </p:txBody>
      </p:sp>
    </p:spTree>
    <p:extLst>
      <p:ext uri="{BB962C8B-B14F-4D97-AF65-F5344CB8AC3E}">
        <p14:creationId xmlns:p14="http://schemas.microsoft.com/office/powerpoint/2010/main" val="2716365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E6DFB-7A1C-462E-311A-59A1A6DF70F0}"/>
              </a:ext>
            </a:extLst>
          </p:cNvPr>
          <p:cNvSpPr>
            <a:spLocks noGrp="1"/>
          </p:cNvSpPr>
          <p:nvPr>
            <p:ph type="ctrTitle"/>
          </p:nvPr>
        </p:nvSpPr>
        <p:spPr>
          <a:xfrm>
            <a:off x="1721963" y="1041400"/>
            <a:ext cx="9144000" cy="2387600"/>
          </a:xfrm>
        </p:spPr>
        <p:txBody>
          <a:bodyPr>
            <a:normAutofit fontScale="90000"/>
          </a:bodyPr>
          <a:lstStyle/>
          <a:p>
            <a:r>
              <a:rPr lang="en-IN" b="1" i="0" dirty="0">
                <a:solidFill>
                  <a:srgbClr val="1F2328"/>
                </a:solidFill>
                <a:effectLst/>
                <a:highlight>
                  <a:srgbClr val="FFFFFF"/>
                </a:highlight>
                <a:latin typeface="-apple-system"/>
              </a:rPr>
              <a:t>Book-Recommendation-System-Project</a:t>
            </a:r>
            <a:br>
              <a:rPr lang="en-IN" b="1" i="0" dirty="0">
                <a:solidFill>
                  <a:srgbClr val="1F2328"/>
                </a:solidFill>
                <a:effectLst/>
                <a:highlight>
                  <a:srgbClr val="FFFFFF"/>
                </a:highlight>
                <a:latin typeface="-apple-system"/>
              </a:rPr>
            </a:br>
            <a:endParaRPr lang="en-IN" dirty="0"/>
          </a:p>
        </p:txBody>
      </p:sp>
      <p:sp>
        <p:nvSpPr>
          <p:cNvPr id="3" name="Subtitle 2">
            <a:extLst>
              <a:ext uri="{FF2B5EF4-FFF2-40B4-BE49-F238E27FC236}">
                <a16:creationId xmlns:a16="http://schemas.microsoft.com/office/drawing/2014/main" xmlns="" id="{1276340D-E480-15D3-9C30-B11FC98FAE8E}"/>
              </a:ext>
            </a:extLst>
          </p:cNvPr>
          <p:cNvSpPr>
            <a:spLocks noGrp="1"/>
          </p:cNvSpPr>
          <p:nvPr>
            <p:ph type="subTitle" idx="1"/>
          </p:nvPr>
        </p:nvSpPr>
        <p:spPr>
          <a:xfrm>
            <a:off x="1524000" y="3602038"/>
            <a:ext cx="9891860" cy="2581946"/>
          </a:xfrm>
        </p:spPr>
        <p:txBody>
          <a:bodyPr>
            <a:normAutofit lnSpcReduction="10000"/>
          </a:bodyPr>
          <a:lstStyle/>
          <a:p>
            <a:r>
              <a:rPr lang="en-US" sz="1800" b="1" u="sng" dirty="0">
                <a:effectLst/>
                <a:uFill>
                  <a:solidFill>
                    <a:srgbClr val="124F5C"/>
                  </a:solidFill>
                </a:uFill>
                <a:latin typeface="Tahoma" panose="020B0604030504040204" pitchFamily="34" charset="0"/>
                <a:ea typeface="Tahoma" panose="020B0604030504040204" pitchFamily="34" charset="0"/>
              </a:rPr>
              <a:t>Team</a:t>
            </a:r>
            <a:r>
              <a:rPr lang="en-US" sz="1800" b="1" u="sng" spc="-40" dirty="0">
                <a:effectLst/>
                <a:uFill>
                  <a:solidFill>
                    <a:srgbClr val="124F5C"/>
                  </a:solidFill>
                </a:uFill>
                <a:latin typeface="Tahoma" panose="020B0604030504040204" pitchFamily="34" charset="0"/>
                <a:ea typeface="Tahoma" panose="020B0604030504040204" pitchFamily="34" charset="0"/>
              </a:rPr>
              <a:t> </a:t>
            </a:r>
            <a:r>
              <a:rPr lang="en-US" sz="1800" b="1" u="sng" spc="-10" dirty="0">
                <a:effectLst/>
                <a:uFill>
                  <a:solidFill>
                    <a:srgbClr val="124F5C"/>
                  </a:solidFill>
                </a:uFill>
                <a:latin typeface="Tahoma" panose="020B0604030504040204" pitchFamily="34" charset="0"/>
                <a:ea typeface="Tahoma" panose="020B0604030504040204" pitchFamily="34" charset="0"/>
              </a:rPr>
              <a:t>Members</a:t>
            </a:r>
          </a:p>
          <a:p>
            <a:r>
              <a:rPr lang="en-IN" sz="2000">
                <a:effectLst/>
                <a:latin typeface="Times New Roman" panose="02020603050405020304" pitchFamily="18" charset="0"/>
                <a:ea typeface="Tahoma" panose="020B0604030504040204" pitchFamily="34" charset="0"/>
                <a:cs typeface="Times New Roman" panose="02020603050405020304" pitchFamily="18" charset="0"/>
              </a:rPr>
              <a:t>Atharva P </a:t>
            </a:r>
            <a:r>
              <a:rPr lang="en-IN" sz="2000" dirty="0" err="1">
                <a:effectLst/>
                <a:latin typeface="Times New Roman" panose="02020603050405020304" pitchFamily="18" charset="0"/>
                <a:ea typeface="Tahoma" panose="020B0604030504040204" pitchFamily="34" charset="0"/>
                <a:cs typeface="Times New Roman" panose="02020603050405020304" pitchFamily="18" charset="0"/>
              </a:rPr>
              <a:t>Abitkar</a:t>
            </a:r>
            <a:endParaRPr lang="en-IN" sz="2000" dirty="0">
              <a:effectLst/>
              <a:latin typeface="Times New Roman" panose="02020603050405020304" pitchFamily="18" charset="0"/>
              <a:ea typeface="Tahoma" panose="020B0604030504040204" pitchFamily="34" charset="0"/>
              <a:cs typeface="Times New Roman" panose="02020603050405020304" pitchFamily="18" charset="0"/>
            </a:endParaRPr>
          </a:p>
          <a:p>
            <a:r>
              <a:rPr lang="en-IN" sz="2000" dirty="0">
                <a:latin typeface="Times New Roman" panose="02020603050405020304" pitchFamily="18" charset="0"/>
                <a:ea typeface="Tahoma" panose="020B0604030504040204" pitchFamily="34" charset="0"/>
                <a:cs typeface="Times New Roman" panose="02020603050405020304" pitchFamily="18" charset="0"/>
              </a:rPr>
              <a:t>P. Devika rani</a:t>
            </a:r>
          </a:p>
          <a:p>
            <a:r>
              <a:rPr lang="en-IN" sz="2000" dirty="0">
                <a:effectLst/>
                <a:latin typeface="Times New Roman" panose="02020603050405020304" pitchFamily="18" charset="0"/>
                <a:ea typeface="Tahoma" panose="020B0604030504040204" pitchFamily="34" charset="0"/>
                <a:cs typeface="Times New Roman" panose="02020603050405020304" pitchFamily="18" charset="0"/>
              </a:rPr>
              <a:t>Tanveer Ahmed</a:t>
            </a:r>
          </a:p>
          <a:p>
            <a:r>
              <a:rPr lang="en-IN" sz="2000" dirty="0" err="1">
                <a:latin typeface="Times New Roman" panose="02020603050405020304" pitchFamily="18" charset="0"/>
                <a:ea typeface="Tahoma" panose="020B0604030504040204" pitchFamily="34" charset="0"/>
                <a:cs typeface="Times New Roman" panose="02020603050405020304" pitchFamily="18" charset="0"/>
              </a:rPr>
              <a:t>Mudhigonda</a:t>
            </a:r>
            <a:r>
              <a:rPr lang="en-IN" sz="2000" dirty="0">
                <a:latin typeface="Times New Roman" panose="02020603050405020304" pitchFamily="18" charset="0"/>
                <a:ea typeface="Tahoma" panose="020B0604030504040204" pitchFamily="34" charset="0"/>
                <a:cs typeface="Times New Roman" panose="02020603050405020304" pitchFamily="18" charset="0"/>
              </a:rPr>
              <a:t> Shreya</a:t>
            </a:r>
          </a:p>
          <a:p>
            <a:r>
              <a:rPr lang="en-IN" sz="2000" dirty="0">
                <a:effectLst/>
                <a:latin typeface="Times New Roman" panose="02020603050405020304" pitchFamily="18" charset="0"/>
                <a:ea typeface="Tahoma" panose="020B0604030504040204" pitchFamily="34" charset="0"/>
                <a:cs typeface="Times New Roman" panose="02020603050405020304" pitchFamily="18" charset="0"/>
              </a:rPr>
              <a:t>Prajwal Pramod Jadhav</a:t>
            </a:r>
          </a:p>
          <a:p>
            <a:r>
              <a:rPr lang="en-IN" sz="2000" dirty="0" err="1">
                <a:latin typeface="Times New Roman" panose="02020603050405020304" pitchFamily="18" charset="0"/>
                <a:ea typeface="Tahoma" panose="020B0604030504040204" pitchFamily="34" charset="0"/>
                <a:cs typeface="Times New Roman" panose="02020603050405020304" pitchFamily="18" charset="0"/>
              </a:rPr>
              <a:t>Sunkari</a:t>
            </a:r>
            <a:r>
              <a:rPr lang="en-IN" sz="2000" dirty="0">
                <a:latin typeface="Times New Roman" panose="02020603050405020304" pitchFamily="18" charset="0"/>
                <a:ea typeface="Tahoma" panose="020B0604030504040204" pitchFamily="34" charset="0"/>
                <a:cs typeface="Times New Roman" panose="02020603050405020304" pitchFamily="18" charset="0"/>
              </a:rPr>
              <a:t> Rahul</a:t>
            </a:r>
            <a:endParaRPr lang="en-IN" sz="2000"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229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30B0D-A5A3-1009-8317-0CAC8D99702F}"/>
              </a:ext>
            </a:extLst>
          </p:cNvPr>
          <p:cNvSpPr>
            <a:spLocks noGrp="1"/>
          </p:cNvSpPr>
          <p:nvPr>
            <p:ph type="title"/>
          </p:nvPr>
        </p:nvSpPr>
        <p:spPr/>
        <p:txBody>
          <a:bodyPr>
            <a:normAutofit fontScale="90000"/>
          </a:bodyPr>
          <a:lstStyle/>
          <a:p>
            <a:pPr marL="403225">
              <a:spcBef>
                <a:spcPts val="775"/>
              </a:spcBef>
            </a:pPr>
            <a:r>
              <a:rPr lang="en-US" sz="2800" b="1" kern="0" dirty="0">
                <a:solidFill>
                  <a:srgbClr val="CC0000"/>
                </a:solidFill>
                <a:effectLst/>
                <a:latin typeface="Tahoma" panose="020B0604030504040204" pitchFamily="34" charset="0"/>
                <a:ea typeface="Tahoma" panose="020B0604030504040204" pitchFamily="34" charset="0"/>
              </a:rPr>
              <a:t/>
            </a:r>
            <a:br>
              <a:rPr lang="en-US" sz="2800" b="1" kern="0" dirty="0">
                <a:solidFill>
                  <a:srgbClr val="CC0000"/>
                </a:solidFill>
                <a:effectLst/>
                <a:latin typeface="Tahoma" panose="020B0604030504040204" pitchFamily="34" charset="0"/>
                <a:ea typeface="Tahoma" panose="020B0604030504040204" pitchFamily="34" charset="0"/>
              </a:rPr>
            </a:br>
            <a:r>
              <a:rPr lang="en-US" sz="2800" b="1" kern="0" dirty="0">
                <a:solidFill>
                  <a:srgbClr val="CC0000"/>
                </a:solidFill>
                <a:effectLst/>
                <a:latin typeface="Tahoma" panose="020B0604030504040204" pitchFamily="34" charset="0"/>
                <a:ea typeface="Tahoma" panose="020B0604030504040204" pitchFamily="34" charset="0"/>
              </a:rPr>
              <a:t>Imputing</a:t>
            </a:r>
            <a:r>
              <a:rPr lang="en-US" sz="2800" b="1" kern="0" spc="-120" dirty="0">
                <a:solidFill>
                  <a:srgbClr val="CC0000"/>
                </a:solidFill>
                <a:effectLst/>
                <a:latin typeface="Tahoma" panose="020B0604030504040204" pitchFamily="34" charset="0"/>
                <a:ea typeface="Tahoma" panose="020B0604030504040204" pitchFamily="34" charset="0"/>
              </a:rPr>
              <a:t> </a:t>
            </a:r>
            <a:r>
              <a:rPr lang="en-US" sz="2800" b="1" kern="0" dirty="0">
                <a:solidFill>
                  <a:srgbClr val="CC0000"/>
                </a:solidFill>
                <a:effectLst/>
                <a:latin typeface="Tahoma" panose="020B0604030504040204" pitchFamily="34" charset="0"/>
                <a:ea typeface="Tahoma" panose="020B0604030504040204" pitchFamily="34" charset="0"/>
              </a:rPr>
              <a:t>missing</a:t>
            </a:r>
            <a:r>
              <a:rPr lang="en-US" sz="2800" b="1" kern="0" spc="-130" dirty="0">
                <a:solidFill>
                  <a:srgbClr val="CC0000"/>
                </a:solidFill>
                <a:effectLst/>
                <a:latin typeface="Tahoma" panose="020B0604030504040204" pitchFamily="34" charset="0"/>
                <a:ea typeface="Tahoma" panose="020B0604030504040204" pitchFamily="34" charset="0"/>
              </a:rPr>
              <a:t> </a:t>
            </a:r>
            <a:r>
              <a:rPr lang="en-US" sz="2800" b="1" kern="0" spc="-10" dirty="0">
                <a:solidFill>
                  <a:srgbClr val="CC0000"/>
                </a:solidFill>
                <a:effectLst/>
                <a:latin typeface="Tahoma" panose="020B0604030504040204" pitchFamily="34" charset="0"/>
                <a:ea typeface="Tahoma" panose="020B0604030504040204" pitchFamily="34" charset="0"/>
              </a:rPr>
              <a:t>values</a:t>
            </a:r>
            <a:r>
              <a:rPr lang="en-IN" sz="2800" b="1" kern="0" dirty="0">
                <a:effectLst/>
                <a:latin typeface="Tahoma" panose="020B0604030504040204" pitchFamily="34" charset="0"/>
                <a:ea typeface="Tahoma" panose="020B0604030504040204" pitchFamily="34" charset="0"/>
              </a:rPr>
              <a:t/>
            </a:r>
            <a:br>
              <a:rPr lang="en-IN" sz="2800" b="1" kern="0" dirty="0">
                <a:effectLst/>
                <a:latin typeface="Tahoma" panose="020B0604030504040204" pitchFamily="34" charset="0"/>
                <a:ea typeface="Tahoma" panose="020B0604030504040204" pitchFamily="34" charset="0"/>
              </a:rPr>
            </a:br>
            <a:r>
              <a:rPr lang="en-US" sz="1400" b="1" spc="0" dirty="0">
                <a:solidFill>
                  <a:srgbClr val="124F5C"/>
                </a:solidFill>
                <a:effectLst/>
                <a:latin typeface="Tahoma" panose="020B0604030504040204" pitchFamily="34" charset="0"/>
                <a:ea typeface="Times New Roman" panose="02020603050405020304" pitchFamily="18" charset="0"/>
              </a:rPr>
              <a:t>Outliers</a:t>
            </a:r>
            <a:r>
              <a:rPr lang="en-US" sz="1400" b="1" spc="5"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in</a:t>
            </a:r>
            <a:r>
              <a:rPr lang="en-US" sz="1400" b="1" spc="5"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Age</a:t>
            </a:r>
            <a:r>
              <a:rPr lang="en-US" sz="1400" b="1" spc="-10" dirty="0">
                <a:solidFill>
                  <a:srgbClr val="124F5C"/>
                </a:solidFill>
                <a:effectLst/>
                <a:latin typeface="Tahoma" panose="020B0604030504040204" pitchFamily="34" charset="0"/>
                <a:ea typeface="Times New Roman" panose="02020603050405020304" pitchFamily="18" charset="0"/>
              </a:rPr>
              <a:t> column</a:t>
            </a:r>
            <a:r>
              <a:rPr lang="en-IN" sz="1100" spc="0" dirty="0">
                <a:effectLst/>
                <a:latin typeface="Tahoma" panose="020B0604030504040204" pitchFamily="34" charset="0"/>
                <a:ea typeface="Times New Roman" panose="02020603050405020304" pitchFamily="18" charset="0"/>
              </a:rPr>
              <a:t/>
            </a:r>
            <a:br>
              <a:rPr lang="en-IN" sz="1100" spc="0" dirty="0">
                <a:effectLst/>
                <a:latin typeface="Tahoma" panose="020B0604030504040204" pitchFamily="34" charset="0"/>
                <a:ea typeface="Times New Roman" panose="02020603050405020304" pitchFamily="18" charset="0"/>
              </a:rPr>
            </a:br>
            <a:r>
              <a:rPr lang="en-US" sz="1400" b="1" spc="0" dirty="0">
                <a:solidFill>
                  <a:srgbClr val="124F5C"/>
                </a:solidFill>
                <a:effectLst/>
                <a:latin typeface="Tahoma" panose="020B0604030504040204" pitchFamily="34" charset="0"/>
                <a:ea typeface="Times New Roman" panose="02020603050405020304" pitchFamily="18" charset="0"/>
              </a:rPr>
              <a:t>Age</a:t>
            </a:r>
            <a:r>
              <a:rPr lang="en-US" sz="1400" b="1" spc="-65"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has</a:t>
            </a:r>
            <a:r>
              <a:rPr lang="en-US" sz="1400" b="1" spc="-65"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positive</a:t>
            </a:r>
            <a:r>
              <a:rPr lang="en-US" sz="1400" b="1" spc="-60"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Skewness</a:t>
            </a:r>
            <a:r>
              <a:rPr lang="en-US" sz="1400" b="1" spc="-100"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(right</a:t>
            </a:r>
            <a:r>
              <a:rPr lang="en-US" sz="1400" b="1" spc="-60"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tail)</a:t>
            </a:r>
            <a:r>
              <a:rPr lang="en-US" sz="1400" b="1" spc="-45"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so</a:t>
            </a:r>
            <a:r>
              <a:rPr lang="en-US" sz="1400" b="1" spc="-60"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we</a:t>
            </a:r>
            <a:r>
              <a:rPr lang="en-US" sz="1400" b="1" spc="-50"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can</a:t>
            </a:r>
            <a:r>
              <a:rPr lang="en-US" sz="1400" b="1" spc="-70"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use</a:t>
            </a:r>
            <a:r>
              <a:rPr lang="en-US" sz="1400" b="1" spc="-50"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median</a:t>
            </a:r>
            <a:r>
              <a:rPr lang="en-US" sz="1400" b="1" spc="-60"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to</a:t>
            </a:r>
            <a:r>
              <a:rPr lang="en-US" sz="1400" b="1" spc="-65"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fill</a:t>
            </a:r>
            <a:r>
              <a:rPr lang="en-US" sz="1400" b="1" spc="-45" dirty="0">
                <a:solidFill>
                  <a:srgbClr val="124F5C"/>
                </a:solidFill>
                <a:effectLst/>
                <a:latin typeface="Tahoma" panose="020B0604030504040204" pitchFamily="34" charset="0"/>
                <a:ea typeface="Times New Roman" panose="02020603050405020304" pitchFamily="18" charset="0"/>
              </a:rPr>
              <a:t> </a:t>
            </a:r>
            <a:r>
              <a:rPr lang="en-US" sz="1400" b="1" spc="0" dirty="0">
                <a:solidFill>
                  <a:srgbClr val="124F5C"/>
                </a:solidFill>
                <a:effectLst/>
                <a:latin typeface="Tahoma" panose="020B0604030504040204" pitchFamily="34" charset="0"/>
                <a:ea typeface="Times New Roman" panose="02020603050405020304" pitchFamily="18" charset="0"/>
              </a:rPr>
              <a:t>Nan</a:t>
            </a:r>
            <a:r>
              <a:rPr lang="en-US" sz="1400" b="1" spc="-65" dirty="0">
                <a:solidFill>
                  <a:srgbClr val="124F5C"/>
                </a:solidFill>
                <a:effectLst/>
                <a:latin typeface="Tahoma" panose="020B0604030504040204" pitchFamily="34" charset="0"/>
                <a:ea typeface="Times New Roman" panose="02020603050405020304" pitchFamily="18" charset="0"/>
              </a:rPr>
              <a:t> </a:t>
            </a:r>
            <a:r>
              <a:rPr lang="en-US" sz="1400" b="1" spc="-10" dirty="0">
                <a:solidFill>
                  <a:srgbClr val="124F5C"/>
                </a:solidFill>
                <a:effectLst/>
                <a:latin typeface="Tahoma" panose="020B0604030504040204" pitchFamily="34" charset="0"/>
                <a:ea typeface="Times New Roman" panose="02020603050405020304" pitchFamily="18" charset="0"/>
              </a:rPr>
              <a:t>values,</a:t>
            </a:r>
            <a:r>
              <a:rPr lang="en-IN" sz="1100" spc="0" dirty="0">
                <a:effectLst/>
                <a:latin typeface="Tahoma" panose="020B0604030504040204" pitchFamily="34" charset="0"/>
                <a:ea typeface="Times New Roman" panose="02020603050405020304" pitchFamily="18" charset="0"/>
              </a:rPr>
              <a:t/>
            </a:r>
            <a:br>
              <a:rPr lang="en-IN" sz="1100" spc="0" dirty="0">
                <a:effectLst/>
                <a:latin typeface="Tahoma" panose="020B0604030504040204" pitchFamily="34" charset="0"/>
                <a:ea typeface="Times New Roman" panose="02020603050405020304" pitchFamily="18" charset="0"/>
              </a:rPr>
            </a:br>
            <a:endParaRPr lang="en-IN" dirty="0"/>
          </a:p>
        </p:txBody>
      </p:sp>
      <p:pic>
        <p:nvPicPr>
          <p:cNvPr id="4" name="Image 21">
            <a:extLst>
              <a:ext uri="{FF2B5EF4-FFF2-40B4-BE49-F238E27FC236}">
                <a16:creationId xmlns:a16="http://schemas.microsoft.com/office/drawing/2014/main" xmlns="" id="{9117750B-5D5B-73FC-00BF-21FCF1CF4807}"/>
              </a:ext>
            </a:extLst>
          </p:cNvPr>
          <p:cNvPicPr>
            <a:picLocks noGrp="1"/>
          </p:cNvPicPr>
          <p:nvPr>
            <p:ph idx="1"/>
          </p:nvPr>
        </p:nvPicPr>
        <p:blipFill>
          <a:blip r:embed="rId2" cstate="print"/>
          <a:stretch>
            <a:fillRect/>
          </a:stretch>
        </p:blipFill>
        <p:spPr>
          <a:xfrm>
            <a:off x="2554664" y="1800520"/>
            <a:ext cx="7173798" cy="4524866"/>
          </a:xfrm>
          <a:prstGeom prst="rect">
            <a:avLst/>
          </a:prstGeom>
        </p:spPr>
      </p:pic>
    </p:spTree>
    <p:extLst>
      <p:ext uri="{BB962C8B-B14F-4D97-AF65-F5344CB8AC3E}">
        <p14:creationId xmlns:p14="http://schemas.microsoft.com/office/powerpoint/2010/main" val="2863176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D6CA7-6D4A-47C9-8C22-4D5DFDFDA2B1}"/>
              </a:ext>
            </a:extLst>
          </p:cNvPr>
          <p:cNvSpPr>
            <a:spLocks noGrp="1"/>
          </p:cNvSpPr>
          <p:nvPr>
            <p:ph type="title"/>
          </p:nvPr>
        </p:nvSpPr>
        <p:spPr/>
        <p:txBody>
          <a:bodyPr>
            <a:normAutofit fontScale="90000"/>
          </a:bodyPr>
          <a:lstStyle/>
          <a:p>
            <a:pPr marL="403225">
              <a:spcBef>
                <a:spcPts val="775"/>
              </a:spcBef>
            </a:pPr>
            <a:r>
              <a:rPr lang="en-US" sz="1800" b="1" kern="0" dirty="0">
                <a:solidFill>
                  <a:srgbClr val="CC0000"/>
                </a:solidFill>
                <a:effectLst/>
                <a:latin typeface="Tahoma" panose="020B0604030504040204" pitchFamily="34" charset="0"/>
                <a:ea typeface="Tahoma" panose="020B0604030504040204" pitchFamily="34" charset="0"/>
              </a:rPr>
              <a:t/>
            </a:r>
            <a:br>
              <a:rPr lang="en-US" sz="1800" b="1" kern="0" dirty="0">
                <a:solidFill>
                  <a:srgbClr val="CC0000"/>
                </a:solidFill>
                <a:effectLst/>
                <a:latin typeface="Tahoma" panose="020B0604030504040204" pitchFamily="34" charset="0"/>
                <a:ea typeface="Tahoma" panose="020B0604030504040204" pitchFamily="34" charset="0"/>
              </a:rPr>
            </a:br>
            <a:r>
              <a:rPr lang="en-US" sz="27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Data</a:t>
            </a:r>
            <a:r>
              <a:rPr lang="en-US" sz="2700" b="1" kern="0" spc="-75"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700" b="1" kern="0"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Cleaning</a:t>
            </a:r>
            <a:r>
              <a:rPr lang="en-IN" sz="1800" b="1" kern="0" dirty="0">
                <a:effectLst/>
                <a:latin typeface="Tahoma" panose="020B0604030504040204" pitchFamily="34" charset="0"/>
                <a:ea typeface="Tahoma" panose="020B0604030504040204" pitchFamily="34" charset="0"/>
              </a:rPr>
              <a:t/>
            </a:r>
            <a:br>
              <a:rPr lang="en-IN" sz="1800" b="1" kern="0" dirty="0">
                <a:effectLst/>
                <a:latin typeface="Tahoma" panose="020B0604030504040204" pitchFamily="34" charset="0"/>
                <a:ea typeface="Tahoma" panose="020B0604030504040204" pitchFamily="34" charset="0"/>
              </a:rPr>
            </a:br>
            <a:r>
              <a:rPr lang="en-IN" sz="1800" b="1" kern="0" dirty="0">
                <a:effectLst/>
                <a:latin typeface="Tahoma" panose="020B0604030504040204" pitchFamily="34" charset="0"/>
                <a:ea typeface="Tahoma" panose="020B0604030504040204" pitchFamily="34" charset="0"/>
              </a:rPr>
              <a:t/>
            </a:r>
            <a:br>
              <a:rPr lang="en-IN" sz="1800" b="1" kern="0" dirty="0">
                <a:effectLst/>
                <a:latin typeface="Tahoma" panose="020B0604030504040204" pitchFamily="34" charset="0"/>
                <a:ea typeface="Tahoma" panose="020B0604030504040204" pitchFamily="34" charset="0"/>
              </a:rPr>
            </a:br>
            <a:r>
              <a:rPr lang="en-US" sz="2000" b="1" spc="-2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1.</a:t>
            </a:r>
            <a:r>
              <a:rPr lang="en-US" sz="20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Null</a:t>
            </a:r>
            <a:r>
              <a:rPr lang="en-US" sz="2000" b="1" spc="17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0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Value</a:t>
            </a:r>
            <a:r>
              <a:rPr lang="en-US" sz="2000" b="1" spc="18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000" b="1" spc="-1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Imputation:</a:t>
            </a:r>
            <a:r>
              <a:rPr lang="en-IN" sz="1800" dirty="0">
                <a:effectLst/>
                <a:latin typeface="Tahoma" panose="020B0604030504040204" pitchFamily="34" charset="0"/>
                <a:ea typeface="Tahoma" panose="020B0604030504040204" pitchFamily="34" charset="0"/>
              </a:rPr>
              <a:t/>
            </a:r>
            <a:br>
              <a:rPr lang="en-IN" sz="1800" dirty="0">
                <a:effectLst/>
                <a:latin typeface="Tahoma" panose="020B0604030504040204" pitchFamily="34" charset="0"/>
                <a:ea typeface="Tahoma" panose="020B0604030504040204" pitchFamily="34" charset="0"/>
              </a:rPr>
            </a:br>
            <a:endParaRPr lang="en-IN" dirty="0"/>
          </a:p>
        </p:txBody>
      </p:sp>
      <p:pic>
        <p:nvPicPr>
          <p:cNvPr id="4" name="Image 23">
            <a:extLst>
              <a:ext uri="{FF2B5EF4-FFF2-40B4-BE49-F238E27FC236}">
                <a16:creationId xmlns:a16="http://schemas.microsoft.com/office/drawing/2014/main" xmlns="" id="{8808F876-D8AE-500E-B1E5-1E5AA1AB2CB1}"/>
              </a:ext>
            </a:extLst>
          </p:cNvPr>
          <p:cNvPicPr>
            <a:picLocks noGrp="1"/>
          </p:cNvPicPr>
          <p:nvPr>
            <p:ph idx="1"/>
          </p:nvPr>
        </p:nvPicPr>
        <p:blipFill>
          <a:blip r:embed="rId2" cstate="print"/>
          <a:stretch>
            <a:fillRect/>
          </a:stretch>
        </p:blipFill>
        <p:spPr>
          <a:xfrm>
            <a:off x="2235723" y="1669478"/>
            <a:ext cx="7720553" cy="4276478"/>
          </a:xfrm>
          <a:prstGeom prst="rect">
            <a:avLst/>
          </a:prstGeom>
        </p:spPr>
      </p:pic>
    </p:spTree>
    <p:extLst>
      <p:ext uri="{BB962C8B-B14F-4D97-AF65-F5344CB8AC3E}">
        <p14:creationId xmlns:p14="http://schemas.microsoft.com/office/powerpoint/2010/main" val="104676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385EB-193B-9AF8-9A98-23B4BCCAB84F}"/>
              </a:ext>
            </a:extLst>
          </p:cNvPr>
          <p:cNvSpPr>
            <a:spLocks noGrp="1"/>
          </p:cNvSpPr>
          <p:nvPr>
            <p:ph type="title"/>
          </p:nvPr>
        </p:nvSpPr>
        <p:spPr/>
        <p:txBody>
          <a:bodyPr/>
          <a:lstStyle/>
          <a:p>
            <a:r>
              <a:rPr lang="en-US" sz="30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Replacing</a:t>
            </a:r>
            <a:r>
              <a:rPr lang="en-US" sz="3000" b="1" kern="0" spc="-5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0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strings</a:t>
            </a:r>
            <a:r>
              <a:rPr lang="en-US" sz="3000" b="1" kern="0" spc="-45"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0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by</a:t>
            </a:r>
            <a:r>
              <a:rPr lang="en-US" sz="3000" b="1" kern="0" spc="-35"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0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int</a:t>
            </a:r>
            <a:r>
              <a:rPr lang="en-US" sz="3000" b="1" kern="0" spc="-55"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000" b="1" kern="0"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values</a:t>
            </a:r>
            <a:r>
              <a:rPr lang="en-IN" sz="1800" b="1" kern="0" dirty="0">
                <a:effectLst/>
                <a:latin typeface="Tahoma" panose="020B0604030504040204" pitchFamily="34" charset="0"/>
                <a:ea typeface="Tahoma" panose="020B0604030504040204" pitchFamily="34" charset="0"/>
              </a:rPr>
              <a:t/>
            </a:r>
            <a:br>
              <a:rPr lang="en-IN" sz="1800" b="1" kern="0" dirty="0">
                <a:effectLst/>
                <a:latin typeface="Tahoma" panose="020B0604030504040204" pitchFamily="34" charset="0"/>
                <a:ea typeface="Tahoma" panose="020B0604030504040204" pitchFamily="34" charset="0"/>
              </a:rPr>
            </a:br>
            <a:endParaRPr lang="en-IN" dirty="0"/>
          </a:p>
        </p:txBody>
      </p:sp>
      <p:pic>
        <p:nvPicPr>
          <p:cNvPr id="4" name="Image 25">
            <a:extLst>
              <a:ext uri="{FF2B5EF4-FFF2-40B4-BE49-F238E27FC236}">
                <a16:creationId xmlns:a16="http://schemas.microsoft.com/office/drawing/2014/main" xmlns="" id="{DD9CA38F-E9F5-A7FF-31B6-CA348B8D7794}"/>
              </a:ext>
            </a:extLst>
          </p:cNvPr>
          <p:cNvPicPr>
            <a:picLocks noGrp="1"/>
          </p:cNvPicPr>
          <p:nvPr>
            <p:ph idx="1"/>
          </p:nvPr>
        </p:nvPicPr>
        <p:blipFill>
          <a:blip r:embed="rId2" cstate="print"/>
          <a:stretch>
            <a:fillRect/>
          </a:stretch>
        </p:blipFill>
        <p:spPr>
          <a:xfrm>
            <a:off x="1621410" y="1536570"/>
            <a:ext cx="8634953" cy="4388534"/>
          </a:xfrm>
          <a:prstGeom prst="rect">
            <a:avLst/>
          </a:prstGeom>
        </p:spPr>
      </p:pic>
    </p:spTree>
    <p:extLst>
      <p:ext uri="{BB962C8B-B14F-4D97-AF65-F5344CB8AC3E}">
        <p14:creationId xmlns:p14="http://schemas.microsoft.com/office/powerpoint/2010/main" val="278670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02211-29CA-3892-7EEF-32571D8C71DA}"/>
              </a:ext>
            </a:extLst>
          </p:cNvPr>
          <p:cNvSpPr>
            <a:spLocks noGrp="1"/>
          </p:cNvSpPr>
          <p:nvPr>
            <p:ph type="title"/>
          </p:nvPr>
        </p:nvSpPr>
        <p:spPr/>
        <p:txBody>
          <a:bodyPr>
            <a:normAutofit fontScale="90000"/>
          </a:bodyPr>
          <a:lstStyle/>
          <a:p>
            <a:r>
              <a:rPr lang="en-US" sz="1800" b="1" dirty="0">
                <a:solidFill>
                  <a:srgbClr val="CC0000"/>
                </a:solidFill>
                <a:effectLst/>
                <a:latin typeface="Tahoma" panose="020B0604030504040204" pitchFamily="34" charset="0"/>
                <a:ea typeface="Tahoma" panose="020B0604030504040204" pitchFamily="34" charset="0"/>
              </a:rPr>
              <a:t/>
            </a:r>
            <a:br>
              <a:rPr lang="en-US" sz="1800" b="1" dirty="0">
                <a:solidFill>
                  <a:srgbClr val="CC0000"/>
                </a:solidFill>
                <a:effectLst/>
                <a:latin typeface="Tahoma" panose="020B0604030504040204" pitchFamily="34" charset="0"/>
                <a:ea typeface="Tahoma" panose="020B0604030504040204" pitchFamily="34" charset="0"/>
              </a:rPr>
            </a:br>
            <a:r>
              <a:rPr lang="en-US" sz="4000" b="1"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Different</a:t>
            </a:r>
            <a:r>
              <a:rPr lang="en-US" sz="4000" b="1" spc="-19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4000" b="1"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Models</a:t>
            </a:r>
            <a:br>
              <a:rPr lang="en-US" sz="4000" b="1"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br>
            <a:r>
              <a:rPr lang="en-IN" sz="1800" dirty="0">
                <a:effectLst/>
                <a:latin typeface="Tahoma" panose="020B0604030504040204" pitchFamily="34" charset="0"/>
                <a:ea typeface="Tahoma" panose="020B0604030504040204" pitchFamily="34" charset="0"/>
              </a:rPr>
              <a:t/>
            </a:r>
            <a:br>
              <a:rPr lang="en-IN" sz="1800" dirty="0">
                <a:effectLst/>
                <a:latin typeface="Tahoma" panose="020B0604030504040204" pitchFamily="34" charset="0"/>
                <a:ea typeface="Tahoma" panose="020B0604030504040204" pitchFamily="34" charset="0"/>
              </a:rPr>
            </a:br>
            <a:r>
              <a:rPr lang="en-US" sz="24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SVD</a:t>
            </a:r>
            <a:r>
              <a:rPr lang="en-US" sz="2400" b="1" spc="-5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Model</a:t>
            </a:r>
            <a:r>
              <a:rPr lang="en-US" sz="2400" b="1" spc="-5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spc="-1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Results</a:t>
            </a:r>
            <a:r>
              <a:rPr lang="en-IN" sz="4400" dirty="0">
                <a:effectLst/>
                <a:latin typeface="Tahoma" panose="020B0604030504040204" pitchFamily="34" charset="0"/>
                <a:ea typeface="Tahoma" panose="020B0604030504040204" pitchFamily="34" charset="0"/>
              </a:rPr>
              <a:t/>
            </a:r>
            <a:br>
              <a:rPr lang="en-IN" sz="4400" dirty="0">
                <a:effectLst/>
                <a:latin typeface="Tahoma" panose="020B0604030504040204" pitchFamily="34" charset="0"/>
                <a:ea typeface="Tahoma" panose="020B0604030504040204" pitchFamily="34" charset="0"/>
              </a:rPr>
            </a:br>
            <a:endParaRPr lang="en-IN" dirty="0"/>
          </a:p>
        </p:txBody>
      </p:sp>
      <p:pic>
        <p:nvPicPr>
          <p:cNvPr id="4" name="Image 33">
            <a:extLst>
              <a:ext uri="{FF2B5EF4-FFF2-40B4-BE49-F238E27FC236}">
                <a16:creationId xmlns:a16="http://schemas.microsoft.com/office/drawing/2014/main" xmlns="" id="{D517813D-36C6-03A0-388A-E5E90F6A2C5E}"/>
              </a:ext>
            </a:extLst>
          </p:cNvPr>
          <p:cNvPicPr>
            <a:picLocks/>
          </p:cNvPicPr>
          <p:nvPr/>
        </p:nvPicPr>
        <p:blipFill>
          <a:blip r:embed="rId2" cstate="print"/>
          <a:stretch>
            <a:fillRect/>
          </a:stretch>
        </p:blipFill>
        <p:spPr>
          <a:xfrm>
            <a:off x="1065229" y="1611984"/>
            <a:ext cx="10426046" cy="4223208"/>
          </a:xfrm>
          <a:prstGeom prst="rect">
            <a:avLst/>
          </a:prstGeom>
        </p:spPr>
      </p:pic>
    </p:spTree>
    <p:extLst>
      <p:ext uri="{BB962C8B-B14F-4D97-AF65-F5344CB8AC3E}">
        <p14:creationId xmlns:p14="http://schemas.microsoft.com/office/powerpoint/2010/main" val="14749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E5AD5-F611-8502-A66C-CDD792B917D4}"/>
              </a:ext>
            </a:extLst>
          </p:cNvPr>
          <p:cNvSpPr>
            <a:spLocks noGrp="1"/>
          </p:cNvSpPr>
          <p:nvPr>
            <p:ph type="title"/>
          </p:nvPr>
        </p:nvSpPr>
        <p:spPr/>
        <p:txBody>
          <a:bodyPr>
            <a:normAutofit/>
          </a:bodyPr>
          <a:lstStyle/>
          <a:p>
            <a:r>
              <a:rPr lang="en-US" sz="4000" b="1" dirty="0">
                <a:solidFill>
                  <a:srgbClr val="124F5C"/>
                </a:solidFill>
                <a:effectLst/>
                <a:latin typeface="Arial" panose="020B0604020202020204" pitchFamily="34" charset="0"/>
                <a:ea typeface="Tahoma" panose="020B0604030504040204" pitchFamily="34" charset="0"/>
                <a:cs typeface="Tahoma" panose="020B0604030504040204" pitchFamily="34" charset="0"/>
              </a:rPr>
              <a:t>SVD</a:t>
            </a:r>
            <a:r>
              <a:rPr lang="en-US" sz="4000" b="1" spc="-15" dirty="0">
                <a:solidFill>
                  <a:srgbClr val="124F5C"/>
                </a:solidFill>
                <a:effectLst/>
                <a:latin typeface="Arial" panose="020B0604020202020204" pitchFamily="34" charset="0"/>
                <a:ea typeface="Tahoma" panose="020B0604030504040204" pitchFamily="34" charset="0"/>
                <a:cs typeface="Tahoma" panose="020B0604030504040204" pitchFamily="34" charset="0"/>
              </a:rPr>
              <a:t> </a:t>
            </a:r>
            <a:r>
              <a:rPr lang="en-US" sz="4000" b="1" dirty="0">
                <a:solidFill>
                  <a:srgbClr val="124F5C"/>
                </a:solidFill>
                <a:effectLst/>
                <a:latin typeface="Arial" panose="020B0604020202020204" pitchFamily="34" charset="0"/>
                <a:ea typeface="Tahoma" panose="020B0604030504040204" pitchFamily="34" charset="0"/>
                <a:cs typeface="Tahoma" panose="020B0604030504040204" pitchFamily="34" charset="0"/>
              </a:rPr>
              <a:t>Model</a:t>
            </a:r>
            <a:r>
              <a:rPr lang="en-US" sz="4000" b="1" spc="-5" dirty="0">
                <a:solidFill>
                  <a:srgbClr val="124F5C"/>
                </a:solidFill>
                <a:effectLst/>
                <a:latin typeface="Arial" panose="020B0604020202020204" pitchFamily="34" charset="0"/>
                <a:ea typeface="Tahoma" panose="020B0604030504040204" pitchFamily="34" charset="0"/>
                <a:cs typeface="Tahoma" panose="020B0604030504040204" pitchFamily="34" charset="0"/>
              </a:rPr>
              <a:t> </a:t>
            </a:r>
            <a:r>
              <a:rPr lang="en-US" sz="4000" b="1" spc="-10" dirty="0">
                <a:solidFill>
                  <a:srgbClr val="124F5C"/>
                </a:solidFill>
                <a:effectLst/>
                <a:latin typeface="Arial" panose="020B0604020202020204" pitchFamily="34" charset="0"/>
                <a:ea typeface="Tahoma" panose="020B0604030504040204" pitchFamily="34" charset="0"/>
                <a:cs typeface="Tahoma" panose="020B0604030504040204" pitchFamily="34" charset="0"/>
              </a:rPr>
              <a:t>Results</a:t>
            </a:r>
            <a:r>
              <a:rPr lang="en-IN" sz="4000" dirty="0">
                <a:effectLst/>
                <a:latin typeface="Tahoma" panose="020B0604030504040204" pitchFamily="34" charset="0"/>
                <a:ea typeface="Tahoma" panose="020B0604030504040204" pitchFamily="34" charset="0"/>
              </a:rPr>
              <a:t/>
            </a:r>
            <a:br>
              <a:rPr lang="en-IN" sz="4000" dirty="0">
                <a:effectLst/>
                <a:latin typeface="Tahoma" panose="020B0604030504040204" pitchFamily="34" charset="0"/>
                <a:ea typeface="Tahoma" panose="020B0604030504040204" pitchFamily="34" charset="0"/>
              </a:rPr>
            </a:br>
            <a:endParaRPr lang="en-IN" sz="4000" dirty="0"/>
          </a:p>
        </p:txBody>
      </p:sp>
      <p:pic>
        <p:nvPicPr>
          <p:cNvPr id="5" name="Image 35">
            <a:extLst>
              <a:ext uri="{FF2B5EF4-FFF2-40B4-BE49-F238E27FC236}">
                <a16:creationId xmlns:a16="http://schemas.microsoft.com/office/drawing/2014/main" xmlns="" id="{53C6DC12-428D-A2C0-7D57-0C78C7766000}"/>
              </a:ext>
            </a:extLst>
          </p:cNvPr>
          <p:cNvPicPr>
            <a:picLocks noGrp="1"/>
          </p:cNvPicPr>
          <p:nvPr>
            <p:ph idx="1"/>
          </p:nvPr>
        </p:nvPicPr>
        <p:blipFill>
          <a:blip r:embed="rId2" cstate="print"/>
          <a:stretch>
            <a:fillRect/>
          </a:stretch>
        </p:blipFill>
        <p:spPr>
          <a:xfrm>
            <a:off x="838200" y="2680411"/>
            <a:ext cx="10515600" cy="2641765"/>
          </a:xfrm>
          <a:prstGeom prst="rect">
            <a:avLst/>
          </a:prstGeom>
        </p:spPr>
      </p:pic>
    </p:spTree>
    <p:extLst>
      <p:ext uri="{BB962C8B-B14F-4D97-AF65-F5344CB8AC3E}">
        <p14:creationId xmlns:p14="http://schemas.microsoft.com/office/powerpoint/2010/main" val="370052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1D489-5533-0A35-A6F6-0E66ED4CD31F}"/>
              </a:ext>
            </a:extLst>
          </p:cNvPr>
          <p:cNvSpPr>
            <a:spLocks noGrp="1"/>
          </p:cNvSpPr>
          <p:nvPr>
            <p:ph type="title"/>
          </p:nvPr>
        </p:nvSpPr>
        <p:spPr/>
        <p:txBody>
          <a:bodyPr>
            <a:normAutofit fontScale="90000"/>
          </a:bodyPr>
          <a:lstStyle/>
          <a:p>
            <a:pPr marL="403225">
              <a:spcBef>
                <a:spcPts val="775"/>
              </a:spcBef>
            </a:pPr>
            <a:r>
              <a:rPr lang="en-US" sz="1800" b="1" kern="0" dirty="0">
                <a:solidFill>
                  <a:srgbClr val="CC0000"/>
                </a:solidFill>
                <a:effectLst/>
                <a:latin typeface="Tahoma" panose="020B0604030504040204" pitchFamily="34" charset="0"/>
                <a:ea typeface="Tahoma" panose="020B0604030504040204" pitchFamily="34" charset="0"/>
              </a:rPr>
              <a:t/>
            </a:r>
            <a:br>
              <a:rPr lang="en-US" sz="1800" b="1" kern="0" dirty="0">
                <a:solidFill>
                  <a:srgbClr val="CC0000"/>
                </a:solidFill>
                <a:effectLst/>
                <a:latin typeface="Tahoma" panose="020B0604030504040204" pitchFamily="34" charset="0"/>
                <a:ea typeface="Tahoma" panose="020B0604030504040204" pitchFamily="34" charset="0"/>
              </a:rPr>
            </a:br>
            <a:r>
              <a:rPr lang="en-US" sz="1800" b="1" kern="0" dirty="0">
                <a:solidFill>
                  <a:srgbClr val="CC0000"/>
                </a:solidFill>
                <a:effectLst/>
                <a:latin typeface="Tahoma" panose="020B0604030504040204" pitchFamily="34" charset="0"/>
                <a:ea typeface="Tahoma" panose="020B0604030504040204" pitchFamily="34" charset="0"/>
              </a:rPr>
              <a:t/>
            </a:r>
            <a:br>
              <a:rPr lang="en-US" sz="1800" b="1" kern="0" dirty="0">
                <a:solidFill>
                  <a:srgbClr val="CC0000"/>
                </a:solidFill>
                <a:effectLst/>
                <a:latin typeface="Tahoma" panose="020B0604030504040204" pitchFamily="34" charset="0"/>
                <a:ea typeface="Tahoma" panose="020B0604030504040204" pitchFamily="34" charset="0"/>
              </a:rPr>
            </a:br>
            <a:r>
              <a:rPr lang="en-US" sz="40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Different</a:t>
            </a:r>
            <a:r>
              <a:rPr lang="en-US" sz="4000" b="1" kern="0" spc="-19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4000" b="1" kern="0"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Models</a:t>
            </a:r>
            <a:r>
              <a:rPr lang="en-IN" sz="1800" b="1" kern="0" dirty="0">
                <a:effectLst/>
                <a:latin typeface="Tahoma" panose="020B0604030504040204" pitchFamily="34" charset="0"/>
                <a:ea typeface="Tahoma" panose="020B0604030504040204" pitchFamily="34" charset="0"/>
              </a:rPr>
              <a:t/>
            </a:r>
            <a:br>
              <a:rPr lang="en-IN" sz="1800" b="1" kern="0" dirty="0">
                <a:effectLst/>
                <a:latin typeface="Tahoma" panose="020B0604030504040204" pitchFamily="34" charset="0"/>
                <a:ea typeface="Tahoma" panose="020B0604030504040204" pitchFamily="34" charset="0"/>
              </a:rPr>
            </a:br>
            <a:r>
              <a:rPr lang="en-IN" sz="1800" b="1" kern="0" dirty="0">
                <a:effectLst/>
                <a:latin typeface="Tahoma" panose="020B0604030504040204" pitchFamily="34" charset="0"/>
                <a:ea typeface="Tahoma" panose="020B0604030504040204" pitchFamily="34" charset="0"/>
              </a:rPr>
              <a:t/>
            </a:r>
            <a:br>
              <a:rPr lang="en-IN" sz="1800" b="1" kern="0" dirty="0">
                <a:effectLst/>
                <a:latin typeface="Tahoma" panose="020B0604030504040204" pitchFamily="34" charset="0"/>
                <a:ea typeface="Tahoma" panose="020B0604030504040204" pitchFamily="34" charset="0"/>
              </a:rPr>
            </a:br>
            <a:r>
              <a:rPr lang="en-US" sz="24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User-ID</a:t>
            </a:r>
            <a:r>
              <a:rPr lang="en-US" sz="2400" b="1" spc="-1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sz="2400" b="1" spc="-2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spc="-1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193458</a:t>
            </a:r>
            <a:r>
              <a:rPr lang="en-IN" sz="2400" dirty="0">
                <a:effectLst/>
                <a:latin typeface="Times New Roman" panose="02020603050405020304" pitchFamily="18" charset="0"/>
                <a:ea typeface="Tahoma" panose="020B0604030504040204" pitchFamily="34" charset="0"/>
                <a:cs typeface="Times New Roman" panose="02020603050405020304" pitchFamily="18" charset="0"/>
              </a:rPr>
              <a:t/>
            </a:r>
            <a:br>
              <a:rPr lang="en-IN" sz="2400" dirty="0">
                <a:effectLst/>
                <a:latin typeface="Times New Roman" panose="02020603050405020304" pitchFamily="18" charset="0"/>
                <a:ea typeface="Tahoma" panose="020B0604030504040204" pitchFamily="34" charset="0"/>
                <a:cs typeface="Times New Roman" panose="02020603050405020304" pitchFamily="18" charset="0"/>
              </a:rPr>
            </a:br>
            <a:r>
              <a:rPr lang="en-US" sz="24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Test</a:t>
            </a:r>
            <a:r>
              <a:rPr lang="en-US" sz="2400" b="1" spc="-6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set:</a:t>
            </a:r>
            <a:r>
              <a:rPr lang="en-US" sz="2400" b="1" spc="-5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predicted</a:t>
            </a:r>
            <a:r>
              <a:rPr lang="en-US" sz="2400" b="1" spc="-4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top</a:t>
            </a:r>
            <a:r>
              <a:rPr lang="en-US" sz="2400" b="1" spc="-6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rated</a:t>
            </a:r>
            <a:r>
              <a:rPr lang="en-US" sz="2400" b="1" spc="-5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spc="-1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books</a:t>
            </a:r>
            <a:r>
              <a:rPr lang="en-IN" sz="1800" dirty="0">
                <a:effectLst/>
                <a:latin typeface="Tahoma" panose="020B0604030504040204" pitchFamily="34" charset="0"/>
                <a:ea typeface="Tahoma" panose="020B0604030504040204" pitchFamily="34" charset="0"/>
              </a:rPr>
              <a:t/>
            </a:r>
            <a:br>
              <a:rPr lang="en-IN" sz="1800" dirty="0">
                <a:effectLst/>
                <a:latin typeface="Tahoma" panose="020B0604030504040204" pitchFamily="34" charset="0"/>
                <a:ea typeface="Tahoma" panose="020B0604030504040204" pitchFamily="34" charset="0"/>
              </a:rPr>
            </a:br>
            <a:endParaRPr lang="en-IN" dirty="0"/>
          </a:p>
        </p:txBody>
      </p:sp>
      <p:pic>
        <p:nvPicPr>
          <p:cNvPr id="4" name="Image 39">
            <a:extLst>
              <a:ext uri="{FF2B5EF4-FFF2-40B4-BE49-F238E27FC236}">
                <a16:creationId xmlns:a16="http://schemas.microsoft.com/office/drawing/2014/main" xmlns="" id="{BBE0B683-C916-1197-BDAA-EFD4DBEB5CCA}"/>
              </a:ext>
            </a:extLst>
          </p:cNvPr>
          <p:cNvPicPr>
            <a:picLocks noGrp="1"/>
          </p:cNvPicPr>
          <p:nvPr>
            <p:ph idx="1"/>
          </p:nvPr>
        </p:nvPicPr>
        <p:blipFill>
          <a:blip r:embed="rId2" cstate="print"/>
          <a:stretch>
            <a:fillRect/>
          </a:stretch>
        </p:blipFill>
        <p:spPr>
          <a:xfrm>
            <a:off x="838200" y="2423269"/>
            <a:ext cx="10515600" cy="3156049"/>
          </a:xfrm>
          <a:prstGeom prst="rect">
            <a:avLst/>
          </a:prstGeom>
        </p:spPr>
      </p:pic>
    </p:spTree>
    <p:extLst>
      <p:ext uri="{BB962C8B-B14F-4D97-AF65-F5344CB8AC3E}">
        <p14:creationId xmlns:p14="http://schemas.microsoft.com/office/powerpoint/2010/main" val="113903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6F14DB-E0F7-E027-6E93-21473B01224D}"/>
              </a:ext>
            </a:extLst>
          </p:cNvPr>
          <p:cNvSpPr>
            <a:spLocks noGrp="1"/>
          </p:cNvSpPr>
          <p:nvPr>
            <p:ph type="title"/>
          </p:nvPr>
        </p:nvSpPr>
        <p:spPr/>
        <p:txBody>
          <a:bodyPr>
            <a:normAutofit fontScale="90000"/>
          </a:bodyPr>
          <a:lstStyle/>
          <a:p>
            <a:pPr marL="403225">
              <a:spcBef>
                <a:spcPts val="775"/>
              </a:spcBef>
            </a:pPr>
            <a:r>
              <a:rPr lang="en-US" sz="18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r>
            <a:br>
              <a:rPr lang="en-US" sz="18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br>
            <a:r>
              <a:rPr lang="en-US" sz="40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Different</a:t>
            </a:r>
            <a:r>
              <a:rPr lang="en-US" sz="4000" b="1" kern="0" spc="-19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4000" b="1" kern="0"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Models</a:t>
            </a:r>
            <a:r>
              <a:rPr lang="en-IN" sz="1800" b="1" kern="0" dirty="0">
                <a:effectLst/>
                <a:latin typeface="Times New Roman" panose="02020603050405020304" pitchFamily="18" charset="0"/>
                <a:ea typeface="Tahoma" panose="020B0604030504040204" pitchFamily="34" charset="0"/>
                <a:cs typeface="Times New Roman" panose="02020603050405020304" pitchFamily="18" charset="0"/>
              </a:rPr>
              <a:t/>
            </a:r>
            <a:br>
              <a:rPr lang="en-IN" sz="1800" b="1" kern="0" dirty="0">
                <a:effectLst/>
                <a:latin typeface="Times New Roman" panose="02020603050405020304" pitchFamily="18" charset="0"/>
                <a:ea typeface="Tahoma" panose="020B0604030504040204" pitchFamily="34" charset="0"/>
                <a:cs typeface="Times New Roman" panose="02020603050405020304" pitchFamily="18" charset="0"/>
              </a:rPr>
            </a:br>
            <a:r>
              <a:rPr lang="en-US" sz="18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IN" sz="1800" dirty="0">
                <a:effectLst/>
                <a:latin typeface="Times New Roman" panose="02020603050405020304" pitchFamily="18" charset="0"/>
                <a:ea typeface="Tahoma" panose="020B0604030504040204" pitchFamily="34" charset="0"/>
                <a:cs typeface="Times New Roman" panose="02020603050405020304" pitchFamily="18" charset="0"/>
              </a:rPr>
              <a:t/>
            </a:r>
            <a:br>
              <a:rPr lang="en-IN" sz="1800" dirty="0">
                <a:effectLst/>
                <a:latin typeface="Times New Roman" panose="02020603050405020304" pitchFamily="18" charset="0"/>
                <a:ea typeface="Tahoma" panose="020B0604030504040204" pitchFamily="34" charset="0"/>
                <a:cs typeface="Times New Roman" panose="02020603050405020304" pitchFamily="18" charset="0"/>
              </a:rPr>
            </a:br>
            <a:r>
              <a:rPr lang="en-US" sz="2400" b="1" dirty="0">
                <a:solidFill>
                  <a:srgbClr val="124F5C"/>
                </a:solidFill>
                <a:latin typeface="Times New Roman" panose="02020603050405020304" pitchFamily="18" charset="0"/>
                <a:ea typeface="Tahoma" panose="020B0604030504040204" pitchFamily="34" charset="0"/>
                <a:cs typeface="Times New Roman" panose="02020603050405020304" pitchFamily="18" charset="0"/>
              </a:rPr>
              <a:t>Test</a:t>
            </a:r>
            <a:r>
              <a:rPr lang="en-US" sz="2400" b="1" spc="-20" dirty="0">
                <a:solidFill>
                  <a:srgbClr val="124F5C"/>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124F5C"/>
                </a:solidFill>
                <a:latin typeface="Times New Roman" panose="02020603050405020304" pitchFamily="18" charset="0"/>
                <a:ea typeface="Tahoma" panose="020B0604030504040204" pitchFamily="34" charset="0"/>
                <a:cs typeface="Times New Roman" panose="02020603050405020304" pitchFamily="18" charset="0"/>
              </a:rPr>
              <a:t>set:</a:t>
            </a:r>
            <a:r>
              <a:rPr lang="en-US" sz="2400" b="1" spc="-15" dirty="0">
                <a:solidFill>
                  <a:srgbClr val="124F5C"/>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124F5C"/>
                </a:solidFill>
                <a:latin typeface="Times New Roman" panose="02020603050405020304" pitchFamily="18" charset="0"/>
                <a:ea typeface="Tahoma" panose="020B0604030504040204" pitchFamily="34" charset="0"/>
                <a:cs typeface="Times New Roman" panose="02020603050405020304" pitchFamily="18" charset="0"/>
              </a:rPr>
              <a:t>actual</a:t>
            </a:r>
            <a:r>
              <a:rPr lang="en-US" sz="2400" b="1" spc="-20" dirty="0">
                <a:solidFill>
                  <a:srgbClr val="124F5C"/>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124F5C"/>
                </a:solidFill>
                <a:latin typeface="Times New Roman" panose="02020603050405020304" pitchFamily="18" charset="0"/>
                <a:ea typeface="Tahoma" panose="020B0604030504040204" pitchFamily="34" charset="0"/>
                <a:cs typeface="Times New Roman" panose="02020603050405020304" pitchFamily="18" charset="0"/>
              </a:rPr>
              <a:t>top</a:t>
            </a:r>
            <a:r>
              <a:rPr lang="en-US" sz="2400" b="1" spc="-20" dirty="0">
                <a:solidFill>
                  <a:srgbClr val="124F5C"/>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124F5C"/>
                </a:solidFill>
                <a:latin typeface="Times New Roman" panose="02020603050405020304" pitchFamily="18" charset="0"/>
                <a:ea typeface="Tahoma" panose="020B0604030504040204" pitchFamily="34" charset="0"/>
                <a:cs typeface="Times New Roman" panose="02020603050405020304" pitchFamily="18" charset="0"/>
              </a:rPr>
              <a:t>rated </a:t>
            </a:r>
            <a:r>
              <a:rPr lang="en-US" sz="2400" b="1" spc="-10" dirty="0">
                <a:solidFill>
                  <a:srgbClr val="124F5C"/>
                </a:solidFill>
                <a:latin typeface="Times New Roman" panose="02020603050405020304" pitchFamily="18" charset="0"/>
                <a:ea typeface="Tahoma" panose="020B0604030504040204" pitchFamily="34" charset="0"/>
                <a:cs typeface="Times New Roman" panose="02020603050405020304" pitchFamily="18" charset="0"/>
              </a:rPr>
              <a:t>books</a:t>
            </a:r>
            <a:endParaRPr lang="en-IN" sz="2400" dirty="0">
              <a:latin typeface="Times New Roman" panose="02020603050405020304" pitchFamily="18" charset="0"/>
              <a:cs typeface="Times New Roman" panose="02020603050405020304" pitchFamily="18" charset="0"/>
            </a:endParaRPr>
          </a:p>
        </p:txBody>
      </p:sp>
      <p:pic>
        <p:nvPicPr>
          <p:cNvPr id="4" name="Image 41">
            <a:extLst>
              <a:ext uri="{FF2B5EF4-FFF2-40B4-BE49-F238E27FC236}">
                <a16:creationId xmlns:a16="http://schemas.microsoft.com/office/drawing/2014/main" xmlns="" id="{033AE7AD-596D-6F03-3129-91317BD0F9A9}"/>
              </a:ext>
            </a:extLst>
          </p:cNvPr>
          <p:cNvPicPr>
            <a:picLocks noGrp="1"/>
          </p:cNvPicPr>
          <p:nvPr>
            <p:ph idx="1"/>
          </p:nvPr>
        </p:nvPicPr>
        <p:blipFill>
          <a:blip r:embed="rId2" cstate="print"/>
          <a:stretch>
            <a:fillRect/>
          </a:stretch>
        </p:blipFill>
        <p:spPr>
          <a:xfrm>
            <a:off x="838200" y="2419846"/>
            <a:ext cx="10515600" cy="3162895"/>
          </a:xfrm>
          <a:prstGeom prst="rect">
            <a:avLst/>
          </a:prstGeom>
        </p:spPr>
      </p:pic>
    </p:spTree>
    <p:extLst>
      <p:ext uri="{BB962C8B-B14F-4D97-AF65-F5344CB8AC3E}">
        <p14:creationId xmlns:p14="http://schemas.microsoft.com/office/powerpoint/2010/main" val="376355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62" y="498148"/>
            <a:ext cx="10058400" cy="5343525"/>
          </a:xfrm>
          <a:prstGeom prst="rect">
            <a:avLst/>
          </a:prstGeom>
        </p:spPr>
      </p:pic>
    </p:spTree>
    <p:extLst>
      <p:ext uri="{BB962C8B-B14F-4D97-AF65-F5344CB8AC3E}">
        <p14:creationId xmlns:p14="http://schemas.microsoft.com/office/powerpoint/2010/main" val="1322824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570" y="188008"/>
            <a:ext cx="10749702" cy="6100051"/>
          </a:xfrm>
        </p:spPr>
      </p:pic>
    </p:spTree>
    <p:extLst>
      <p:ext uri="{BB962C8B-B14F-4D97-AF65-F5344CB8AC3E}">
        <p14:creationId xmlns:p14="http://schemas.microsoft.com/office/powerpoint/2010/main" val="2338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4E749-6876-A778-2586-4DE8EED472AE}"/>
              </a:ext>
            </a:extLst>
          </p:cNvPr>
          <p:cNvSpPr>
            <a:spLocks noGrp="1"/>
          </p:cNvSpPr>
          <p:nvPr>
            <p:ph type="title"/>
          </p:nvPr>
        </p:nvSpPr>
        <p:spPr/>
        <p:txBody>
          <a:bodyPr>
            <a:normAutofit/>
          </a:bodyPr>
          <a:lstStyle/>
          <a:p>
            <a:r>
              <a:rPr lang="en-US" sz="4000" b="1"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62DB597-3A36-4A0C-2962-4E83BD30ACAC}"/>
              </a:ext>
            </a:extLst>
          </p:cNvPr>
          <p:cNvSpPr>
            <a:spLocks noGrp="1"/>
          </p:cNvSpPr>
          <p:nvPr>
            <p:ph idx="1"/>
          </p:nvPr>
        </p:nvSpPr>
        <p:spPr/>
        <p:txBody>
          <a:bodyPr/>
          <a:lstStyle/>
          <a:p>
            <a:r>
              <a:rPr lang="en-US" sz="2200" spc="0" dirty="0">
                <a:effectLst/>
                <a:latin typeface="Times New Roman" panose="02020603050405020304" pitchFamily="18" charset="0"/>
                <a:ea typeface="Arial MT"/>
                <a:cs typeface="Times New Roman" panose="02020603050405020304" pitchFamily="18" charset="0"/>
              </a:rPr>
              <a:t>A recommendation system helps an organization to create loyal customers. The recommendation system today are very powerful that they can handle the new customer too who has visited the site for the first time. They recommend the products which are currently trending or highly rated and they can also recommend the products which bring maximum profit to the company.</a:t>
            </a:r>
            <a:endParaRPr lang="en-IN" sz="2200" spc="0" dirty="0">
              <a:effectLst/>
              <a:latin typeface="Times New Roman" panose="02020603050405020304" pitchFamily="18" charset="0"/>
              <a:ea typeface="Arial MT"/>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3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887FF-36A5-E56E-3D9C-2224A98BE933}"/>
              </a:ext>
            </a:extLst>
          </p:cNvPr>
          <p:cNvSpPr>
            <a:spLocks noGrp="1"/>
          </p:cNvSpPr>
          <p:nvPr>
            <p:ph type="title"/>
          </p:nvPr>
        </p:nvSpPr>
        <p:spPr/>
        <p:txBody>
          <a:bodyPr/>
          <a:lstStyle/>
          <a:p>
            <a:pPr algn="ctr"/>
            <a:r>
              <a:rPr lang="en-US"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Problem</a:t>
            </a:r>
            <a:r>
              <a:rPr lang="en-US" b="1" kern="0" spc="18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kern="0"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Statement</a:t>
            </a:r>
            <a:r>
              <a:rPr lang="en-IN" sz="1800" b="1" kern="0" dirty="0">
                <a:effectLst/>
                <a:latin typeface="Tahoma" panose="020B0604030504040204" pitchFamily="34" charset="0"/>
                <a:ea typeface="Tahoma" panose="020B0604030504040204" pitchFamily="34" charset="0"/>
              </a:rPr>
              <a:t/>
            </a:r>
            <a:br>
              <a:rPr lang="en-IN" sz="1800" b="1" kern="0" dirty="0">
                <a:effectLst/>
                <a:latin typeface="Tahoma" panose="020B0604030504040204" pitchFamily="34" charset="0"/>
                <a:ea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xmlns="" id="{E7536B8B-60EB-C9FC-CAD7-E16F7B9C307F}"/>
              </a:ext>
            </a:extLst>
          </p:cNvPr>
          <p:cNvSpPr>
            <a:spLocks noGrp="1"/>
          </p:cNvSpPr>
          <p:nvPr>
            <p:ph idx="1"/>
          </p:nvPr>
        </p:nvSpPr>
        <p:spPr>
          <a:xfrm>
            <a:off x="6508959" y="1832127"/>
            <a:ext cx="4844842" cy="3841083"/>
          </a:xfrm>
        </p:spPr>
        <p:txBody>
          <a:bodyPr>
            <a:normAutofit fontScale="77500" lnSpcReduction="20000"/>
          </a:bodyPr>
          <a:lstStyle/>
          <a:p>
            <a:pPr eaLnBrk="0" fontAlgn="base" hangingPunct="0">
              <a:lnSpc>
                <a:spcPct val="100000"/>
              </a:lnSpc>
              <a:spcBef>
                <a:spcPct val="0"/>
              </a:spcBef>
              <a:spcAft>
                <a:spcPct val="0"/>
              </a:spcAft>
            </a:pPr>
            <a:r>
              <a:rPr kumimoji="0" lang="en-US" altLang="en-US" sz="2800" b="0" i="0" u="none" strike="noStrike" cap="none" normalizeH="0" baseline="0" dirty="0">
                <a:ln>
                  <a:noFill/>
                </a:ln>
                <a:effectLst/>
                <a:latin typeface="Arial" panose="020B0604020202020204" pitchFamily="34" charset="0"/>
                <a:ea typeface="Verdana" panose="020B0604030504040204" pitchFamily="34" charset="0"/>
                <a:cs typeface="Verdana" panose="020B0604030504040204" pitchFamily="34" charset="0"/>
              </a:rPr>
              <a:t>During the last few decades, with the rise of </a:t>
            </a:r>
            <a:r>
              <a:rPr kumimoji="0" lang="en-US" altLang="en-US" sz="2800" b="0" i="0" u="none" strike="noStrike" cap="none" normalizeH="0" baseline="0" dirty="0" err="1">
                <a:ln>
                  <a:noFill/>
                </a:ln>
                <a:effectLst/>
                <a:latin typeface="Arial" panose="020B0604020202020204" pitchFamily="34" charset="0"/>
                <a:ea typeface="Verdana" panose="020B0604030504040204" pitchFamily="34" charset="0"/>
                <a:cs typeface="Verdana" panose="020B0604030504040204" pitchFamily="34" charset="0"/>
              </a:rPr>
              <a:t>Youtube</a:t>
            </a:r>
            <a:r>
              <a:rPr kumimoji="0" lang="en-US" altLang="en-US" sz="2800" b="0" i="0" u="none" strike="noStrike" cap="none" normalizeH="0" baseline="0" dirty="0">
                <a:ln>
                  <a:noFill/>
                </a:ln>
                <a:effectLst/>
                <a:latin typeface="Arial" panose="020B0604020202020204" pitchFamily="34" charset="0"/>
                <a:ea typeface="Verdana" panose="020B0604030504040204" pitchFamily="34" charset="0"/>
                <a:cs typeface="Verdana" panose="020B0604030504040204" pitchFamily="34" charset="0"/>
              </a:rPr>
              <a:t> , Amazon, Netflix, and many other such web services, recommender systems have become much more important in our lives in terms of providing highly personalized and relevant content.</a:t>
            </a:r>
            <a:endParaRPr kumimoji="0" lang="en-US" altLang="en-US" sz="1200" b="0" i="0" u="none" strike="noStrike" cap="none" normalizeH="0" baseline="0" dirty="0">
              <a:ln>
                <a:noFill/>
              </a:ln>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i="0" u="none" strike="noStrike" cap="none" normalizeH="0" baseline="0" dirty="0">
                <a:ln>
                  <a:noFill/>
                </a:ln>
                <a:effectLst/>
                <a:latin typeface="Arial" panose="020B0604020202020204" pitchFamily="34" charset="0"/>
                <a:ea typeface="Tahoma" panose="020B0604030504040204" pitchFamily="34" charset="0"/>
              </a:rPr>
              <a:t>The main objective is to create a recommendation system to recommend relevant books to users based on popularity and user interests.</a:t>
            </a:r>
            <a:endParaRPr kumimoji="0" lang="en-US" altLang="en-US" sz="3600" i="0" u="none" strike="noStrike" cap="none" normalizeH="0" baseline="0" dirty="0">
              <a:ln>
                <a:noFill/>
              </a:ln>
              <a:effectLst/>
              <a:latin typeface="Arial" panose="020B0604020202020204" pitchFamily="34" charset="0"/>
            </a:endParaRPr>
          </a:p>
          <a:p>
            <a:endParaRPr lang="en-IN" dirty="0"/>
          </a:p>
        </p:txBody>
      </p:sp>
      <p:sp>
        <p:nvSpPr>
          <p:cNvPr id="4" name="Rectangle 2">
            <a:extLst>
              <a:ext uri="{FF2B5EF4-FFF2-40B4-BE49-F238E27FC236}">
                <a16:creationId xmlns:a16="http://schemas.microsoft.com/office/drawing/2014/main" xmlns="" id="{5D4BFAFE-A4BD-5B87-3610-E537366B7CC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Image 4">
            <a:extLst>
              <a:ext uri="{FF2B5EF4-FFF2-40B4-BE49-F238E27FC236}">
                <a16:creationId xmlns:a16="http://schemas.microsoft.com/office/drawing/2014/main" xmlns="" id="{E4FA4EE3-EE3B-979B-F74E-CFAFE795D54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828" y="1911913"/>
            <a:ext cx="4183216" cy="3672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606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0C5B2-646D-3268-C699-6A8876F1D359}"/>
              </a:ext>
            </a:extLst>
          </p:cNvPr>
          <p:cNvSpPr>
            <a:spLocks noGrp="1"/>
          </p:cNvSpPr>
          <p:nvPr>
            <p:ph type="title"/>
          </p:nvPr>
        </p:nvSpPr>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n-US" altLang="en-US" sz="4400" b="1" i="0" u="none" strike="noStrike" cap="none" normalizeH="0" baseline="0" dirty="0">
                <a:ln>
                  <a:noFill/>
                </a:ln>
                <a:solidFill>
                  <a:srgbClr val="CC0000"/>
                </a:solidFill>
                <a:effectLst/>
                <a:latin typeface="Arial" panose="020B0604020202020204" pitchFamily="34" charset="0"/>
                <a:ea typeface="Tahoma" panose="020B0604030504040204" pitchFamily="34" charset="0"/>
              </a:rPr>
              <a:t/>
            </a:r>
            <a:br>
              <a:rPr kumimoji="0" lang="en-US" altLang="en-US" sz="4400" b="1" i="0" u="none" strike="noStrike" cap="none" normalizeH="0" baseline="0" dirty="0">
                <a:ln>
                  <a:noFill/>
                </a:ln>
                <a:solidFill>
                  <a:srgbClr val="CC0000"/>
                </a:solidFill>
                <a:effectLst/>
                <a:latin typeface="Arial" panose="020B0604020202020204" pitchFamily="34" charset="0"/>
                <a:ea typeface="Tahoma" panose="020B0604030504040204" pitchFamily="34" charset="0"/>
              </a:rPr>
            </a:br>
            <a:r>
              <a:rPr kumimoji="0" lang="en-US" altLang="en-US" sz="4400" b="1" i="0" u="none" strike="noStrike" cap="none" normalizeH="0" baseline="0" dirty="0">
                <a:ln>
                  <a:noFill/>
                </a:ln>
                <a:solidFill>
                  <a:srgbClr val="CC0000"/>
                </a:solidFill>
                <a:effectLst/>
                <a:latin typeface="Arial" panose="020B0604020202020204" pitchFamily="34" charset="0"/>
                <a:ea typeface="Tahoma" panose="020B0604030504040204" pitchFamily="34" charset="0"/>
              </a:rPr>
              <a:t/>
            </a:r>
            <a:br>
              <a:rPr kumimoji="0" lang="en-US" altLang="en-US" sz="4400" b="1" i="0" u="none" strike="noStrike" cap="none" normalizeH="0" baseline="0" dirty="0">
                <a:ln>
                  <a:noFill/>
                </a:ln>
                <a:solidFill>
                  <a:srgbClr val="CC0000"/>
                </a:solidFill>
                <a:effectLst/>
                <a:latin typeface="Arial" panose="020B0604020202020204" pitchFamily="34" charset="0"/>
                <a:ea typeface="Tahoma" panose="020B0604030504040204" pitchFamily="34" charset="0"/>
              </a:rPr>
            </a:br>
            <a:r>
              <a:rPr kumimoji="0" lang="en-US" altLang="en-US" sz="4400" b="1" i="0" u="none" strike="noStrike" cap="none" normalizeH="0" baseline="0" dirty="0">
                <a:ln>
                  <a:noFill/>
                </a:ln>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Challenges</a:t>
            </a:r>
            <a:r>
              <a:rPr kumimoji="0" lang="en-US" altLang="en-US" sz="4400" b="1" i="0" u="none" strike="noStrike" cap="none" normalizeH="0" baseline="0" dirty="0">
                <a:ln>
                  <a:noFill/>
                </a:ln>
                <a:solidFill>
                  <a:schemeClr val="tx1"/>
                </a:solidFill>
                <a:effectLst/>
                <a:latin typeface="Arial" panose="020B0604020202020204" pitchFamily="34" charset="0"/>
                <a:ea typeface="Tahoma" panose="020B0604030504040204" pitchFamily="34" charset="0"/>
              </a:rPr>
              <a:t/>
            </a:r>
            <a:br>
              <a:rPr kumimoji="0" lang="en-US" altLang="en-US" sz="4400" b="1" i="0" u="none" strike="noStrike" cap="none" normalizeH="0" baseline="0" dirty="0">
                <a:ln>
                  <a:noFill/>
                </a:ln>
                <a:solidFill>
                  <a:schemeClr val="tx1"/>
                </a:solidFill>
                <a:effectLst/>
                <a:latin typeface="Arial" panose="020B0604020202020204" pitchFamily="34" charset="0"/>
                <a:ea typeface="Tahoma" panose="020B060403050404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
            </a:r>
            <a:br>
              <a:rPr kumimoji="0" lang="en-US" altLang="en-US" sz="3200" b="0" i="0" u="none" strike="noStrike" cap="none" normalizeH="0" baseline="0" dirty="0">
                <a:ln>
                  <a:noFill/>
                </a:ln>
                <a:solidFill>
                  <a:schemeClr val="tx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515E24E3-5248-7316-F06C-20857ECF638D}"/>
              </a:ext>
            </a:extLst>
          </p:cNvPr>
          <p:cNvSpPr>
            <a:spLocks noGrp="1"/>
          </p:cNvSpPr>
          <p:nvPr>
            <p:ph idx="1"/>
          </p:nvPr>
        </p:nvSpPr>
        <p:spPr/>
        <p:txBody>
          <a:bodyPr>
            <a:normAutofit/>
          </a:bodyPr>
          <a:lstStyle/>
          <a:p>
            <a:pPr marL="742950" marR="490220" lvl="1" indent="-285750">
              <a:lnSpc>
                <a:spcPct val="113000"/>
              </a:lnSpc>
              <a:spcAft>
                <a:spcPts val="0"/>
              </a:spcAft>
              <a:buClr>
                <a:srgbClr val="124F5C"/>
              </a:buClr>
              <a:buSzPts val="1400"/>
              <a:buFont typeface="Times New Roman" panose="02020603050405020304" pitchFamily="18" charset="0"/>
              <a:buChar char="●"/>
              <a:tabLst>
                <a:tab pos="771525" algn="l"/>
              </a:tabLst>
            </a:pP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Handling of sparsity was a major challenge as well since the user interactions were not present for the majority of the books.</a:t>
            </a:r>
            <a:endParaRPr lang="en-IN" sz="18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1440"/>
              </a:spcBef>
              <a:buNone/>
            </a:pP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buClr>
                <a:srgbClr val="124F5C"/>
              </a:buClr>
              <a:buSzPts val="1400"/>
              <a:buFont typeface="Times New Roman" panose="02020603050405020304" pitchFamily="18" charset="0"/>
              <a:buChar char="●"/>
              <a:tabLst>
                <a:tab pos="771525" algn="l"/>
              </a:tabLst>
            </a:pP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en-US" sz="1800" b="1" spc="-6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b="1" spc="-1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metric</a:t>
            </a:r>
            <a:r>
              <a:rPr lang="en-US" sz="1800" b="1" spc="-3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b="1" spc="-4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en-US" sz="1800" b="1" spc="-3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was</a:t>
            </a:r>
            <a:r>
              <a:rPr lang="en-US" sz="1800" b="1" spc="-3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b="1" spc="-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challenge</a:t>
            </a:r>
            <a:r>
              <a:rPr lang="en-US" sz="1800" b="1" spc="-4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800" b="1" spc="-2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1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well.</a:t>
            </a:r>
            <a:endParaRPr lang="en-IN" sz="18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1675"/>
              </a:spcBef>
              <a:buNone/>
            </a:pP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marR="490855" lvl="1" indent="-285750">
              <a:lnSpc>
                <a:spcPct val="112000"/>
              </a:lnSpc>
              <a:spcAft>
                <a:spcPts val="0"/>
              </a:spcAft>
              <a:buClr>
                <a:srgbClr val="124F5C"/>
              </a:buClr>
              <a:buSzPts val="1400"/>
              <a:buFont typeface="Times New Roman" panose="02020603050405020304" pitchFamily="18" charset="0"/>
              <a:buChar char="●"/>
              <a:tabLst>
                <a:tab pos="771525" algn="l"/>
              </a:tabLst>
            </a:pP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Since</a:t>
            </a:r>
            <a:r>
              <a:rPr lang="en-US" sz="1800" b="1" spc="40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b="1" spc="40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b="1" spc="39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consisted</a:t>
            </a:r>
            <a:r>
              <a:rPr lang="en-US" sz="1800" b="1" spc="39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b="1" spc="39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1800" b="1" spc="40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b="1" spc="40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b="1" spc="39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cleaning</a:t>
            </a:r>
            <a:r>
              <a:rPr lang="en-US" sz="1800" b="1" spc="40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was</a:t>
            </a:r>
            <a:r>
              <a:rPr lang="en-US" sz="1800" b="1" spc="40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b="1" spc="40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major</a:t>
            </a:r>
            <a:r>
              <a:rPr lang="en-US" sz="1800" b="1" spc="39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challenge</a:t>
            </a:r>
            <a:r>
              <a:rPr lang="en-US" sz="1800" b="1" spc="40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in features like Location etc..</a:t>
            </a:r>
            <a:endParaRPr lang="en-IN" sz="18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1470"/>
              </a:spcBef>
              <a:buNone/>
            </a:pPr>
            <a:r>
              <a:rPr lang="en-US" sz="1800" b="1" dirty="0">
                <a:effectLst/>
                <a:latin typeface="Times New Roman" panose="02020603050405020304" pitchFamily="18" charset="0"/>
                <a:ea typeface="Tahoma" panose="020B0604030504040204" pitchFamily="34" charset="0"/>
                <a:cs typeface="Times New Roman" panose="02020603050405020304" pitchFamily="18" charset="0"/>
              </a:rPr>
              <a:t> </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spcBef>
                <a:spcPts val="5"/>
              </a:spcBef>
              <a:spcAft>
                <a:spcPts val="0"/>
              </a:spcAft>
              <a:buClr>
                <a:srgbClr val="124F5C"/>
              </a:buClr>
              <a:buSzPts val="1400"/>
              <a:buFont typeface="Times New Roman" panose="02020603050405020304" pitchFamily="18" charset="0"/>
              <a:buChar char="●"/>
              <a:tabLst>
                <a:tab pos="771525" algn="l"/>
              </a:tabLst>
            </a:pP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Decision</a:t>
            </a:r>
            <a:r>
              <a:rPr lang="en-US" sz="1800" b="1" spc="35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making</a:t>
            </a:r>
            <a:r>
              <a:rPr lang="en-US" sz="1800" b="1" spc="35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800" b="1" spc="35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missing</a:t>
            </a:r>
            <a:r>
              <a:rPr lang="en-US" sz="1800" b="1" spc="36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n-US" sz="1800" b="1" spc="36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imputations</a:t>
            </a:r>
            <a:r>
              <a:rPr lang="en-US" sz="1800" b="1" spc="36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b="1" spc="34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outlier</a:t>
            </a:r>
            <a:r>
              <a:rPr lang="en-US" sz="1800" b="1" spc="34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treatment</a:t>
            </a:r>
            <a:r>
              <a:rPr lang="en-US" sz="1800" b="1" spc="35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was</a:t>
            </a:r>
            <a:r>
              <a:rPr lang="en-US" sz="1800" b="1" spc="345"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1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quite</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challenging</a:t>
            </a:r>
            <a:r>
              <a:rPr lang="en-US" sz="1800" b="1" spc="-3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as</a:t>
            </a:r>
            <a:r>
              <a:rPr lang="en-US" sz="1800" b="1" spc="1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spc="-1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well.</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xmlns="" id="{B857BAA2-7911-E86B-5063-41A7631E2DA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5354" tIns="260268" rIns="91440" bIns="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66700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BA2AF-3F33-3668-1DC3-2368C8D43B10}"/>
              </a:ext>
            </a:extLst>
          </p:cNvPr>
          <p:cNvSpPr>
            <a:spLocks noGrp="1"/>
          </p:cNvSpPr>
          <p:nvPr>
            <p:ph type="title"/>
          </p:nvPr>
        </p:nvSpPr>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n-US" altLang="en-US" sz="4400" b="1" i="0" u="none" strike="noStrike" cap="none" normalizeH="0" baseline="0" dirty="0">
                <a:ln>
                  <a:noFill/>
                </a:ln>
                <a:solidFill>
                  <a:srgbClr val="CC0000"/>
                </a:solidFill>
                <a:effectLst/>
                <a:latin typeface="Arial" panose="020B0604020202020204" pitchFamily="34" charset="0"/>
                <a:ea typeface="Tahoma" panose="020B0604030504040204" pitchFamily="34" charset="0"/>
              </a:rPr>
              <a:t/>
            </a:r>
            <a:br>
              <a:rPr kumimoji="0" lang="en-US" altLang="en-US" sz="4400" b="1" i="0" u="none" strike="noStrike" cap="none" normalizeH="0" baseline="0" dirty="0">
                <a:ln>
                  <a:noFill/>
                </a:ln>
                <a:solidFill>
                  <a:srgbClr val="CC0000"/>
                </a:solidFill>
                <a:effectLst/>
                <a:latin typeface="Arial" panose="020B0604020202020204" pitchFamily="34" charset="0"/>
                <a:ea typeface="Tahoma" panose="020B0604030504040204" pitchFamily="34" charset="0"/>
              </a:rPr>
            </a:br>
            <a:r>
              <a:rPr kumimoji="0" lang="en-US" altLang="en-US" sz="4400" b="1" i="0" u="none" strike="noStrike" cap="none" normalizeH="0" baseline="0" dirty="0">
                <a:ln>
                  <a:noFill/>
                </a:ln>
                <a:solidFill>
                  <a:srgbClr val="CC0000"/>
                </a:solidFill>
                <a:effectLst/>
                <a:latin typeface="Arial" panose="020B0604020202020204" pitchFamily="34" charset="0"/>
                <a:ea typeface="Tahoma" panose="020B0604030504040204" pitchFamily="34" charset="0"/>
              </a:rPr>
              <a:t/>
            </a:r>
            <a:br>
              <a:rPr kumimoji="0" lang="en-US" altLang="en-US" sz="4400" b="1" i="0" u="none" strike="noStrike" cap="none" normalizeH="0" baseline="0" dirty="0">
                <a:ln>
                  <a:noFill/>
                </a:ln>
                <a:solidFill>
                  <a:srgbClr val="CC0000"/>
                </a:solidFill>
                <a:effectLst/>
                <a:latin typeface="Arial" panose="020B0604020202020204" pitchFamily="34" charset="0"/>
                <a:ea typeface="Tahoma" panose="020B0604030504040204" pitchFamily="34" charset="0"/>
              </a:rPr>
            </a:br>
            <a:r>
              <a:rPr kumimoji="0" lang="en-US" altLang="en-US" sz="4400" b="1" i="0" u="none" strike="noStrike" cap="none" normalizeH="0" baseline="0" dirty="0">
                <a:ln>
                  <a:noFill/>
                </a:ln>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Future Scope</a:t>
            </a:r>
            <a:r>
              <a:rPr kumimoji="0" lang="en-US" altLang="en-US" sz="4400" b="1" i="0" u="none" strike="noStrike" cap="none" normalizeH="0" baseline="0" dirty="0">
                <a:ln>
                  <a:noFill/>
                </a:ln>
                <a:solidFill>
                  <a:schemeClr val="tx1"/>
                </a:solidFill>
                <a:effectLst/>
                <a:latin typeface="Arial" panose="020B0604020202020204" pitchFamily="34" charset="0"/>
                <a:ea typeface="Tahoma" panose="020B0604030504040204" pitchFamily="34" charset="0"/>
              </a:rPr>
              <a:t/>
            </a:r>
            <a:br>
              <a:rPr kumimoji="0" lang="en-US" altLang="en-US" sz="4400" b="1" i="0" u="none" strike="noStrike" cap="none" normalizeH="0" baseline="0" dirty="0">
                <a:ln>
                  <a:noFill/>
                </a:ln>
                <a:solidFill>
                  <a:schemeClr val="tx1"/>
                </a:solidFill>
                <a:effectLst/>
                <a:latin typeface="Arial" panose="020B0604020202020204" pitchFamily="34" charset="0"/>
                <a:ea typeface="Tahoma" panose="020B060403050404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
            </a:r>
            <a:br>
              <a:rPr kumimoji="0" lang="en-US" altLang="en-US" sz="3200" b="0" i="0" u="none" strike="noStrike" cap="none" normalizeH="0" baseline="0" dirty="0">
                <a:ln>
                  <a:noFill/>
                </a:ln>
                <a:solidFill>
                  <a:schemeClr val="tx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9C7CF515-FAEE-F3D5-8BEF-7CBEF65553AD}"/>
              </a:ext>
            </a:extLst>
          </p:cNvPr>
          <p:cNvSpPr>
            <a:spLocks noGrp="1"/>
          </p:cNvSpPr>
          <p:nvPr>
            <p:ph idx="1"/>
          </p:nvPr>
        </p:nvSpPr>
        <p:spPr/>
        <p:txBody>
          <a:bodyPr/>
          <a:lstStyle/>
          <a:p>
            <a:pPr marL="742950" marR="487680" lvl="1" indent="-285750" algn="just">
              <a:lnSpc>
                <a:spcPct val="113000"/>
              </a:lnSpc>
              <a:spcAft>
                <a:spcPts val="0"/>
              </a:spcAft>
              <a:buClr>
                <a:srgbClr val="124F5C"/>
              </a:buClr>
              <a:buSzPts val="1400"/>
              <a:buFont typeface="Times New Roman" panose="02020603050405020304" pitchFamily="18" charset="0"/>
              <a:buChar char="●"/>
              <a:tabLst>
                <a:tab pos="771525" algn="l"/>
              </a:tabLst>
            </a:pP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Given more information regarding the books dataset, namely features like Genre, Description </a:t>
            </a:r>
            <a:r>
              <a:rPr lang="en-US" sz="1800" b="1" spc="0" dirty="0" err="1">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we could implement a</a:t>
            </a:r>
            <a:r>
              <a:rPr lang="en-US" sz="1800" b="1" spc="20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content-filtering based recommendation system and compare the results with the existing collaborative-filtering based </a:t>
            </a:r>
            <a:r>
              <a:rPr lang="en-US" sz="1800" b="1" spc="-1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endParaRPr lang="en-IN" sz="18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455"/>
              </a:spcBef>
            </a:pPr>
            <a:r>
              <a:rPr lang="en-US" sz="1800" b="1" dirty="0">
                <a:effectLst/>
                <a:latin typeface="Times New Roman" panose="02020603050405020304" pitchFamily="18" charset="0"/>
                <a:ea typeface="Tahoma" panose="020B0604030504040204" pitchFamily="34" charset="0"/>
                <a:cs typeface="Times New Roman" panose="02020603050405020304" pitchFamily="18" charset="0"/>
              </a:rPr>
              <a:t> </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marR="487045" lvl="1" indent="-285750" algn="just">
              <a:lnSpc>
                <a:spcPct val="113000"/>
              </a:lnSpc>
              <a:spcAft>
                <a:spcPts val="0"/>
              </a:spcAft>
              <a:buClr>
                <a:srgbClr val="124F5C"/>
              </a:buClr>
              <a:buSzPts val="1400"/>
              <a:buFont typeface="Times New Roman" panose="02020603050405020304" pitchFamily="18" charset="0"/>
              <a:buChar char="●"/>
              <a:tabLst>
                <a:tab pos="771525" algn="l"/>
              </a:tabLst>
            </a:pP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We would like to explore various clustering approaches</a:t>
            </a:r>
            <a:r>
              <a:rPr lang="en-US" sz="1800" b="1" spc="20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0" dirty="0">
                <a:solidFill>
                  <a:srgbClr val="124F5C"/>
                </a:solidFill>
                <a:effectLst/>
                <a:latin typeface="Times New Roman" panose="02020603050405020304" pitchFamily="18" charset="0"/>
                <a:ea typeface="Times New Roman" panose="02020603050405020304" pitchFamily="18" charset="0"/>
                <a:cs typeface="Times New Roman" panose="02020603050405020304" pitchFamily="18" charset="0"/>
              </a:rPr>
              <a:t>for clustering the users based on Age, Location etc., and then implement voting algorithms to recommend items to the user depending on the cluster into which it belongs.</a:t>
            </a:r>
            <a:endParaRPr lang="en-IN" sz="18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226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7DAC1F-B413-694E-D183-17B23769BD56}"/>
              </a:ext>
            </a:extLst>
          </p:cNvPr>
          <p:cNvSpPr>
            <a:spLocks noGrp="1"/>
          </p:cNvSpPr>
          <p:nvPr>
            <p:ph idx="1"/>
          </p:nvPr>
        </p:nvSpPr>
        <p:spPr/>
        <p:txBody>
          <a:bodyPr>
            <a:normAutofit/>
          </a:bodyPr>
          <a:lstStyle/>
          <a:p>
            <a:pPr marL="0" indent="0" algn="ctr">
              <a:buNone/>
            </a:pPr>
            <a:r>
              <a:rPr lang="en-US" sz="8800" dirty="0">
                <a:solidFill>
                  <a:srgbClr val="FF0000"/>
                </a:solidFill>
                <a:latin typeface="Times New Roman" panose="02020603050405020304" pitchFamily="18" charset="0"/>
                <a:cs typeface="Times New Roman" panose="02020603050405020304" pitchFamily="18" charset="0"/>
              </a:rPr>
              <a:t>Thank you!</a:t>
            </a:r>
            <a:endParaRPr lang="en-IN" sz="8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40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188FF-818A-7114-7625-4D82B81EB195}"/>
              </a:ext>
            </a:extLst>
          </p:cNvPr>
          <p:cNvSpPr>
            <a:spLocks noGrp="1"/>
          </p:cNvSpPr>
          <p:nvPr>
            <p:ph type="title"/>
          </p:nvPr>
        </p:nvSpPr>
        <p:spPr/>
        <p:txBody>
          <a:bodyPr/>
          <a:lstStyle/>
          <a:p>
            <a:r>
              <a:rPr kumimoji="0" lang="en-US" altLang="en-US" sz="4400" b="1" i="0" u="none" strike="noStrike" cap="none" normalizeH="0" baseline="0" dirty="0">
                <a:ln>
                  <a:noFill/>
                </a:ln>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Data Summary</a:t>
            </a:r>
            <a:r>
              <a:rPr kumimoji="0" lang="en-US" altLang="en-US" sz="4400" b="1" i="0" u="none" strike="noStrike" cap="none" normalizeH="0" baseline="0" dirty="0">
                <a:ln>
                  <a:noFill/>
                </a:ln>
                <a:solidFill>
                  <a:schemeClr val="tx1"/>
                </a:solidFill>
                <a:effectLst/>
                <a:latin typeface="Arial" panose="020B0604020202020204" pitchFamily="34" charset="0"/>
                <a:ea typeface="Tahoma" panose="020B0604030504040204" pitchFamily="34" charset="0"/>
              </a:rPr>
              <a:t/>
            </a:r>
            <a:br>
              <a:rPr kumimoji="0" lang="en-US" altLang="en-US" sz="4400" b="1" i="0" u="none" strike="noStrike" cap="none" normalizeH="0" baseline="0" dirty="0">
                <a:ln>
                  <a:noFill/>
                </a:ln>
                <a:solidFill>
                  <a:schemeClr val="tx1"/>
                </a:solidFill>
                <a:effectLst/>
                <a:latin typeface="Arial" panose="020B0604020202020204" pitchFamily="34" charset="0"/>
                <a:ea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xmlns="" id="{30C7AA48-199E-5091-CD84-335949EDD5E5}"/>
              </a:ext>
            </a:extLst>
          </p:cNvPr>
          <p:cNvSpPr>
            <a:spLocks noGrp="1"/>
          </p:cNvSpPr>
          <p:nvPr>
            <p:ph idx="1"/>
          </p:nvPr>
        </p:nvSpPr>
        <p:spPr>
          <a:xfrm>
            <a:off x="838200" y="1825625"/>
            <a:ext cx="10515600" cy="4667250"/>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tab pos="765175" algn="l"/>
              </a:tabLst>
            </a:pPr>
            <a:r>
              <a:rPr kumimoji="0" lang="en-US" altLang="en-US" sz="1600" b="0" i="0" u="none" strike="noStrike" cap="none" normalizeH="0" baseline="0" dirty="0">
                <a:ln>
                  <a:noFill/>
                </a:ln>
                <a:effectLst/>
                <a:latin typeface="Times New Roman" panose="02020603050405020304" pitchFamily="18" charset="0"/>
                <a:ea typeface="Verdana" panose="020B0604030504040204" pitchFamily="34" charset="0"/>
                <a:cs typeface="Times New Roman" panose="02020603050405020304" pitchFamily="18" charset="0"/>
              </a:rPr>
              <a:t>The dataset is comprised of three csv files:: Users, Books, Ratings</a:t>
            </a:r>
          </a:p>
          <a:p>
            <a:pPr marL="0" marR="0" lvl="0" indent="0" algn="l" defTabSz="914400" rtl="0" eaLnBrk="0" fontAlgn="base" latinLnBrk="0" hangingPunct="0">
              <a:lnSpc>
                <a:spcPct val="100000"/>
              </a:lnSpc>
              <a:spcBef>
                <a:spcPct val="0"/>
              </a:spcBef>
              <a:spcAft>
                <a:spcPct val="0"/>
              </a:spcAft>
              <a:buClrTx/>
              <a:buSzTx/>
              <a:buFontTx/>
              <a:buNone/>
              <a:tabLst>
                <a:tab pos="765175" algn="l"/>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65175" algn="l"/>
              </a:tabLst>
            </a:pPr>
            <a:r>
              <a:rPr kumimoji="0" lang="en-US" altLang="en-US" sz="1600" b="1" i="0" u="none" strike="noStrike" cap="none" normalizeH="0" baseline="0" dirty="0" err="1">
                <a:ln>
                  <a:noFill/>
                </a:ln>
                <a:effectLst/>
                <a:latin typeface="Times New Roman" panose="02020603050405020304" pitchFamily="18" charset="0"/>
                <a:ea typeface="Verdana" panose="020B0604030504040204" pitchFamily="34" charset="0"/>
                <a:cs typeface="Times New Roman" panose="02020603050405020304" pitchFamily="18" charset="0"/>
              </a:rPr>
              <a:t>Users_dataset</a:t>
            </a:r>
            <a:r>
              <a:rPr kumimoji="0" lang="en-US" altLang="en-US" sz="1600" b="1" i="0" u="none" strike="noStrike" cap="none" normalizeH="0" baseline="0" dirty="0">
                <a:ln>
                  <a:noFill/>
                </a:ln>
                <a:effectLst/>
                <a:latin typeface="Times New Roman" panose="02020603050405020304" pitchFamily="18" charset="0"/>
                <a:ea typeface="Verdana" panose="020B060403050404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765175" algn="l"/>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kumimoji="0" lang="en-US" altLang="en-US" sz="16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User-ID (unique for each user)</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kumimoji="0" lang="en-US" altLang="en-US" sz="16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Location (contains city, state and country separated by commas)</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kumimoji="0" lang="en-US" altLang="en-US" sz="16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Age</a:t>
            </a:r>
            <a:endParaRPr kumimoji="0" lang="en-US" altLang="en-US" sz="1600" b="0" i="0" u="none" strike="noStrike" cap="none" normalizeH="0" baseline="0" dirty="0">
              <a:ln>
                <a:noFill/>
              </a:ln>
              <a:effectLst/>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65175" algn="l"/>
              </a:tabLst>
            </a:pPr>
            <a:r>
              <a:rPr kumimoji="0" lang="en-US" altLang="en-US" sz="1600" b="1" i="0" u="none" strike="noStrike" cap="none" normalizeH="0" baseline="0" dirty="0" err="1">
                <a:ln>
                  <a:noFill/>
                </a:ln>
                <a:effectLst/>
                <a:latin typeface="Times New Roman" panose="02020603050405020304" pitchFamily="18" charset="0"/>
                <a:ea typeface="Verdana" panose="020B0604030504040204" pitchFamily="34" charset="0"/>
                <a:cs typeface="Times New Roman" panose="02020603050405020304" pitchFamily="18" charset="0"/>
              </a:rPr>
              <a:t>Books_dataset</a:t>
            </a:r>
            <a:r>
              <a:rPr kumimoji="0" lang="en-US" altLang="en-US" sz="1600" b="1" i="0" u="none" strike="noStrike" cap="none" normalizeH="0" baseline="0" dirty="0">
                <a:ln>
                  <a:noFill/>
                </a:ln>
                <a:effectLst/>
                <a:latin typeface="Times New Roman" panose="02020603050405020304" pitchFamily="18" charset="0"/>
                <a:ea typeface="Verdana" panose="020B060403050404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765175" algn="l"/>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kumimoji="0" lang="en-US" altLang="en-US" sz="16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ISBN (unique for each book)</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kumimoji="0" lang="en-US" altLang="en-US" sz="16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Book-Title</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kumimoji="0" lang="en-US" altLang="en-US" sz="16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Book-Author</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kumimoji="0" lang="en-US" altLang="en-US" sz="16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Year-Of-Publication</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kumimoji="0" lang="en-US" altLang="en-US" sz="16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Publisher</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65175" algn="l"/>
              </a:tabLst>
            </a:pPr>
            <a:endParaRPr kumimoji="0" lang="en-US" altLang="en-US" sz="1600" b="0" i="0" u="none" strike="noStrike" cap="none" normalizeH="0" baseline="0" dirty="0">
              <a:ln>
                <a:noFill/>
              </a:ln>
              <a:effectLst/>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65175" algn="l"/>
              </a:tabLst>
            </a:pPr>
            <a:r>
              <a:rPr kumimoji="0" lang="en-US" altLang="en-US" sz="1600" b="1" i="0" u="none" strike="noStrike" cap="none" normalizeH="0" baseline="0" dirty="0" err="1">
                <a:ln>
                  <a:noFill/>
                </a:ln>
                <a:effectLst/>
                <a:latin typeface="Times New Roman" panose="02020603050405020304" pitchFamily="18" charset="0"/>
                <a:ea typeface="Verdana" panose="020B0604030504040204" pitchFamily="34" charset="0"/>
                <a:cs typeface="Times New Roman" panose="02020603050405020304" pitchFamily="18" charset="0"/>
              </a:rPr>
              <a:t>Ratings_dataset</a:t>
            </a:r>
            <a:r>
              <a:rPr kumimoji="0" lang="en-US" altLang="en-US" sz="1600" b="1" i="0" u="none" strike="noStrike" cap="none" normalizeH="0" baseline="0" dirty="0">
                <a:ln>
                  <a:noFill/>
                </a:ln>
                <a:effectLst/>
                <a:latin typeface="Times New Roman" panose="02020603050405020304" pitchFamily="18" charset="0"/>
                <a:ea typeface="Verdana" panose="020B060403050404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765175" algn="l"/>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kumimoji="0" lang="en-US" altLang="en-US" sz="16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User-ID</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kumimoji="0" lang="en-US" altLang="en-US" sz="16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ISBN</a:t>
            </a:r>
          </a:p>
          <a:p>
            <a:pPr marL="457200" marR="0" lvl="1" indent="0" algn="l" defTabSz="914400" rtl="0" eaLnBrk="0" fontAlgn="base" latinLnBrk="0" hangingPunct="0">
              <a:lnSpc>
                <a:spcPct val="100000"/>
              </a:lnSpc>
              <a:spcBef>
                <a:spcPct val="0"/>
              </a:spcBef>
              <a:spcAft>
                <a:spcPct val="0"/>
              </a:spcAft>
              <a:buClr>
                <a:srgbClr val="124F5C"/>
              </a:buClr>
              <a:buSzPct val="100000"/>
              <a:buFontTx/>
              <a:buChar char="●"/>
              <a:tabLst>
                <a:tab pos="765175" algn="l"/>
              </a:tabLst>
            </a:pPr>
            <a:r>
              <a:rPr lang="en-US" altLang="en-US" sz="1600" dirty="0">
                <a:latin typeface="Times New Roman" panose="02020603050405020304" pitchFamily="18" charset="0"/>
                <a:cs typeface="Times New Roman" panose="02020603050405020304" pitchFamily="18" charset="0"/>
              </a:rPr>
              <a:t>Book-rating</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p>
        </p:txBody>
      </p:sp>
      <p:sp>
        <p:nvSpPr>
          <p:cNvPr id="4" name="Rectangle 2">
            <a:extLst>
              <a:ext uri="{FF2B5EF4-FFF2-40B4-BE49-F238E27FC236}">
                <a16:creationId xmlns:a16="http://schemas.microsoft.com/office/drawing/2014/main" xmlns="" id="{87ECEE0D-3AB0-BA4E-994D-A2B49A62EE2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03098" tIns="34914" rIns="91440" bIns="177744"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3732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206969-1653-8F81-743B-B11BE36FEEB6}"/>
              </a:ext>
            </a:extLst>
          </p:cNvPr>
          <p:cNvSpPr>
            <a:spLocks noGrp="1"/>
          </p:cNvSpPr>
          <p:nvPr>
            <p:ph type="title"/>
          </p:nvPr>
        </p:nvSpPr>
        <p:spPr>
          <a:xfrm>
            <a:off x="829560" y="320512"/>
            <a:ext cx="10703350" cy="1505114"/>
          </a:xfrm>
        </p:spPr>
        <p:txBody>
          <a:bodyPr>
            <a:normAutofit fontScale="90000"/>
          </a:bodyPr>
          <a:lstStyle/>
          <a:p>
            <a:pPr marL="403225">
              <a:spcBef>
                <a:spcPts val="775"/>
              </a:spcBef>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
            </a:r>
            <a:b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br>
            <a:r>
              <a:rPr lang="en-US" sz="40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Observations</a:t>
            </a:r>
            <a:r>
              <a:rPr lang="en-US" sz="4000" b="1" kern="0"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40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from</a:t>
            </a:r>
            <a:r>
              <a:rPr lang="en-US" sz="4000" b="1" kern="0"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40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Users</a:t>
            </a:r>
            <a:r>
              <a:rPr lang="en-IN" sz="3300" b="1" kern="0" dirty="0">
                <a:effectLst/>
                <a:latin typeface="Times New Roman" panose="02020603050405020304" pitchFamily="18" charset="0"/>
                <a:ea typeface="Tahoma" panose="020B0604030504040204" pitchFamily="34" charset="0"/>
                <a:cs typeface="Times New Roman" panose="02020603050405020304" pitchFamily="18" charset="0"/>
              </a:rPr>
              <a:t/>
            </a:r>
            <a:br>
              <a:rPr lang="en-IN" sz="3300" b="1" kern="0" dirty="0">
                <a:effectLst/>
                <a:latin typeface="Times New Roman" panose="02020603050405020304" pitchFamily="18" charset="0"/>
                <a:ea typeface="Tahoma" panose="020B0604030504040204" pitchFamily="34" charset="0"/>
                <a:cs typeface="Times New Roman" panose="02020603050405020304" pitchFamily="18" charset="0"/>
              </a:rPr>
            </a:br>
            <a:r>
              <a:rPr lang="en-IN" sz="3300" spc="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3300" spc="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300" spc="0" dirty="0">
                <a:effectLst/>
                <a:latin typeface="Times New Roman" panose="02020603050405020304" pitchFamily="18" charset="0"/>
                <a:ea typeface="Times New Roman" panose="02020603050405020304" pitchFamily="18" charset="0"/>
                <a:cs typeface="Times New Roman" panose="02020603050405020304" pitchFamily="18" charset="0"/>
              </a:rPr>
              <a:t>Most</a:t>
            </a:r>
            <a:r>
              <a:rPr lang="en-US" sz="3300"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spc="0" dirty="0">
                <a:effectLst/>
                <a:latin typeface="Times New Roman" panose="02020603050405020304" pitchFamily="18" charset="0"/>
                <a:ea typeface="Times New Roman" panose="02020603050405020304" pitchFamily="18" charset="0"/>
                <a:cs typeface="Times New Roman" panose="02020603050405020304" pitchFamily="18" charset="0"/>
              </a:rPr>
              <a:t>active</a:t>
            </a:r>
            <a:r>
              <a:rPr lang="en-US" sz="3300"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spc="0" dirty="0">
                <a:effectLst/>
                <a:latin typeface="Times New Roman" panose="02020603050405020304" pitchFamily="18" charset="0"/>
                <a:ea typeface="Times New Roman" panose="02020603050405020304" pitchFamily="18" charset="0"/>
                <a:cs typeface="Times New Roman" panose="02020603050405020304" pitchFamily="18" charset="0"/>
              </a:rPr>
              <a:t>readers</a:t>
            </a:r>
            <a:r>
              <a:rPr lang="en-US" sz="33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spc="0"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3300"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spc="0" dirty="0">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33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spc="-20" dirty="0">
                <a:latin typeface="Times New Roman" panose="02020603050405020304" pitchFamily="18" charset="0"/>
                <a:ea typeface="Times New Roman" panose="02020603050405020304" pitchFamily="18" charset="0"/>
                <a:cs typeface="Times New Roman" panose="02020603050405020304" pitchFamily="18" charset="0"/>
              </a:rPr>
              <a:t>column 0</a:t>
            </a:r>
            <a:r>
              <a:rPr lang="en-US" sz="3300" spc="-2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100" spc="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1100" spc="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F680CB16-052E-30B3-7319-F3FF91C19BDC}"/>
              </a:ext>
            </a:extLst>
          </p:cNvPr>
          <p:cNvPicPr>
            <a:picLocks noGrp="1" noChangeAspect="1"/>
          </p:cNvPicPr>
          <p:nvPr>
            <p:ph idx="1"/>
          </p:nvPr>
        </p:nvPicPr>
        <p:blipFill>
          <a:blip r:embed="rId2"/>
          <a:stretch>
            <a:fillRect/>
          </a:stretch>
        </p:blipFill>
        <p:spPr>
          <a:xfrm>
            <a:off x="2594969" y="1825625"/>
            <a:ext cx="7002061" cy="4351338"/>
          </a:xfrm>
        </p:spPr>
      </p:pic>
    </p:spTree>
    <p:extLst>
      <p:ext uri="{BB962C8B-B14F-4D97-AF65-F5344CB8AC3E}">
        <p14:creationId xmlns:p14="http://schemas.microsoft.com/office/powerpoint/2010/main" val="44432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10CB0-8DA8-D131-9279-4A226601E77E}"/>
              </a:ext>
            </a:extLst>
          </p:cNvPr>
          <p:cNvSpPr>
            <a:spLocks noGrp="1"/>
          </p:cNvSpPr>
          <p:nvPr>
            <p:ph type="title"/>
          </p:nvPr>
        </p:nvSpPr>
        <p:spPr>
          <a:xfrm>
            <a:off x="716437" y="377073"/>
            <a:ext cx="11475563" cy="2001773"/>
          </a:xfrm>
        </p:spPr>
        <p:txBody>
          <a:bodyPr>
            <a:normAutofit/>
          </a:bodyPr>
          <a:lstStyle/>
          <a:p>
            <a:pPr marL="273050" marR="1659890">
              <a:spcBef>
                <a:spcPts val="790"/>
              </a:spcBef>
              <a:spcAft>
                <a:spcPts val="0"/>
              </a:spcAft>
            </a:pPr>
            <a:r>
              <a:rPr lang="en-US" sz="36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Observations</a:t>
            </a:r>
            <a:r>
              <a:rPr lang="en-US" sz="3600" b="1" kern="0" spc="-155"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6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from</a:t>
            </a:r>
            <a:r>
              <a:rPr lang="en-US" sz="3600" b="1" kern="0" spc="-17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6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Book</a:t>
            </a:r>
            <a:r>
              <a:rPr lang="en-US" sz="3600" b="1" kern="0" spc="-165"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600" b="1" kern="0"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(Authors)</a:t>
            </a:r>
            <a:r>
              <a:rPr lang="en-IN" sz="2400" b="1" kern="0" dirty="0">
                <a:effectLst/>
                <a:latin typeface="Times New Roman" panose="02020603050405020304" pitchFamily="18" charset="0"/>
                <a:ea typeface="Tahoma" panose="020B0604030504040204" pitchFamily="34" charset="0"/>
                <a:cs typeface="Times New Roman" panose="02020603050405020304" pitchFamily="18" charset="0"/>
              </a:rPr>
              <a:t/>
            </a:r>
            <a:br>
              <a:rPr lang="en-IN" sz="2400" b="1" kern="0" dirty="0">
                <a:effectLst/>
                <a:latin typeface="Times New Roman" panose="02020603050405020304" pitchFamily="18" charset="0"/>
                <a:ea typeface="Tahoma" panose="020B0604030504040204" pitchFamily="34" charset="0"/>
                <a:cs typeface="Times New Roman" panose="02020603050405020304" pitchFamily="18" charset="0"/>
              </a:rPr>
            </a:br>
            <a:r>
              <a:rPr lang="en-IN" sz="2400" b="1" kern="0" dirty="0">
                <a:effectLst/>
                <a:latin typeface="Times New Roman" panose="02020603050405020304" pitchFamily="18" charset="0"/>
                <a:ea typeface="Tahoma" panose="020B0604030504040204" pitchFamily="34" charset="0"/>
                <a:cs typeface="Times New Roman" panose="02020603050405020304" pitchFamily="18" charset="0"/>
              </a:rPr>
              <a:t/>
            </a:r>
            <a:br>
              <a:rPr lang="en-IN" sz="2400" b="1" kern="0" dirty="0">
                <a:effectLst/>
                <a:latin typeface="Times New Roman" panose="02020603050405020304" pitchFamily="18" charset="0"/>
                <a:ea typeface="Tahoma" panose="020B0604030504040204" pitchFamily="34" charset="0"/>
                <a:cs typeface="Times New Roman" panose="02020603050405020304" pitchFamily="18" charset="0"/>
              </a:rPr>
            </a:b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Agatha</a:t>
            </a:r>
            <a:r>
              <a:rPr lang="en-US" sz="2400" spc="-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Christie</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wrote</a:t>
            </a:r>
            <a:r>
              <a:rPr lang="en-US" sz="2400" spc="-6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highest</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number</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2400" spc="-4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books</a:t>
            </a:r>
            <a:r>
              <a:rPr lang="en-US" sz="2400" spc="-4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400" spc="-4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our</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given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dataset</a:t>
            </a:r>
            <a:r>
              <a:rPr lang="en-IN" sz="1800" dirty="0">
                <a:effectLst/>
                <a:latin typeface="Times New Roman" panose="02020603050405020304" pitchFamily="18" charset="0"/>
                <a:ea typeface="Verdana" panose="020B0604030504040204" pitchFamily="34" charset="0"/>
                <a:cs typeface="Times New Roman" panose="02020603050405020304" pitchFamily="18" charset="0"/>
              </a:rPr>
              <a:t/>
            </a:r>
            <a:br>
              <a:rPr lang="en-IN" sz="1800" dirty="0">
                <a:effectLst/>
                <a:latin typeface="Times New Roman" panose="02020603050405020304" pitchFamily="18" charset="0"/>
                <a:ea typeface="Verdana" panose="020B060403050404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B88DA34F-72BB-6A00-F74F-764846C9CA6B}"/>
              </a:ext>
            </a:extLst>
          </p:cNvPr>
          <p:cNvPicPr>
            <a:picLocks noGrp="1" noChangeAspect="1"/>
          </p:cNvPicPr>
          <p:nvPr>
            <p:ph idx="1"/>
          </p:nvPr>
        </p:nvPicPr>
        <p:blipFill>
          <a:blip r:embed="rId2"/>
          <a:stretch>
            <a:fillRect/>
          </a:stretch>
        </p:blipFill>
        <p:spPr>
          <a:xfrm>
            <a:off x="2151851" y="1825625"/>
            <a:ext cx="7888297" cy="4351338"/>
          </a:xfrm>
        </p:spPr>
      </p:pic>
    </p:spTree>
    <p:extLst>
      <p:ext uri="{BB962C8B-B14F-4D97-AF65-F5344CB8AC3E}">
        <p14:creationId xmlns:p14="http://schemas.microsoft.com/office/powerpoint/2010/main" val="67833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FC7762-1E71-AE0B-CE65-B9B236015552}"/>
              </a:ext>
            </a:extLst>
          </p:cNvPr>
          <p:cNvSpPr>
            <a:spLocks noGrp="1"/>
          </p:cNvSpPr>
          <p:nvPr>
            <p:ph type="title"/>
          </p:nvPr>
        </p:nvSpPr>
        <p:spPr>
          <a:xfrm>
            <a:off x="1036163" y="681037"/>
            <a:ext cx="10515600" cy="1325563"/>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Distribution of users by age</a:t>
            </a:r>
            <a:br>
              <a:rPr lang="en-US" b="1" dirty="0">
                <a:solidFill>
                  <a:srgbClr val="FF0000"/>
                </a:solidFill>
                <a:latin typeface="Times New Roman" panose="02020603050405020304" pitchFamily="18" charset="0"/>
                <a:cs typeface="Times New Roman" panose="02020603050405020304" pitchFamily="18" charset="0"/>
              </a:rPr>
            </a:b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897E7655-A605-D6E1-4F21-CCE82B805E12}"/>
              </a:ext>
            </a:extLst>
          </p:cNvPr>
          <p:cNvPicPr>
            <a:picLocks noGrp="1" noChangeAspect="1"/>
          </p:cNvPicPr>
          <p:nvPr>
            <p:ph idx="1"/>
          </p:nvPr>
        </p:nvPicPr>
        <p:blipFill>
          <a:blip r:embed="rId2"/>
          <a:stretch>
            <a:fillRect/>
          </a:stretch>
        </p:blipFill>
        <p:spPr>
          <a:xfrm>
            <a:off x="2630898" y="1825625"/>
            <a:ext cx="6930204" cy="4351338"/>
          </a:xfrm>
        </p:spPr>
      </p:pic>
    </p:spTree>
    <p:extLst>
      <p:ext uri="{BB962C8B-B14F-4D97-AF65-F5344CB8AC3E}">
        <p14:creationId xmlns:p14="http://schemas.microsoft.com/office/powerpoint/2010/main" val="308073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A270A-23F9-6156-399F-262D09A4E9DE}"/>
              </a:ext>
            </a:extLst>
          </p:cNvPr>
          <p:cNvSpPr>
            <a:spLocks noGrp="1"/>
          </p:cNvSpPr>
          <p:nvPr>
            <p:ph type="title"/>
          </p:nvPr>
        </p:nvSpPr>
        <p:spPr>
          <a:xfrm>
            <a:off x="1093509" y="-1"/>
            <a:ext cx="10699423" cy="2346892"/>
          </a:xfrm>
        </p:spPr>
        <p:txBody>
          <a:bodyPr>
            <a:noAutofit/>
          </a:bodyPr>
          <a:lstStyle/>
          <a:p>
            <a:pPr marL="403225">
              <a:spcBef>
                <a:spcPts val="790"/>
              </a:spcBef>
            </a:pPr>
            <a:r>
              <a:rPr lang="en-US" sz="14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r>
            <a:br>
              <a:rPr lang="en-US" sz="14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br>
            <a:r>
              <a:rPr lang="en-US" sz="16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Observations</a:t>
            </a:r>
            <a:r>
              <a:rPr lang="en-US" sz="1600" b="1" kern="0" spc="-155"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6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from</a:t>
            </a:r>
            <a:r>
              <a:rPr lang="en-US" sz="1600" b="1" kern="0" spc="-17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6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Book</a:t>
            </a:r>
            <a:r>
              <a:rPr lang="en-US" sz="1600" b="1" kern="0" spc="-165"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600" b="1" kern="0"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(Publishers)</a:t>
            </a:r>
            <a:r>
              <a:rPr lang="en-IN" sz="1600" b="1" kern="0" dirty="0">
                <a:effectLst/>
                <a:latin typeface="Times New Roman" panose="02020603050405020304" pitchFamily="18" charset="0"/>
                <a:ea typeface="Tahoma" panose="020B0604030504040204" pitchFamily="34" charset="0"/>
                <a:cs typeface="Times New Roman" panose="02020603050405020304" pitchFamily="18" charset="0"/>
              </a:rPr>
              <a:t/>
            </a:r>
            <a:br>
              <a:rPr lang="en-IN" sz="1600" b="1" kern="0" dirty="0">
                <a:effectLst/>
                <a:latin typeface="Times New Roman" panose="02020603050405020304" pitchFamily="18" charset="0"/>
                <a:ea typeface="Tahoma" panose="020B0604030504040204" pitchFamily="34" charset="0"/>
                <a:cs typeface="Times New Roman" panose="02020603050405020304" pitchFamily="18" charset="0"/>
              </a:rPr>
            </a:br>
            <a:r>
              <a:rPr lang="en-IN" sz="1600" b="1" kern="0" dirty="0">
                <a:effectLst/>
                <a:latin typeface="Times New Roman" panose="02020603050405020304" pitchFamily="18" charset="0"/>
                <a:ea typeface="Tahoma" panose="020B0604030504040204" pitchFamily="34" charset="0"/>
                <a:cs typeface="Times New Roman" panose="02020603050405020304" pitchFamily="18" charset="0"/>
              </a:rPr>
              <a:t>The Da Vinci Code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is the Top-rated</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book</a:t>
            </a:r>
            <a:r>
              <a:rPr lang="en-US" sz="1600" spc="-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our</a:t>
            </a:r>
            <a:r>
              <a:rPr lang="en-US" sz="1600" spc="-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given</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dataset.</a:t>
            </a:r>
            <a:b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b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r>
            <a:b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br>
            <a:r>
              <a:rPr lang="en-US" sz="1600" u="sng" spc="-10" dirty="0">
                <a:effectLst/>
                <a:latin typeface="Times New Roman" panose="02020603050405020304" pitchFamily="18" charset="0"/>
                <a:ea typeface="Verdana" panose="020B0604030504040204" pitchFamily="34" charset="0"/>
                <a:cs typeface="Times New Roman" panose="02020603050405020304" pitchFamily="18" charset="0"/>
              </a:rPr>
              <a:t>The Top five rated books are as follows:</a:t>
            </a:r>
            <a:br>
              <a:rPr lang="en-US" sz="1600" u="sng" spc="-10" dirty="0">
                <a:effectLst/>
                <a:latin typeface="Times New Roman" panose="02020603050405020304" pitchFamily="18" charset="0"/>
                <a:ea typeface="Verdana" panose="020B0604030504040204" pitchFamily="34" charset="0"/>
                <a:cs typeface="Times New Roman" panose="02020603050405020304" pitchFamily="18" charset="0"/>
              </a:rPr>
            </a:b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1. The Da Vinci Code</a:t>
            </a:r>
            <a:b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b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2. Harry Potter and the Sorcerer’s stone(Harry Potter(Paperback))</a:t>
            </a:r>
            <a:b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b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3. The Lovely Bones: A Novel</a:t>
            </a:r>
            <a:b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b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4. Harry Potter and the order of the Phoenix</a:t>
            </a:r>
            <a:b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b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5. To Kill a Mockingbird</a:t>
            </a:r>
            <a:r>
              <a:rPr lang="en-IN" sz="1400" dirty="0">
                <a:effectLst/>
                <a:latin typeface="Verdana" panose="020B0604030504040204" pitchFamily="34" charset="0"/>
                <a:ea typeface="Verdana" panose="020B0604030504040204" pitchFamily="34" charset="0"/>
                <a:cs typeface="Verdana" panose="020B0604030504040204" pitchFamily="34" charset="0"/>
              </a:rPr>
              <a:t/>
            </a:r>
            <a:br>
              <a:rPr lang="en-IN" sz="1400" dirty="0">
                <a:effectLst/>
                <a:latin typeface="Verdana" panose="020B0604030504040204" pitchFamily="34" charset="0"/>
                <a:ea typeface="Verdana" panose="020B0604030504040204" pitchFamily="34" charset="0"/>
                <a:cs typeface="Verdana" panose="020B0604030504040204" pitchFamily="34" charset="0"/>
              </a:rPr>
            </a:br>
            <a:endParaRPr lang="en-IN" sz="1400" dirty="0"/>
          </a:p>
        </p:txBody>
      </p:sp>
      <p:pic>
        <p:nvPicPr>
          <p:cNvPr id="5" name="Content Placeholder 4">
            <a:extLst>
              <a:ext uri="{FF2B5EF4-FFF2-40B4-BE49-F238E27FC236}">
                <a16:creationId xmlns:a16="http://schemas.microsoft.com/office/drawing/2014/main" xmlns="" id="{CF982B62-1210-7129-2DE1-6939D128F5E3}"/>
              </a:ext>
            </a:extLst>
          </p:cNvPr>
          <p:cNvPicPr>
            <a:picLocks noGrp="1" noChangeAspect="1"/>
          </p:cNvPicPr>
          <p:nvPr>
            <p:ph idx="1"/>
          </p:nvPr>
        </p:nvPicPr>
        <p:blipFill>
          <a:blip r:embed="rId2"/>
          <a:stretch>
            <a:fillRect/>
          </a:stretch>
        </p:blipFill>
        <p:spPr>
          <a:xfrm>
            <a:off x="838200" y="2346891"/>
            <a:ext cx="10515600" cy="4251485"/>
          </a:xfrm>
        </p:spPr>
      </p:pic>
    </p:spTree>
    <p:extLst>
      <p:ext uri="{BB962C8B-B14F-4D97-AF65-F5344CB8AC3E}">
        <p14:creationId xmlns:p14="http://schemas.microsoft.com/office/powerpoint/2010/main" val="264203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294F4E-D95F-ECD7-C835-CF0E8E3164D2}"/>
              </a:ext>
            </a:extLst>
          </p:cNvPr>
          <p:cNvSpPr>
            <a:spLocks noGrp="1"/>
          </p:cNvSpPr>
          <p:nvPr>
            <p:ph type="title"/>
          </p:nvPr>
        </p:nvSpPr>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Observations from </a:t>
            </a:r>
            <a:r>
              <a:rPr lang="en-US" sz="2400" b="1" dirty="0" err="1">
                <a:solidFill>
                  <a:srgbClr val="FF0000"/>
                </a:solidFill>
                <a:latin typeface="Times New Roman" panose="02020603050405020304" pitchFamily="18" charset="0"/>
                <a:cs typeface="Times New Roman" panose="02020603050405020304" pitchFamily="18" charset="0"/>
              </a:rPr>
              <a:t>Ratings_df</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Book_Rating</a:t>
            </a:r>
            <a:r>
              <a:rPr lang="en-US" sz="2400" b="1" dirty="0">
                <a:solidFill>
                  <a:srgbClr val="FF0000"/>
                </a:solidFill>
                <a:latin typeface="Times New Roman" panose="02020603050405020304" pitchFamily="18" charset="0"/>
                <a:cs typeface="Times New Roman" panose="02020603050405020304" pitchFamily="18" charset="0"/>
              </a:rPr>
              <a:t>) </a:t>
            </a:r>
            <a:r>
              <a:rPr lang="en-US" sz="1400" dirty="0"/>
              <a:t/>
            </a:r>
            <a:br>
              <a:rPr lang="en-US" sz="1400" dirty="0"/>
            </a:br>
            <a:r>
              <a:rPr lang="en-US" sz="1800" dirty="0">
                <a:latin typeface="Times New Roman" panose="02020603050405020304" pitchFamily="18" charset="0"/>
                <a:cs typeface="Times New Roman" panose="02020603050405020304" pitchFamily="18" charset="0"/>
              </a:rPr>
              <a:t>● Higher ratings are more common amongst users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Rating 8 has been rated the highest number of times</a:t>
            </a:r>
            <a:endParaRPr lang="en-IN" sz="1800" dirty="0">
              <a:latin typeface="Times New Roman" panose="02020603050405020304" pitchFamily="18" charset="0"/>
              <a:cs typeface="Times New Roman" panose="02020603050405020304" pitchFamily="18" charset="0"/>
            </a:endParaRPr>
          </a:p>
        </p:txBody>
      </p:sp>
      <p:pic>
        <p:nvPicPr>
          <p:cNvPr id="4" name="Image 17">
            <a:extLst>
              <a:ext uri="{FF2B5EF4-FFF2-40B4-BE49-F238E27FC236}">
                <a16:creationId xmlns:a16="http://schemas.microsoft.com/office/drawing/2014/main" xmlns="" id="{297B344B-6B03-4307-A079-2566C4191DC8}"/>
              </a:ext>
            </a:extLst>
          </p:cNvPr>
          <p:cNvPicPr>
            <a:picLocks noGrp="1"/>
          </p:cNvPicPr>
          <p:nvPr>
            <p:ph idx="1"/>
          </p:nvPr>
        </p:nvPicPr>
        <p:blipFill>
          <a:blip r:embed="rId2" cstate="print"/>
          <a:stretch>
            <a:fillRect/>
          </a:stretch>
        </p:blipFill>
        <p:spPr>
          <a:xfrm>
            <a:off x="1282045" y="1690688"/>
            <a:ext cx="9351390" cy="4486275"/>
          </a:xfrm>
          <a:prstGeom prst="rect">
            <a:avLst/>
          </a:prstGeom>
        </p:spPr>
      </p:pic>
    </p:spTree>
    <p:extLst>
      <p:ext uri="{BB962C8B-B14F-4D97-AF65-F5344CB8AC3E}">
        <p14:creationId xmlns:p14="http://schemas.microsoft.com/office/powerpoint/2010/main" val="232970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B4E0D-4EE6-AE17-3BEC-9A5BF33B2C12}"/>
              </a:ext>
            </a:extLst>
          </p:cNvPr>
          <p:cNvSpPr>
            <a:spLocks noGrp="1"/>
          </p:cNvSpPr>
          <p:nvPr>
            <p:ph type="title"/>
          </p:nvPr>
        </p:nvSpPr>
        <p:spPr>
          <a:xfrm>
            <a:off x="838200" y="365125"/>
            <a:ext cx="10515600" cy="1944442"/>
          </a:xfrm>
        </p:spPr>
        <p:txBody>
          <a:bodyPr>
            <a:normAutofit fontScale="90000"/>
          </a:bodyPr>
          <a:lstStyle/>
          <a:p>
            <a:pPr marL="403225">
              <a:spcBef>
                <a:spcPts val="775"/>
              </a:spcBef>
            </a:pPr>
            <a:r>
              <a:rPr lang="en-US" sz="18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r>
            <a:br>
              <a:rPr lang="en-US" sz="18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br>
            <a:r>
              <a:rPr lang="en-US" sz="2400" b="1" kern="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Data</a:t>
            </a:r>
            <a:r>
              <a:rPr lang="en-US" sz="2400" b="1" kern="0" spc="-75"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kern="0" spc="-10" dirty="0">
                <a:solidFill>
                  <a:srgbClr val="CC0000"/>
                </a:solidFill>
                <a:effectLst/>
                <a:latin typeface="Times New Roman" panose="02020603050405020304" pitchFamily="18" charset="0"/>
                <a:ea typeface="Tahoma" panose="020B0604030504040204" pitchFamily="34" charset="0"/>
                <a:cs typeface="Times New Roman" panose="02020603050405020304" pitchFamily="18" charset="0"/>
              </a:rPr>
              <a:t>Cleaning</a:t>
            </a:r>
            <a:r>
              <a:rPr lang="en-IN" sz="1800" b="1" kern="0" dirty="0">
                <a:effectLst/>
                <a:latin typeface="Times New Roman" panose="02020603050405020304" pitchFamily="18" charset="0"/>
                <a:ea typeface="Tahoma" panose="020B0604030504040204" pitchFamily="34" charset="0"/>
                <a:cs typeface="Times New Roman" panose="02020603050405020304" pitchFamily="18" charset="0"/>
              </a:rPr>
              <a:t/>
            </a:r>
            <a:br>
              <a:rPr lang="en-IN" sz="1800" b="1" kern="0" dirty="0">
                <a:effectLst/>
                <a:latin typeface="Times New Roman" panose="02020603050405020304" pitchFamily="18" charset="0"/>
                <a:ea typeface="Tahoma" panose="020B0604030504040204" pitchFamily="34" charset="0"/>
                <a:cs typeface="Times New Roman" panose="02020603050405020304" pitchFamily="18" charset="0"/>
              </a:rPr>
            </a:br>
            <a:r>
              <a:rPr lang="en-IN" sz="1800" b="1" kern="0" dirty="0">
                <a:effectLst/>
                <a:latin typeface="Times New Roman" panose="02020603050405020304" pitchFamily="18" charset="0"/>
                <a:ea typeface="Tahoma" panose="020B0604030504040204" pitchFamily="34" charset="0"/>
                <a:cs typeface="Times New Roman" panose="02020603050405020304" pitchFamily="18" charset="0"/>
              </a:rPr>
              <a:t>1. </a:t>
            </a:r>
            <a:r>
              <a:rPr lang="en-US" sz="1800" b="1" spc="-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Null</a:t>
            </a:r>
            <a:r>
              <a:rPr lang="en-US" sz="1800" b="1" spc="17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spc="-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Value</a:t>
            </a:r>
            <a:r>
              <a:rPr lang="en-US" sz="1800" b="1" spc="18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spc="-1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Imputation:</a:t>
            </a:r>
            <a:r>
              <a:rPr lang="en-IN" sz="1800" spc="-5" dirty="0">
                <a:effectLst/>
                <a:latin typeface="Times New Roman" panose="02020603050405020304" pitchFamily="18" charset="0"/>
                <a:ea typeface="Tahoma" panose="020B0604030504040204" pitchFamily="34" charset="0"/>
                <a:cs typeface="Times New Roman" panose="02020603050405020304" pitchFamily="18" charset="0"/>
              </a:rPr>
              <a:t/>
            </a:r>
            <a:br>
              <a:rPr lang="en-IN" sz="1800" spc="-5" dirty="0">
                <a:effectLst/>
                <a:latin typeface="Times New Roman" panose="02020603050405020304" pitchFamily="18" charset="0"/>
                <a:ea typeface="Tahoma" panose="020B0604030504040204" pitchFamily="34" charset="0"/>
                <a:cs typeface="Times New Roman" panose="02020603050405020304" pitchFamily="18" charset="0"/>
              </a:rPr>
            </a:br>
            <a:r>
              <a:rPr lang="en-US" sz="18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IN" sz="1800" dirty="0">
                <a:effectLst/>
                <a:latin typeface="Times New Roman" panose="02020603050405020304" pitchFamily="18" charset="0"/>
                <a:ea typeface="Tahoma" panose="020B0604030504040204" pitchFamily="34" charset="0"/>
                <a:cs typeface="Times New Roman" panose="02020603050405020304" pitchFamily="18" charset="0"/>
              </a:rPr>
              <a:t/>
            </a:r>
            <a:br>
              <a:rPr lang="en-IN" sz="1800" dirty="0">
                <a:effectLst/>
                <a:latin typeface="Times New Roman" panose="02020603050405020304" pitchFamily="18" charset="0"/>
                <a:ea typeface="Tahoma" panose="020B0604030504040204" pitchFamily="34" charset="0"/>
                <a:cs typeface="Times New Roman" panose="02020603050405020304" pitchFamily="18" charset="0"/>
              </a:rPr>
            </a:br>
            <a:r>
              <a:rPr lang="en-US" sz="18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Age</a:t>
            </a:r>
            <a:r>
              <a:rPr lang="en-US" sz="1800" b="1" spc="-13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column</a:t>
            </a:r>
            <a:r>
              <a:rPr lang="en-US" sz="1800" b="1" spc="-11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has</a:t>
            </a:r>
            <a:r>
              <a:rPr lang="en-US" sz="1800" b="1" spc="-11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40%</a:t>
            </a:r>
            <a:r>
              <a:rPr lang="en-US" sz="1800" b="1" spc="-12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missing</a:t>
            </a:r>
            <a:r>
              <a:rPr lang="en-US" sz="1800" b="1" spc="-125"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spc="-10" dirty="0">
                <a:solidFill>
                  <a:srgbClr val="124F5C"/>
                </a:solidFill>
                <a:effectLst/>
                <a:latin typeface="Times New Roman" panose="02020603050405020304" pitchFamily="18" charset="0"/>
                <a:ea typeface="Tahoma" panose="020B0604030504040204" pitchFamily="34" charset="0"/>
                <a:cs typeface="Times New Roman" panose="02020603050405020304" pitchFamily="18" charset="0"/>
              </a:rPr>
              <a:t>values</a:t>
            </a:r>
            <a:r>
              <a:rPr lang="en-IN" sz="1800" dirty="0">
                <a:effectLst/>
                <a:latin typeface="Times New Roman" panose="02020603050405020304" pitchFamily="18" charset="0"/>
                <a:ea typeface="Tahoma" panose="020B0604030504040204" pitchFamily="34" charset="0"/>
                <a:cs typeface="Times New Roman" panose="02020603050405020304" pitchFamily="18" charset="0"/>
              </a:rPr>
              <a:t/>
            </a:r>
            <a:br>
              <a:rPr lang="en-IN" sz="1800" dirty="0">
                <a:effectLst/>
                <a:latin typeface="Times New Roman" panose="02020603050405020304" pitchFamily="18" charset="0"/>
                <a:ea typeface="Tahoma" panose="020B060403050404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Image 19">
            <a:extLst>
              <a:ext uri="{FF2B5EF4-FFF2-40B4-BE49-F238E27FC236}">
                <a16:creationId xmlns:a16="http://schemas.microsoft.com/office/drawing/2014/main" xmlns="" id="{7529EA39-57DC-962A-B827-B0E8399B273E}"/>
              </a:ext>
            </a:extLst>
          </p:cNvPr>
          <p:cNvPicPr>
            <a:picLocks noGrp="1"/>
          </p:cNvPicPr>
          <p:nvPr>
            <p:ph idx="1"/>
          </p:nvPr>
        </p:nvPicPr>
        <p:blipFill>
          <a:blip r:embed="rId2" cstate="print"/>
          <a:stretch>
            <a:fillRect/>
          </a:stretch>
        </p:blipFill>
        <p:spPr>
          <a:xfrm>
            <a:off x="1194062" y="2111604"/>
            <a:ext cx="9803876" cy="3759623"/>
          </a:xfrm>
          <a:prstGeom prst="rect">
            <a:avLst/>
          </a:prstGeom>
        </p:spPr>
      </p:pic>
    </p:spTree>
    <p:extLst>
      <p:ext uri="{BB962C8B-B14F-4D97-AF65-F5344CB8AC3E}">
        <p14:creationId xmlns:p14="http://schemas.microsoft.com/office/powerpoint/2010/main" val="2591992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322</Words>
  <Application>Microsoft Office PowerPoint</Application>
  <PresentationFormat>Custom</PresentationFormat>
  <Paragraphs>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Book-Recommendation-System-Project </vt:lpstr>
      <vt:lpstr>Problem Statement </vt:lpstr>
      <vt:lpstr>Data Summary </vt:lpstr>
      <vt:lpstr> Observations from Users  Most active readers are from column 0. </vt:lpstr>
      <vt:lpstr>Observations from Book (Authors)  Agatha Christie wrote highest number of books in our given dataset </vt:lpstr>
      <vt:lpstr>Distribution of users by age </vt:lpstr>
      <vt:lpstr> Observations from Book (Publishers) The Da Vinci Code is the Top-rated book in our given dataset.  The Top five rated books are as follows: 1. The Da Vinci Code 2. Harry Potter and the Sorcerer’s stone(Harry Potter(Paperback)) 3. The Lovely Bones: A Novel 4. Harry Potter and the order of the Phoenix 5. To Kill a Mockingbird </vt:lpstr>
      <vt:lpstr>Observations from Ratings_df (Book_Rating)  ● Higher ratings are more common amongst users  ● Rating 8 has been rated the highest number of times</vt:lpstr>
      <vt:lpstr> Data Cleaning 1. Null Value Imputation:   Age column has 40% missing values </vt:lpstr>
      <vt:lpstr> Imputing missing values Outliers in Age column Age has positive Skewness (right tail) so we can use median to fill Nan values, </vt:lpstr>
      <vt:lpstr> Data Cleaning  1. Null Value Imputation: </vt:lpstr>
      <vt:lpstr>Replacing strings by int values </vt:lpstr>
      <vt:lpstr> Different Models  SVD Model Results </vt:lpstr>
      <vt:lpstr>SVD Model Results </vt:lpstr>
      <vt:lpstr>  Different Models  User-ID - 193458 Test set: predicted top rated books </vt:lpstr>
      <vt:lpstr> Different Models   Test set: actual top rated books</vt:lpstr>
      <vt:lpstr>PowerPoint Presentation</vt:lpstr>
      <vt:lpstr>PowerPoint Presentation</vt:lpstr>
      <vt:lpstr>Conclusion</vt:lpstr>
      <vt:lpstr>  Challenges  </vt:lpstr>
      <vt:lpstr>  Future Scope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Book-Recommendation-System-Project </dc:title>
  <dc:creator>Prajwal Jadhav</dc:creator>
  <cp:lastModifiedBy>msi001122</cp:lastModifiedBy>
  <cp:revision>6</cp:revision>
  <dcterms:created xsi:type="dcterms:W3CDTF">2024-07-01T06:22:18Z</dcterms:created>
  <dcterms:modified xsi:type="dcterms:W3CDTF">2024-07-25T11:19:38Z</dcterms:modified>
</cp:coreProperties>
</file>