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5" r:id="rId26"/>
    <p:sldId id="276" r:id="rId27"/>
    <p:sldId id="277" r:id="rId28"/>
    <p:sldId id="278" r:id="rId29"/>
    <p:sldId id="286" r:id="rId30"/>
    <p:sldId id="287" r:id="rId31"/>
    <p:sldId id="28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4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1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99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5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5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29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4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1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3D1095-24B6-4D86-A630-092E18EB4FC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6ABA48-10D6-464A-94A6-23C7ECF59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2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95B0-076A-458C-920E-F08A1A77E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- 39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2102-15A6-4CEF-A94A-A19DDF1C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15174"/>
            <a:ext cx="9440034" cy="1049867"/>
          </a:xfrm>
        </p:spPr>
        <p:txBody>
          <a:bodyPr>
            <a:normAutofit/>
          </a:bodyPr>
          <a:lstStyle/>
          <a:p>
            <a:r>
              <a:rPr lang="en-US" sz="3600" dirty="0"/>
              <a:t>GROUP - 03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181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FFA-3063-4159-91B1-75E523AE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7687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u="sng" dirty="0"/>
              <a:t>Percentage</a:t>
            </a:r>
            <a:r>
              <a:rPr lang="en-US" sz="4400" u="sng" dirty="0"/>
              <a:t> of ratings</a:t>
            </a:r>
            <a:endParaRPr lang="en-IN" sz="4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BA3F9-634E-47B0-90A7-E40F7D11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87" y="1731963"/>
            <a:ext cx="6407426" cy="4748350"/>
          </a:xfrm>
        </p:spPr>
      </p:pic>
    </p:spTree>
    <p:extLst>
      <p:ext uri="{BB962C8B-B14F-4D97-AF65-F5344CB8AC3E}">
        <p14:creationId xmlns:p14="http://schemas.microsoft.com/office/powerpoint/2010/main" val="29854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0D9-D4AC-47DA-9D38-6ECFF88B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756"/>
            <a:ext cx="10353762" cy="970450"/>
          </a:xfrm>
        </p:spPr>
        <p:txBody>
          <a:bodyPr>
            <a:normAutofit/>
          </a:bodyPr>
          <a:lstStyle/>
          <a:p>
            <a:r>
              <a:rPr lang="en-US" sz="4400" u="sng" dirty="0"/>
              <a:t>Word Cloud</a:t>
            </a:r>
            <a:endParaRPr lang="en-IN" sz="4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33282-5581-4560-948F-F72EB9C96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1222241"/>
            <a:ext cx="6665843" cy="5383968"/>
          </a:xfrm>
        </p:spPr>
      </p:pic>
    </p:spTree>
    <p:extLst>
      <p:ext uri="{BB962C8B-B14F-4D97-AF65-F5344CB8AC3E}">
        <p14:creationId xmlns:p14="http://schemas.microsoft.com/office/powerpoint/2010/main" val="198411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BCF5-54AA-4426-94D1-6D447FC0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15 Most frequent words in hotel reviews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C3A19-7778-47C5-B4E3-EC2CA1F7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8" y="1924502"/>
            <a:ext cx="8017564" cy="4323898"/>
          </a:xfrm>
        </p:spPr>
      </p:pic>
    </p:spTree>
    <p:extLst>
      <p:ext uri="{BB962C8B-B14F-4D97-AF65-F5344CB8AC3E}">
        <p14:creationId xmlns:p14="http://schemas.microsoft.com/office/powerpoint/2010/main" val="60252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6F77-BE64-44BB-A7E9-A988805F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Distribution plot 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1F56E1-80AF-4E9F-8062-83686B38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3" y="2222697"/>
            <a:ext cx="6016486" cy="3787163"/>
          </a:xfrm>
        </p:spPr>
      </p:pic>
    </p:spTree>
    <p:extLst>
      <p:ext uri="{BB962C8B-B14F-4D97-AF65-F5344CB8AC3E}">
        <p14:creationId xmlns:p14="http://schemas.microsoft.com/office/powerpoint/2010/main" val="213574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719-E2DF-4FFD-B9A8-260957BC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04" y="609600"/>
            <a:ext cx="10353762" cy="970450"/>
          </a:xfrm>
        </p:spPr>
        <p:txBody>
          <a:bodyPr/>
          <a:lstStyle/>
          <a:p>
            <a:r>
              <a:rPr lang="en-US" u="sng" dirty="0"/>
              <a:t>Boxplot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AE37A-E9FF-4280-A33B-CF431FC29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2157475"/>
            <a:ext cx="6347792" cy="3872264"/>
          </a:xfrm>
        </p:spPr>
      </p:pic>
    </p:spTree>
    <p:extLst>
      <p:ext uri="{BB962C8B-B14F-4D97-AF65-F5344CB8AC3E}">
        <p14:creationId xmlns:p14="http://schemas.microsoft.com/office/powerpoint/2010/main" val="209076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E148-2A30-4A37-A57A-38203C9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2644"/>
            <a:ext cx="10353762" cy="970450"/>
          </a:xfrm>
        </p:spPr>
        <p:txBody>
          <a:bodyPr/>
          <a:lstStyle/>
          <a:p>
            <a:r>
              <a:rPr lang="en-US" u="sng" dirty="0"/>
              <a:t>Word Cloud (Positive Reviews)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5529C-C4C7-40BB-8EAE-169CFE2F7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14" y="1228867"/>
            <a:ext cx="6241772" cy="5370716"/>
          </a:xfrm>
        </p:spPr>
      </p:pic>
    </p:spTree>
    <p:extLst>
      <p:ext uri="{BB962C8B-B14F-4D97-AF65-F5344CB8AC3E}">
        <p14:creationId xmlns:p14="http://schemas.microsoft.com/office/powerpoint/2010/main" val="243335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7A32-BAC4-4ADF-B718-90F289C2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970450"/>
          </a:xfrm>
        </p:spPr>
        <p:txBody>
          <a:bodyPr/>
          <a:lstStyle/>
          <a:p>
            <a:r>
              <a:rPr lang="en-US" u="sng" dirty="0"/>
              <a:t>Word Cloud (Negative Reviews)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89CBF-7D68-4D61-ABEC-4409C4C97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56" y="1116226"/>
            <a:ext cx="6321287" cy="5483357"/>
          </a:xfrm>
        </p:spPr>
      </p:pic>
    </p:spTree>
    <p:extLst>
      <p:ext uri="{BB962C8B-B14F-4D97-AF65-F5344CB8AC3E}">
        <p14:creationId xmlns:p14="http://schemas.microsoft.com/office/powerpoint/2010/main" val="80820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C320-F7E4-4292-9C0C-FBB11714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u="sng" dirty="0"/>
              <a:t>30 Most Frequent Bigrams in Hotel Reviews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F7632-2EF8-411D-999C-8D9078068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7" y="1195737"/>
            <a:ext cx="8560905" cy="5297828"/>
          </a:xfrm>
        </p:spPr>
      </p:pic>
    </p:spTree>
    <p:extLst>
      <p:ext uri="{BB962C8B-B14F-4D97-AF65-F5344CB8AC3E}">
        <p14:creationId xmlns:p14="http://schemas.microsoft.com/office/powerpoint/2010/main" val="205355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AC9-AC1D-4540-B52A-7DAF5128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5531"/>
            <a:ext cx="10353762" cy="970450"/>
          </a:xfrm>
        </p:spPr>
        <p:txBody>
          <a:bodyPr/>
          <a:lstStyle/>
          <a:p>
            <a:r>
              <a:rPr lang="en-US" u="sng" dirty="0"/>
              <a:t>40 Most Frequent Trigrams in Hotel Reviews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DEF45-E48F-4CFB-9AF2-B60D0393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50" y="1275251"/>
            <a:ext cx="8852451" cy="5271324"/>
          </a:xfrm>
        </p:spPr>
      </p:pic>
    </p:spTree>
    <p:extLst>
      <p:ext uri="{BB962C8B-B14F-4D97-AF65-F5344CB8AC3E}">
        <p14:creationId xmlns:p14="http://schemas.microsoft.com/office/powerpoint/2010/main" val="379722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A919AA-F710-4A5F-A2CB-A69849D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Reviews after final processing</a:t>
            </a:r>
            <a:endParaRPr lang="en-IN" sz="4800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A33728-63DD-4169-84BD-05AA13D9E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34440"/>
              </p:ext>
            </p:extLst>
          </p:nvPr>
        </p:nvGraphicFramePr>
        <p:xfrm>
          <a:off x="1152939" y="2407824"/>
          <a:ext cx="10005392" cy="3621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02696">
                  <a:extLst>
                    <a:ext uri="{9D8B030D-6E8A-4147-A177-3AD203B41FA5}">
                      <a16:colId xmlns:a16="http://schemas.microsoft.com/office/drawing/2014/main" val="2711840108"/>
                    </a:ext>
                  </a:extLst>
                </a:gridCol>
                <a:gridCol w="5002696">
                  <a:extLst>
                    <a:ext uri="{9D8B030D-6E8A-4147-A177-3AD203B41FA5}">
                      <a16:colId xmlns:a16="http://schemas.microsoft.com/office/drawing/2014/main" val="1263180741"/>
                    </a:ext>
                  </a:extLst>
                </a:gridCol>
              </a:tblGrid>
              <a:tr h="7243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Title</a:t>
                      </a:r>
                      <a:endParaRPr lang="en-IN" sz="3600" dirty="0"/>
                    </a:p>
                  </a:txBody>
                  <a:tcPr marL="107261" marR="1072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No. of Reviews</a:t>
                      </a:r>
                      <a:endParaRPr lang="en-IN" sz="3600" dirty="0"/>
                    </a:p>
                  </a:txBody>
                  <a:tcPr marL="107261" marR="107261"/>
                </a:tc>
                <a:extLst>
                  <a:ext uri="{0D108BD9-81ED-4DB2-BD59-A6C34878D82A}">
                    <a16:rowId xmlns:a16="http://schemas.microsoft.com/office/drawing/2014/main" val="1938034592"/>
                  </a:ext>
                </a:extLst>
              </a:tr>
              <a:tr h="7243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Total</a:t>
                      </a:r>
                      <a:endParaRPr lang="en-IN" sz="3600" dirty="0"/>
                    </a:p>
                  </a:txBody>
                  <a:tcPr marL="107261" marR="1072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11450</a:t>
                      </a:r>
                      <a:endParaRPr lang="en-IN" sz="3600" dirty="0"/>
                    </a:p>
                  </a:txBody>
                  <a:tcPr marL="107261" marR="107261"/>
                </a:tc>
                <a:extLst>
                  <a:ext uri="{0D108BD9-81ED-4DB2-BD59-A6C34878D82A}">
                    <a16:rowId xmlns:a16="http://schemas.microsoft.com/office/drawing/2014/main" val="229156572"/>
                  </a:ext>
                </a:extLst>
              </a:tr>
              <a:tr h="7243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Positive</a:t>
                      </a:r>
                      <a:endParaRPr lang="en-IN" sz="3600" dirty="0"/>
                    </a:p>
                  </a:txBody>
                  <a:tcPr marL="107261" marR="1072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9545</a:t>
                      </a:r>
                      <a:endParaRPr lang="en-IN" sz="3600" dirty="0"/>
                    </a:p>
                  </a:txBody>
                  <a:tcPr marL="107261" marR="107261"/>
                </a:tc>
                <a:extLst>
                  <a:ext uri="{0D108BD9-81ED-4DB2-BD59-A6C34878D82A}">
                    <a16:rowId xmlns:a16="http://schemas.microsoft.com/office/drawing/2014/main" val="1749112327"/>
                  </a:ext>
                </a:extLst>
              </a:tr>
              <a:tr h="7243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Negative</a:t>
                      </a:r>
                      <a:endParaRPr lang="en-IN" sz="3600" dirty="0"/>
                    </a:p>
                  </a:txBody>
                  <a:tcPr marL="107261" marR="1072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1149</a:t>
                      </a:r>
                      <a:endParaRPr lang="en-IN" sz="3600" dirty="0"/>
                    </a:p>
                  </a:txBody>
                  <a:tcPr marL="107261" marR="107261"/>
                </a:tc>
                <a:extLst>
                  <a:ext uri="{0D108BD9-81ED-4DB2-BD59-A6C34878D82A}">
                    <a16:rowId xmlns:a16="http://schemas.microsoft.com/office/drawing/2014/main" val="2741025943"/>
                  </a:ext>
                </a:extLst>
              </a:tr>
              <a:tr h="7243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Neutral</a:t>
                      </a:r>
                      <a:endParaRPr lang="en-IN" sz="3600" dirty="0"/>
                    </a:p>
                  </a:txBody>
                  <a:tcPr marL="107261" marR="1072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759</a:t>
                      </a:r>
                      <a:endParaRPr lang="en-IN" sz="3600" dirty="0"/>
                    </a:p>
                  </a:txBody>
                  <a:tcPr marL="107261" marR="107261"/>
                </a:tc>
                <a:extLst>
                  <a:ext uri="{0D108BD9-81ED-4DB2-BD59-A6C34878D82A}">
                    <a16:rowId xmlns:a16="http://schemas.microsoft.com/office/drawing/2014/main" val="130486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B404-6225-4E52-B9CF-8C53F3BA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Trip Advisor Review Classification</a:t>
            </a:r>
            <a:endParaRPr lang="en-IN" sz="4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34DE-0D1F-46B4-8CA8-A51A090D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6192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u="sng" dirty="0"/>
              <a:t>BUSINESS  OBJECTIVE </a:t>
            </a:r>
            <a:r>
              <a:rPr lang="en-US" sz="2800" dirty="0"/>
              <a:t>–</a:t>
            </a:r>
            <a:endParaRPr lang="en-IN" sz="2800" dirty="0"/>
          </a:p>
          <a:p>
            <a:pPr marL="36900" indent="0">
              <a:buNone/>
            </a:pPr>
            <a:endParaRPr lang="en-IN" sz="2800" dirty="0"/>
          </a:p>
          <a:p>
            <a:pPr marL="36900" indent="0">
              <a:buNone/>
            </a:pPr>
            <a:r>
              <a:rPr lang="en-IN" sz="2400" dirty="0"/>
              <a:t>Extract reviews from trip advisor for hotel of your choice and do check for positive, negative along with ratings. We have to classify reviews based on amenities of a hotel and identify key highlights.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IN" sz="3200" u="sng" dirty="0"/>
              <a:t>Hotel</a:t>
            </a:r>
            <a:r>
              <a:rPr lang="en-IN" sz="2400" dirty="0"/>
              <a:t> – </a:t>
            </a:r>
            <a:r>
              <a:rPr lang="en-IN" sz="2800" dirty="0"/>
              <a:t>Marina Bay Sands Singapore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635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9A2D-2DFB-438D-BBFF-1BBD6D0F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14260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u="sng" dirty="0"/>
              <a:t>Model Building</a:t>
            </a:r>
            <a:endParaRPr lang="en-IN" sz="6000" u="sng" dirty="0"/>
          </a:p>
        </p:txBody>
      </p:sp>
    </p:spTree>
    <p:extLst>
      <p:ext uri="{BB962C8B-B14F-4D97-AF65-F5344CB8AC3E}">
        <p14:creationId xmlns:p14="http://schemas.microsoft.com/office/powerpoint/2010/main" val="168053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F0CB-3E0C-41F5-AB2F-A3D1BE92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84" y="337929"/>
            <a:ext cx="10353762" cy="970450"/>
          </a:xfrm>
        </p:spPr>
        <p:txBody>
          <a:bodyPr/>
          <a:lstStyle/>
          <a:p>
            <a:r>
              <a:rPr lang="en-US" u="sng" dirty="0"/>
              <a:t>Random Forest Classifier</a:t>
            </a:r>
            <a:endParaRPr lang="en-IN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986A90-88CA-4C3F-8D5A-5F99CFAD9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1616766"/>
            <a:ext cx="7023652" cy="4996070"/>
          </a:xfrm>
        </p:spPr>
      </p:pic>
    </p:spTree>
    <p:extLst>
      <p:ext uri="{BB962C8B-B14F-4D97-AF65-F5344CB8AC3E}">
        <p14:creationId xmlns:p14="http://schemas.microsoft.com/office/powerpoint/2010/main" val="321510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AF6A-6AF8-42BE-B3C2-CEDFADA0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0939"/>
            <a:ext cx="10353762" cy="970450"/>
          </a:xfrm>
        </p:spPr>
        <p:txBody>
          <a:bodyPr/>
          <a:lstStyle/>
          <a:p>
            <a:r>
              <a:rPr lang="en-US" u="sng" dirty="0" err="1"/>
              <a:t>XGBoost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74B39-AB3D-49D5-BF26-980B84196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2" y="1510748"/>
            <a:ext cx="6957390" cy="4956313"/>
          </a:xfrm>
        </p:spPr>
      </p:pic>
    </p:spTree>
    <p:extLst>
      <p:ext uri="{BB962C8B-B14F-4D97-AF65-F5344CB8AC3E}">
        <p14:creationId xmlns:p14="http://schemas.microsoft.com/office/powerpoint/2010/main" val="162626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AA7E-956D-47E8-9799-D101C789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65" y="351183"/>
            <a:ext cx="10353762" cy="970450"/>
          </a:xfrm>
        </p:spPr>
        <p:txBody>
          <a:bodyPr/>
          <a:lstStyle/>
          <a:p>
            <a:r>
              <a:rPr lang="en-US" u="sng" dirty="0"/>
              <a:t>Support Vector Machine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AA9B0-E999-4E6A-915D-1FC18761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3" y="1590262"/>
            <a:ext cx="6626087" cy="4916556"/>
          </a:xfrm>
        </p:spPr>
      </p:pic>
    </p:spTree>
    <p:extLst>
      <p:ext uri="{BB962C8B-B14F-4D97-AF65-F5344CB8AC3E}">
        <p14:creationId xmlns:p14="http://schemas.microsoft.com/office/powerpoint/2010/main" val="374498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968B-7088-43A5-BEBC-6C115B1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10209"/>
            <a:ext cx="10353762" cy="970450"/>
          </a:xfrm>
        </p:spPr>
        <p:txBody>
          <a:bodyPr/>
          <a:lstStyle/>
          <a:p>
            <a:r>
              <a:rPr lang="en-US" u="sng" dirty="0"/>
              <a:t>Logistic Regression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8DA3BC-BB1B-4402-B783-71A8C6E1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1828774"/>
            <a:ext cx="5698434" cy="4519017"/>
          </a:xfrm>
        </p:spPr>
      </p:pic>
    </p:spTree>
    <p:extLst>
      <p:ext uri="{BB962C8B-B14F-4D97-AF65-F5344CB8AC3E}">
        <p14:creationId xmlns:p14="http://schemas.microsoft.com/office/powerpoint/2010/main" val="287148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52D-215A-441C-8BF1-0921D302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/>
              <a:t>Final Model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4648-4D15-41E7-9AAD-ACAF0C4C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37725"/>
            <a:ext cx="10353762" cy="167336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400" u="sng" dirty="0"/>
              <a:t>Random Forest Classifier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320999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4EA6C-AC8D-468A-AC60-DDF0901B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7" y="1398856"/>
            <a:ext cx="10351905" cy="406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6B7B8-D81E-4C28-AD8F-98835343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937864"/>
            <a:ext cx="6725589" cy="52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CF9F-1A13-4AE6-9550-E979958F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47697"/>
            <a:ext cx="10353762" cy="970450"/>
          </a:xfrm>
        </p:spPr>
        <p:txBody>
          <a:bodyPr>
            <a:noAutofit/>
          </a:bodyPr>
          <a:lstStyle/>
          <a:p>
            <a:r>
              <a:rPr lang="en-IN" sz="6600" u="sng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93428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F9D3E-D50D-4B20-94AF-DD523203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21" y="721997"/>
            <a:ext cx="6440557" cy="53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9ACF2B-A85A-4288-827A-4AABA9B6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" y="569843"/>
            <a:ext cx="10802858" cy="55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A749-D488-4293-80F6-9923FC5F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Web scraping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DD9B-27E1-4BAE-A887-B02170BD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US" sz="3200" u="sng" dirty="0"/>
          </a:p>
          <a:p>
            <a:pPr marL="36900" indent="0" algn="ctr">
              <a:buNone/>
            </a:pPr>
            <a:r>
              <a:rPr lang="en-US" sz="3200" u="sng" dirty="0"/>
              <a:t>Review Example</a:t>
            </a:r>
            <a:endParaRPr lang="en-IN" sz="32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697A2-90DB-493A-8BBB-3D6DA2C82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8" y="3247338"/>
            <a:ext cx="10155067" cy="28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6D48D-8973-44BE-BE6D-033DED104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6" y="728870"/>
            <a:ext cx="6665842" cy="55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2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FBDDC-06AE-4460-8E13-EAEBE234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768627"/>
            <a:ext cx="6573079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488-FF4F-4D03-9FCA-B8CBA8C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2DDD-C33A-4AB9-B48C-D37410E3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IN" sz="2400" dirty="0"/>
              <a:t>HARISH SONI </a:t>
            </a:r>
          </a:p>
          <a:p>
            <a:r>
              <a:rPr lang="en-IN" sz="2400" dirty="0"/>
              <a:t>PRAJWAL DHUMAL</a:t>
            </a:r>
          </a:p>
          <a:p>
            <a:r>
              <a:rPr lang="en-IN" sz="2400" dirty="0"/>
              <a:t>SARFARAZ ANSARI</a:t>
            </a:r>
          </a:p>
          <a:p>
            <a:r>
              <a:rPr lang="en-IN" sz="2400" dirty="0"/>
              <a:t>CHANDAN N.</a:t>
            </a:r>
          </a:p>
          <a:p>
            <a:r>
              <a:rPr lang="en-US" sz="2400" dirty="0">
                <a:solidFill>
                  <a:schemeClr val="lt2"/>
                </a:solidFill>
              </a:rPr>
              <a:t>MOHAMMED UMAR FAROOQ</a:t>
            </a:r>
          </a:p>
          <a:p>
            <a:r>
              <a:rPr lang="en-US" sz="2400" dirty="0">
                <a:solidFill>
                  <a:schemeClr val="lt2"/>
                </a:solidFill>
              </a:rPr>
              <a:t>SAINATH DAHIBHATE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09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34F5-BD84-4E92-9EE9-E64C89B8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1224814"/>
            <a:ext cx="9276522" cy="4408371"/>
          </a:xfrm>
        </p:spPr>
      </p:pic>
    </p:spTree>
    <p:extLst>
      <p:ext uri="{BB962C8B-B14F-4D97-AF65-F5344CB8AC3E}">
        <p14:creationId xmlns:p14="http://schemas.microsoft.com/office/powerpoint/2010/main" val="34902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BFE-3321-4793-9BFB-B36FA51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1304"/>
            <a:ext cx="10353762" cy="970450"/>
          </a:xfrm>
        </p:spPr>
        <p:txBody>
          <a:bodyPr/>
          <a:lstStyle/>
          <a:p>
            <a:r>
              <a:rPr lang="en-US" u="sng" dirty="0"/>
              <a:t>Cleaning Reviews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7C830-F471-4036-93FA-A140DEBD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8" y="1470991"/>
            <a:ext cx="7712764" cy="5055705"/>
          </a:xfrm>
        </p:spPr>
      </p:pic>
    </p:spTree>
    <p:extLst>
      <p:ext uri="{BB962C8B-B14F-4D97-AF65-F5344CB8AC3E}">
        <p14:creationId xmlns:p14="http://schemas.microsoft.com/office/powerpoint/2010/main" val="377197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3E8A-29E0-46C2-AFBB-13561CAF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u="sng" dirty="0"/>
              <a:t>Exploratory Data Analysis</a:t>
            </a:r>
            <a:endParaRPr lang="en-IN" sz="6000" u="sng" dirty="0"/>
          </a:p>
        </p:txBody>
      </p:sp>
    </p:spTree>
    <p:extLst>
      <p:ext uri="{BB962C8B-B14F-4D97-AF65-F5344CB8AC3E}">
        <p14:creationId xmlns:p14="http://schemas.microsoft.com/office/powerpoint/2010/main" val="364989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0F35-D6A1-4D68-8C0C-D9FB09B2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Frequency of words</a:t>
            </a:r>
            <a:endParaRPr lang="en-IN" sz="4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89D17-1BDF-488E-B337-C24B407DB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6" y="2275474"/>
            <a:ext cx="9516803" cy="3767517"/>
          </a:xfrm>
        </p:spPr>
      </p:pic>
    </p:spTree>
    <p:extLst>
      <p:ext uri="{BB962C8B-B14F-4D97-AF65-F5344CB8AC3E}">
        <p14:creationId xmlns:p14="http://schemas.microsoft.com/office/powerpoint/2010/main" val="9135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93C1-7134-45EC-87DB-BAD2A399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Boxplot (Review length including stop words)</a:t>
            </a:r>
            <a:endParaRPr lang="en-IN" sz="36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D34A1-4DB7-4793-AF13-BE931413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6" y="2177142"/>
            <a:ext cx="5632174" cy="3806215"/>
          </a:xfrm>
        </p:spPr>
      </p:pic>
    </p:spTree>
    <p:extLst>
      <p:ext uri="{BB962C8B-B14F-4D97-AF65-F5344CB8AC3E}">
        <p14:creationId xmlns:p14="http://schemas.microsoft.com/office/powerpoint/2010/main" val="414706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5FE-EB1F-4D3A-8E6E-B77A55F6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66" y="159026"/>
            <a:ext cx="10353762" cy="970450"/>
          </a:xfrm>
        </p:spPr>
        <p:txBody>
          <a:bodyPr>
            <a:normAutofit/>
          </a:bodyPr>
          <a:lstStyle/>
          <a:p>
            <a:r>
              <a:rPr lang="en-US" sz="4400" u="sng" dirty="0"/>
              <a:t>Rating Distribution</a:t>
            </a:r>
            <a:endParaRPr lang="en-IN" sz="4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F6E32-02C2-403F-9673-432A26083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1222241"/>
            <a:ext cx="9250018" cy="5364089"/>
          </a:xfrm>
        </p:spPr>
      </p:pic>
    </p:spTree>
    <p:extLst>
      <p:ext uri="{BB962C8B-B14F-4D97-AF65-F5344CB8AC3E}">
        <p14:creationId xmlns:p14="http://schemas.microsoft.com/office/powerpoint/2010/main" val="1239728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195</TotalTime>
  <Words>169</Words>
  <Application>Microsoft Office PowerPoint</Application>
  <PresentationFormat>Widescreen</PresentationFormat>
  <Paragraphs>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Calisto MT</vt:lpstr>
      <vt:lpstr>Wingdings 2</vt:lpstr>
      <vt:lpstr>Slate</vt:lpstr>
      <vt:lpstr>PROJECT - 39</vt:lpstr>
      <vt:lpstr>Trip Advisor Review Classification</vt:lpstr>
      <vt:lpstr>Web scraping</vt:lpstr>
      <vt:lpstr>PowerPoint Presentation</vt:lpstr>
      <vt:lpstr>Cleaning Reviews</vt:lpstr>
      <vt:lpstr>Exploratory Data Analysis</vt:lpstr>
      <vt:lpstr>Frequency of words</vt:lpstr>
      <vt:lpstr>Boxplot (Review length including stop words)</vt:lpstr>
      <vt:lpstr>Rating Distribution</vt:lpstr>
      <vt:lpstr>Percentage of ratings</vt:lpstr>
      <vt:lpstr>Word Cloud</vt:lpstr>
      <vt:lpstr>15 Most frequent words in hotel reviews</vt:lpstr>
      <vt:lpstr>Distribution plot </vt:lpstr>
      <vt:lpstr>Boxplot</vt:lpstr>
      <vt:lpstr>Word Cloud (Positive Reviews)</vt:lpstr>
      <vt:lpstr>Word Cloud (Negative Reviews)</vt:lpstr>
      <vt:lpstr>30 Most Frequent Bigrams in Hotel Reviews</vt:lpstr>
      <vt:lpstr>40 Most Frequent Trigrams in Hotel Reviews</vt:lpstr>
      <vt:lpstr>Reviews after final processing</vt:lpstr>
      <vt:lpstr>Model Building</vt:lpstr>
      <vt:lpstr>Random Forest Classifier</vt:lpstr>
      <vt:lpstr>XGBoost</vt:lpstr>
      <vt:lpstr>Support Vector Machine</vt:lpstr>
      <vt:lpstr>Logistic Regression</vt:lpstr>
      <vt:lpstr>Final Model</vt:lpstr>
      <vt:lpstr>PowerPoint Presentation</vt:lpstr>
      <vt:lpstr>Deployment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- 39</dc:title>
  <dc:creator>Prajwal</dc:creator>
  <cp:lastModifiedBy>Prajwal</cp:lastModifiedBy>
  <cp:revision>20</cp:revision>
  <dcterms:created xsi:type="dcterms:W3CDTF">2021-01-06T16:52:32Z</dcterms:created>
  <dcterms:modified xsi:type="dcterms:W3CDTF">2021-01-17T07:27:51Z</dcterms:modified>
</cp:coreProperties>
</file>