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8" r:id="rId1"/>
  </p:sldMasterIdLst>
  <p:sldIdLst>
    <p:sldId id="256" r:id="rId2"/>
    <p:sldId id="257" r:id="rId3"/>
    <p:sldId id="258" r:id="rId4"/>
    <p:sldId id="259" r:id="rId5"/>
    <p:sldId id="278" r:id="rId6"/>
    <p:sldId id="281" r:id="rId7"/>
    <p:sldId id="265" r:id="rId8"/>
    <p:sldId id="273" r:id="rId9"/>
    <p:sldId id="260" r:id="rId10"/>
    <p:sldId id="274" r:id="rId11"/>
    <p:sldId id="282" r:id="rId12"/>
    <p:sldId id="271" r:id="rId13"/>
    <p:sldId id="277" r:id="rId14"/>
    <p:sldId id="262" r:id="rId15"/>
    <p:sldId id="261" r:id="rId16"/>
    <p:sldId id="264" r:id="rId17"/>
    <p:sldId id="272" r:id="rId18"/>
    <p:sldId id="276" r:id="rId19"/>
    <p:sldId id="280"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CDFED4-53DD-4910-B464-F92702ACF9FA}">
          <p14:sldIdLst>
            <p14:sldId id="256"/>
            <p14:sldId id="257"/>
            <p14:sldId id="258"/>
            <p14:sldId id="259"/>
            <p14:sldId id="278"/>
            <p14:sldId id="281"/>
            <p14:sldId id="265"/>
            <p14:sldId id="273"/>
            <p14:sldId id="260"/>
            <p14:sldId id="274"/>
            <p14:sldId id="282"/>
            <p14:sldId id="271"/>
            <p14:sldId id="277"/>
            <p14:sldId id="262"/>
            <p14:sldId id="261"/>
            <p14:sldId id="264"/>
            <p14:sldId id="272"/>
            <p14:sldId id="276"/>
            <p14:sldId id="280"/>
            <p14:sldId id="27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runal Dhole" initials="MD" lastIdx="1" clrIdx="0">
    <p:extLst>
      <p:ext uri="{19B8F6BF-5375-455C-9EA6-DF929625EA0E}">
        <p15:presenceInfo xmlns:p15="http://schemas.microsoft.com/office/powerpoint/2012/main" userId="df935ff34ffebd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p:scale>
          <a:sx n="75" d="100"/>
          <a:sy n="75" d="100"/>
        </p:scale>
        <p:origin x="835"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9001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0519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31690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799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28305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57931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4935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995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7954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33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4066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0581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6318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5376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953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2168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11/21/2020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55813535"/>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77AEA-40F9-43E9-AA45-8C89E79DADB6}"/>
              </a:ext>
            </a:extLst>
          </p:cNvPr>
          <p:cNvSpPr>
            <a:spLocks noGrp="1"/>
          </p:cNvSpPr>
          <p:nvPr>
            <p:ph type="ctrTitle"/>
          </p:nvPr>
        </p:nvSpPr>
        <p:spPr>
          <a:xfrm>
            <a:off x="345233" y="97136"/>
            <a:ext cx="11532636" cy="1657019"/>
          </a:xfrm>
        </p:spPr>
        <p:txBody>
          <a:bodyPr>
            <a:normAutofit fontScale="90000"/>
          </a:bodyPr>
          <a:lstStyle/>
          <a:p>
            <a:pPr algn="ctr"/>
            <a:r>
              <a:rPr lang="en-IN" i="1" dirty="0">
                <a:solidFill>
                  <a:schemeClr val="tx1">
                    <a:lumMod val="75000"/>
                  </a:schemeClr>
                </a:solidFill>
                <a:effectLst>
                  <a:outerShdw blurRad="38100" dist="38100" dir="2700000" algn="tl">
                    <a:srgbClr val="000000">
                      <a:alpha val="43137"/>
                    </a:srgbClr>
                  </a:outerShdw>
                </a:effectLst>
              </a:rPr>
              <a:t>G.H. RAISONI COLLEGE OF ENGINEERING &amp; MANAGEMENT, PUNE</a:t>
            </a:r>
          </a:p>
        </p:txBody>
      </p:sp>
      <p:sp>
        <p:nvSpPr>
          <p:cNvPr id="3" name="Subtitle 2">
            <a:extLst>
              <a:ext uri="{FF2B5EF4-FFF2-40B4-BE49-F238E27FC236}">
                <a16:creationId xmlns:a16="http://schemas.microsoft.com/office/drawing/2014/main" id="{CF3F28AB-A77E-41AF-A1C5-D26B97EB2460}"/>
              </a:ext>
            </a:extLst>
          </p:cNvPr>
          <p:cNvSpPr>
            <a:spLocks noGrp="1"/>
          </p:cNvSpPr>
          <p:nvPr>
            <p:ph type="subTitle" idx="1"/>
          </p:nvPr>
        </p:nvSpPr>
        <p:spPr>
          <a:xfrm>
            <a:off x="345234" y="2133600"/>
            <a:ext cx="11337848" cy="4528456"/>
          </a:xfrm>
        </p:spPr>
        <p:txBody>
          <a:bodyPr>
            <a:normAutofit/>
          </a:bodyPr>
          <a:lstStyle/>
          <a:p>
            <a:pPr algn="l"/>
            <a:r>
              <a:rPr lang="en-IN" sz="2400" i="1" dirty="0">
                <a:solidFill>
                  <a:srgbClr val="FF0000"/>
                </a:solidFill>
              </a:rPr>
              <a:t>GROUP NUMBER   : </a:t>
            </a:r>
            <a:r>
              <a:rPr lang="en-IN" sz="2400" dirty="0">
                <a:solidFill>
                  <a:schemeClr val="tx1"/>
                </a:solidFill>
              </a:rPr>
              <a:t>A3</a:t>
            </a:r>
          </a:p>
          <a:p>
            <a:pPr algn="l"/>
            <a:r>
              <a:rPr lang="en-IN" sz="2400" i="1" dirty="0">
                <a:solidFill>
                  <a:srgbClr val="FF0000"/>
                </a:solidFill>
              </a:rPr>
              <a:t>NAME &amp; ROLL NO :</a:t>
            </a:r>
          </a:p>
          <a:p>
            <a:pPr algn="l"/>
            <a:r>
              <a:rPr lang="en-IN" sz="2400" dirty="0">
                <a:solidFill>
                  <a:schemeClr val="tx1"/>
                </a:solidFill>
              </a:rPr>
              <a:t>	PRAJWAL BHOYAR   ( BCOA07 )</a:t>
            </a:r>
          </a:p>
          <a:p>
            <a:pPr algn="l"/>
            <a:r>
              <a:rPr lang="en-IN" sz="2400" dirty="0">
                <a:solidFill>
                  <a:schemeClr val="tx1"/>
                </a:solidFill>
              </a:rPr>
              <a:t>	ADITYA BUTLEY       ( BCOA08 )</a:t>
            </a:r>
          </a:p>
          <a:p>
            <a:pPr algn="l"/>
            <a:r>
              <a:rPr lang="en-IN" sz="2400" dirty="0">
                <a:solidFill>
                  <a:schemeClr val="tx1"/>
                </a:solidFill>
              </a:rPr>
              <a:t>	SUMEDH DHOLE      ( BCOA14 )</a:t>
            </a:r>
          </a:p>
          <a:p>
            <a:pPr algn="l"/>
            <a:r>
              <a:rPr lang="en-IN" sz="2400" dirty="0">
                <a:solidFill>
                  <a:schemeClr val="tx1"/>
                </a:solidFill>
              </a:rPr>
              <a:t>	NISHAD JOSHI         ( BCOA16 )</a:t>
            </a:r>
          </a:p>
          <a:p>
            <a:pPr algn="l"/>
            <a:r>
              <a:rPr lang="en-IN" sz="2400" dirty="0">
                <a:solidFill>
                  <a:srgbClr val="FF0000"/>
                </a:solidFill>
              </a:rPr>
              <a:t>Guide &amp; Mentor :</a:t>
            </a:r>
          </a:p>
          <a:p>
            <a:pPr algn="l"/>
            <a:r>
              <a:rPr lang="en-IN" sz="2400" dirty="0">
                <a:solidFill>
                  <a:schemeClr val="tx1"/>
                </a:solidFill>
              </a:rPr>
              <a:t>	DR. Aniruddha Rumale </a:t>
            </a:r>
          </a:p>
        </p:txBody>
      </p:sp>
    </p:spTree>
    <p:extLst>
      <p:ext uri="{BB962C8B-B14F-4D97-AF65-F5344CB8AC3E}">
        <p14:creationId xmlns:p14="http://schemas.microsoft.com/office/powerpoint/2010/main" val="387591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7494"/>
          </a:xfrm>
        </p:spPr>
        <p:txBody>
          <a:bodyPr>
            <a:normAutofit/>
          </a:bodyPr>
          <a:lstStyle/>
          <a:p>
            <a:pPr algn="ctr"/>
            <a:r>
              <a:rPr lang="en-IN" sz="4000" i="1" dirty="0" err="1">
                <a:solidFill>
                  <a:srgbClr val="FF0000"/>
                </a:solidFill>
              </a:rPr>
              <a:t>Yolo</a:t>
            </a:r>
            <a:endParaRPr lang="en-IN" dirty="0">
              <a:solidFill>
                <a:srgbClr val="FF0000"/>
              </a:solidFill>
            </a:endParaRPr>
          </a:p>
        </p:txBody>
      </p:sp>
      <p:sp>
        <p:nvSpPr>
          <p:cNvPr id="3" name="Content Placeholder 2"/>
          <p:cNvSpPr>
            <a:spLocks noGrp="1"/>
          </p:cNvSpPr>
          <p:nvPr>
            <p:ph idx="1"/>
          </p:nvPr>
        </p:nvSpPr>
        <p:spPr>
          <a:xfrm>
            <a:off x="677334" y="1420427"/>
            <a:ext cx="9061470" cy="5104660"/>
          </a:xfrm>
        </p:spPr>
        <p:txBody>
          <a:bodyPr>
            <a:normAutofit/>
          </a:bodyPr>
          <a:lstStyle/>
          <a:p>
            <a:r>
              <a:rPr lang="en-IN" sz="2000" dirty="0"/>
              <a:t>You only look once: a simple conventional neural network approach which has both great result and high speed, allowing  for the first time real time object detection.</a:t>
            </a:r>
          </a:p>
          <a:p>
            <a:r>
              <a:rPr lang="en-US" sz="2000" dirty="0">
                <a:latin typeface="Merriweather"/>
              </a:rPr>
              <a:t>You Only Look Once or YOLO is one of the popular algorithms in object detection used by the researchers around the globe. According to the researchers at Facebook AI Research, the unified architecture of YOLO is extremely fast in manner. The base YOLO model processes images in real-time at 45 frames per second, while the smaller version of the network, Fast YOLO processes an astounding 155 frames per second while still achieving double of other real-time detectors. This algorithm outperforms the other detection methods, including DPM and R-CNN, when generalizing from natural images to other domains like artwork.</a:t>
            </a:r>
            <a:r>
              <a:rPr lang="en-IN" sz="2000" dirty="0"/>
              <a:t> </a:t>
            </a:r>
          </a:p>
        </p:txBody>
      </p:sp>
    </p:spTree>
    <p:extLst>
      <p:ext uri="{BB962C8B-B14F-4D97-AF65-F5344CB8AC3E}">
        <p14:creationId xmlns:p14="http://schemas.microsoft.com/office/powerpoint/2010/main" val="1770174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68DD43C-F4BF-4662-AFE2-019AB1801C26}"/>
              </a:ext>
            </a:extLst>
          </p:cNvPr>
          <p:cNvPicPr>
            <a:picLocks noGrp="1" noChangeAspect="1"/>
          </p:cNvPicPr>
          <p:nvPr>
            <p:ph idx="1"/>
          </p:nvPr>
        </p:nvPicPr>
        <p:blipFill>
          <a:blip r:embed="rId2"/>
          <a:stretch>
            <a:fillRect/>
          </a:stretch>
        </p:blipFill>
        <p:spPr>
          <a:xfrm>
            <a:off x="5621015" y="222110"/>
            <a:ext cx="2802024" cy="2965477"/>
          </a:xfrm>
          <a:prstGeom prst="rect">
            <a:avLst/>
          </a:prstGeom>
        </p:spPr>
      </p:pic>
      <p:pic>
        <p:nvPicPr>
          <p:cNvPr id="5" name="Picture 4">
            <a:extLst>
              <a:ext uri="{FF2B5EF4-FFF2-40B4-BE49-F238E27FC236}">
                <a16:creationId xmlns:a16="http://schemas.microsoft.com/office/drawing/2014/main" id="{B3FD0337-B042-466C-A076-12836935042F}"/>
              </a:ext>
            </a:extLst>
          </p:cNvPr>
          <p:cNvPicPr>
            <a:picLocks noChangeAspect="1"/>
          </p:cNvPicPr>
          <p:nvPr/>
        </p:nvPicPr>
        <p:blipFill rotWithShape="1">
          <a:blip r:embed="rId3"/>
          <a:srcRect l="3871"/>
          <a:stretch/>
        </p:blipFill>
        <p:spPr>
          <a:xfrm>
            <a:off x="8060730" y="3478694"/>
            <a:ext cx="4131270" cy="2887029"/>
          </a:xfrm>
          <a:prstGeom prst="rect">
            <a:avLst/>
          </a:prstGeom>
        </p:spPr>
      </p:pic>
      <p:pic>
        <p:nvPicPr>
          <p:cNvPr id="6" name="Picture 5">
            <a:extLst>
              <a:ext uri="{FF2B5EF4-FFF2-40B4-BE49-F238E27FC236}">
                <a16:creationId xmlns:a16="http://schemas.microsoft.com/office/drawing/2014/main" id="{E7C85196-5BB8-4299-ABF7-6CF682073B78}"/>
              </a:ext>
            </a:extLst>
          </p:cNvPr>
          <p:cNvPicPr>
            <a:picLocks noChangeAspect="1"/>
          </p:cNvPicPr>
          <p:nvPr/>
        </p:nvPicPr>
        <p:blipFill>
          <a:blip r:embed="rId4"/>
          <a:stretch>
            <a:fillRect/>
          </a:stretch>
        </p:blipFill>
        <p:spPr>
          <a:xfrm>
            <a:off x="8060730" y="3478694"/>
            <a:ext cx="2299317" cy="502964"/>
          </a:xfrm>
          <a:prstGeom prst="rect">
            <a:avLst/>
          </a:prstGeom>
        </p:spPr>
      </p:pic>
      <p:sp>
        <p:nvSpPr>
          <p:cNvPr id="7" name="Arrow: Right 6">
            <a:extLst>
              <a:ext uri="{FF2B5EF4-FFF2-40B4-BE49-F238E27FC236}">
                <a16:creationId xmlns:a16="http://schemas.microsoft.com/office/drawing/2014/main" id="{3DC2C1C4-EA82-41E2-97EF-ACBB83A6D4FB}"/>
              </a:ext>
            </a:extLst>
          </p:cNvPr>
          <p:cNvSpPr/>
          <p:nvPr/>
        </p:nvSpPr>
        <p:spPr>
          <a:xfrm>
            <a:off x="4060235" y="1287597"/>
            <a:ext cx="1269507" cy="83450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93596001-0FAE-49C7-BACD-0A4B38E2DD7E}"/>
              </a:ext>
            </a:extLst>
          </p:cNvPr>
          <p:cNvPicPr>
            <a:picLocks noChangeAspect="1"/>
          </p:cNvPicPr>
          <p:nvPr/>
        </p:nvPicPr>
        <p:blipFill>
          <a:blip r:embed="rId5"/>
          <a:stretch>
            <a:fillRect/>
          </a:stretch>
        </p:blipFill>
        <p:spPr>
          <a:xfrm>
            <a:off x="903507" y="189577"/>
            <a:ext cx="2865456" cy="3030545"/>
          </a:xfrm>
          <a:prstGeom prst="rect">
            <a:avLst/>
          </a:prstGeom>
        </p:spPr>
      </p:pic>
      <p:sp>
        <p:nvSpPr>
          <p:cNvPr id="11" name="Arrow: Bent 10">
            <a:extLst>
              <a:ext uri="{FF2B5EF4-FFF2-40B4-BE49-F238E27FC236}">
                <a16:creationId xmlns:a16="http://schemas.microsoft.com/office/drawing/2014/main" id="{E5C9C966-0351-44F7-8F3E-FB5868A19BD5}"/>
              </a:ext>
            </a:extLst>
          </p:cNvPr>
          <p:cNvSpPr/>
          <p:nvPr/>
        </p:nvSpPr>
        <p:spPr>
          <a:xfrm rot="5400000">
            <a:off x="8814506" y="1334489"/>
            <a:ext cx="1515863" cy="1575218"/>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12" name="TextBox 11">
            <a:extLst>
              <a:ext uri="{FF2B5EF4-FFF2-40B4-BE49-F238E27FC236}">
                <a16:creationId xmlns:a16="http://schemas.microsoft.com/office/drawing/2014/main" id="{E4A7529C-2859-4471-A763-FDEEBC70C586}"/>
              </a:ext>
            </a:extLst>
          </p:cNvPr>
          <p:cNvSpPr txBox="1"/>
          <p:nvPr/>
        </p:nvSpPr>
        <p:spPr>
          <a:xfrm>
            <a:off x="860173" y="3195961"/>
            <a:ext cx="2886203" cy="276999"/>
          </a:xfrm>
          <a:prstGeom prst="rect">
            <a:avLst/>
          </a:prstGeom>
          <a:noFill/>
        </p:spPr>
        <p:txBody>
          <a:bodyPr wrap="square" rtlCol="0">
            <a:spAutoFit/>
          </a:bodyPr>
          <a:lstStyle/>
          <a:p>
            <a:pPr algn="ctr"/>
            <a:r>
              <a:rPr lang="en-IN" sz="1200" dirty="0"/>
              <a:t>Grid divided into (</a:t>
            </a:r>
            <a:r>
              <a:rPr lang="en-IN" sz="1200" dirty="0" err="1"/>
              <a:t>SxS</a:t>
            </a:r>
            <a:r>
              <a:rPr lang="en-IN" sz="1200" dirty="0"/>
              <a:t>) </a:t>
            </a:r>
          </a:p>
        </p:txBody>
      </p:sp>
      <p:sp>
        <p:nvSpPr>
          <p:cNvPr id="13" name="TextBox 12">
            <a:extLst>
              <a:ext uri="{FF2B5EF4-FFF2-40B4-BE49-F238E27FC236}">
                <a16:creationId xmlns:a16="http://schemas.microsoft.com/office/drawing/2014/main" id="{7999044A-72EE-4BDB-B0D2-C1E421530113}"/>
              </a:ext>
            </a:extLst>
          </p:cNvPr>
          <p:cNvSpPr txBox="1"/>
          <p:nvPr/>
        </p:nvSpPr>
        <p:spPr>
          <a:xfrm>
            <a:off x="5557583" y="3187587"/>
            <a:ext cx="2865456" cy="281866"/>
          </a:xfrm>
          <a:prstGeom prst="rect">
            <a:avLst/>
          </a:prstGeom>
          <a:noFill/>
        </p:spPr>
        <p:txBody>
          <a:bodyPr wrap="square" rtlCol="0">
            <a:spAutoFit/>
          </a:bodyPr>
          <a:lstStyle/>
          <a:p>
            <a:pPr algn="ctr"/>
            <a:r>
              <a:rPr lang="en-IN" sz="1200" dirty="0"/>
              <a:t>Different classes </a:t>
            </a:r>
          </a:p>
        </p:txBody>
      </p:sp>
      <p:sp>
        <p:nvSpPr>
          <p:cNvPr id="14" name="TextBox 13">
            <a:extLst>
              <a:ext uri="{FF2B5EF4-FFF2-40B4-BE49-F238E27FC236}">
                <a16:creationId xmlns:a16="http://schemas.microsoft.com/office/drawing/2014/main" id="{B67277ED-BD33-4114-AE05-D6D1B6CC3E97}"/>
              </a:ext>
            </a:extLst>
          </p:cNvPr>
          <p:cNvSpPr txBox="1"/>
          <p:nvPr/>
        </p:nvSpPr>
        <p:spPr>
          <a:xfrm>
            <a:off x="8060730" y="6365723"/>
            <a:ext cx="4131270" cy="276999"/>
          </a:xfrm>
          <a:prstGeom prst="rect">
            <a:avLst/>
          </a:prstGeom>
          <a:noFill/>
        </p:spPr>
        <p:txBody>
          <a:bodyPr wrap="square" rtlCol="0">
            <a:spAutoFit/>
          </a:bodyPr>
          <a:lstStyle/>
          <a:p>
            <a:pPr algn="ctr"/>
            <a:r>
              <a:rPr lang="en-IN" sz="1200" dirty="0"/>
              <a:t>Bounding boxes are estimated</a:t>
            </a:r>
          </a:p>
        </p:txBody>
      </p:sp>
      <p:sp>
        <p:nvSpPr>
          <p:cNvPr id="15" name="TextBox 14">
            <a:extLst>
              <a:ext uri="{FF2B5EF4-FFF2-40B4-BE49-F238E27FC236}">
                <a16:creationId xmlns:a16="http://schemas.microsoft.com/office/drawing/2014/main" id="{AD2A77F1-5112-4D0B-ACC5-5C05EC458B17}"/>
              </a:ext>
            </a:extLst>
          </p:cNvPr>
          <p:cNvSpPr txBox="1"/>
          <p:nvPr/>
        </p:nvSpPr>
        <p:spPr>
          <a:xfrm>
            <a:off x="683760" y="4135738"/>
            <a:ext cx="6664960" cy="1292662"/>
          </a:xfrm>
          <a:prstGeom prst="rect">
            <a:avLst/>
          </a:prstGeom>
          <a:noFill/>
        </p:spPr>
        <p:txBody>
          <a:bodyPr wrap="square" rtlCol="0">
            <a:spAutoFit/>
          </a:bodyPr>
          <a:lstStyle/>
          <a:p>
            <a:pPr marL="285750" indent="-285750">
              <a:buFont typeface="Arial" panose="020B0604020202020204" pitchFamily="34" charset="0"/>
              <a:buChar char="•"/>
            </a:pPr>
            <a:r>
              <a:rPr lang="en-IN" sz="2000" dirty="0"/>
              <a:t>Divide the input into a grids of size  S x S</a:t>
            </a:r>
          </a:p>
          <a:p>
            <a:pPr marL="285750" indent="-285750">
              <a:buFont typeface="Arial" panose="020B0604020202020204" pitchFamily="34" charset="0"/>
              <a:buChar char="•"/>
            </a:pPr>
            <a:r>
              <a:rPr lang="en-IN" sz="2000" dirty="0"/>
              <a:t>Predict a class and a bounding box of objects present in the grid for every grid location </a:t>
            </a:r>
          </a:p>
          <a:p>
            <a:endParaRPr lang="en-IN" dirty="0"/>
          </a:p>
        </p:txBody>
      </p:sp>
    </p:spTree>
    <p:extLst>
      <p:ext uri="{BB962C8B-B14F-4D97-AF65-F5344CB8AC3E}">
        <p14:creationId xmlns:p14="http://schemas.microsoft.com/office/powerpoint/2010/main" val="2065034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YOLO object detection with OpenCV - PyImageSearch">
            <a:extLst>
              <a:ext uri="{FF2B5EF4-FFF2-40B4-BE49-F238E27FC236}">
                <a16:creationId xmlns:a16="http://schemas.microsoft.com/office/drawing/2014/main" id="{EB6C1A22-306A-466A-B87E-CAA1B05142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832" y="354557"/>
            <a:ext cx="10182686" cy="5833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904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1639" y="1416106"/>
            <a:ext cx="8472361" cy="1631216"/>
          </a:xfrm>
          <a:prstGeom prst="rect">
            <a:avLst/>
          </a:prstGeom>
        </p:spPr>
        <p:txBody>
          <a:bodyPr wrap="square">
            <a:spAutoFit/>
          </a:bodyPr>
          <a:lstStyle/>
          <a:p>
            <a:r>
              <a:rPr lang="en-US" sz="2000" dirty="0"/>
              <a:t>Our detection network has 24 convolutional layers followed by 2 fully connected layers. Alternating 1 × 1 convolutional layers reduce the features space from preceding layers. We pretrain the convolutional layers on the ImageNet classification task at half the resolution (224 × 224 input image) and then double the resolution for detection.</a:t>
            </a:r>
            <a:endParaRPr lang="en-IN" sz="2000" dirty="0"/>
          </a:p>
        </p:txBody>
      </p:sp>
      <p:sp>
        <p:nvSpPr>
          <p:cNvPr id="3" name="TextBox 2"/>
          <p:cNvSpPr txBox="1"/>
          <p:nvPr/>
        </p:nvSpPr>
        <p:spPr>
          <a:xfrm>
            <a:off x="590718" y="517890"/>
            <a:ext cx="10177895" cy="707886"/>
          </a:xfrm>
          <a:prstGeom prst="rect">
            <a:avLst/>
          </a:prstGeom>
          <a:noFill/>
        </p:spPr>
        <p:txBody>
          <a:bodyPr wrap="square" rtlCol="0">
            <a:spAutoFit/>
          </a:bodyPr>
          <a:lstStyle/>
          <a:p>
            <a:pPr algn="ctr"/>
            <a:r>
              <a:rPr lang="en-IN" sz="4000" dirty="0">
                <a:solidFill>
                  <a:srgbClr val="FF0000"/>
                </a:solidFill>
              </a:rPr>
              <a:t>Architecture</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5423" t="22884" r="26709" b="45079"/>
          <a:stretch/>
        </p:blipFill>
        <p:spPr>
          <a:xfrm>
            <a:off x="1114044" y="3237652"/>
            <a:ext cx="7587550" cy="2856488"/>
          </a:xfrm>
          <a:prstGeom prst="rect">
            <a:avLst/>
          </a:prstGeom>
        </p:spPr>
      </p:pic>
    </p:spTree>
    <p:extLst>
      <p:ext uri="{BB962C8B-B14F-4D97-AF65-F5344CB8AC3E}">
        <p14:creationId xmlns:p14="http://schemas.microsoft.com/office/powerpoint/2010/main" val="2561705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C8D4-2B2D-4CA4-8F0E-48F338988E9C}"/>
              </a:ext>
            </a:extLst>
          </p:cNvPr>
          <p:cNvSpPr>
            <a:spLocks noGrp="1"/>
          </p:cNvSpPr>
          <p:nvPr>
            <p:ph type="title"/>
          </p:nvPr>
        </p:nvSpPr>
        <p:spPr>
          <a:xfrm>
            <a:off x="913149" y="0"/>
            <a:ext cx="10364451" cy="1066801"/>
          </a:xfrm>
        </p:spPr>
        <p:txBody>
          <a:bodyPr>
            <a:normAutofit/>
          </a:bodyPr>
          <a:lstStyle/>
          <a:p>
            <a:pPr algn="ctr"/>
            <a:r>
              <a:rPr lang="en-IN" sz="4000" i="1" dirty="0">
                <a:solidFill>
                  <a:srgbClr val="FF0000"/>
                </a:solidFill>
              </a:rPr>
              <a:t>Difficulties and problems</a:t>
            </a:r>
          </a:p>
        </p:txBody>
      </p:sp>
      <p:sp>
        <p:nvSpPr>
          <p:cNvPr id="3" name="Content Placeholder 2">
            <a:extLst>
              <a:ext uri="{FF2B5EF4-FFF2-40B4-BE49-F238E27FC236}">
                <a16:creationId xmlns:a16="http://schemas.microsoft.com/office/drawing/2014/main" id="{4191965E-B028-4BE6-9F39-8723EFA41D22}"/>
              </a:ext>
            </a:extLst>
          </p:cNvPr>
          <p:cNvSpPr>
            <a:spLocks noGrp="1"/>
          </p:cNvSpPr>
          <p:nvPr>
            <p:ph idx="1"/>
          </p:nvPr>
        </p:nvSpPr>
        <p:spPr>
          <a:xfrm>
            <a:off x="542925" y="914400"/>
            <a:ext cx="11215688" cy="5657850"/>
          </a:xfrm>
        </p:spPr>
        <p:txBody>
          <a:bodyPr>
            <a:normAutofit/>
          </a:bodyPr>
          <a:lstStyle/>
          <a:p>
            <a:pPr marL="457200" indent="-457200">
              <a:buFont typeface="+mj-lt"/>
              <a:buAutoNum type="arabicPeriod"/>
            </a:pPr>
            <a:r>
              <a:rPr lang="en-IN" sz="2400" dirty="0"/>
              <a:t>illumination - The lightning conditions may differ during the course of the day. also the weather condition may affect the lightning in an image </a:t>
            </a:r>
          </a:p>
          <a:p>
            <a:pPr marL="457200" indent="-457200">
              <a:buFont typeface="+mj-lt"/>
              <a:buAutoNum type="arabicPeriod"/>
            </a:pPr>
            <a:r>
              <a:rPr lang="en-IN" sz="2400" dirty="0"/>
              <a:t>Positioning - the change in position must not affect object detection.</a:t>
            </a:r>
          </a:p>
          <a:p>
            <a:pPr marL="457200" indent="-457200">
              <a:buFont typeface="+mj-lt"/>
              <a:buAutoNum type="arabicPeriod"/>
            </a:pPr>
            <a:r>
              <a:rPr lang="en-IN" sz="2400" dirty="0"/>
              <a:t>Rotation – the image can be in rotated form. </a:t>
            </a:r>
          </a:p>
          <a:p>
            <a:pPr marL="457200" indent="-457200">
              <a:buFont typeface="+mj-lt"/>
              <a:buAutoNum type="arabicPeriod"/>
            </a:pPr>
            <a:r>
              <a:rPr lang="en-IN" sz="2400" dirty="0"/>
              <a:t>Mirroring – the mirrored image must be recognised.</a:t>
            </a:r>
          </a:p>
          <a:p>
            <a:pPr marL="457200" indent="-457200">
              <a:buFont typeface="+mj-lt"/>
              <a:buAutoNum type="arabicPeriod"/>
            </a:pPr>
            <a:r>
              <a:rPr lang="en-IN" sz="2400" dirty="0"/>
              <a:t>Occlusion – the condition when the object in an image is not completely visible is referred to as occlusion.</a:t>
            </a:r>
          </a:p>
          <a:p>
            <a:pPr marL="457200" indent="-457200">
              <a:buFont typeface="+mj-lt"/>
              <a:buAutoNum type="arabicPeriod"/>
            </a:pPr>
            <a:r>
              <a:rPr lang="en-IN" sz="2400" dirty="0"/>
              <a:t>Scale – change in size must not affect recognition.</a:t>
            </a:r>
          </a:p>
        </p:txBody>
      </p:sp>
      <p:pic>
        <p:nvPicPr>
          <p:cNvPr id="5" name="Picture 4">
            <a:extLst>
              <a:ext uri="{FF2B5EF4-FFF2-40B4-BE49-F238E27FC236}">
                <a16:creationId xmlns:a16="http://schemas.microsoft.com/office/drawing/2014/main" id="{4E774957-7AA6-43A1-B194-4FFB4BE60CE5}"/>
              </a:ext>
            </a:extLst>
          </p:cNvPr>
          <p:cNvPicPr>
            <a:picLocks noChangeAspect="1"/>
          </p:cNvPicPr>
          <p:nvPr/>
        </p:nvPicPr>
        <p:blipFill rotWithShape="1">
          <a:blip r:embed="rId2"/>
          <a:srcRect l="4183" r="3034" b="8176"/>
          <a:stretch/>
        </p:blipFill>
        <p:spPr>
          <a:xfrm>
            <a:off x="4198580" y="5678694"/>
            <a:ext cx="4627984" cy="941011"/>
          </a:xfrm>
          <a:prstGeom prst="rect">
            <a:avLst/>
          </a:prstGeom>
        </p:spPr>
      </p:pic>
      <p:pic>
        <p:nvPicPr>
          <p:cNvPr id="6" name="Picture 5">
            <a:extLst>
              <a:ext uri="{FF2B5EF4-FFF2-40B4-BE49-F238E27FC236}">
                <a16:creationId xmlns:a16="http://schemas.microsoft.com/office/drawing/2014/main" id="{47739F52-39B2-430C-94ED-FCA9E0EEE6E6}"/>
              </a:ext>
            </a:extLst>
          </p:cNvPr>
          <p:cNvPicPr>
            <a:picLocks noChangeAspect="1"/>
          </p:cNvPicPr>
          <p:nvPr/>
        </p:nvPicPr>
        <p:blipFill>
          <a:blip r:embed="rId3"/>
          <a:stretch>
            <a:fillRect/>
          </a:stretch>
        </p:blipFill>
        <p:spPr>
          <a:xfrm>
            <a:off x="9482139" y="4657216"/>
            <a:ext cx="2276474" cy="1962489"/>
          </a:xfrm>
          <a:prstGeom prst="rect">
            <a:avLst/>
          </a:prstGeom>
        </p:spPr>
      </p:pic>
      <p:pic>
        <p:nvPicPr>
          <p:cNvPr id="7" name="Picture 6">
            <a:extLst>
              <a:ext uri="{FF2B5EF4-FFF2-40B4-BE49-F238E27FC236}">
                <a16:creationId xmlns:a16="http://schemas.microsoft.com/office/drawing/2014/main" id="{2FD89BF8-AC44-447A-ABCD-41A632BC3B85}"/>
              </a:ext>
            </a:extLst>
          </p:cNvPr>
          <p:cNvPicPr>
            <a:picLocks noChangeAspect="1"/>
          </p:cNvPicPr>
          <p:nvPr/>
        </p:nvPicPr>
        <p:blipFill>
          <a:blip r:embed="rId4"/>
          <a:stretch>
            <a:fillRect/>
          </a:stretch>
        </p:blipFill>
        <p:spPr>
          <a:xfrm>
            <a:off x="1056218" y="5678694"/>
            <a:ext cx="2256149" cy="895415"/>
          </a:xfrm>
          <a:prstGeom prst="rect">
            <a:avLst/>
          </a:prstGeom>
        </p:spPr>
      </p:pic>
    </p:spTree>
    <p:extLst>
      <p:ext uri="{BB962C8B-B14F-4D97-AF65-F5344CB8AC3E}">
        <p14:creationId xmlns:p14="http://schemas.microsoft.com/office/powerpoint/2010/main" val="48154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73AC6-B29F-40D6-BFCC-6D3316AE5FB8}"/>
              </a:ext>
            </a:extLst>
          </p:cNvPr>
          <p:cNvSpPr>
            <a:spLocks noGrp="1"/>
          </p:cNvSpPr>
          <p:nvPr>
            <p:ph type="title"/>
          </p:nvPr>
        </p:nvSpPr>
        <p:spPr>
          <a:xfrm>
            <a:off x="913775" y="443883"/>
            <a:ext cx="10364451" cy="927717"/>
          </a:xfrm>
        </p:spPr>
        <p:txBody>
          <a:bodyPr>
            <a:normAutofit/>
          </a:bodyPr>
          <a:lstStyle/>
          <a:p>
            <a:pPr algn="ctr"/>
            <a:r>
              <a:rPr lang="en-IN" sz="4000" i="1" dirty="0">
                <a:solidFill>
                  <a:srgbClr val="FF0000"/>
                </a:solidFill>
              </a:rPr>
              <a:t>Applications</a:t>
            </a:r>
          </a:p>
        </p:txBody>
      </p:sp>
      <p:sp>
        <p:nvSpPr>
          <p:cNvPr id="3" name="Content Placeholder 2">
            <a:extLst>
              <a:ext uri="{FF2B5EF4-FFF2-40B4-BE49-F238E27FC236}">
                <a16:creationId xmlns:a16="http://schemas.microsoft.com/office/drawing/2014/main" id="{AD3E68AA-CDE7-4F13-AAA1-F170DAB71F15}"/>
              </a:ext>
            </a:extLst>
          </p:cNvPr>
          <p:cNvSpPr>
            <a:spLocks noGrp="1"/>
          </p:cNvSpPr>
          <p:nvPr>
            <p:ph idx="1"/>
          </p:nvPr>
        </p:nvSpPr>
        <p:spPr>
          <a:xfrm>
            <a:off x="913774" y="1371600"/>
            <a:ext cx="10363826" cy="4419599"/>
          </a:xfrm>
        </p:spPr>
        <p:txBody>
          <a:bodyPr>
            <a:noAutofit/>
          </a:bodyPr>
          <a:lstStyle/>
          <a:p>
            <a:pPr marL="457200" indent="-457200">
              <a:buFont typeface="+mj-lt"/>
              <a:buAutoNum type="arabicPeriod"/>
            </a:pPr>
            <a:r>
              <a:rPr lang="en-IN" sz="2400" dirty="0"/>
              <a:t>Biometric recognition </a:t>
            </a:r>
          </a:p>
          <a:p>
            <a:pPr marL="457200" indent="-457200">
              <a:buFont typeface="+mj-lt"/>
              <a:buAutoNum type="arabicPeriod"/>
            </a:pPr>
            <a:r>
              <a:rPr lang="en-IN" sz="2400" dirty="0"/>
              <a:t>Wild life monitoring</a:t>
            </a:r>
          </a:p>
          <a:p>
            <a:pPr marL="457200" indent="-457200">
              <a:buFont typeface="+mj-lt"/>
              <a:buAutoNum type="arabicPeriod"/>
            </a:pPr>
            <a:r>
              <a:rPr lang="en-IN" sz="2400" dirty="0"/>
              <a:t>Surveillance </a:t>
            </a:r>
          </a:p>
          <a:p>
            <a:pPr marL="457200" indent="-457200">
              <a:buFont typeface="+mj-lt"/>
              <a:buAutoNum type="arabicPeriod"/>
            </a:pPr>
            <a:r>
              <a:rPr lang="en-IN" sz="2400" dirty="0"/>
              <a:t>Industrial inspection </a:t>
            </a:r>
          </a:p>
          <a:p>
            <a:pPr marL="457200" indent="-457200">
              <a:buFont typeface="+mj-lt"/>
              <a:buAutoNum type="arabicPeriod"/>
            </a:pPr>
            <a:r>
              <a:rPr lang="en-IN" sz="2400" dirty="0"/>
              <a:t>Robotics</a:t>
            </a:r>
          </a:p>
          <a:p>
            <a:pPr marL="457200" indent="-457200">
              <a:buFont typeface="+mj-lt"/>
              <a:buAutoNum type="arabicPeriod"/>
            </a:pPr>
            <a:r>
              <a:rPr lang="en-IN" sz="2400" dirty="0"/>
              <a:t>Medical analysis </a:t>
            </a:r>
          </a:p>
          <a:p>
            <a:pPr marL="457200" indent="-457200">
              <a:buFont typeface="+mj-lt"/>
              <a:buAutoNum type="arabicPeriod"/>
            </a:pPr>
            <a:r>
              <a:rPr lang="en-IN" sz="2400" dirty="0"/>
              <a:t>Lane detection in autonomous car </a:t>
            </a:r>
          </a:p>
          <a:p>
            <a:pPr marL="457200" indent="-457200">
              <a:buFont typeface="+mj-lt"/>
              <a:buAutoNum type="arabicPeriod"/>
            </a:pPr>
            <a:r>
              <a:rPr lang="en-IN" sz="2400" dirty="0"/>
              <a:t>Security </a:t>
            </a:r>
          </a:p>
        </p:txBody>
      </p:sp>
    </p:spTree>
    <p:extLst>
      <p:ext uri="{BB962C8B-B14F-4D97-AF65-F5344CB8AC3E}">
        <p14:creationId xmlns:p14="http://schemas.microsoft.com/office/powerpoint/2010/main" val="1965591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YOLO Object Detection with OpenCV and Python">
            <a:extLst>
              <a:ext uri="{FF2B5EF4-FFF2-40B4-BE49-F238E27FC236}">
                <a16:creationId xmlns:a16="http://schemas.microsoft.com/office/drawing/2014/main" id="{27F0E073-7DC0-48F6-8CB7-5500F6BF6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158" y="216882"/>
            <a:ext cx="4147826" cy="33215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mart Security Camera | Smart security cameras, Home security tips ...">
            <a:extLst>
              <a:ext uri="{FF2B5EF4-FFF2-40B4-BE49-F238E27FC236}">
                <a16:creationId xmlns:a16="http://schemas.microsoft.com/office/drawing/2014/main" id="{FD33EC7B-7F43-4AF0-B825-34EEE38DC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875" y="3364547"/>
            <a:ext cx="4391025" cy="329559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ands-On Tutorial on Real Time Lane Detection using OpenCV">
            <a:extLst>
              <a:ext uri="{FF2B5EF4-FFF2-40B4-BE49-F238E27FC236}">
                <a16:creationId xmlns:a16="http://schemas.microsoft.com/office/drawing/2014/main" id="{AA5B893A-743C-4F14-B1A6-0AA12CB9F5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9962" y="216882"/>
            <a:ext cx="5431260" cy="29692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3446B56-2DF6-4C69-9A61-B438E4F172FB}"/>
              </a:ext>
            </a:extLst>
          </p:cNvPr>
          <p:cNvPicPr>
            <a:picLocks noChangeAspect="1"/>
          </p:cNvPicPr>
          <p:nvPr/>
        </p:nvPicPr>
        <p:blipFill>
          <a:blip r:embed="rId5"/>
          <a:stretch>
            <a:fillRect/>
          </a:stretch>
        </p:blipFill>
        <p:spPr>
          <a:xfrm>
            <a:off x="2491362" y="3345527"/>
            <a:ext cx="4523243" cy="3295591"/>
          </a:xfrm>
          <a:prstGeom prst="rect">
            <a:avLst/>
          </a:prstGeom>
        </p:spPr>
      </p:pic>
    </p:spTree>
    <p:extLst>
      <p:ext uri="{BB962C8B-B14F-4D97-AF65-F5344CB8AC3E}">
        <p14:creationId xmlns:p14="http://schemas.microsoft.com/office/powerpoint/2010/main" val="3082123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864" y="1335186"/>
            <a:ext cx="9856100" cy="4708981"/>
          </a:xfrm>
          <a:prstGeom prst="rect">
            <a:avLst/>
          </a:prstGeom>
        </p:spPr>
        <p:txBody>
          <a:bodyPr wrap="square">
            <a:spAutoFit/>
          </a:bodyPr>
          <a:lstStyle/>
          <a:p>
            <a:pPr fontAlgn="base">
              <a:buFont typeface="Arial" panose="020B0604020202020204" pitchFamily="34" charset="0"/>
              <a:buChar char="•"/>
            </a:pPr>
            <a:r>
              <a:rPr lang="en-US" sz="2000" dirty="0">
                <a:latin typeface="inherit"/>
              </a:rPr>
              <a:t> Advantages: </a:t>
            </a:r>
          </a:p>
          <a:p>
            <a:pPr fontAlgn="base">
              <a:buFont typeface="Arial" panose="020B0604020202020204" pitchFamily="34" charset="0"/>
              <a:buChar char="•"/>
            </a:pPr>
            <a:endParaRPr lang="en-US" sz="2000" dirty="0">
              <a:latin typeface="inherit"/>
            </a:endParaRPr>
          </a:p>
          <a:p>
            <a:pPr fontAlgn="base"/>
            <a:r>
              <a:rPr lang="en-US" sz="2000" dirty="0">
                <a:latin typeface="inherit"/>
              </a:rPr>
              <a:t>YOLO is orders of magnitude faster(45 frames per second) than other object detection algorithms.</a:t>
            </a:r>
          </a:p>
          <a:p>
            <a:pPr fontAlgn="base"/>
            <a:endParaRPr lang="en-US" sz="2000" dirty="0"/>
          </a:p>
          <a:p>
            <a:pPr fontAlgn="base"/>
            <a:r>
              <a:rPr lang="en-US" sz="2000" dirty="0"/>
              <a:t>A smaller version of the network, Fast YOLO, processes an astounding 155 frames per second while still achieving double the </a:t>
            </a:r>
            <a:r>
              <a:rPr lang="en-US" sz="2000" dirty="0" err="1"/>
              <a:t>mAP</a:t>
            </a:r>
            <a:r>
              <a:rPr lang="en-US" sz="2000" dirty="0"/>
              <a:t> of other real-time detectors. Compared to state-of-the-art detection systems, YOLO makes more localization errors but is far less likely to predict false detections where nothing exists. </a:t>
            </a:r>
          </a:p>
          <a:p>
            <a:pPr fontAlgn="base"/>
            <a:endParaRPr lang="en-US" sz="2000" dirty="0"/>
          </a:p>
          <a:p>
            <a:pPr fontAlgn="base"/>
            <a:r>
              <a:rPr lang="en-US" sz="2000" dirty="0"/>
              <a:t>Finally, YOLO learns very general representations of objects. It outperforms all other detection methods, including DPM and RCNN, by a wide margin when generalizing from natural images to artwork on both the Picasso Dataset and the </a:t>
            </a:r>
            <a:r>
              <a:rPr lang="en-US" sz="2000" dirty="0" err="1"/>
              <a:t>PeopleArt</a:t>
            </a:r>
            <a:r>
              <a:rPr lang="en-US" sz="2000" dirty="0"/>
              <a:t> Dataset. </a:t>
            </a:r>
          </a:p>
          <a:p>
            <a:pPr fontAlgn="base"/>
            <a:endParaRPr lang="en-US" sz="2000" dirty="0">
              <a:latin typeface="inherit"/>
            </a:endParaRPr>
          </a:p>
        </p:txBody>
      </p:sp>
      <p:sp>
        <p:nvSpPr>
          <p:cNvPr id="3" name="Rectangle 2"/>
          <p:cNvSpPr/>
          <p:nvPr/>
        </p:nvSpPr>
        <p:spPr>
          <a:xfrm>
            <a:off x="544050" y="271335"/>
            <a:ext cx="10632936" cy="707886"/>
          </a:xfrm>
          <a:prstGeom prst="rect">
            <a:avLst/>
          </a:prstGeom>
        </p:spPr>
        <p:txBody>
          <a:bodyPr wrap="square">
            <a:spAutoFit/>
          </a:bodyPr>
          <a:lstStyle/>
          <a:p>
            <a:pPr algn="ctr" fontAlgn="base"/>
            <a:r>
              <a:rPr lang="en-US" sz="4000" b="1" dirty="0">
                <a:solidFill>
                  <a:srgbClr val="FF0000"/>
                </a:solidFill>
                <a:latin typeface="Roboto"/>
              </a:rPr>
              <a:t>Advantages and disadvantages of YOLO</a:t>
            </a:r>
          </a:p>
        </p:txBody>
      </p:sp>
    </p:spTree>
    <p:extLst>
      <p:ext uri="{BB962C8B-B14F-4D97-AF65-F5344CB8AC3E}">
        <p14:creationId xmlns:p14="http://schemas.microsoft.com/office/powerpoint/2010/main" val="3064796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895" y="597083"/>
            <a:ext cx="9545931" cy="5016758"/>
          </a:xfrm>
          <a:prstGeom prst="rect">
            <a:avLst/>
          </a:prstGeom>
        </p:spPr>
        <p:txBody>
          <a:bodyPr wrap="square">
            <a:spAutoFit/>
          </a:bodyPr>
          <a:lstStyle/>
          <a:p>
            <a:pPr fontAlgn="base">
              <a:buFont typeface="Arial" panose="020B0604020202020204" pitchFamily="34" charset="0"/>
              <a:buChar char="•"/>
            </a:pPr>
            <a:r>
              <a:rPr lang="en-US" sz="2000" dirty="0">
                <a:latin typeface="inherit"/>
              </a:rPr>
              <a:t> Limitations: </a:t>
            </a:r>
          </a:p>
          <a:p>
            <a:pPr fontAlgn="base">
              <a:buFont typeface="Arial" panose="020B0604020202020204" pitchFamily="34" charset="0"/>
              <a:buChar char="•"/>
            </a:pPr>
            <a:endParaRPr lang="en-US" sz="2000" dirty="0">
              <a:latin typeface="inherit"/>
            </a:endParaRPr>
          </a:p>
          <a:p>
            <a:pPr fontAlgn="base"/>
            <a:r>
              <a:rPr lang="en-US" sz="2000" dirty="0">
                <a:latin typeface="inherit"/>
              </a:rPr>
              <a:t>The limitation of YOLO algorithm is that it struggles with small objects within the image, for example, it might have difficulties in detecting a flock of birds. This is due to the spatial constraints of the algorithm.</a:t>
            </a:r>
          </a:p>
          <a:p>
            <a:pPr fontAlgn="base"/>
            <a:endParaRPr lang="en-US" sz="2000" dirty="0"/>
          </a:p>
          <a:p>
            <a:pPr fontAlgn="base"/>
            <a:r>
              <a:rPr lang="en-US" sz="2000" dirty="0"/>
              <a:t>YOLO imposes strong spatial constraints on bounding box predictions since each grid cell only predicts two boxes and can only have one class. This spatial constraint limits the number of nearby objects that our model can predict. </a:t>
            </a:r>
          </a:p>
          <a:p>
            <a:pPr fontAlgn="base"/>
            <a:endParaRPr lang="en-US" sz="2000" dirty="0"/>
          </a:p>
          <a:p>
            <a:pPr fontAlgn="base"/>
            <a:r>
              <a:rPr lang="en-US" sz="2000" dirty="0"/>
              <a:t>Our model struggles with small objects that appear in groups, such as flocks of birds. Since our model learns to predict bounding boxes from data, it struggles to generalize to objects in new or unusual aspect ratios or configurations. </a:t>
            </a:r>
          </a:p>
          <a:p>
            <a:pPr fontAlgn="base"/>
            <a:endParaRPr lang="en-US" sz="2000" dirty="0"/>
          </a:p>
          <a:p>
            <a:pPr fontAlgn="base"/>
            <a:r>
              <a:rPr lang="en-US" sz="2000" dirty="0"/>
              <a:t>Our model also uses relatively coarse features for predicting bounding boxes since our architecture has multiple </a:t>
            </a:r>
            <a:r>
              <a:rPr lang="en-US" sz="2000" dirty="0" err="1"/>
              <a:t>downsampling</a:t>
            </a:r>
            <a:r>
              <a:rPr lang="en-US" sz="2000" dirty="0"/>
              <a:t> layers from the input image</a:t>
            </a:r>
            <a:endParaRPr lang="en-US" sz="2000" dirty="0">
              <a:latin typeface="inherit"/>
            </a:endParaRPr>
          </a:p>
        </p:txBody>
      </p:sp>
    </p:spTree>
    <p:extLst>
      <p:ext uri="{BB962C8B-B14F-4D97-AF65-F5344CB8AC3E}">
        <p14:creationId xmlns:p14="http://schemas.microsoft.com/office/powerpoint/2010/main" val="2341943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4093"/>
          </a:xfrm>
        </p:spPr>
        <p:txBody>
          <a:bodyPr>
            <a:normAutofit/>
          </a:bodyPr>
          <a:lstStyle/>
          <a:p>
            <a:pPr algn="ctr"/>
            <a:r>
              <a:rPr lang="en-IN" sz="4000" dirty="0">
                <a:solidFill>
                  <a:srgbClr val="FF0000"/>
                </a:solidFill>
              </a:rPr>
              <a:t>Hardware and Software</a:t>
            </a:r>
          </a:p>
        </p:txBody>
      </p:sp>
      <p:sp>
        <p:nvSpPr>
          <p:cNvPr id="3" name="Content Placeholder 2"/>
          <p:cNvSpPr>
            <a:spLocks noGrp="1"/>
          </p:cNvSpPr>
          <p:nvPr>
            <p:ph idx="1"/>
          </p:nvPr>
        </p:nvSpPr>
        <p:spPr>
          <a:xfrm>
            <a:off x="677334" y="1606859"/>
            <a:ext cx="8596668" cy="4434504"/>
          </a:xfrm>
        </p:spPr>
        <p:txBody>
          <a:bodyPr>
            <a:normAutofit/>
          </a:bodyPr>
          <a:lstStyle/>
          <a:p>
            <a:r>
              <a:rPr lang="en-IN" sz="2000" dirty="0"/>
              <a:t>Hardware:</a:t>
            </a:r>
          </a:p>
          <a:p>
            <a:pPr lvl="1"/>
            <a:r>
              <a:rPr lang="en-IN" sz="2000" dirty="0"/>
              <a:t> High Processing Power is needed. Intel i5+ 8</a:t>
            </a:r>
            <a:r>
              <a:rPr lang="en-IN" sz="2000" baseline="30000" dirty="0"/>
              <a:t>th</a:t>
            </a:r>
            <a:r>
              <a:rPr lang="en-IN" sz="2000" dirty="0"/>
              <a:t> + generation</a:t>
            </a:r>
          </a:p>
          <a:p>
            <a:pPr lvl="1"/>
            <a:r>
              <a:rPr lang="en-IN" sz="2000" dirty="0"/>
              <a:t>For computational resources GDDR5 Ram Graphics card is need least 4GB</a:t>
            </a:r>
          </a:p>
          <a:p>
            <a:endParaRPr lang="en-IN" sz="2000" dirty="0"/>
          </a:p>
          <a:p>
            <a:r>
              <a:rPr lang="en-IN" sz="2000" dirty="0"/>
              <a:t>Software:</a:t>
            </a:r>
          </a:p>
          <a:p>
            <a:pPr lvl="1"/>
            <a:r>
              <a:rPr lang="en-IN" sz="2000" dirty="0"/>
              <a:t> TensorFlow </a:t>
            </a:r>
          </a:p>
          <a:p>
            <a:pPr lvl="1"/>
            <a:r>
              <a:rPr lang="en-IN" sz="2000" dirty="0"/>
              <a:t>Anaconda </a:t>
            </a:r>
          </a:p>
          <a:p>
            <a:pPr lvl="1"/>
            <a:r>
              <a:rPr lang="en-IN" sz="2000" dirty="0"/>
              <a:t>Python</a:t>
            </a:r>
          </a:p>
          <a:p>
            <a:pPr lvl="1"/>
            <a:r>
              <a:rPr lang="en-IN" sz="2000" dirty="0"/>
              <a:t>Flask</a:t>
            </a:r>
          </a:p>
          <a:p>
            <a:pPr lvl="1"/>
            <a:endParaRPr lang="en-IN" sz="2000" dirty="0"/>
          </a:p>
        </p:txBody>
      </p:sp>
    </p:spTree>
    <p:extLst>
      <p:ext uri="{BB962C8B-B14F-4D97-AF65-F5344CB8AC3E}">
        <p14:creationId xmlns:p14="http://schemas.microsoft.com/office/powerpoint/2010/main" val="2200292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BD70A-EB0A-44C5-8C5F-CCD533F5BF0D}"/>
              </a:ext>
            </a:extLst>
          </p:cNvPr>
          <p:cNvSpPr>
            <a:spLocks noGrp="1"/>
          </p:cNvSpPr>
          <p:nvPr>
            <p:ph type="title"/>
          </p:nvPr>
        </p:nvSpPr>
        <p:spPr>
          <a:xfrm>
            <a:off x="231710" y="2212703"/>
            <a:ext cx="11728580" cy="2432593"/>
          </a:xfrm>
        </p:spPr>
        <p:txBody>
          <a:bodyPr>
            <a:normAutofit/>
          </a:bodyPr>
          <a:lstStyle/>
          <a:p>
            <a:pPr algn="ctr"/>
            <a:r>
              <a:rPr lang="en-IN" sz="4800" i="1" dirty="0">
                <a:solidFill>
                  <a:srgbClr val="FF0000"/>
                </a:solidFill>
              </a:rPr>
              <a:t>Intelligent Video Surveillance using YOLO Object Detection</a:t>
            </a:r>
          </a:p>
        </p:txBody>
      </p:sp>
    </p:spTree>
    <p:extLst>
      <p:ext uri="{BB962C8B-B14F-4D97-AF65-F5344CB8AC3E}">
        <p14:creationId xmlns:p14="http://schemas.microsoft.com/office/powerpoint/2010/main" val="4188470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D70EA-F44D-4F2D-B70B-EB0F2FDE1AE8}"/>
              </a:ext>
            </a:extLst>
          </p:cNvPr>
          <p:cNvSpPr>
            <a:spLocks noGrp="1"/>
          </p:cNvSpPr>
          <p:nvPr>
            <p:ph type="title"/>
          </p:nvPr>
        </p:nvSpPr>
        <p:spPr>
          <a:xfrm>
            <a:off x="913774" y="2630911"/>
            <a:ext cx="10364451" cy="1596177"/>
          </a:xfrm>
        </p:spPr>
        <p:txBody>
          <a:bodyPr>
            <a:normAutofit/>
          </a:bodyPr>
          <a:lstStyle/>
          <a:p>
            <a:pPr algn="ctr"/>
            <a:r>
              <a:rPr lang="en-IN" sz="7200" i="1" dirty="0">
                <a:solidFill>
                  <a:srgbClr val="FF0000"/>
                </a:solidFill>
                <a:effectLst>
                  <a:outerShdw blurRad="38100" dist="38100" dir="2700000" algn="tl">
                    <a:srgbClr val="000000">
                      <a:alpha val="43137"/>
                    </a:srgbClr>
                  </a:outerShdw>
                </a:effectLst>
              </a:rPr>
              <a:t>Thank you </a:t>
            </a:r>
          </a:p>
        </p:txBody>
      </p:sp>
    </p:spTree>
    <p:extLst>
      <p:ext uri="{BB962C8B-B14F-4D97-AF65-F5344CB8AC3E}">
        <p14:creationId xmlns:p14="http://schemas.microsoft.com/office/powerpoint/2010/main" val="151342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A156F-08FA-4E6B-98A9-206B0BA15E9B}"/>
              </a:ext>
            </a:extLst>
          </p:cNvPr>
          <p:cNvSpPr>
            <a:spLocks noGrp="1"/>
          </p:cNvSpPr>
          <p:nvPr>
            <p:ph type="title"/>
          </p:nvPr>
        </p:nvSpPr>
        <p:spPr>
          <a:xfrm>
            <a:off x="913775" y="65315"/>
            <a:ext cx="10364451" cy="1001486"/>
          </a:xfrm>
        </p:spPr>
        <p:txBody>
          <a:bodyPr>
            <a:normAutofit/>
          </a:bodyPr>
          <a:lstStyle/>
          <a:p>
            <a:pPr algn="ctr"/>
            <a:r>
              <a:rPr lang="en-IN" sz="4000" i="1" dirty="0">
                <a:solidFill>
                  <a:srgbClr val="FF0000"/>
                </a:solidFill>
              </a:rPr>
              <a:t>Index</a:t>
            </a:r>
          </a:p>
        </p:txBody>
      </p:sp>
      <p:sp>
        <p:nvSpPr>
          <p:cNvPr id="3" name="Content Placeholder 2">
            <a:extLst>
              <a:ext uri="{FF2B5EF4-FFF2-40B4-BE49-F238E27FC236}">
                <a16:creationId xmlns:a16="http://schemas.microsoft.com/office/drawing/2014/main" id="{FDCCF634-2997-4A41-A36C-EA71160EED0F}"/>
              </a:ext>
            </a:extLst>
          </p:cNvPr>
          <p:cNvSpPr>
            <a:spLocks noGrp="1"/>
          </p:cNvSpPr>
          <p:nvPr>
            <p:ph idx="1"/>
          </p:nvPr>
        </p:nvSpPr>
        <p:spPr>
          <a:xfrm>
            <a:off x="485192" y="1315616"/>
            <a:ext cx="11252718" cy="5094515"/>
          </a:xfrm>
        </p:spPr>
        <p:txBody>
          <a:bodyPr>
            <a:normAutofit/>
          </a:bodyPr>
          <a:lstStyle/>
          <a:p>
            <a:pPr marL="457200" indent="-457200">
              <a:buFont typeface="+mj-lt"/>
              <a:buAutoNum type="arabicPeriod"/>
            </a:pPr>
            <a:r>
              <a:rPr lang="en-IN" sz="2400" dirty="0"/>
              <a:t>overview </a:t>
            </a:r>
          </a:p>
          <a:p>
            <a:pPr marL="457200" indent="-457200">
              <a:buFont typeface="+mj-lt"/>
              <a:buAutoNum type="arabicPeriod"/>
            </a:pPr>
            <a:r>
              <a:rPr lang="en-IN" sz="2400" dirty="0"/>
              <a:t>Problem statement</a:t>
            </a:r>
          </a:p>
          <a:p>
            <a:pPr marL="457200" indent="-457200">
              <a:buFont typeface="+mj-lt"/>
              <a:buAutoNum type="arabicPeriod"/>
            </a:pPr>
            <a:r>
              <a:rPr lang="en-IN" sz="2400" dirty="0"/>
              <a:t>Goals and objective </a:t>
            </a:r>
          </a:p>
          <a:p>
            <a:pPr marL="457200" indent="-457200">
              <a:buFont typeface="+mj-lt"/>
              <a:buAutoNum type="arabicPeriod"/>
            </a:pPr>
            <a:r>
              <a:rPr lang="en-IN" sz="2400" dirty="0"/>
              <a:t>Literature survey</a:t>
            </a:r>
          </a:p>
          <a:p>
            <a:pPr marL="457200" indent="-457200">
              <a:buFont typeface="+mj-lt"/>
              <a:buAutoNum type="arabicPeriod"/>
            </a:pPr>
            <a:r>
              <a:rPr lang="en-IN" sz="2400" dirty="0"/>
              <a:t>Introduction</a:t>
            </a:r>
          </a:p>
          <a:p>
            <a:pPr marL="457200" indent="-457200">
              <a:buFont typeface="+mj-lt"/>
              <a:buAutoNum type="arabicPeriod"/>
            </a:pPr>
            <a:r>
              <a:rPr lang="en-IN" sz="2400" dirty="0"/>
              <a:t>Difficulties and problems</a:t>
            </a:r>
          </a:p>
          <a:p>
            <a:pPr marL="457200" indent="-457200">
              <a:buFont typeface="+mj-lt"/>
              <a:buAutoNum type="arabicPeriod"/>
            </a:pPr>
            <a:r>
              <a:rPr lang="en-IN" sz="2400" dirty="0"/>
              <a:t>Application </a:t>
            </a:r>
          </a:p>
          <a:p>
            <a:pPr marL="457200" indent="-457200">
              <a:buFont typeface="+mj-lt"/>
              <a:buAutoNum type="arabicPeriod"/>
            </a:pPr>
            <a:endParaRPr lang="en-IN" sz="2400" dirty="0"/>
          </a:p>
        </p:txBody>
      </p:sp>
    </p:spTree>
    <p:extLst>
      <p:ext uri="{BB962C8B-B14F-4D97-AF65-F5344CB8AC3E}">
        <p14:creationId xmlns:p14="http://schemas.microsoft.com/office/powerpoint/2010/main" val="3760842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A19A4-04AD-4A9B-B59F-3F656E4D9E7C}"/>
              </a:ext>
            </a:extLst>
          </p:cNvPr>
          <p:cNvSpPr>
            <a:spLocks noGrp="1"/>
          </p:cNvSpPr>
          <p:nvPr>
            <p:ph type="title"/>
          </p:nvPr>
        </p:nvSpPr>
        <p:spPr>
          <a:xfrm>
            <a:off x="913774" y="114425"/>
            <a:ext cx="10364451" cy="811698"/>
          </a:xfrm>
        </p:spPr>
        <p:txBody>
          <a:bodyPr/>
          <a:lstStyle/>
          <a:p>
            <a:pPr algn="ctr"/>
            <a:r>
              <a:rPr lang="en-IN" sz="4000" i="1" dirty="0">
                <a:solidFill>
                  <a:srgbClr val="FF0000"/>
                </a:solidFill>
              </a:rPr>
              <a:t>Overview</a:t>
            </a:r>
            <a:r>
              <a:rPr lang="en-IN" sz="4400" dirty="0"/>
              <a:t> </a:t>
            </a:r>
            <a:r>
              <a:rPr lang="en-IN" dirty="0"/>
              <a:t> </a:t>
            </a:r>
          </a:p>
        </p:txBody>
      </p:sp>
      <p:sp>
        <p:nvSpPr>
          <p:cNvPr id="3" name="Content Placeholder 2">
            <a:extLst>
              <a:ext uri="{FF2B5EF4-FFF2-40B4-BE49-F238E27FC236}">
                <a16:creationId xmlns:a16="http://schemas.microsoft.com/office/drawing/2014/main" id="{FF47AF03-3425-48FA-B2AF-5814EE7700A3}"/>
              </a:ext>
            </a:extLst>
          </p:cNvPr>
          <p:cNvSpPr>
            <a:spLocks noGrp="1"/>
          </p:cNvSpPr>
          <p:nvPr>
            <p:ph idx="1"/>
          </p:nvPr>
        </p:nvSpPr>
        <p:spPr>
          <a:xfrm>
            <a:off x="280726" y="926122"/>
            <a:ext cx="11758873" cy="5817453"/>
          </a:xfrm>
        </p:spPr>
        <p:txBody>
          <a:bodyPr>
            <a:noAutofit/>
          </a:bodyPr>
          <a:lstStyle/>
          <a:p>
            <a:r>
              <a:rPr lang="en-IN" sz="2400" dirty="0"/>
              <a:t>A few years ago, the creation of the software and hardware image processing systems was mainly limited to the development of the user interface.</a:t>
            </a:r>
          </a:p>
          <a:p>
            <a:r>
              <a:rPr lang="en-IN" sz="2400" dirty="0"/>
              <a:t>The situation has been significantly changed with the advancement in the technology, computational power and also developers switched to solving the problems of image processing.</a:t>
            </a:r>
          </a:p>
          <a:p>
            <a:r>
              <a:rPr lang="en-IN" sz="2400" dirty="0"/>
              <a:t>the modern world produces gigantic amount of visual data.</a:t>
            </a:r>
          </a:p>
          <a:p>
            <a:r>
              <a:rPr lang="en-IN" sz="2400" dirty="0"/>
              <a:t>There are Many image analysis techniques to analyse and understand this visual information. these methods can automatically recognise and detect object in a image that are potentially important.</a:t>
            </a:r>
          </a:p>
          <a:p>
            <a:r>
              <a:rPr lang="en-IN" sz="2400" dirty="0"/>
              <a:t>The content of the image and videos can be then further processed to extract significant information from the visual information.  </a:t>
            </a:r>
          </a:p>
          <a:p>
            <a:pPr marL="0" indent="0">
              <a:buNone/>
            </a:pPr>
            <a:endParaRPr lang="en-IN" sz="2400" dirty="0"/>
          </a:p>
        </p:txBody>
      </p:sp>
    </p:spTree>
    <p:extLst>
      <p:ext uri="{BB962C8B-B14F-4D97-AF65-F5344CB8AC3E}">
        <p14:creationId xmlns:p14="http://schemas.microsoft.com/office/powerpoint/2010/main" val="1460263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899148" cy="872971"/>
          </a:xfrm>
        </p:spPr>
        <p:txBody>
          <a:bodyPr>
            <a:normAutofit/>
          </a:bodyPr>
          <a:lstStyle/>
          <a:p>
            <a:pPr algn="ctr" hangingPunct="0"/>
            <a:r>
              <a:rPr lang="en-US" sz="4000" i="1" dirty="0">
                <a:solidFill>
                  <a:srgbClr val="FF0000"/>
                </a:solidFill>
              </a:rPr>
              <a:t>Problem Statement</a:t>
            </a:r>
            <a:endParaRPr lang="en-IN" sz="4000" i="1" dirty="0"/>
          </a:p>
        </p:txBody>
      </p:sp>
      <p:sp>
        <p:nvSpPr>
          <p:cNvPr id="3" name="Content Placeholder 2"/>
          <p:cNvSpPr>
            <a:spLocks noGrp="1"/>
          </p:cNvSpPr>
          <p:nvPr>
            <p:ph idx="1"/>
          </p:nvPr>
        </p:nvSpPr>
        <p:spPr>
          <a:xfrm>
            <a:off x="677334" y="1553593"/>
            <a:ext cx="8596668" cy="4487770"/>
          </a:xfrm>
        </p:spPr>
        <p:txBody>
          <a:bodyPr/>
          <a:lstStyle/>
          <a:p>
            <a:pPr marL="0" indent="0">
              <a:buNone/>
            </a:pPr>
            <a:br>
              <a:rPr lang="en-IN" dirty="0"/>
            </a:br>
            <a:r>
              <a:rPr lang="en-US" sz="2400" dirty="0"/>
              <a:t>To achieve object detection using YOLO Neural Networks and Convolution Neural Network Algorithm. </a:t>
            </a:r>
            <a:br>
              <a:rPr lang="en-IN" sz="2400" dirty="0"/>
            </a:br>
            <a:r>
              <a:rPr lang="en-US" sz="2400" dirty="0"/>
              <a:t> </a:t>
            </a:r>
            <a:br>
              <a:rPr lang="en-IN" sz="2400" dirty="0"/>
            </a:br>
            <a:r>
              <a:rPr lang="en-IN" sz="2400" dirty="0"/>
              <a:t>The aim of object detection is to detect all instances of objects from a known class, such as people, cars, animals or faces in an image.</a:t>
            </a:r>
          </a:p>
        </p:txBody>
      </p:sp>
    </p:spTree>
    <p:extLst>
      <p:ext uri="{BB962C8B-B14F-4D97-AF65-F5344CB8AC3E}">
        <p14:creationId xmlns:p14="http://schemas.microsoft.com/office/powerpoint/2010/main" val="3637724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8881"/>
            <a:ext cx="8596668" cy="801950"/>
          </a:xfrm>
        </p:spPr>
        <p:txBody>
          <a:bodyPr>
            <a:normAutofit/>
          </a:bodyPr>
          <a:lstStyle/>
          <a:p>
            <a:pPr algn="ctr"/>
            <a:r>
              <a:rPr lang="en-US" sz="4000" b="1" i="1" dirty="0">
                <a:solidFill>
                  <a:srgbClr val="FF0000"/>
                </a:solidFill>
              </a:rPr>
              <a:t>Goals and Objectives</a:t>
            </a:r>
            <a:endParaRPr lang="en-IN" sz="4000" i="1" dirty="0">
              <a:solidFill>
                <a:srgbClr val="FF0000"/>
              </a:solidFill>
            </a:endParaRPr>
          </a:p>
        </p:txBody>
      </p:sp>
      <p:sp>
        <p:nvSpPr>
          <p:cNvPr id="3" name="Content Placeholder 2"/>
          <p:cNvSpPr>
            <a:spLocks noGrp="1"/>
          </p:cNvSpPr>
          <p:nvPr>
            <p:ph idx="1"/>
          </p:nvPr>
        </p:nvSpPr>
        <p:spPr>
          <a:xfrm>
            <a:off x="677334" y="1411551"/>
            <a:ext cx="8596668" cy="4629812"/>
          </a:xfrm>
        </p:spPr>
        <p:txBody>
          <a:bodyPr>
            <a:normAutofit/>
          </a:bodyPr>
          <a:lstStyle/>
          <a:p>
            <a:pPr marL="0" indent="0">
              <a:buNone/>
            </a:pPr>
            <a:r>
              <a:rPr lang="en-IN" sz="2000" dirty="0"/>
              <a:t>Object Detection can be used for security purposes </a:t>
            </a:r>
          </a:p>
          <a:p>
            <a:pPr marL="0" indent="0">
              <a:buNone/>
            </a:pPr>
            <a:r>
              <a:rPr lang="en-IN" sz="2000" dirty="0"/>
              <a:t>ex: surveillance </a:t>
            </a:r>
          </a:p>
          <a:p>
            <a:r>
              <a:rPr lang="en-IN" sz="2000" dirty="0"/>
              <a:t>	For wild life monitoring purposes. To keep a keen eye on animal 	activities and behaviour</a:t>
            </a:r>
          </a:p>
          <a:p>
            <a:r>
              <a:rPr lang="en-IN" sz="2000" dirty="0"/>
              <a:t>	To be used for Industrial inspection </a:t>
            </a:r>
          </a:p>
          <a:p>
            <a:r>
              <a:rPr lang="en-IN" sz="2000" dirty="0"/>
              <a:t>	Plays an important role in the field of Robotics</a:t>
            </a:r>
          </a:p>
          <a:p>
            <a:r>
              <a:rPr lang="en-IN" sz="2000" dirty="0"/>
              <a:t>	Medical analysis ranging from skin disease detection and cancer           detection</a:t>
            </a:r>
          </a:p>
          <a:p>
            <a:r>
              <a:rPr lang="en-IN" sz="2000" dirty="0"/>
              <a:t>	Lane detection in autonomous car </a:t>
            </a:r>
          </a:p>
        </p:txBody>
      </p:sp>
    </p:spTree>
    <p:extLst>
      <p:ext uri="{BB962C8B-B14F-4D97-AF65-F5344CB8AC3E}">
        <p14:creationId xmlns:p14="http://schemas.microsoft.com/office/powerpoint/2010/main" val="77290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1B5A1-A73E-41D8-A177-24F8B9B686B8}"/>
              </a:ext>
            </a:extLst>
          </p:cNvPr>
          <p:cNvSpPr>
            <a:spLocks noGrp="1"/>
          </p:cNvSpPr>
          <p:nvPr>
            <p:ph type="title"/>
          </p:nvPr>
        </p:nvSpPr>
        <p:spPr>
          <a:xfrm>
            <a:off x="913775" y="93305"/>
            <a:ext cx="10364451" cy="802433"/>
          </a:xfrm>
        </p:spPr>
        <p:txBody>
          <a:bodyPr>
            <a:normAutofit/>
          </a:bodyPr>
          <a:lstStyle/>
          <a:p>
            <a:pPr algn="ctr"/>
            <a:r>
              <a:rPr lang="en-IN" sz="4000" i="1" dirty="0">
                <a:solidFill>
                  <a:srgbClr val="FF0000"/>
                </a:solidFill>
              </a:rPr>
              <a:t>Approaches in deep learning</a:t>
            </a:r>
          </a:p>
        </p:txBody>
      </p:sp>
      <p:sp>
        <p:nvSpPr>
          <p:cNvPr id="3" name="Content Placeholder 2">
            <a:extLst>
              <a:ext uri="{FF2B5EF4-FFF2-40B4-BE49-F238E27FC236}">
                <a16:creationId xmlns:a16="http://schemas.microsoft.com/office/drawing/2014/main" id="{E69E6FF3-6450-425D-9EE0-83B336686846}"/>
              </a:ext>
            </a:extLst>
          </p:cNvPr>
          <p:cNvSpPr>
            <a:spLocks noGrp="1"/>
          </p:cNvSpPr>
          <p:nvPr>
            <p:ph idx="1"/>
          </p:nvPr>
        </p:nvSpPr>
        <p:spPr>
          <a:xfrm>
            <a:off x="391886" y="1278384"/>
            <a:ext cx="11467322" cy="5402334"/>
          </a:xfrm>
        </p:spPr>
        <p:txBody>
          <a:bodyPr>
            <a:normAutofit/>
          </a:bodyPr>
          <a:lstStyle/>
          <a:p>
            <a:pPr marL="457200" indent="-457200">
              <a:buFont typeface="+mj-lt"/>
              <a:buAutoNum type="arabicPeriod"/>
            </a:pPr>
            <a:r>
              <a:rPr lang="en-IN" sz="2400" dirty="0" err="1"/>
              <a:t>OverFeat</a:t>
            </a:r>
            <a:r>
              <a:rPr lang="en-IN" sz="2400" dirty="0"/>
              <a:t> </a:t>
            </a:r>
          </a:p>
          <a:p>
            <a:pPr marL="457200" indent="-457200">
              <a:buFont typeface="+mj-lt"/>
              <a:buAutoNum type="arabicPeriod"/>
            </a:pPr>
            <a:r>
              <a:rPr lang="en-IN" sz="2400" dirty="0"/>
              <a:t>R-</a:t>
            </a:r>
            <a:r>
              <a:rPr lang="en-IN" sz="2400" dirty="0" err="1"/>
              <a:t>cnn</a:t>
            </a:r>
            <a:endParaRPr lang="en-IN" sz="2400" dirty="0"/>
          </a:p>
          <a:p>
            <a:pPr marL="457200" indent="-457200">
              <a:buFont typeface="+mj-lt"/>
              <a:buAutoNum type="arabicPeriod"/>
            </a:pPr>
            <a:r>
              <a:rPr lang="en-IN" sz="2400" dirty="0"/>
              <a:t>Fast r-</a:t>
            </a:r>
            <a:r>
              <a:rPr lang="en-IN" sz="2400" dirty="0" err="1"/>
              <a:t>cnn</a:t>
            </a:r>
            <a:endParaRPr lang="en-IN" sz="2400" dirty="0"/>
          </a:p>
          <a:p>
            <a:pPr marL="457200" indent="-457200">
              <a:buFont typeface="+mj-lt"/>
              <a:buAutoNum type="arabicPeriod"/>
            </a:pPr>
            <a:r>
              <a:rPr lang="en-IN" sz="2400" dirty="0" err="1"/>
              <a:t>Yolo</a:t>
            </a:r>
            <a:endParaRPr lang="en-IN" sz="2400" dirty="0"/>
          </a:p>
          <a:p>
            <a:pPr marL="457200" indent="-457200">
              <a:buFont typeface="+mj-lt"/>
              <a:buAutoNum type="arabicPeriod"/>
            </a:pPr>
            <a:r>
              <a:rPr lang="en-IN" sz="2400" dirty="0"/>
              <a:t>Faster r-</a:t>
            </a:r>
            <a:r>
              <a:rPr lang="en-IN" sz="2400" dirty="0" err="1"/>
              <a:t>cnn</a:t>
            </a:r>
            <a:endParaRPr lang="en-IN" sz="2400" dirty="0"/>
          </a:p>
          <a:p>
            <a:pPr marL="457200" indent="-457200">
              <a:buFont typeface="+mj-lt"/>
              <a:buAutoNum type="arabicPeriod"/>
            </a:pPr>
            <a:r>
              <a:rPr lang="en-IN" sz="2400" dirty="0" err="1"/>
              <a:t>Ssd</a:t>
            </a:r>
            <a:r>
              <a:rPr lang="en-IN" sz="2400" dirty="0"/>
              <a:t> and r-</a:t>
            </a:r>
            <a:r>
              <a:rPr lang="en-IN" sz="2400" dirty="0" err="1"/>
              <a:t>fcn</a:t>
            </a:r>
            <a:endParaRPr lang="en-IN" sz="2400" dirty="0"/>
          </a:p>
        </p:txBody>
      </p:sp>
      <p:pic>
        <p:nvPicPr>
          <p:cNvPr id="5122" name="Picture 2" descr="Introduction to Object Detection Algorithms">
            <a:extLst>
              <a:ext uri="{FF2B5EF4-FFF2-40B4-BE49-F238E27FC236}">
                <a16:creationId xmlns:a16="http://schemas.microsoft.com/office/drawing/2014/main" id="{471C744B-BA67-4A95-A412-51FF6A73B2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209" b="65631"/>
          <a:stretch/>
        </p:blipFill>
        <p:spPr bwMode="auto">
          <a:xfrm>
            <a:off x="4424966" y="1812758"/>
            <a:ext cx="7200809" cy="9144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ntroduction to Object Detection Algorithms">
            <a:extLst>
              <a:ext uri="{FF2B5EF4-FFF2-40B4-BE49-F238E27FC236}">
                <a16:creationId xmlns:a16="http://schemas.microsoft.com/office/drawing/2014/main" id="{322D8870-C35F-47A0-A625-A20FB70BCA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227"/>
          <a:stretch/>
        </p:blipFill>
        <p:spPr bwMode="auto">
          <a:xfrm>
            <a:off x="4424965" y="2727158"/>
            <a:ext cx="7200809" cy="2094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9305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455264" cy="881849"/>
          </a:xfrm>
        </p:spPr>
        <p:txBody>
          <a:bodyPr>
            <a:normAutofit/>
          </a:bodyPr>
          <a:lstStyle/>
          <a:p>
            <a:pPr algn="ctr"/>
            <a:r>
              <a:rPr lang="en-US" sz="4000" i="1" dirty="0">
                <a:solidFill>
                  <a:srgbClr val="FF0000"/>
                </a:solidFill>
              </a:rPr>
              <a:t>Literature</a:t>
            </a:r>
            <a:r>
              <a:rPr lang="en-US" sz="4000" b="1" dirty="0">
                <a:solidFill>
                  <a:srgbClr val="FF0000"/>
                </a:solidFill>
              </a:rPr>
              <a:t> survey</a:t>
            </a:r>
            <a:endParaRPr lang="en-IN" sz="4000"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20119370"/>
              </p:ext>
            </p:extLst>
          </p:nvPr>
        </p:nvGraphicFramePr>
        <p:xfrm>
          <a:off x="677331" y="1926454"/>
          <a:ext cx="10694963" cy="4163628"/>
        </p:xfrm>
        <a:graphic>
          <a:graphicData uri="http://schemas.openxmlformats.org/drawingml/2006/table">
            <a:tbl>
              <a:tblPr>
                <a:tableStyleId>{5C22544A-7EE6-4342-B048-85BDC9FD1C3A}</a:tableStyleId>
              </a:tblPr>
              <a:tblGrid>
                <a:gridCol w="887691">
                  <a:extLst>
                    <a:ext uri="{9D8B030D-6E8A-4147-A177-3AD203B41FA5}">
                      <a16:colId xmlns:a16="http://schemas.microsoft.com/office/drawing/2014/main" val="20000"/>
                    </a:ext>
                  </a:extLst>
                </a:gridCol>
                <a:gridCol w="1533287">
                  <a:extLst>
                    <a:ext uri="{9D8B030D-6E8A-4147-A177-3AD203B41FA5}">
                      <a16:colId xmlns:a16="http://schemas.microsoft.com/office/drawing/2014/main" val="20001"/>
                    </a:ext>
                  </a:extLst>
                </a:gridCol>
                <a:gridCol w="1218560">
                  <a:extLst>
                    <a:ext uri="{9D8B030D-6E8A-4147-A177-3AD203B41FA5}">
                      <a16:colId xmlns:a16="http://schemas.microsoft.com/office/drawing/2014/main" val="20002"/>
                    </a:ext>
                  </a:extLst>
                </a:gridCol>
                <a:gridCol w="1556344">
                  <a:extLst>
                    <a:ext uri="{9D8B030D-6E8A-4147-A177-3AD203B41FA5}">
                      <a16:colId xmlns:a16="http://schemas.microsoft.com/office/drawing/2014/main" val="20003"/>
                    </a:ext>
                  </a:extLst>
                </a:gridCol>
                <a:gridCol w="1763856">
                  <a:extLst>
                    <a:ext uri="{9D8B030D-6E8A-4147-A177-3AD203B41FA5}">
                      <a16:colId xmlns:a16="http://schemas.microsoft.com/office/drawing/2014/main" val="20004"/>
                    </a:ext>
                  </a:extLst>
                </a:gridCol>
                <a:gridCol w="1763856">
                  <a:extLst>
                    <a:ext uri="{9D8B030D-6E8A-4147-A177-3AD203B41FA5}">
                      <a16:colId xmlns:a16="http://schemas.microsoft.com/office/drawing/2014/main" val="20005"/>
                    </a:ext>
                  </a:extLst>
                </a:gridCol>
                <a:gridCol w="1971369">
                  <a:extLst>
                    <a:ext uri="{9D8B030D-6E8A-4147-A177-3AD203B41FA5}">
                      <a16:colId xmlns:a16="http://schemas.microsoft.com/office/drawing/2014/main" val="20006"/>
                    </a:ext>
                  </a:extLst>
                </a:gridCol>
              </a:tblGrid>
              <a:tr h="1365939">
                <a:tc>
                  <a:txBody>
                    <a:bodyPr/>
                    <a:lstStyle/>
                    <a:p>
                      <a:pPr>
                        <a:lnSpc>
                          <a:spcPct val="115000"/>
                        </a:lnSpc>
                        <a:spcAft>
                          <a:spcPts val="1000"/>
                        </a:spcAft>
                      </a:pPr>
                      <a:r>
                        <a:rPr lang="en-US" sz="1200" dirty="0">
                          <a:effectLst/>
                        </a:rPr>
                        <a:t>S. No</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Paper Title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dirty="0">
                          <a:effectLst/>
                        </a:rPr>
                        <a:t>Author Name</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Problem Discussed</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Algorithm /Technology Used</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Advantages/Limitations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Journal /Conference Name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870744">
                <a:tc>
                  <a:txBody>
                    <a:bodyPr/>
                    <a:lstStyle/>
                    <a:p>
                      <a:pPr>
                        <a:lnSpc>
                          <a:spcPct val="115000"/>
                        </a:lnSpc>
                        <a:spcAft>
                          <a:spcPts val="1000"/>
                        </a:spcAft>
                      </a:pPr>
                      <a:r>
                        <a:rPr lang="en-US" sz="1200">
                          <a:effectLst/>
                        </a:rPr>
                        <a:t>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dirty="0">
                          <a:effectLst/>
                        </a:rPr>
                        <a:t>  </a:t>
                      </a:r>
                      <a:r>
                        <a:rPr lang="en-IN" sz="1100" dirty="0"/>
                        <a:t>Unified, Real-Time Object Detection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100" dirty="0"/>
                        <a:t>Joseph </a:t>
                      </a:r>
                      <a:r>
                        <a:rPr lang="en-US" sz="1100" dirty="0" err="1"/>
                        <a:t>Redmon</a:t>
                      </a:r>
                      <a:endParaRPr lang="en-US" sz="1100" dirty="0"/>
                    </a:p>
                    <a:p>
                      <a:pPr>
                        <a:lnSpc>
                          <a:spcPct val="115000"/>
                        </a:lnSpc>
                        <a:spcAft>
                          <a:spcPts val="1000"/>
                        </a:spcAft>
                      </a:pPr>
                      <a:r>
                        <a:rPr lang="en-US" sz="1100" dirty="0"/>
                        <a:t>Santosh </a:t>
                      </a:r>
                      <a:r>
                        <a:rPr lang="en-US" sz="1100" dirty="0" err="1"/>
                        <a:t>Divvala</a:t>
                      </a:r>
                      <a:endParaRPr lang="en-US" sz="1100" dirty="0"/>
                    </a:p>
                    <a:p>
                      <a:pPr marL="0" marR="0" indent="0" algn="l" defTabSz="457200" rtl="0" eaLnBrk="1" fontAlgn="auto" latinLnBrk="0" hangingPunct="1">
                        <a:lnSpc>
                          <a:spcPct val="115000"/>
                        </a:lnSpc>
                        <a:spcBef>
                          <a:spcPts val="0"/>
                        </a:spcBef>
                        <a:spcAft>
                          <a:spcPts val="1000"/>
                        </a:spcAft>
                        <a:buClrTx/>
                        <a:buSzTx/>
                        <a:buFontTx/>
                        <a:buNone/>
                        <a:tabLst/>
                        <a:defRPr/>
                      </a:pPr>
                      <a:r>
                        <a:rPr lang="en-IN" sz="1100" dirty="0"/>
                        <a:t>Ali </a:t>
                      </a:r>
                      <a:r>
                        <a:rPr lang="en-IN" sz="1100" dirty="0" err="1"/>
                        <a:t>Farhadi</a:t>
                      </a:r>
                      <a:endParaRPr lang="en-IN" sz="1100" dirty="0"/>
                    </a:p>
                    <a:p>
                      <a:pPr marL="0" marR="0" indent="0" algn="l" defTabSz="457200" rtl="0" eaLnBrk="1" fontAlgn="auto" latinLnBrk="0" hangingPunct="1">
                        <a:lnSpc>
                          <a:spcPct val="115000"/>
                        </a:lnSpc>
                        <a:spcBef>
                          <a:spcPts val="0"/>
                        </a:spcBef>
                        <a:spcAft>
                          <a:spcPts val="1000"/>
                        </a:spcAft>
                        <a:buClrTx/>
                        <a:buSzTx/>
                        <a:buFontTx/>
                        <a:buNone/>
                        <a:tabLst/>
                        <a:defRPr/>
                      </a:pPr>
                      <a:r>
                        <a:rPr lang="en-IN" sz="1100" dirty="0"/>
                        <a:t>Ross </a:t>
                      </a:r>
                      <a:r>
                        <a:rPr lang="en-IN" sz="1100" dirty="0" err="1"/>
                        <a:t>Girshick</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dirty="0">
                          <a:effectLst/>
                        </a:rPr>
                        <a:t> YOLO</a:t>
                      </a:r>
                      <a:r>
                        <a:rPr lang="en-US" sz="1200" baseline="0" dirty="0">
                          <a:effectLst/>
                        </a:rPr>
                        <a:t> was Proposed</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dirty="0">
                          <a:effectLst/>
                        </a:rPr>
                        <a:t> YOLO</a:t>
                      </a:r>
                      <a:r>
                        <a:rPr lang="en-US" sz="1200" baseline="0" dirty="0">
                          <a:effectLst/>
                        </a:rPr>
                        <a:t> </a:t>
                      </a:r>
                      <a:endParaRPr lang="en-IN" sz="1200" baseline="0" dirty="0">
                        <a:effectLst/>
                      </a:endParaRPr>
                    </a:p>
                    <a:p>
                      <a:pPr>
                        <a:lnSpc>
                          <a:spcPct val="115000"/>
                        </a:lnSpc>
                        <a:spcAft>
                          <a:spcPts val="1000"/>
                        </a:spcAft>
                      </a:pPr>
                      <a:r>
                        <a:rPr lang="en-IN" sz="1200" baseline="0" dirty="0">
                          <a:effectLst/>
                          <a:latin typeface="Calibri" panose="020F0502020204030204" pitchFamily="34" charset="0"/>
                          <a:ea typeface="Times New Roman" panose="02020603050405020304" pitchFamily="18" charset="0"/>
                          <a:cs typeface="Times New Roman" panose="02020603050405020304" pitchFamily="18" charset="0"/>
                        </a:rPr>
                        <a:t>Convolution </a:t>
                      </a:r>
                    </a:p>
                    <a:p>
                      <a:pPr>
                        <a:lnSpc>
                          <a:spcPct val="115000"/>
                        </a:lnSpc>
                        <a:spcAft>
                          <a:spcPts val="1000"/>
                        </a:spcAft>
                      </a:pPr>
                      <a:r>
                        <a:rPr lang="en-IN" sz="1200" baseline="0" dirty="0">
                          <a:effectLst/>
                          <a:latin typeface="Calibri" panose="020F0502020204030204" pitchFamily="34" charset="0"/>
                          <a:ea typeface="Times New Roman" panose="02020603050405020304" pitchFamily="18" charset="0"/>
                          <a:cs typeface="Times New Roman" panose="02020603050405020304" pitchFamily="18" charset="0"/>
                        </a:rPr>
                        <a:t>Deep Learning</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dirty="0">
                          <a:effectLst/>
                        </a:rPr>
                        <a:t> Discussed in further slides</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926945">
                <a:tc>
                  <a:txBody>
                    <a:bodyPr/>
                    <a:lstStyle/>
                    <a:p>
                      <a:pPr>
                        <a:lnSpc>
                          <a:spcPct val="115000"/>
                        </a:lnSpc>
                        <a:spcAft>
                          <a:spcPts val="1000"/>
                        </a:spcAft>
                      </a:pPr>
                      <a:r>
                        <a:rPr lang="en-US" sz="1100" b="1" dirty="0">
                          <a:effectLst/>
                          <a:latin typeface="Calibri" panose="020F0502020204030204" pitchFamily="34" charset="0"/>
                          <a:ea typeface="+mn-ea"/>
                          <a:cs typeface="Times New Roman" panose="02020603050405020304" pitchFamily="18" charset="0"/>
                        </a:rPr>
                        <a:t>2</a:t>
                      </a:r>
                      <a:endParaRPr lang="en-IN"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dirty="0"/>
                        <a:t>An Incremental Improvement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IN" sz="1100" dirty="0"/>
                        <a:t>Joseph </a:t>
                      </a:r>
                      <a:r>
                        <a:rPr lang="en-IN" sz="1100" dirty="0" err="1"/>
                        <a:t>Redmon</a:t>
                      </a:r>
                      <a:r>
                        <a:rPr lang="en-IN" sz="1100" dirty="0"/>
                        <a:t>, Ali </a:t>
                      </a:r>
                      <a:r>
                        <a:rPr lang="en-IN" sz="1100" dirty="0" err="1"/>
                        <a:t>Farhadi</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dirty="0">
                          <a:effectLst/>
                        </a:rPr>
                        <a:t>Making YOLO</a:t>
                      </a:r>
                      <a:r>
                        <a:rPr lang="en-US" sz="1200" baseline="0" dirty="0">
                          <a:effectLst/>
                        </a:rPr>
                        <a:t> Algorithm better</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dirty="0">
                          <a:effectLst/>
                        </a:rPr>
                        <a:t> Better</a:t>
                      </a:r>
                      <a:r>
                        <a:rPr lang="en-US" sz="1200" baseline="0" dirty="0">
                          <a:effectLst/>
                        </a:rPr>
                        <a:t> and faster version of YOLO</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dirty="0">
                          <a:effectLst/>
                        </a:rPr>
                        <a:t> Increased</a:t>
                      </a:r>
                      <a:r>
                        <a:rPr lang="en-US" sz="1200" baseline="0" dirty="0">
                          <a:effectLst/>
                        </a:rPr>
                        <a:t> Frame processing and capturing small objects</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84208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EDAC-AB32-4FD2-A139-9D6E9671CDE4}"/>
              </a:ext>
            </a:extLst>
          </p:cNvPr>
          <p:cNvSpPr>
            <a:spLocks noGrp="1"/>
          </p:cNvSpPr>
          <p:nvPr>
            <p:ph type="title"/>
          </p:nvPr>
        </p:nvSpPr>
        <p:spPr>
          <a:xfrm>
            <a:off x="913774" y="137871"/>
            <a:ext cx="10364451" cy="1034437"/>
          </a:xfrm>
        </p:spPr>
        <p:txBody>
          <a:bodyPr>
            <a:normAutofit/>
          </a:bodyPr>
          <a:lstStyle/>
          <a:p>
            <a:pPr algn="ctr"/>
            <a:r>
              <a:rPr lang="en-IN" sz="4000" i="1" dirty="0">
                <a:solidFill>
                  <a:srgbClr val="FF0000"/>
                </a:solidFill>
              </a:rPr>
              <a:t>Introduction</a:t>
            </a:r>
          </a:p>
        </p:txBody>
      </p:sp>
      <p:sp>
        <p:nvSpPr>
          <p:cNvPr id="3" name="Content Placeholder 2">
            <a:extLst>
              <a:ext uri="{FF2B5EF4-FFF2-40B4-BE49-F238E27FC236}">
                <a16:creationId xmlns:a16="http://schemas.microsoft.com/office/drawing/2014/main" id="{BB079D09-B3C0-422B-9197-817F0A3B57AD}"/>
              </a:ext>
            </a:extLst>
          </p:cNvPr>
          <p:cNvSpPr>
            <a:spLocks noGrp="1"/>
          </p:cNvSpPr>
          <p:nvPr>
            <p:ph idx="1"/>
          </p:nvPr>
        </p:nvSpPr>
        <p:spPr>
          <a:xfrm>
            <a:off x="468923" y="994611"/>
            <a:ext cx="11383107" cy="5605481"/>
          </a:xfrm>
        </p:spPr>
        <p:txBody>
          <a:bodyPr/>
          <a:lstStyle/>
          <a:p>
            <a:r>
              <a:rPr lang="en-IN" sz="2400" dirty="0"/>
              <a:t>The aim of object detection is to detect all instances of objects from a known class, such as people, cars, animals or faces in an image.</a:t>
            </a:r>
          </a:p>
          <a:p>
            <a:r>
              <a:rPr lang="en-IN" sz="2400" dirty="0"/>
              <a:t>The important content in the image are object and their respective location.</a:t>
            </a:r>
          </a:p>
          <a:p>
            <a:r>
              <a:rPr lang="en-IN" sz="2400" dirty="0"/>
              <a:t>Recognition is an important task in image processing and computer vision. A set of known tags can be used to identify what really the object is and help to extract information. </a:t>
            </a:r>
          </a:p>
          <a:p>
            <a:endParaRPr lang="en-IN" dirty="0"/>
          </a:p>
        </p:txBody>
      </p:sp>
      <p:pic>
        <p:nvPicPr>
          <p:cNvPr id="4" name="Content Placeholder 5">
            <a:extLst>
              <a:ext uri="{FF2B5EF4-FFF2-40B4-BE49-F238E27FC236}">
                <a16:creationId xmlns:a16="http://schemas.microsoft.com/office/drawing/2014/main" id="{A6414DC2-8E9D-47C4-8AEC-5040C80EB5EC}"/>
              </a:ext>
            </a:extLst>
          </p:cNvPr>
          <p:cNvPicPr>
            <a:picLocks noChangeAspect="1"/>
          </p:cNvPicPr>
          <p:nvPr/>
        </p:nvPicPr>
        <p:blipFill>
          <a:blip r:embed="rId2"/>
          <a:stretch>
            <a:fillRect/>
          </a:stretch>
        </p:blipFill>
        <p:spPr>
          <a:xfrm>
            <a:off x="2824162" y="4390905"/>
            <a:ext cx="6543674" cy="2209187"/>
          </a:xfrm>
          <a:prstGeom prst="rect">
            <a:avLst/>
          </a:prstGeom>
        </p:spPr>
      </p:pic>
    </p:spTree>
    <p:extLst>
      <p:ext uri="{BB962C8B-B14F-4D97-AF65-F5344CB8AC3E}">
        <p14:creationId xmlns:p14="http://schemas.microsoft.com/office/powerpoint/2010/main" val="32981002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TM04033929[[fn=Slate]]</Template>
  <TotalTime>641</TotalTime>
  <Words>1129</Words>
  <Application>Microsoft Office PowerPoint</Application>
  <PresentationFormat>Widescreen</PresentationFormat>
  <Paragraphs>126</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inherit</vt:lpstr>
      <vt:lpstr>Merriweather</vt:lpstr>
      <vt:lpstr>Roboto</vt:lpstr>
      <vt:lpstr>Trebuchet MS</vt:lpstr>
      <vt:lpstr>Wingdings 3</vt:lpstr>
      <vt:lpstr>Facet</vt:lpstr>
      <vt:lpstr>G.H. RAISONI COLLEGE OF ENGINEERING &amp; MANAGEMENT, PUNE</vt:lpstr>
      <vt:lpstr>Intelligent Video Surveillance using YOLO Object Detection</vt:lpstr>
      <vt:lpstr>Index</vt:lpstr>
      <vt:lpstr>Overview  </vt:lpstr>
      <vt:lpstr>Problem Statement</vt:lpstr>
      <vt:lpstr>Goals and Objectives</vt:lpstr>
      <vt:lpstr>Approaches in deep learning</vt:lpstr>
      <vt:lpstr>Literature survey</vt:lpstr>
      <vt:lpstr>Introduction</vt:lpstr>
      <vt:lpstr>Yolo</vt:lpstr>
      <vt:lpstr>PowerPoint Presentation</vt:lpstr>
      <vt:lpstr>PowerPoint Presentation</vt:lpstr>
      <vt:lpstr>PowerPoint Presentation</vt:lpstr>
      <vt:lpstr>Difficulties and problems</vt:lpstr>
      <vt:lpstr>Applications</vt:lpstr>
      <vt:lpstr>PowerPoint Presentation</vt:lpstr>
      <vt:lpstr>PowerPoint Presentation</vt:lpstr>
      <vt:lpstr>PowerPoint Presentation</vt:lpstr>
      <vt:lpstr>Hardware and Software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G.H. RAISONI college of engineering &amp; management pune</dc:title>
  <dc:creator>Mrunal Dhole</dc:creator>
  <cp:lastModifiedBy>Mrunal Dhole</cp:lastModifiedBy>
  <cp:revision>60</cp:revision>
  <dcterms:created xsi:type="dcterms:W3CDTF">2020-07-27T16:44:40Z</dcterms:created>
  <dcterms:modified xsi:type="dcterms:W3CDTF">2020-11-21T07:19:16Z</dcterms:modified>
</cp:coreProperties>
</file>