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0" r:id="rId3"/>
    <p:sldId id="257" r:id="rId4"/>
    <p:sldId id="258" r:id="rId5"/>
    <p:sldId id="259" r:id="rId6"/>
    <p:sldId id="260" r:id="rId7"/>
    <p:sldId id="261" r:id="rId8"/>
    <p:sldId id="262" r:id="rId9"/>
    <p:sldId id="263" r:id="rId10"/>
    <p:sldId id="268" r:id="rId11"/>
    <p:sldId id="264" r:id="rId12"/>
    <p:sldId id="266" r:id="rId13"/>
    <p:sldId id="265"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269868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EB794-AB01-458C-ACF1-0F195E859E2E}"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239222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23754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4120550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414563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313475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32520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2246417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344199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77013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EB794-AB01-458C-ACF1-0F195E859E2E}" type="datetimeFigureOut">
              <a:rPr lang="en-IN" smtClean="0"/>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348936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EB794-AB01-458C-ACF1-0F195E859E2E}"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264768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EB794-AB01-458C-ACF1-0F195E859E2E}" type="datetimeFigureOut">
              <a:rPr lang="en-IN" smtClean="0"/>
              <a:t>26-09-2020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159651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EB794-AB01-458C-ACF1-0F195E859E2E}" type="datetimeFigureOut">
              <a:rPr lang="en-IN" smtClean="0"/>
              <a:t>26-09-2020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194206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B794-AB01-458C-ACF1-0F195E859E2E}" type="datetimeFigureOut">
              <a:rPr lang="en-IN" smtClean="0"/>
              <a:t>26-09-2020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68399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EB794-AB01-458C-ACF1-0F195E859E2E}"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118728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EB794-AB01-458C-ACF1-0F195E859E2E}" type="datetimeFigureOut">
              <a:rPr lang="en-IN" smtClean="0"/>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FADE6B-6D8C-4EAF-9152-DFD6ADBDF48E}" type="slidenum">
              <a:rPr lang="en-IN" smtClean="0"/>
              <a:t>‹#›</a:t>
            </a:fld>
            <a:endParaRPr lang="en-IN"/>
          </a:p>
        </p:txBody>
      </p:sp>
    </p:spTree>
    <p:extLst>
      <p:ext uri="{BB962C8B-B14F-4D97-AF65-F5344CB8AC3E}">
        <p14:creationId xmlns:p14="http://schemas.microsoft.com/office/powerpoint/2010/main" val="62088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8EB794-AB01-458C-ACF1-0F195E859E2E}" type="datetimeFigureOut">
              <a:rPr lang="en-IN" smtClean="0"/>
              <a:t>26-09-2020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FADE6B-6D8C-4EAF-9152-DFD6ADBDF48E}" type="slidenum">
              <a:rPr lang="en-IN" smtClean="0"/>
              <a:t>‹#›</a:t>
            </a:fld>
            <a:endParaRPr lang="en-IN"/>
          </a:p>
        </p:txBody>
      </p:sp>
    </p:spTree>
    <p:extLst>
      <p:ext uri="{BB962C8B-B14F-4D97-AF65-F5344CB8AC3E}">
        <p14:creationId xmlns:p14="http://schemas.microsoft.com/office/powerpoint/2010/main" val="260495135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574-D3C7-427F-BDD6-4FD89A5061EF}"/>
              </a:ext>
            </a:extLst>
          </p:cNvPr>
          <p:cNvSpPr>
            <a:spLocks noGrp="1"/>
          </p:cNvSpPr>
          <p:nvPr>
            <p:ph type="ctrTitle"/>
          </p:nvPr>
        </p:nvSpPr>
        <p:spPr>
          <a:xfrm>
            <a:off x="1523999" y="149291"/>
            <a:ext cx="10475167" cy="1614196"/>
          </a:xfrm>
        </p:spPr>
        <p:txBody>
          <a:bodyPr>
            <a:normAutofit/>
          </a:bodyPr>
          <a:lstStyle/>
          <a:p>
            <a:pPr algn="ctr"/>
            <a:r>
              <a:rPr lang="en-IN" sz="4400" b="1" dirty="0">
                <a:effectLst/>
                <a:latin typeface="+mn-lt"/>
                <a:ea typeface="Calibri" panose="020F0502020204030204" pitchFamily="34" charset="0"/>
                <a:cs typeface="Mangal" panose="02040503050203030202" pitchFamily="18" charset="0"/>
              </a:rPr>
              <a:t>G. H. </a:t>
            </a:r>
            <a:r>
              <a:rPr lang="en-IN" sz="4400" b="1" dirty="0" err="1">
                <a:effectLst/>
                <a:latin typeface="+mn-lt"/>
                <a:ea typeface="Calibri" panose="020F0502020204030204" pitchFamily="34" charset="0"/>
                <a:cs typeface="Mangal" panose="02040503050203030202" pitchFamily="18" charset="0"/>
              </a:rPr>
              <a:t>Raisoni</a:t>
            </a:r>
            <a:r>
              <a:rPr lang="en-IN" sz="4400" b="1" dirty="0">
                <a:effectLst/>
                <a:latin typeface="+mn-lt"/>
                <a:ea typeface="Calibri" panose="020F0502020204030204" pitchFamily="34" charset="0"/>
                <a:cs typeface="Mangal" panose="02040503050203030202" pitchFamily="18" charset="0"/>
              </a:rPr>
              <a:t> College of Engineering and Management, Pune</a:t>
            </a:r>
            <a:endParaRPr lang="en-IN" sz="4400" dirty="0">
              <a:latin typeface="+mn-lt"/>
            </a:endParaRPr>
          </a:p>
        </p:txBody>
      </p:sp>
      <p:sp>
        <p:nvSpPr>
          <p:cNvPr id="3" name="Subtitle 2">
            <a:extLst>
              <a:ext uri="{FF2B5EF4-FFF2-40B4-BE49-F238E27FC236}">
                <a16:creationId xmlns:a16="http://schemas.microsoft.com/office/drawing/2014/main" id="{5058B07A-8FE4-4DFD-B89E-BE801D256997}"/>
              </a:ext>
            </a:extLst>
          </p:cNvPr>
          <p:cNvSpPr>
            <a:spLocks noGrp="1"/>
          </p:cNvSpPr>
          <p:nvPr>
            <p:ph type="subTitle" idx="1"/>
          </p:nvPr>
        </p:nvSpPr>
        <p:spPr>
          <a:xfrm>
            <a:off x="5393094" y="2062066"/>
            <a:ext cx="6606072" cy="3862874"/>
          </a:xfrm>
        </p:spPr>
        <p:txBody>
          <a:bodyPr>
            <a:normAutofit/>
          </a:bodyPr>
          <a:lstStyle/>
          <a:p>
            <a:pPr algn="ctr">
              <a:lnSpc>
                <a:spcPct val="150000"/>
              </a:lnSpc>
              <a:spcAft>
                <a:spcPts val="8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Submitted By </a:t>
            </a:r>
            <a:r>
              <a:rPr lang="en-IN" sz="1800" dirty="0">
                <a:effectLst/>
                <a:latin typeface="Calibri" panose="020F0502020204030204" pitchFamily="34" charset="0"/>
                <a:ea typeface="Calibri" panose="020F0502020204030204" pitchFamily="34" charset="0"/>
                <a:cs typeface="Mangal" panose="02040503050203030202" pitchFamily="18" charset="0"/>
              </a:rPr>
              <a:t>:  Group ABM24</a:t>
            </a:r>
          </a:p>
          <a:p>
            <a:pPr algn="ctr">
              <a:lnSpc>
                <a:spcPct val="150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Prajwal </a:t>
            </a:r>
            <a:r>
              <a:rPr lang="en-IN" sz="1800" dirty="0" err="1">
                <a:effectLst/>
                <a:latin typeface="Calibri" panose="020F0502020204030204" pitchFamily="34" charset="0"/>
                <a:ea typeface="Calibri" panose="020F0502020204030204" pitchFamily="34" charset="0"/>
                <a:cs typeface="Mangal" panose="02040503050203030202" pitchFamily="18" charset="0"/>
              </a:rPr>
              <a:t>Bhoyar</a:t>
            </a:r>
            <a:r>
              <a:rPr lang="en-IN" sz="1800" dirty="0">
                <a:effectLst/>
                <a:latin typeface="Calibri" panose="020F0502020204030204" pitchFamily="34" charset="0"/>
                <a:ea typeface="Calibri" panose="020F0502020204030204" pitchFamily="34" charset="0"/>
                <a:cs typeface="Mangal" panose="02040503050203030202" pitchFamily="18" charset="0"/>
              </a:rPr>
              <a:t>	BCOA07</a:t>
            </a:r>
          </a:p>
          <a:p>
            <a:pPr algn="ctr">
              <a:lnSpc>
                <a:spcPct val="150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Aditya </a:t>
            </a:r>
            <a:r>
              <a:rPr lang="en-IN" sz="1800" dirty="0" err="1">
                <a:effectLst/>
                <a:latin typeface="Calibri" panose="020F0502020204030204" pitchFamily="34" charset="0"/>
                <a:ea typeface="Calibri" panose="020F0502020204030204" pitchFamily="34" charset="0"/>
                <a:cs typeface="Mangal" panose="02040503050203030202" pitchFamily="18" charset="0"/>
              </a:rPr>
              <a:t>Butley</a:t>
            </a:r>
            <a:r>
              <a:rPr lang="en-IN" sz="1800" dirty="0">
                <a:effectLst/>
                <a:latin typeface="Calibri" panose="020F0502020204030204" pitchFamily="34" charset="0"/>
                <a:ea typeface="Calibri" panose="020F0502020204030204" pitchFamily="34" charset="0"/>
                <a:cs typeface="Mangal" panose="02040503050203030202" pitchFamily="18" charset="0"/>
              </a:rPr>
              <a:t>		BCOA08</a:t>
            </a:r>
          </a:p>
          <a:p>
            <a:pPr algn="ctr">
              <a:lnSpc>
                <a:spcPct val="150000"/>
              </a:lnSpc>
              <a:spcAft>
                <a:spcPts val="800"/>
              </a:spcAft>
            </a:pPr>
            <a:r>
              <a:rPr lang="en-IN" sz="1800" dirty="0" err="1">
                <a:effectLst/>
                <a:latin typeface="Calibri" panose="020F0502020204030204" pitchFamily="34" charset="0"/>
                <a:ea typeface="Calibri" panose="020F0502020204030204" pitchFamily="34" charset="0"/>
                <a:cs typeface="Mangal" panose="02040503050203030202" pitchFamily="18" charset="0"/>
              </a:rPr>
              <a:t>Sumedh</a:t>
            </a:r>
            <a:r>
              <a:rPr lang="en-IN" sz="1800" dirty="0">
                <a:effectLst/>
                <a:latin typeface="Calibri" panose="020F0502020204030204" pitchFamily="34" charset="0"/>
                <a:ea typeface="Calibri" panose="020F0502020204030204" pitchFamily="34" charset="0"/>
                <a:cs typeface="Mangal" panose="02040503050203030202" pitchFamily="18" charset="0"/>
              </a:rPr>
              <a:t> Dhole 	BCOA14 </a:t>
            </a:r>
          </a:p>
          <a:p>
            <a:pPr algn="ctr">
              <a:lnSpc>
                <a:spcPct val="150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Nishad Joshi		BCOA16</a:t>
            </a:r>
          </a:p>
          <a:p>
            <a:pPr algn="l">
              <a:lnSpc>
                <a:spcPct val="150000"/>
              </a:lnSpc>
              <a:spcAft>
                <a:spcPts val="800"/>
              </a:spcAft>
            </a:pPr>
            <a:r>
              <a:rPr lang="en-IN" sz="1800" dirty="0">
                <a:latin typeface="Calibri" panose="020F0502020204030204" pitchFamily="34" charset="0"/>
                <a:ea typeface="Calibri" panose="020F0502020204030204" pitchFamily="34" charset="0"/>
                <a:cs typeface="Mangal" panose="02040503050203030202" pitchFamily="18" charset="0"/>
              </a:rPr>
              <a:t>				</a:t>
            </a:r>
            <a:r>
              <a:rPr lang="en-IN" sz="1800" b="1" dirty="0">
                <a:latin typeface="Calibri" panose="020F0502020204030204" pitchFamily="34" charset="0"/>
                <a:ea typeface="Calibri" panose="020F0502020204030204" pitchFamily="34" charset="0"/>
                <a:cs typeface="Mangal" panose="02040503050203030202" pitchFamily="18" charset="0"/>
              </a:rPr>
              <a:t>Subject :   </a:t>
            </a:r>
            <a:r>
              <a:rPr lang="en-IN" sz="1800" dirty="0">
                <a:latin typeface="Calibri" panose="020F0502020204030204" pitchFamily="34" charset="0"/>
                <a:ea typeface="Calibri" panose="020F0502020204030204" pitchFamily="34" charset="0"/>
                <a:cs typeface="Mangal" panose="02040503050203030202" pitchFamily="18" charset="0"/>
              </a:rPr>
              <a:t>Mini Project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80667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6E9277-AD74-4987-B99F-72A3F35AF613}"/>
              </a:ext>
            </a:extLst>
          </p:cNvPr>
          <p:cNvPicPr>
            <a:picLocks noChangeAspect="1"/>
          </p:cNvPicPr>
          <p:nvPr/>
        </p:nvPicPr>
        <p:blipFill>
          <a:blip r:embed="rId2"/>
          <a:stretch>
            <a:fillRect/>
          </a:stretch>
        </p:blipFill>
        <p:spPr>
          <a:xfrm>
            <a:off x="2563824" y="1276163"/>
            <a:ext cx="7064352" cy="4305673"/>
          </a:xfrm>
          <a:prstGeom prst="rect">
            <a:avLst/>
          </a:prstGeom>
        </p:spPr>
      </p:pic>
    </p:spTree>
    <p:extLst>
      <p:ext uri="{BB962C8B-B14F-4D97-AF65-F5344CB8AC3E}">
        <p14:creationId xmlns:p14="http://schemas.microsoft.com/office/powerpoint/2010/main" val="282063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B31BB-5734-4E20-984A-4124BCBA86B5}"/>
              </a:ext>
            </a:extLst>
          </p:cNvPr>
          <p:cNvSpPr>
            <a:spLocks noGrp="1"/>
          </p:cNvSpPr>
          <p:nvPr>
            <p:ph idx="1"/>
          </p:nvPr>
        </p:nvSpPr>
        <p:spPr>
          <a:xfrm>
            <a:off x="1436914" y="243840"/>
            <a:ext cx="9916886" cy="6324600"/>
          </a:xfrm>
        </p:spPr>
        <p:txBody>
          <a:bodyPr>
            <a:normAutofit/>
          </a:bodyPr>
          <a:lstStyle/>
          <a:p>
            <a:pPr algn="l"/>
            <a:r>
              <a:rPr lang="en-IN" i="0" dirty="0">
                <a:effectLst/>
              </a:rPr>
              <a:t>The various articles of the Indian Constitution provide for education as a fundamental right. Most universities in India are controlled by the Union or the State Government.</a:t>
            </a:r>
          </a:p>
          <a:p>
            <a:pPr algn="l"/>
            <a:r>
              <a:rPr lang="en-IN" i="0" dirty="0">
                <a:effectLst/>
              </a:rPr>
              <a:t>India has made progress in terms of increasing primary education attendance rate and expanding literacy to approximately two thirds of the population</a:t>
            </a:r>
          </a:p>
          <a:p>
            <a:pPr algn="l"/>
            <a:r>
              <a:rPr lang="en-IN" i="0" dirty="0">
                <a:effectLst/>
              </a:rPr>
              <a:t>India's improved education system is often cited as one of the main contributors to the economic rise of India.</a:t>
            </a:r>
          </a:p>
          <a:p>
            <a:pPr algn="l"/>
            <a:r>
              <a:rPr lang="en-IN" i="0" dirty="0">
                <a:effectLst/>
              </a:rPr>
              <a:t>Much of the progress especially in Higher education, Scientific research has been credited to various public institutions.</a:t>
            </a:r>
          </a:p>
          <a:p>
            <a:r>
              <a:rPr lang="en-IN" i="0" dirty="0">
                <a:effectLst/>
              </a:rPr>
              <a:t>Value based education is a three fold development of any individual of any gender and age, but most importantly of a child. Education tries to develop three aspects: physique, mentality and character.</a:t>
            </a:r>
            <a:endParaRPr lang="en-IN" dirty="0"/>
          </a:p>
        </p:txBody>
      </p:sp>
    </p:spTree>
    <p:extLst>
      <p:ext uri="{BB962C8B-B14F-4D97-AF65-F5344CB8AC3E}">
        <p14:creationId xmlns:p14="http://schemas.microsoft.com/office/powerpoint/2010/main" val="259006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84638-ACBD-410D-9EC9-4A027E7C510A}"/>
              </a:ext>
            </a:extLst>
          </p:cNvPr>
          <p:cNvSpPr>
            <a:spLocks noGrp="1"/>
          </p:cNvSpPr>
          <p:nvPr>
            <p:ph idx="1"/>
          </p:nvPr>
        </p:nvSpPr>
        <p:spPr>
          <a:xfrm>
            <a:off x="1909010" y="274320"/>
            <a:ext cx="9444789" cy="1722431"/>
          </a:xfrm>
        </p:spPr>
        <p:txBody>
          <a:bodyPr/>
          <a:lstStyle/>
          <a:p>
            <a:r>
              <a:rPr lang="en-IN" b="1" dirty="0">
                <a:effectLst/>
                <a:ea typeface="Calibri" panose="020F0502020204030204" pitchFamily="34" charset="0"/>
              </a:rPr>
              <a:t>Gross Enrolment Ratio</a:t>
            </a:r>
            <a:r>
              <a:rPr lang="en-IN" dirty="0">
                <a:effectLst/>
                <a:ea typeface="Calibri" panose="020F0502020204030204" pitchFamily="34" charset="0"/>
              </a:rPr>
              <a:t>: Number of students enrolled in a given level of education, regardless of age, expressed as a percentage of the official school-age population corresponding to the same level of education.</a:t>
            </a:r>
            <a:endParaRPr lang="en-IN" dirty="0"/>
          </a:p>
          <a:p>
            <a:endParaRPr lang="en-IN" dirty="0"/>
          </a:p>
        </p:txBody>
      </p:sp>
      <p:pic>
        <p:nvPicPr>
          <p:cNvPr id="7" name="Picture 6">
            <a:extLst>
              <a:ext uri="{FF2B5EF4-FFF2-40B4-BE49-F238E27FC236}">
                <a16:creationId xmlns:a16="http://schemas.microsoft.com/office/drawing/2014/main" id="{25CDAC1B-753E-4F67-A74E-EB3184103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36" y="1996751"/>
            <a:ext cx="8357936" cy="4107531"/>
          </a:xfrm>
          <a:prstGeom prst="rect">
            <a:avLst/>
          </a:prstGeom>
        </p:spPr>
      </p:pic>
    </p:spTree>
    <p:extLst>
      <p:ext uri="{BB962C8B-B14F-4D97-AF65-F5344CB8AC3E}">
        <p14:creationId xmlns:p14="http://schemas.microsoft.com/office/powerpoint/2010/main" val="232423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800F0-211E-4D7F-BEAC-698FEDA799A1}"/>
              </a:ext>
            </a:extLst>
          </p:cNvPr>
          <p:cNvSpPr>
            <a:spLocks noGrp="1"/>
          </p:cNvSpPr>
          <p:nvPr>
            <p:ph idx="1"/>
          </p:nvPr>
        </p:nvSpPr>
        <p:spPr>
          <a:xfrm>
            <a:off x="1838130" y="158619"/>
            <a:ext cx="10245013" cy="6354147"/>
          </a:xfrm>
        </p:spPr>
        <p:txBody>
          <a:bodyPr>
            <a:noAutofit/>
          </a:bodyPr>
          <a:lstStyle/>
          <a:p>
            <a:pPr algn="just">
              <a:lnSpc>
                <a:spcPct val="115000"/>
              </a:lnSpc>
              <a:spcAft>
                <a:spcPts val="0"/>
              </a:spcAft>
            </a:pPr>
            <a:r>
              <a:rPr lang="en-IN" sz="2300" dirty="0">
                <a:solidFill>
                  <a:srgbClr val="222222"/>
                </a:solidFill>
                <a:effectLst/>
                <a:ea typeface="Times New Roman" panose="02020603050405020304" pitchFamily="18" charset="0"/>
                <a:cs typeface="Calibri" panose="020F0502020204030204" pitchFamily="34" charset="0"/>
              </a:rPr>
              <a:t>An </a:t>
            </a:r>
            <a:r>
              <a:rPr lang="en-IN" sz="2300" b="1" dirty="0">
                <a:solidFill>
                  <a:srgbClr val="222222"/>
                </a:solidFill>
                <a:effectLst/>
                <a:ea typeface="Times New Roman" panose="02020603050405020304" pitchFamily="18" charset="0"/>
                <a:cs typeface="Calibri" panose="020F0502020204030204" pitchFamily="34" charset="0"/>
              </a:rPr>
              <a:t>education system</a:t>
            </a:r>
            <a:r>
              <a:rPr lang="en-IN" sz="2300" dirty="0">
                <a:solidFill>
                  <a:srgbClr val="222222"/>
                </a:solidFill>
                <a:effectLst/>
                <a:ea typeface="Times New Roman" panose="02020603050405020304" pitchFamily="18" charset="0"/>
                <a:cs typeface="Calibri" panose="020F0502020204030204" pitchFamily="34" charset="0"/>
              </a:rPr>
              <a:t> refers to the economic and social factors that typically make up public schools at the federal, state or community levels. Such factors include public funding, </a:t>
            </a:r>
            <a:r>
              <a:rPr lang="en-IN" sz="2300" b="1" dirty="0">
                <a:solidFill>
                  <a:srgbClr val="222222"/>
                </a:solidFill>
                <a:effectLst/>
                <a:ea typeface="Times New Roman" panose="02020603050405020304" pitchFamily="18" charset="0"/>
                <a:cs typeface="Calibri" panose="020F0502020204030204" pitchFamily="34" charset="0"/>
              </a:rPr>
              <a:t>school</a:t>
            </a:r>
            <a:r>
              <a:rPr lang="en-IN" sz="2300" dirty="0">
                <a:solidFill>
                  <a:srgbClr val="222222"/>
                </a:solidFill>
                <a:effectLst/>
                <a:ea typeface="Times New Roman" panose="02020603050405020304" pitchFamily="18" charset="0"/>
                <a:cs typeface="Calibri" panose="020F0502020204030204" pitchFamily="34" charset="0"/>
              </a:rPr>
              <a:t> facilities, staffing, compensation, employee benefits, teaching resources and more.</a:t>
            </a:r>
            <a:r>
              <a:rPr lang="en-IN" sz="2300" dirty="0">
                <a:effectLst/>
                <a:ea typeface="Times New Roman" panose="02020603050405020304" pitchFamily="18" charset="0"/>
              </a:rPr>
              <a:t>	</a:t>
            </a:r>
            <a:endParaRPr lang="en-IN" sz="2300" dirty="0">
              <a:ea typeface="Times New Roman" panose="02020603050405020304" pitchFamily="18" charset="0"/>
            </a:endParaRPr>
          </a:p>
          <a:p>
            <a:pPr marL="0" indent="0" algn="just">
              <a:lnSpc>
                <a:spcPct val="115000"/>
              </a:lnSpc>
              <a:spcAft>
                <a:spcPts val="0"/>
              </a:spcAft>
              <a:buNone/>
            </a:pPr>
            <a:r>
              <a:rPr lang="en-IN" sz="2300" dirty="0">
                <a:effectLst/>
                <a:ea typeface="Times New Roman" panose="02020603050405020304" pitchFamily="18" charset="0"/>
              </a:rPr>
              <a:t>1) </a:t>
            </a:r>
            <a:r>
              <a:rPr lang="en-IN" sz="2300" b="1" dirty="0">
                <a:effectLst/>
                <a:ea typeface="Times New Roman" panose="02020603050405020304" pitchFamily="18" charset="0"/>
              </a:rPr>
              <a:t>Primary</a:t>
            </a:r>
            <a:r>
              <a:rPr lang="en-IN" sz="2300" dirty="0">
                <a:effectLst/>
                <a:ea typeface="Times New Roman" panose="02020603050405020304" pitchFamily="18" charset="0"/>
              </a:rPr>
              <a:t>: The Primary Education in India consists of students studying in Class I-IV.</a:t>
            </a:r>
          </a:p>
          <a:p>
            <a:pPr marL="0" indent="0" algn="just">
              <a:lnSpc>
                <a:spcPct val="115000"/>
              </a:lnSpc>
              <a:spcAft>
                <a:spcPts val="1200"/>
              </a:spcAft>
              <a:buNone/>
            </a:pPr>
            <a:r>
              <a:rPr lang="en-IN" sz="2300" dirty="0">
                <a:effectLst/>
                <a:ea typeface="Times New Roman" panose="02020603050405020304" pitchFamily="18" charset="0"/>
              </a:rPr>
              <a:t>2) </a:t>
            </a:r>
            <a:r>
              <a:rPr lang="en-IN" sz="2300" b="1" dirty="0">
                <a:effectLst/>
                <a:ea typeface="Times New Roman" panose="02020603050405020304" pitchFamily="18" charset="0"/>
              </a:rPr>
              <a:t>Upper Primary</a:t>
            </a:r>
            <a:r>
              <a:rPr lang="en-IN" sz="2300" dirty="0">
                <a:effectLst/>
                <a:ea typeface="Times New Roman" panose="02020603050405020304" pitchFamily="18" charset="0"/>
              </a:rPr>
              <a:t>: The Upper Primary Education in India consists of students studying in Class V-VIII. The Indian government lays emphasis on primary education (Class I-VIII) also referred to as elementary education, to children aged 6 to 14 years old.</a:t>
            </a:r>
          </a:p>
          <a:p>
            <a:pPr marL="0" indent="0" algn="just">
              <a:lnSpc>
                <a:spcPct val="115000"/>
              </a:lnSpc>
              <a:spcAft>
                <a:spcPts val="1200"/>
              </a:spcAft>
              <a:buNone/>
            </a:pPr>
            <a:r>
              <a:rPr lang="en-IN" sz="2300" dirty="0">
                <a:effectLst/>
                <a:ea typeface="Times New Roman" panose="02020603050405020304" pitchFamily="18" charset="0"/>
              </a:rPr>
              <a:t>3) </a:t>
            </a:r>
            <a:r>
              <a:rPr lang="en-IN" sz="2300" b="1" dirty="0">
                <a:effectLst/>
                <a:ea typeface="Times New Roman" panose="02020603050405020304" pitchFamily="18" charset="0"/>
              </a:rPr>
              <a:t>Secondary</a:t>
            </a:r>
            <a:r>
              <a:rPr lang="en-IN" sz="2300" dirty="0">
                <a:effectLst/>
                <a:ea typeface="Times New Roman" panose="02020603050405020304" pitchFamily="18" charset="0"/>
              </a:rPr>
              <a:t>: Secondary education in India begins after eight years of elementary education and is divided into two years of secondary education (classes IX and X) and two years of Higher secondary education (classes XI and XII)</a:t>
            </a:r>
          </a:p>
          <a:p>
            <a:pPr marL="0" indent="0" algn="just">
              <a:lnSpc>
                <a:spcPct val="115000"/>
              </a:lnSpc>
              <a:spcAft>
                <a:spcPts val="1200"/>
              </a:spcAft>
              <a:buNone/>
            </a:pPr>
            <a:r>
              <a:rPr lang="en-IN" sz="2300" dirty="0">
                <a:effectLst/>
                <a:ea typeface="Times New Roman" panose="02020603050405020304" pitchFamily="18" charset="0"/>
              </a:rPr>
              <a:t>4) </a:t>
            </a:r>
            <a:r>
              <a:rPr lang="en-IN" sz="2300" b="1" dirty="0">
                <a:effectLst/>
                <a:ea typeface="Times New Roman" panose="02020603050405020304" pitchFamily="18" charset="0"/>
              </a:rPr>
              <a:t>Higher Secondary</a:t>
            </a:r>
            <a:r>
              <a:rPr lang="en-IN" sz="2300" dirty="0">
                <a:effectLst/>
                <a:ea typeface="Times New Roman" panose="02020603050405020304" pitchFamily="18" charset="0"/>
              </a:rPr>
              <a:t>: Higher Secondary Education consists of students studying in Class XI &amp; XII.</a:t>
            </a:r>
          </a:p>
        </p:txBody>
      </p:sp>
    </p:spTree>
    <p:extLst>
      <p:ext uri="{BB962C8B-B14F-4D97-AF65-F5344CB8AC3E}">
        <p14:creationId xmlns:p14="http://schemas.microsoft.com/office/powerpoint/2010/main" val="327291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B08FA-0941-4F0B-A646-7CBE6AC41E01}"/>
              </a:ext>
            </a:extLst>
          </p:cNvPr>
          <p:cNvPicPr>
            <a:picLocks noChangeAspect="1"/>
          </p:cNvPicPr>
          <p:nvPr/>
        </p:nvPicPr>
        <p:blipFill>
          <a:blip r:embed="rId2"/>
          <a:stretch>
            <a:fillRect/>
          </a:stretch>
        </p:blipFill>
        <p:spPr>
          <a:xfrm>
            <a:off x="904376" y="425590"/>
            <a:ext cx="5191624" cy="3003410"/>
          </a:xfrm>
          <a:prstGeom prst="rect">
            <a:avLst/>
          </a:prstGeom>
        </p:spPr>
      </p:pic>
      <p:pic>
        <p:nvPicPr>
          <p:cNvPr id="5" name="Picture 4">
            <a:extLst>
              <a:ext uri="{FF2B5EF4-FFF2-40B4-BE49-F238E27FC236}">
                <a16:creationId xmlns:a16="http://schemas.microsoft.com/office/drawing/2014/main" id="{1F7A696D-97E4-4328-9E30-159263748234}"/>
              </a:ext>
            </a:extLst>
          </p:cNvPr>
          <p:cNvPicPr>
            <a:picLocks noChangeAspect="1"/>
          </p:cNvPicPr>
          <p:nvPr/>
        </p:nvPicPr>
        <p:blipFill rotWithShape="1">
          <a:blip r:embed="rId3"/>
          <a:srcRect t="3987" b="3725"/>
          <a:stretch/>
        </p:blipFill>
        <p:spPr>
          <a:xfrm>
            <a:off x="6096000" y="3191069"/>
            <a:ext cx="5784979" cy="3284375"/>
          </a:xfrm>
          <a:prstGeom prst="rect">
            <a:avLst/>
          </a:prstGeom>
        </p:spPr>
      </p:pic>
    </p:spTree>
    <p:extLst>
      <p:ext uri="{BB962C8B-B14F-4D97-AF65-F5344CB8AC3E}">
        <p14:creationId xmlns:p14="http://schemas.microsoft.com/office/powerpoint/2010/main" val="264628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BD5D-1408-4394-836B-E9038E3802CA}"/>
              </a:ext>
            </a:extLst>
          </p:cNvPr>
          <p:cNvSpPr>
            <a:spLocks noGrp="1"/>
          </p:cNvSpPr>
          <p:nvPr>
            <p:ph type="title"/>
          </p:nvPr>
        </p:nvSpPr>
        <p:spPr>
          <a:xfrm rot="1227242">
            <a:off x="2095424" y="2766218"/>
            <a:ext cx="8001154" cy="1325563"/>
          </a:xfrm>
        </p:spPr>
        <p:txBody>
          <a:bodyPr>
            <a:normAutofit/>
          </a:bodyPr>
          <a:lstStyle/>
          <a:p>
            <a:pPr algn="ctr"/>
            <a:r>
              <a:rPr lang="en-IN" sz="5400" b="1" dirty="0"/>
              <a:t>THANK  YOU !</a:t>
            </a:r>
          </a:p>
        </p:txBody>
      </p:sp>
    </p:spTree>
    <p:extLst>
      <p:ext uri="{BB962C8B-B14F-4D97-AF65-F5344CB8AC3E}">
        <p14:creationId xmlns:p14="http://schemas.microsoft.com/office/powerpoint/2010/main" val="362118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56C9-769F-41DF-AF67-A682EFBB4661}"/>
              </a:ext>
            </a:extLst>
          </p:cNvPr>
          <p:cNvSpPr>
            <a:spLocks noGrp="1"/>
          </p:cNvSpPr>
          <p:nvPr>
            <p:ph type="title"/>
          </p:nvPr>
        </p:nvSpPr>
        <p:spPr>
          <a:xfrm>
            <a:off x="1086643" y="2552700"/>
            <a:ext cx="10688590" cy="1752599"/>
          </a:xfrm>
        </p:spPr>
        <p:txBody>
          <a:bodyPr>
            <a:normAutofit/>
          </a:bodyPr>
          <a:lstStyle/>
          <a:p>
            <a:r>
              <a:rPr lang="en-IN" sz="4400" b="1" dirty="0">
                <a:effectLst/>
                <a:latin typeface="Calibri" panose="020F0502020204030204" pitchFamily="34" charset="0"/>
                <a:ea typeface="Calibri" panose="020F0502020204030204" pitchFamily="34" charset="0"/>
                <a:cs typeface="Mangal" panose="02040503050203030202" pitchFamily="18" charset="0"/>
              </a:rPr>
              <a:t>INDIAN SCHOOL EDUCATION ANALYSIS</a:t>
            </a:r>
            <a:endParaRPr lang="en-IN" sz="4400" dirty="0"/>
          </a:p>
        </p:txBody>
      </p:sp>
    </p:spTree>
    <p:extLst>
      <p:ext uri="{BB962C8B-B14F-4D97-AF65-F5344CB8AC3E}">
        <p14:creationId xmlns:p14="http://schemas.microsoft.com/office/powerpoint/2010/main" val="71092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8550-DA9B-4BD5-9567-C185B048CE5A}"/>
              </a:ext>
            </a:extLst>
          </p:cNvPr>
          <p:cNvSpPr>
            <a:spLocks noGrp="1"/>
          </p:cNvSpPr>
          <p:nvPr>
            <p:ph type="title"/>
          </p:nvPr>
        </p:nvSpPr>
        <p:spPr>
          <a:xfrm>
            <a:off x="1484311" y="102638"/>
            <a:ext cx="10018713" cy="1623525"/>
          </a:xfrm>
        </p:spPr>
        <p:txBody>
          <a:bodyPr>
            <a:normAutofit/>
          </a:bodyPr>
          <a:lstStyle/>
          <a:p>
            <a:pPr algn="ctr"/>
            <a:r>
              <a:rPr lang="en-IN" b="1" i="0" dirty="0">
                <a:solidFill>
                  <a:srgbClr val="000000"/>
                </a:solidFill>
                <a:effectLst/>
                <a:latin typeface="+mn-lt"/>
                <a:cs typeface="Calibri" panose="020F0502020204030204" pitchFamily="34" charset="0"/>
              </a:rPr>
              <a:t>What is Education</a:t>
            </a:r>
            <a:endParaRPr lang="en-IN" dirty="0">
              <a:latin typeface="+mn-lt"/>
              <a:cs typeface="Calibri" panose="020F0502020204030204" pitchFamily="34" charset="0"/>
            </a:endParaRPr>
          </a:p>
        </p:txBody>
      </p:sp>
      <p:sp>
        <p:nvSpPr>
          <p:cNvPr id="3" name="Content Placeholder 2">
            <a:extLst>
              <a:ext uri="{FF2B5EF4-FFF2-40B4-BE49-F238E27FC236}">
                <a16:creationId xmlns:a16="http://schemas.microsoft.com/office/drawing/2014/main" id="{94C768FB-2D49-4ADB-87E0-A195533A3533}"/>
              </a:ext>
            </a:extLst>
          </p:cNvPr>
          <p:cNvSpPr>
            <a:spLocks noGrp="1"/>
          </p:cNvSpPr>
          <p:nvPr>
            <p:ph idx="1"/>
          </p:nvPr>
        </p:nvSpPr>
        <p:spPr>
          <a:xfrm>
            <a:off x="1484310" y="1446245"/>
            <a:ext cx="10018713" cy="4344955"/>
          </a:xfrm>
        </p:spPr>
        <p:txBody>
          <a:bodyPr>
            <a:normAutofit/>
          </a:bodyPr>
          <a:lstStyle/>
          <a:p>
            <a:pPr algn="l"/>
            <a:r>
              <a:rPr lang="en-IN" i="0" dirty="0">
                <a:effectLst/>
              </a:rPr>
              <a:t>Education in its broadest, general sense is the means through which the aims and habits of a group of people lives on from one generation to the next Generally, it occurs through any experience that has a formative effect on the way one thinks, feels, or acts. In its narrow, technical sense, education is the formal process by which society deliberately transmits its accumulated knowledge</a:t>
            </a:r>
            <a:r>
              <a:rPr lang="en-IN" dirty="0"/>
              <a:t> </a:t>
            </a:r>
            <a:r>
              <a:rPr lang="en-IN" i="0" dirty="0">
                <a:effectLst/>
              </a:rPr>
              <a:t>skills, customs and values from one generation to another.</a:t>
            </a:r>
          </a:p>
          <a:p>
            <a:pPr algn="l"/>
            <a:r>
              <a:rPr lang="en-IN" i="0" dirty="0">
                <a:effectLst/>
              </a:rPr>
              <a:t>e.g., instruction in schools.</a:t>
            </a:r>
          </a:p>
          <a:p>
            <a:pPr marL="0" indent="0">
              <a:buNone/>
            </a:pPr>
            <a:endParaRPr lang="en-IN" dirty="0"/>
          </a:p>
        </p:txBody>
      </p:sp>
    </p:spTree>
    <p:extLst>
      <p:ext uri="{BB962C8B-B14F-4D97-AF65-F5344CB8AC3E}">
        <p14:creationId xmlns:p14="http://schemas.microsoft.com/office/powerpoint/2010/main" val="45616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AC0A-F6BD-457C-9018-874D41100FC2}"/>
              </a:ext>
            </a:extLst>
          </p:cNvPr>
          <p:cNvSpPr>
            <a:spLocks noGrp="1"/>
          </p:cNvSpPr>
          <p:nvPr>
            <p:ph type="title"/>
          </p:nvPr>
        </p:nvSpPr>
        <p:spPr>
          <a:xfrm>
            <a:off x="838200" y="128338"/>
            <a:ext cx="10515600" cy="978568"/>
          </a:xfrm>
        </p:spPr>
        <p:txBody>
          <a:bodyPr/>
          <a:lstStyle/>
          <a:p>
            <a:pPr algn="ctr"/>
            <a:r>
              <a:rPr lang="en-IN" b="1" i="0" dirty="0">
                <a:solidFill>
                  <a:srgbClr val="000000"/>
                </a:solidFill>
                <a:effectLst/>
                <a:latin typeface="Calibri" panose="020F0502020204030204" pitchFamily="34" charset="0"/>
                <a:cs typeface="Calibri" panose="020F0502020204030204" pitchFamily="34" charset="0"/>
              </a:rPr>
              <a:t>Education in Ancient India</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0FB7CEF-ED04-49E8-A132-AF7FE4ED0127}"/>
              </a:ext>
            </a:extLst>
          </p:cNvPr>
          <p:cNvSpPr>
            <a:spLocks noGrp="1"/>
          </p:cNvSpPr>
          <p:nvPr>
            <p:ph idx="1"/>
          </p:nvPr>
        </p:nvSpPr>
        <p:spPr>
          <a:xfrm>
            <a:off x="1408921" y="978568"/>
            <a:ext cx="10515600" cy="3367957"/>
          </a:xfrm>
        </p:spPr>
        <p:txBody>
          <a:bodyPr/>
          <a:lstStyle/>
          <a:p>
            <a:pPr algn="l"/>
            <a:r>
              <a:rPr lang="en-IN" b="0" i="0" dirty="0">
                <a:solidFill>
                  <a:srgbClr val="000000"/>
                </a:solidFill>
                <a:effectLst/>
              </a:rPr>
              <a:t>The history of education in ancient India is fascinating and is recorded and can be tracked to the ancient era. Education in ancient India began around the 3rd</a:t>
            </a:r>
            <a:r>
              <a:rPr lang="en-IN" dirty="0">
                <a:solidFill>
                  <a:srgbClr val="000000"/>
                </a:solidFill>
              </a:rPr>
              <a:t> </a:t>
            </a:r>
            <a:r>
              <a:rPr lang="en-IN" b="0" i="0" dirty="0">
                <a:solidFill>
                  <a:srgbClr val="000000"/>
                </a:solidFill>
                <a:effectLst/>
              </a:rPr>
              <a:t>century BC with elements of religious training and impart of traditional knowledge. Sages and scholars imparted education orally. Palm leaves and barks of trees were used for writing.</a:t>
            </a:r>
          </a:p>
          <a:p>
            <a:pPr algn="l"/>
            <a:endParaRPr lang="en-IN" dirty="0">
              <a:solidFill>
                <a:srgbClr val="000000"/>
              </a:solidFill>
              <a:latin typeface="ff1"/>
            </a:endParaRPr>
          </a:p>
          <a:p>
            <a:pPr marL="0" indent="0" algn="l">
              <a:buNone/>
            </a:pPr>
            <a:endParaRPr lang="en-IN" b="0" i="0" dirty="0">
              <a:solidFill>
                <a:srgbClr val="000000"/>
              </a:solidFill>
              <a:effectLst/>
              <a:latin typeface="Roboto"/>
            </a:endParaRPr>
          </a:p>
        </p:txBody>
      </p:sp>
      <p:pic>
        <p:nvPicPr>
          <p:cNvPr id="5" name="Picture 2">
            <a:extLst>
              <a:ext uri="{FF2B5EF4-FFF2-40B4-BE49-F238E27FC236}">
                <a16:creationId xmlns:a16="http://schemas.microsoft.com/office/drawing/2014/main" id="{C6566AE5-6112-4964-9DA7-17C081D5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363" y="3209730"/>
            <a:ext cx="4658716" cy="336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19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0AF4-E6DA-4244-B321-547ED4552CDF}"/>
              </a:ext>
            </a:extLst>
          </p:cNvPr>
          <p:cNvSpPr>
            <a:spLocks noGrp="1"/>
          </p:cNvSpPr>
          <p:nvPr>
            <p:ph type="title"/>
          </p:nvPr>
        </p:nvSpPr>
        <p:spPr>
          <a:xfrm>
            <a:off x="1547645" y="150845"/>
            <a:ext cx="10018713" cy="1068355"/>
          </a:xfrm>
        </p:spPr>
        <p:txBody>
          <a:bodyPr>
            <a:normAutofit/>
          </a:bodyPr>
          <a:lstStyle/>
          <a:p>
            <a:pPr algn="ctr"/>
            <a:r>
              <a:rPr lang="en-IN" b="1" i="0" dirty="0">
                <a:solidFill>
                  <a:srgbClr val="000000"/>
                </a:solidFill>
                <a:effectLst/>
                <a:latin typeface="Calibri" panose="020F0502020204030204" pitchFamily="34" charset="0"/>
                <a:cs typeface="Calibri" panose="020F0502020204030204" pitchFamily="34" charset="0"/>
              </a:rPr>
              <a:t>Gurukul a System</a:t>
            </a:r>
            <a:endParaRPr lang="en-IN" dirty="0"/>
          </a:p>
        </p:txBody>
      </p:sp>
      <p:sp>
        <p:nvSpPr>
          <p:cNvPr id="3" name="Content Placeholder 2">
            <a:extLst>
              <a:ext uri="{FF2B5EF4-FFF2-40B4-BE49-F238E27FC236}">
                <a16:creationId xmlns:a16="http://schemas.microsoft.com/office/drawing/2014/main" id="{655F5618-8092-48A0-A553-88CBF1C54ACA}"/>
              </a:ext>
            </a:extLst>
          </p:cNvPr>
          <p:cNvSpPr>
            <a:spLocks noGrp="1"/>
          </p:cNvSpPr>
          <p:nvPr>
            <p:ph idx="1"/>
          </p:nvPr>
        </p:nvSpPr>
        <p:spPr>
          <a:xfrm>
            <a:off x="1436914" y="1219200"/>
            <a:ext cx="10129444" cy="2363755"/>
          </a:xfrm>
        </p:spPr>
        <p:txBody>
          <a:bodyPr>
            <a:normAutofit/>
          </a:bodyPr>
          <a:lstStyle/>
          <a:p>
            <a:pPr algn="l"/>
            <a:r>
              <a:rPr lang="en-IN" b="0" i="0" dirty="0">
                <a:solidFill>
                  <a:srgbClr val="000000"/>
                </a:solidFill>
                <a:effectLst/>
              </a:rPr>
              <a:t>Education in ancient India was more identified with the Gurukul a system </a:t>
            </a:r>
          </a:p>
          <a:p>
            <a:pPr algn="l"/>
            <a:r>
              <a:rPr lang="en-IN" b="0" i="0" dirty="0">
                <a:solidFill>
                  <a:srgbClr val="000000"/>
                </a:solidFill>
                <a:effectLst/>
              </a:rPr>
              <a:t>These ancient Hindu schools in India were residential in nature with the </a:t>
            </a:r>
            <a:r>
              <a:rPr lang="en-IN" b="0" i="0" dirty="0" err="1">
                <a:solidFill>
                  <a:srgbClr val="000000"/>
                </a:solidFill>
                <a:effectLst/>
              </a:rPr>
              <a:t>sishyas</a:t>
            </a:r>
            <a:r>
              <a:rPr lang="en-IN" b="0" i="0" dirty="0">
                <a:solidFill>
                  <a:srgbClr val="000000"/>
                </a:solidFill>
                <a:effectLst/>
              </a:rPr>
              <a:t> or students living in the same house with the Guru or the teacher.</a:t>
            </a:r>
          </a:p>
          <a:p>
            <a:pPr algn="l"/>
            <a:r>
              <a:rPr lang="en-IN" b="0" i="0" dirty="0">
                <a:solidFill>
                  <a:srgbClr val="000000"/>
                </a:solidFill>
                <a:effectLst/>
              </a:rPr>
              <a:t>The students lived together irrespective of their social standing .</a:t>
            </a:r>
            <a:br>
              <a:rPr lang="en-IN" dirty="0"/>
            </a:br>
            <a:endParaRPr lang="en-IN" dirty="0"/>
          </a:p>
        </p:txBody>
      </p:sp>
      <p:pic>
        <p:nvPicPr>
          <p:cNvPr id="3074" name="Picture 2">
            <a:extLst>
              <a:ext uri="{FF2B5EF4-FFF2-40B4-BE49-F238E27FC236}">
                <a16:creationId xmlns:a16="http://schemas.microsoft.com/office/drawing/2014/main" id="{62C0C149-DD98-4C1F-AFEA-323DD530D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947" y="3429000"/>
            <a:ext cx="5374105" cy="309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0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0613-3252-4845-8088-D33D888BA7E0}"/>
              </a:ext>
            </a:extLst>
          </p:cNvPr>
          <p:cNvSpPr>
            <a:spLocks noGrp="1"/>
          </p:cNvSpPr>
          <p:nvPr>
            <p:ph type="title"/>
          </p:nvPr>
        </p:nvSpPr>
        <p:spPr>
          <a:xfrm>
            <a:off x="1484311" y="214605"/>
            <a:ext cx="10018713" cy="1278294"/>
          </a:xfrm>
        </p:spPr>
        <p:txBody>
          <a:bodyPr/>
          <a:lstStyle/>
          <a:p>
            <a:pPr algn="ctr"/>
            <a:r>
              <a:rPr lang="en-IN" b="0" i="0" dirty="0">
                <a:solidFill>
                  <a:srgbClr val="000000"/>
                </a:solidFill>
                <a:effectLst/>
                <a:latin typeface="Calibri" panose="020F0502020204030204" pitchFamily="34" charset="0"/>
                <a:cs typeface="Calibri" panose="020F0502020204030204" pitchFamily="34" charset="0"/>
              </a:rPr>
              <a:t>Education in the Medieval Period</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78DD2D6-B635-482E-894E-C5981B51BB9C}"/>
              </a:ext>
            </a:extLst>
          </p:cNvPr>
          <p:cNvSpPr>
            <a:spLocks noGrp="1"/>
          </p:cNvSpPr>
          <p:nvPr>
            <p:ph idx="1"/>
          </p:nvPr>
        </p:nvSpPr>
        <p:spPr>
          <a:xfrm>
            <a:off x="1484310" y="1380931"/>
            <a:ext cx="10018713" cy="4721289"/>
          </a:xfrm>
        </p:spPr>
        <p:txBody>
          <a:bodyPr>
            <a:normAutofit/>
          </a:bodyPr>
          <a:lstStyle/>
          <a:p>
            <a:r>
              <a:rPr lang="en-IN" b="0" i="0" dirty="0">
                <a:solidFill>
                  <a:srgbClr val="000000"/>
                </a:solidFill>
                <a:effectLst/>
              </a:rPr>
              <a:t>The first millennium and the few centuries preceding it saw the flourishing of higher education at Nalanda, </a:t>
            </a:r>
            <a:r>
              <a:rPr lang="en-IN" b="0" i="0" dirty="0" err="1">
                <a:solidFill>
                  <a:srgbClr val="000000"/>
                </a:solidFill>
                <a:effectLst/>
              </a:rPr>
              <a:t>Takshila</a:t>
            </a:r>
            <a:r>
              <a:rPr lang="en-IN" b="0" i="0" dirty="0">
                <a:solidFill>
                  <a:srgbClr val="000000"/>
                </a:solidFill>
                <a:effectLst/>
              </a:rPr>
              <a:t>, Ujjain</a:t>
            </a:r>
            <a:r>
              <a:rPr lang="en-IN" dirty="0">
                <a:solidFill>
                  <a:srgbClr val="000000"/>
                </a:solidFill>
              </a:rPr>
              <a:t> </a:t>
            </a:r>
            <a:r>
              <a:rPr lang="en-IN" b="0" i="0" dirty="0">
                <a:solidFill>
                  <a:srgbClr val="000000"/>
                </a:solidFill>
                <a:effectLst/>
              </a:rPr>
              <a:t>&amp; </a:t>
            </a:r>
            <a:r>
              <a:rPr lang="en-IN" b="0" i="0" dirty="0" err="1">
                <a:solidFill>
                  <a:srgbClr val="000000"/>
                </a:solidFill>
                <a:effectLst/>
              </a:rPr>
              <a:t>Vikramshila</a:t>
            </a:r>
            <a:r>
              <a:rPr lang="en-IN" b="0" i="0" dirty="0">
                <a:solidFill>
                  <a:srgbClr val="000000"/>
                </a:solidFill>
                <a:effectLst/>
              </a:rPr>
              <a:t> Universities.</a:t>
            </a:r>
            <a:r>
              <a:rPr lang="en-IN" dirty="0">
                <a:solidFill>
                  <a:srgbClr val="000000"/>
                </a:solidFill>
              </a:rPr>
              <a:t> </a:t>
            </a:r>
            <a:r>
              <a:rPr lang="en-IN" b="0" i="0" dirty="0">
                <a:solidFill>
                  <a:srgbClr val="000000"/>
                </a:solidFill>
                <a:effectLst/>
              </a:rPr>
              <a:t>Art, Architecture, Painting, Logic, Grammar, Philosophy, Astronomy, Literature, Buddhism, Hinduism, </a:t>
            </a:r>
            <a:r>
              <a:rPr lang="en-IN" b="0" i="0" dirty="0" err="1">
                <a:solidFill>
                  <a:srgbClr val="000000"/>
                </a:solidFill>
                <a:effectLst/>
              </a:rPr>
              <a:t>Arthashastra</a:t>
            </a:r>
            <a:r>
              <a:rPr lang="en-IN" b="0" i="0" dirty="0">
                <a:solidFill>
                  <a:srgbClr val="000000"/>
                </a:solidFill>
                <a:effectLst/>
              </a:rPr>
              <a:t> (Economics&amp; Politics), Law, and Medicine.</a:t>
            </a:r>
          </a:p>
          <a:p>
            <a:r>
              <a:rPr lang="en-IN" b="0" i="0" dirty="0" err="1">
                <a:solidFill>
                  <a:srgbClr val="000000"/>
                </a:solidFill>
                <a:effectLst/>
              </a:rPr>
              <a:t>Takshila</a:t>
            </a:r>
            <a:r>
              <a:rPr lang="en-IN" b="0" i="0" dirty="0">
                <a:solidFill>
                  <a:srgbClr val="000000"/>
                </a:solidFill>
                <a:effectLst/>
              </a:rPr>
              <a:t> specialized in the study of medicine, while Ujjain laid emphasis on astronomy. Nalanda, being the biggest centre, handled all branches of knowledge, and housed up to 10,000 students at its peak.</a:t>
            </a:r>
          </a:p>
        </p:txBody>
      </p:sp>
    </p:spTree>
    <p:extLst>
      <p:ext uri="{BB962C8B-B14F-4D97-AF65-F5344CB8AC3E}">
        <p14:creationId xmlns:p14="http://schemas.microsoft.com/office/powerpoint/2010/main" val="264928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6095-3B28-4F04-AB74-6AE256ED17B5}"/>
              </a:ext>
            </a:extLst>
          </p:cNvPr>
          <p:cNvSpPr>
            <a:spLocks noGrp="1"/>
          </p:cNvSpPr>
          <p:nvPr>
            <p:ph type="title"/>
          </p:nvPr>
        </p:nvSpPr>
        <p:spPr>
          <a:xfrm>
            <a:off x="1484311" y="685800"/>
            <a:ext cx="10018713" cy="1310951"/>
          </a:xfrm>
        </p:spPr>
        <p:txBody>
          <a:bodyPr/>
          <a:lstStyle/>
          <a:p>
            <a:pPr algn="ctr"/>
            <a:r>
              <a:rPr lang="en-IN" b="0" i="0" dirty="0">
                <a:solidFill>
                  <a:srgbClr val="000000"/>
                </a:solidFill>
                <a:effectLst/>
                <a:latin typeface="ff1"/>
              </a:rPr>
              <a:t>Education in Modern India</a:t>
            </a:r>
            <a:endParaRPr lang="en-IN" dirty="0"/>
          </a:p>
        </p:txBody>
      </p:sp>
      <p:sp>
        <p:nvSpPr>
          <p:cNvPr id="3" name="Content Placeholder 2">
            <a:extLst>
              <a:ext uri="{FF2B5EF4-FFF2-40B4-BE49-F238E27FC236}">
                <a16:creationId xmlns:a16="http://schemas.microsoft.com/office/drawing/2014/main" id="{3C7ABA7F-1D29-4111-9197-0B71CF05B471}"/>
              </a:ext>
            </a:extLst>
          </p:cNvPr>
          <p:cNvSpPr>
            <a:spLocks noGrp="1"/>
          </p:cNvSpPr>
          <p:nvPr>
            <p:ph idx="1"/>
          </p:nvPr>
        </p:nvSpPr>
        <p:spPr>
          <a:xfrm>
            <a:off x="2062065" y="1931437"/>
            <a:ext cx="9440958" cy="2360645"/>
          </a:xfrm>
        </p:spPr>
        <p:txBody>
          <a:bodyPr/>
          <a:lstStyle/>
          <a:p>
            <a:pPr marL="0" indent="0" algn="l">
              <a:buNone/>
            </a:pPr>
            <a:endParaRPr lang="en-IN" b="0" i="0" dirty="0">
              <a:solidFill>
                <a:srgbClr val="000000"/>
              </a:solidFill>
              <a:effectLst/>
              <a:latin typeface="Roboto"/>
            </a:endParaRPr>
          </a:p>
          <a:p>
            <a:pPr algn="l"/>
            <a:r>
              <a:rPr lang="en-IN" b="0" i="0" dirty="0">
                <a:solidFill>
                  <a:srgbClr val="000000"/>
                </a:solidFill>
                <a:effectLst/>
              </a:rPr>
              <a:t>The educational system which the British introduced teaching of English language was given greater emphasis and the study of languages like</a:t>
            </a:r>
            <a:r>
              <a:rPr lang="en-IN" dirty="0">
                <a:solidFill>
                  <a:srgbClr val="000000"/>
                </a:solidFill>
              </a:rPr>
              <a:t> </a:t>
            </a:r>
            <a:r>
              <a:rPr lang="en-IN" b="0" i="0" dirty="0">
                <a:solidFill>
                  <a:srgbClr val="000000"/>
                </a:solidFill>
                <a:effectLst/>
              </a:rPr>
              <a:t>Arabic ,Persian and Sanskrit were left to individual efforts.</a:t>
            </a:r>
          </a:p>
          <a:p>
            <a:endParaRPr lang="en-IN" dirty="0"/>
          </a:p>
        </p:txBody>
      </p:sp>
    </p:spTree>
    <p:extLst>
      <p:ext uri="{BB962C8B-B14F-4D97-AF65-F5344CB8AC3E}">
        <p14:creationId xmlns:p14="http://schemas.microsoft.com/office/powerpoint/2010/main" val="11988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5D9D-211E-40B6-80CB-91FE1F8E6092}"/>
              </a:ext>
            </a:extLst>
          </p:cNvPr>
          <p:cNvSpPr>
            <a:spLocks noGrp="1"/>
          </p:cNvSpPr>
          <p:nvPr>
            <p:ph type="title"/>
          </p:nvPr>
        </p:nvSpPr>
        <p:spPr>
          <a:xfrm>
            <a:off x="1675215" y="191279"/>
            <a:ext cx="10018713" cy="1143000"/>
          </a:xfrm>
        </p:spPr>
        <p:txBody>
          <a:bodyPr>
            <a:normAutofit/>
          </a:bodyPr>
          <a:lstStyle/>
          <a:p>
            <a:pPr algn="ctr"/>
            <a:r>
              <a:rPr lang="en-IN" b="0" i="0" dirty="0">
                <a:solidFill>
                  <a:srgbClr val="000000"/>
                </a:solidFill>
                <a:effectLst/>
                <a:latin typeface="+mn-lt"/>
                <a:cs typeface="Calibri" panose="020F0502020204030204" pitchFamily="34" charset="0"/>
              </a:rPr>
              <a:t>Objectives</a:t>
            </a:r>
            <a:endParaRPr lang="en-IN" dirty="0">
              <a:latin typeface="+mn-lt"/>
              <a:cs typeface="Calibri" panose="020F0502020204030204" pitchFamily="34" charset="0"/>
            </a:endParaRPr>
          </a:p>
        </p:txBody>
      </p:sp>
      <p:sp>
        <p:nvSpPr>
          <p:cNvPr id="3" name="Content Placeholder 2">
            <a:extLst>
              <a:ext uri="{FF2B5EF4-FFF2-40B4-BE49-F238E27FC236}">
                <a16:creationId xmlns:a16="http://schemas.microsoft.com/office/drawing/2014/main" id="{02B3E3CB-3C1F-4C14-8762-F236ADADC6DC}"/>
              </a:ext>
            </a:extLst>
          </p:cNvPr>
          <p:cNvSpPr>
            <a:spLocks noGrp="1"/>
          </p:cNvSpPr>
          <p:nvPr>
            <p:ph idx="1"/>
          </p:nvPr>
        </p:nvSpPr>
        <p:spPr>
          <a:xfrm>
            <a:off x="1866122" y="1334279"/>
            <a:ext cx="9636901" cy="4456921"/>
          </a:xfrm>
        </p:spPr>
        <p:txBody>
          <a:bodyPr>
            <a:normAutofit/>
          </a:bodyPr>
          <a:lstStyle/>
          <a:p>
            <a:pPr algn="l"/>
            <a:r>
              <a:rPr lang="en-IN" b="0" i="0" dirty="0">
                <a:solidFill>
                  <a:srgbClr val="000000"/>
                </a:solidFill>
                <a:effectLst/>
              </a:rPr>
              <a:t>The English introduced modern education</a:t>
            </a:r>
          </a:p>
          <a:p>
            <a:pPr algn="l"/>
            <a:r>
              <a:rPr lang="en-IN" b="0" i="0" dirty="0">
                <a:solidFill>
                  <a:srgbClr val="000000"/>
                </a:solidFill>
                <a:effectLst/>
              </a:rPr>
              <a:t>To reduce the expenditure on administration</a:t>
            </a:r>
          </a:p>
          <a:p>
            <a:pPr algn="l"/>
            <a:r>
              <a:rPr lang="en-IN" b="0" i="0" dirty="0">
                <a:solidFill>
                  <a:srgbClr val="000000"/>
                </a:solidFill>
                <a:effectLst/>
              </a:rPr>
              <a:t>To encourage the study of English language</a:t>
            </a:r>
          </a:p>
          <a:p>
            <a:pPr algn="l"/>
            <a:r>
              <a:rPr lang="en-IN" b="0" i="0" dirty="0">
                <a:solidFill>
                  <a:srgbClr val="000000"/>
                </a:solidFill>
                <a:effectLst/>
              </a:rPr>
              <a:t>To expand market for English goods</a:t>
            </a:r>
          </a:p>
          <a:p>
            <a:pPr algn="l"/>
            <a:r>
              <a:rPr lang="en-IN" b="0" i="0" dirty="0">
                <a:solidFill>
                  <a:srgbClr val="000000"/>
                </a:solidFill>
                <a:effectLst/>
              </a:rPr>
              <a:t>To spread Christianity</a:t>
            </a:r>
          </a:p>
          <a:p>
            <a:pPr algn="l"/>
            <a:r>
              <a:rPr lang="en-IN" b="0" i="0" dirty="0">
                <a:solidFill>
                  <a:srgbClr val="000000"/>
                </a:solidFill>
                <a:effectLst/>
              </a:rPr>
              <a:t>According to Lord Macaulay after receiving modern education Indians would remain Indians only in their colour while their interests, ideas, morals and Intelligence.</a:t>
            </a:r>
          </a:p>
          <a:p>
            <a:endParaRPr lang="en-IN" dirty="0"/>
          </a:p>
        </p:txBody>
      </p:sp>
    </p:spTree>
    <p:extLst>
      <p:ext uri="{BB962C8B-B14F-4D97-AF65-F5344CB8AC3E}">
        <p14:creationId xmlns:p14="http://schemas.microsoft.com/office/powerpoint/2010/main" val="362104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25E8-6CEA-4F84-B9EC-A708475875EF}"/>
              </a:ext>
            </a:extLst>
          </p:cNvPr>
          <p:cNvSpPr>
            <a:spLocks noGrp="1"/>
          </p:cNvSpPr>
          <p:nvPr>
            <p:ph type="title"/>
          </p:nvPr>
        </p:nvSpPr>
        <p:spPr>
          <a:xfrm>
            <a:off x="1484311" y="685800"/>
            <a:ext cx="10018713" cy="1189653"/>
          </a:xfrm>
        </p:spPr>
        <p:txBody>
          <a:bodyPr/>
          <a:lstStyle/>
          <a:p>
            <a:pPr algn="ctr"/>
            <a:r>
              <a:rPr lang="en-IN" b="1" i="0" dirty="0">
                <a:solidFill>
                  <a:srgbClr val="000000"/>
                </a:solidFill>
                <a:effectLst/>
                <a:latin typeface="Calibri" panose="020F0502020204030204" pitchFamily="34" charset="0"/>
                <a:cs typeface="Calibri" panose="020F0502020204030204" pitchFamily="34" charset="0"/>
              </a:rPr>
              <a:t>Education in the post Independence era</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18A7206-965B-4F2F-A6D4-2B6625FF2410}"/>
              </a:ext>
            </a:extLst>
          </p:cNvPr>
          <p:cNvSpPr>
            <a:spLocks noGrp="1"/>
          </p:cNvSpPr>
          <p:nvPr>
            <p:ph idx="1"/>
          </p:nvPr>
        </p:nvSpPr>
        <p:spPr>
          <a:xfrm>
            <a:off x="1484310" y="1875453"/>
            <a:ext cx="10234939" cy="4296747"/>
          </a:xfrm>
        </p:spPr>
        <p:txBody>
          <a:bodyPr>
            <a:normAutofit/>
          </a:bodyPr>
          <a:lstStyle/>
          <a:p>
            <a:pPr algn="l"/>
            <a:r>
              <a:rPr lang="en-IN" i="0" dirty="0">
                <a:effectLst/>
              </a:rPr>
              <a:t>After independence, education became the responsibility of the states.</a:t>
            </a:r>
          </a:p>
          <a:p>
            <a:pPr algn="l"/>
            <a:r>
              <a:rPr lang="en-IN" i="0" dirty="0">
                <a:effectLst/>
              </a:rPr>
              <a:t>The Central Government's only obligation was to co-ordinate in technical and higher education and specify standards.</a:t>
            </a:r>
          </a:p>
          <a:p>
            <a:pPr algn="l"/>
            <a:r>
              <a:rPr lang="en-IN" i="0" dirty="0">
                <a:effectLst/>
              </a:rPr>
              <a:t>This continued till 1976, when the education became a joint responsibility of the state and the Centre.</a:t>
            </a:r>
          </a:p>
          <a:p>
            <a:pPr algn="l"/>
            <a:r>
              <a:rPr lang="en-IN" i="0" dirty="0">
                <a:effectLst/>
              </a:rPr>
              <a:t>Education in India falls under the control of both the Union Government and the states, with some responsibilities lying with the Union and the states having autonomy for others</a:t>
            </a:r>
            <a:r>
              <a:rPr lang="en-IN" b="0" i="0" dirty="0">
                <a:solidFill>
                  <a:srgbClr val="000000"/>
                </a:solidFill>
                <a:effectLst/>
              </a:rPr>
              <a:t>.</a:t>
            </a:r>
            <a:br>
              <a:rPr lang="en-IN" dirty="0"/>
            </a:br>
            <a:endParaRPr lang="en-IN" dirty="0"/>
          </a:p>
        </p:txBody>
      </p:sp>
    </p:spTree>
    <p:extLst>
      <p:ext uri="{BB962C8B-B14F-4D97-AF65-F5344CB8AC3E}">
        <p14:creationId xmlns:p14="http://schemas.microsoft.com/office/powerpoint/2010/main" val="1642475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107</TotalTime>
  <Words>870</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ff1</vt:lpstr>
      <vt:lpstr>Roboto</vt:lpstr>
      <vt:lpstr>Parallax</vt:lpstr>
      <vt:lpstr>G. H. Raisoni College of Engineering and Management, Pune</vt:lpstr>
      <vt:lpstr>INDIAN SCHOOL EDUCATION ANALYSIS</vt:lpstr>
      <vt:lpstr>What is Education</vt:lpstr>
      <vt:lpstr>Education in Ancient India</vt:lpstr>
      <vt:lpstr>Gurukul a System</vt:lpstr>
      <vt:lpstr>Education in the Medieval Period</vt:lpstr>
      <vt:lpstr>Education in Modern India</vt:lpstr>
      <vt:lpstr>Objectives</vt:lpstr>
      <vt:lpstr>Education in the post Independence era</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Mrunal Dhole</dc:creator>
  <cp:lastModifiedBy>Mrunal Dhole</cp:lastModifiedBy>
  <cp:revision>10</cp:revision>
  <dcterms:created xsi:type="dcterms:W3CDTF">2020-09-26T04:57:04Z</dcterms:created>
  <dcterms:modified xsi:type="dcterms:W3CDTF">2020-09-26T06:44:07Z</dcterms:modified>
</cp:coreProperties>
</file>