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5" r:id="rId4"/>
    <p:sldId id="257" r:id="rId5"/>
    <p:sldId id="267" r:id="rId6"/>
    <p:sldId id="258" r:id="rId7"/>
    <p:sldId id="263" r:id="rId8"/>
    <p:sldId id="259" r:id="rId9"/>
    <p:sldId id="260" r:id="rId10"/>
    <p:sldId id="274" r:id="rId11"/>
    <p:sldId id="266" r:id="rId12"/>
    <p:sldId id="273"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2682E-1815-4A08-9995-3D12C96C3B13}" v="5" dt="2023-10-29T06:15:26.147"/>
    <p1510:client id="{24F8C202-DE59-44A5-9E46-B7F0F0746E3D}" v="67" dt="2023-10-29T07:44:50.859"/>
    <p1510:client id="{29C9929E-71AD-4FB6-9487-D3B337FB8894}" v="370" dt="2023-10-29T07:55:09.716"/>
    <p1510:client id="{2C7549CD-7C27-4D6A-BE51-2BFFCD4639F8}" v="239" dt="2023-10-29T05:07:51.218"/>
    <p1510:client id="{63D695F4-A2DF-4A18-B03F-DC32438CE96A}" v="53" dt="2023-10-28T17:42:34.311"/>
    <p1510:client id="{675A34B9-8E45-424A-B46D-A7130109EBEC}" v="859" dt="2023-10-28T07:17:06.517"/>
    <p1510:client id="{A44D9A37-AB24-4EF1-8DB5-E250EC221AE6}" v="1959" dt="2023-10-28T06:42:54.825"/>
    <p1510:client id="{CD432FCC-A64F-4884-ACB9-EDD722DCCFA3}" v="1396" dt="2023-10-28T10:25:43.448"/>
    <p1510:client id="{DD961226-C9E1-4316-9C4B-DEFF8EA9DD70}" v="104" dt="2023-10-28T06:59:49.067"/>
    <p1510:client id="{DFB6A876-DF10-493E-AC56-76E7C14C828D}" v="29" dt="2023-10-29T07:25:07.838"/>
    <p1510:client id="{EE55181D-F811-442E-9C75-24CD55D5D3B7}" v="585" dt="2023-10-29T06:53:31.113"/>
    <p1510:client id="{EF117CB9-C67D-40CD-A92B-B6285136C764}" v="306" dt="2023-10-29T06:37:43.880"/>
    <p1510:client id="{F07B8BA3-75FC-4596-B5CB-8E5898D73637}" v="135" dt="2023-10-29T07:55:10.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0969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5879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0910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1896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475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032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1909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0097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711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8000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4490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33536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1;p13" descr="KLE Technological University">
            <a:extLst>
              <a:ext uri="{FF2B5EF4-FFF2-40B4-BE49-F238E27FC236}">
                <a16:creationId xmlns:a16="http://schemas.microsoft.com/office/drawing/2014/main" id="{3BA74BB6-CCC1-0CDD-F545-DCAF42C61667}"/>
              </a:ext>
            </a:extLst>
          </p:cNvPr>
          <p:cNvPicPr preferRelativeResize="0"/>
          <p:nvPr/>
        </p:nvPicPr>
        <p:blipFill rotWithShape="1">
          <a:blip r:embed="rId2">
            <a:alphaModFix/>
          </a:blip>
          <a:srcRect/>
          <a:stretch/>
        </p:blipFill>
        <p:spPr>
          <a:xfrm>
            <a:off x="2651034" y="79995"/>
            <a:ext cx="6544172" cy="988024"/>
          </a:xfrm>
          <a:prstGeom prst="rect">
            <a:avLst/>
          </a:prstGeom>
          <a:noFill/>
          <a:ln>
            <a:noFill/>
          </a:ln>
        </p:spPr>
      </p:pic>
      <p:sp>
        <p:nvSpPr>
          <p:cNvPr id="2" name="TextBox 1">
            <a:extLst>
              <a:ext uri="{FF2B5EF4-FFF2-40B4-BE49-F238E27FC236}">
                <a16:creationId xmlns:a16="http://schemas.microsoft.com/office/drawing/2014/main" id="{E495C7EF-3AAD-2DF1-D813-E325F5FCDB47}"/>
              </a:ext>
            </a:extLst>
          </p:cNvPr>
          <p:cNvSpPr txBox="1"/>
          <p:nvPr/>
        </p:nvSpPr>
        <p:spPr>
          <a:xfrm>
            <a:off x="-115304" y="1521493"/>
            <a:ext cx="999222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Times New Roman"/>
                <a:ea typeface="Calibri"/>
                <a:cs typeface="Times New Roman"/>
              </a:rPr>
              <a:t>                </a:t>
            </a:r>
            <a:r>
              <a:rPr lang="en-US" sz="2000">
                <a:latin typeface="Times New Roman"/>
                <a:ea typeface="Calibri"/>
                <a:cs typeface="Times New Roman"/>
              </a:rPr>
              <a:t>          School Of Computer Science and Engineering</a:t>
            </a:r>
            <a:endParaRPr lang="en-US" sz="2000">
              <a:ea typeface="Calibri"/>
              <a:cs typeface="Calibri"/>
            </a:endParaRPr>
          </a:p>
          <a:p>
            <a:pPr algn="ctr"/>
            <a:endParaRPr lang="en-US" sz="2800">
              <a:ea typeface="Calibri"/>
              <a:cs typeface="Calibri"/>
            </a:endParaRPr>
          </a:p>
          <a:p>
            <a:pPr algn="ctr"/>
            <a:r>
              <a:rPr lang="en-US" sz="3000">
                <a:ea typeface="+mn-lt"/>
                <a:cs typeface="+mn-lt"/>
              </a:rPr>
              <a:t>               </a:t>
            </a:r>
            <a:r>
              <a:rPr lang="en-US" sz="3000">
                <a:latin typeface="Times New Roman"/>
                <a:ea typeface="+mn-lt"/>
                <a:cs typeface="Times New Roman"/>
              </a:rPr>
              <a:t>      </a:t>
            </a:r>
            <a:r>
              <a:rPr lang="en-US" sz="3000" b="1">
                <a:latin typeface="Times New Roman"/>
                <a:ea typeface="+mn-lt"/>
                <a:cs typeface="Times New Roman"/>
              </a:rPr>
              <a:t> CLOUD FORENSICS WITH KUBERNETES</a:t>
            </a:r>
            <a:endParaRPr lang="en-US" sz="3000" b="1">
              <a:ea typeface="Calibri"/>
              <a:cs typeface="Calibri"/>
            </a:endParaRPr>
          </a:p>
          <a:p>
            <a:pPr algn="ctr"/>
            <a:endParaRPr lang="en-US" sz="2000">
              <a:latin typeface="Times New Roman"/>
              <a:ea typeface="Calibri"/>
              <a:cs typeface="Times New Roman"/>
            </a:endParaRPr>
          </a:p>
          <a:p>
            <a:pPr algn="ctr"/>
            <a:r>
              <a:rPr lang="en-US" sz="2000">
                <a:latin typeface="Times New Roman"/>
                <a:ea typeface="Calibri"/>
                <a:cs typeface="Times New Roman"/>
              </a:rPr>
              <a:t>                    </a:t>
            </a:r>
            <a:r>
              <a:rPr lang="en-US" sz="2800">
                <a:latin typeface="Times New Roman"/>
                <a:ea typeface="Calibri"/>
                <a:cs typeface="Times New Roman"/>
              </a:rPr>
              <a:t> </a:t>
            </a:r>
            <a:r>
              <a:rPr lang="en-US" sz="2400">
                <a:latin typeface="Times New Roman"/>
                <a:ea typeface="Calibri"/>
                <a:cs typeface="Times New Roman"/>
              </a:rPr>
              <a:t>Guided By: Dr. Narayan D.G</a:t>
            </a:r>
            <a:endParaRPr lang="en-US" sz="2400">
              <a:ea typeface="Calibri"/>
              <a:cs typeface="Calibri"/>
            </a:endParaRPr>
          </a:p>
          <a:p>
            <a:pPr algn="ctr"/>
            <a:endParaRPr lang="en-US">
              <a:latin typeface="Calibri" panose="020F0502020204030204"/>
              <a:ea typeface="Calibri"/>
              <a:cs typeface="Calibri"/>
            </a:endParaRPr>
          </a:p>
        </p:txBody>
      </p:sp>
      <p:graphicFrame>
        <p:nvGraphicFramePr>
          <p:cNvPr id="3" name="Table 2">
            <a:extLst>
              <a:ext uri="{FF2B5EF4-FFF2-40B4-BE49-F238E27FC236}">
                <a16:creationId xmlns:a16="http://schemas.microsoft.com/office/drawing/2014/main" id="{EF3CF143-42CA-2228-9E2F-F49AECD11E4D}"/>
              </a:ext>
            </a:extLst>
          </p:cNvPr>
          <p:cNvGraphicFramePr>
            <a:graphicFrameLocks noGrp="1"/>
          </p:cNvGraphicFramePr>
          <p:nvPr>
            <p:extLst>
              <p:ext uri="{D42A27DB-BD31-4B8C-83A1-F6EECF244321}">
                <p14:modId xmlns:p14="http://schemas.microsoft.com/office/powerpoint/2010/main" val="2834549981"/>
              </p:ext>
            </p:extLst>
          </p:nvPr>
        </p:nvGraphicFramePr>
        <p:xfrm>
          <a:off x="1841233" y="4550658"/>
          <a:ext cx="8168640" cy="1981200"/>
        </p:xfrm>
        <a:graphic>
          <a:graphicData uri="http://schemas.openxmlformats.org/drawingml/2006/table">
            <a:tbl>
              <a:tblPr firstRow="1" bandRow="1">
                <a:tableStyleId>{5940675A-B579-460E-94D1-54222C63F5DA}</a:tableStyleId>
              </a:tblPr>
              <a:tblGrid>
                <a:gridCol w="2722880">
                  <a:extLst>
                    <a:ext uri="{9D8B030D-6E8A-4147-A177-3AD203B41FA5}">
                      <a16:colId xmlns:a16="http://schemas.microsoft.com/office/drawing/2014/main" val="807593771"/>
                    </a:ext>
                  </a:extLst>
                </a:gridCol>
                <a:gridCol w="2722880">
                  <a:extLst>
                    <a:ext uri="{9D8B030D-6E8A-4147-A177-3AD203B41FA5}">
                      <a16:colId xmlns:a16="http://schemas.microsoft.com/office/drawing/2014/main" val="820400982"/>
                    </a:ext>
                  </a:extLst>
                </a:gridCol>
                <a:gridCol w="2722880">
                  <a:extLst>
                    <a:ext uri="{9D8B030D-6E8A-4147-A177-3AD203B41FA5}">
                      <a16:colId xmlns:a16="http://schemas.microsoft.com/office/drawing/2014/main" val="1104092918"/>
                    </a:ext>
                  </a:extLst>
                </a:gridCol>
              </a:tblGrid>
              <a:tr h="370840">
                <a:tc>
                  <a:txBody>
                    <a:bodyPr/>
                    <a:lstStyle/>
                    <a:p>
                      <a:r>
                        <a:rPr lang="en-US" sz="2000"/>
                        <a:t>Name</a:t>
                      </a:r>
                    </a:p>
                  </a:txBody>
                  <a:tcPr/>
                </a:tc>
                <a:tc>
                  <a:txBody>
                    <a:bodyPr/>
                    <a:lstStyle/>
                    <a:p>
                      <a:r>
                        <a:rPr lang="en-US"/>
                        <a:t>Roll No</a:t>
                      </a:r>
                    </a:p>
                  </a:txBody>
                  <a:tcPr/>
                </a:tc>
                <a:tc>
                  <a:txBody>
                    <a:bodyPr/>
                    <a:lstStyle/>
                    <a:p>
                      <a:r>
                        <a:rPr lang="en-US"/>
                        <a:t>USN</a:t>
                      </a:r>
                    </a:p>
                  </a:txBody>
                  <a:tcPr/>
                </a:tc>
                <a:extLst>
                  <a:ext uri="{0D108BD9-81ED-4DB2-BD59-A6C34878D82A}">
                    <a16:rowId xmlns:a16="http://schemas.microsoft.com/office/drawing/2014/main" val="4002435562"/>
                  </a:ext>
                </a:extLst>
              </a:tr>
              <a:tr h="370840">
                <a:tc>
                  <a:txBody>
                    <a:bodyPr/>
                    <a:lstStyle/>
                    <a:p>
                      <a:r>
                        <a:rPr lang="en-US" sz="2000"/>
                        <a:t>Neha Chandavari</a:t>
                      </a:r>
                      <a:endParaRPr lang="en-US" sz="2000" err="1"/>
                    </a:p>
                  </a:txBody>
                  <a:tcPr/>
                </a:tc>
                <a:tc>
                  <a:txBody>
                    <a:bodyPr/>
                    <a:lstStyle/>
                    <a:p>
                      <a:r>
                        <a:rPr lang="en-US"/>
                        <a:t>308</a:t>
                      </a:r>
                    </a:p>
                  </a:txBody>
                  <a:tcPr/>
                </a:tc>
                <a:tc>
                  <a:txBody>
                    <a:bodyPr/>
                    <a:lstStyle/>
                    <a:p>
                      <a:r>
                        <a:rPr lang="en-US"/>
                        <a:t>01fe21bcs075</a:t>
                      </a:r>
                    </a:p>
                  </a:txBody>
                  <a:tcPr/>
                </a:tc>
                <a:extLst>
                  <a:ext uri="{0D108BD9-81ED-4DB2-BD59-A6C34878D82A}">
                    <a16:rowId xmlns:a16="http://schemas.microsoft.com/office/drawing/2014/main" val="898137686"/>
                  </a:ext>
                </a:extLst>
              </a:tr>
              <a:tr h="370840">
                <a:tc>
                  <a:txBody>
                    <a:bodyPr/>
                    <a:lstStyle/>
                    <a:p>
                      <a:r>
                        <a:rPr lang="en-US" sz="2000"/>
                        <a:t>Rutuja Chikkorde</a:t>
                      </a:r>
                      <a:endParaRPr lang="en-US" sz="2000" err="1"/>
                    </a:p>
                  </a:txBody>
                  <a:tcPr/>
                </a:tc>
                <a:tc>
                  <a:txBody>
                    <a:bodyPr/>
                    <a:lstStyle/>
                    <a:p>
                      <a:r>
                        <a:rPr lang="en-US"/>
                        <a:t>318</a:t>
                      </a:r>
                    </a:p>
                  </a:txBody>
                  <a:tcPr/>
                </a:tc>
                <a:tc>
                  <a:txBody>
                    <a:bodyPr/>
                    <a:lstStyle/>
                    <a:p>
                      <a:r>
                        <a:rPr lang="en-US"/>
                        <a:t>01fe21bcs175</a:t>
                      </a:r>
                    </a:p>
                  </a:txBody>
                  <a:tcPr/>
                </a:tc>
                <a:extLst>
                  <a:ext uri="{0D108BD9-81ED-4DB2-BD59-A6C34878D82A}">
                    <a16:rowId xmlns:a16="http://schemas.microsoft.com/office/drawing/2014/main" val="3273654565"/>
                  </a:ext>
                </a:extLst>
              </a:tr>
              <a:tr h="370840">
                <a:tc>
                  <a:txBody>
                    <a:bodyPr/>
                    <a:lstStyle/>
                    <a:p>
                      <a:r>
                        <a:rPr lang="en-US" sz="2000"/>
                        <a:t>Prajwal Mutnal</a:t>
                      </a:r>
                      <a:endParaRPr lang="en-US" sz="2000" err="1"/>
                    </a:p>
                  </a:txBody>
                  <a:tcPr/>
                </a:tc>
                <a:tc>
                  <a:txBody>
                    <a:bodyPr/>
                    <a:lstStyle/>
                    <a:p>
                      <a:r>
                        <a:rPr lang="en-US"/>
                        <a:t>529</a:t>
                      </a:r>
                    </a:p>
                  </a:txBody>
                  <a:tcPr/>
                </a:tc>
                <a:tc>
                  <a:txBody>
                    <a:bodyPr/>
                    <a:lstStyle/>
                    <a:p>
                      <a:r>
                        <a:rPr lang="en-US"/>
                        <a:t>01fe21bcs159</a:t>
                      </a:r>
                    </a:p>
                  </a:txBody>
                  <a:tcPr/>
                </a:tc>
                <a:extLst>
                  <a:ext uri="{0D108BD9-81ED-4DB2-BD59-A6C34878D82A}">
                    <a16:rowId xmlns:a16="http://schemas.microsoft.com/office/drawing/2014/main" val="3996754451"/>
                  </a:ext>
                </a:extLst>
              </a:tr>
              <a:tr h="370840">
                <a:tc>
                  <a:txBody>
                    <a:bodyPr/>
                    <a:lstStyle/>
                    <a:p>
                      <a:r>
                        <a:rPr lang="en-US" sz="2000"/>
                        <a:t>Nirmala Kanti</a:t>
                      </a:r>
                    </a:p>
                  </a:txBody>
                  <a:tcPr/>
                </a:tc>
                <a:tc>
                  <a:txBody>
                    <a:bodyPr/>
                    <a:lstStyle/>
                    <a:p>
                      <a:r>
                        <a:rPr lang="en-US"/>
                        <a:t>534</a:t>
                      </a:r>
                    </a:p>
                  </a:txBody>
                  <a:tcPr/>
                </a:tc>
                <a:tc>
                  <a:txBody>
                    <a:bodyPr/>
                    <a:lstStyle/>
                    <a:p>
                      <a:r>
                        <a:rPr lang="en-US"/>
                        <a:t>01fe21bcs180</a:t>
                      </a:r>
                    </a:p>
                  </a:txBody>
                  <a:tcPr/>
                </a:tc>
                <a:extLst>
                  <a:ext uri="{0D108BD9-81ED-4DB2-BD59-A6C34878D82A}">
                    <a16:rowId xmlns:a16="http://schemas.microsoft.com/office/drawing/2014/main" val="1834453929"/>
                  </a:ext>
                </a:extLst>
              </a:tr>
            </a:tbl>
          </a:graphicData>
        </a:graphic>
      </p:graphicFrame>
      <p:sp>
        <p:nvSpPr>
          <p:cNvPr id="5" name="TextBox 4">
            <a:extLst>
              <a:ext uri="{FF2B5EF4-FFF2-40B4-BE49-F238E27FC236}">
                <a16:creationId xmlns:a16="http://schemas.microsoft.com/office/drawing/2014/main" id="{8665C82D-61ED-FF1F-A78F-A5C227547D94}"/>
              </a:ext>
            </a:extLst>
          </p:cNvPr>
          <p:cNvSpPr txBox="1"/>
          <p:nvPr/>
        </p:nvSpPr>
        <p:spPr>
          <a:xfrm>
            <a:off x="1879934" y="405564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Calibri"/>
                <a:cs typeface="Calibri"/>
              </a:rPr>
              <a:t>Team Members:</a:t>
            </a:r>
            <a:endParaRPr lang="en-US" sz="2000" b="1"/>
          </a:p>
        </p:txBody>
      </p:sp>
    </p:spTree>
    <p:extLst>
      <p:ext uri="{BB962C8B-B14F-4D97-AF65-F5344CB8AC3E}">
        <p14:creationId xmlns:p14="http://schemas.microsoft.com/office/powerpoint/2010/main" val="412778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67D0-CC81-55D0-DB9B-09269481E28D}"/>
              </a:ext>
            </a:extLst>
          </p:cNvPr>
          <p:cNvSpPr>
            <a:spLocks noGrp="1"/>
          </p:cNvSpPr>
          <p:nvPr>
            <p:ph type="title"/>
          </p:nvPr>
        </p:nvSpPr>
        <p:spPr/>
        <p:txBody>
          <a:bodyPr/>
          <a:lstStyle/>
          <a:p>
            <a:r>
              <a:rPr lang="en-GB" sz="4000" b="1" dirty="0">
                <a:solidFill>
                  <a:srgbClr val="111111"/>
                </a:solidFill>
                <a:latin typeface="Times New Roman"/>
                <a:cs typeface="Times New Roman"/>
              </a:rPr>
              <a:t>BCALS: Blockchain‐based secure log management system for cloud computing</a:t>
            </a:r>
            <a:endParaRPr lang="en-US" sz="4000" b="1" dirty="0">
              <a:latin typeface="Times New Roman"/>
              <a:cs typeface="Times New Roman"/>
            </a:endParaRPr>
          </a:p>
          <a:p>
            <a:endParaRPr lang="en-GB" dirty="0">
              <a:ea typeface="Calibri Light"/>
              <a:cs typeface="Calibri Light"/>
            </a:endParaRPr>
          </a:p>
        </p:txBody>
      </p:sp>
      <p:sp>
        <p:nvSpPr>
          <p:cNvPr id="3" name="TextBox 2">
            <a:extLst>
              <a:ext uri="{FF2B5EF4-FFF2-40B4-BE49-F238E27FC236}">
                <a16:creationId xmlns:a16="http://schemas.microsoft.com/office/drawing/2014/main" id="{AEA5D669-2201-EE9C-C2C9-84ED2B63825D}"/>
              </a:ext>
            </a:extLst>
          </p:cNvPr>
          <p:cNvSpPr txBox="1"/>
          <p:nvPr/>
        </p:nvSpPr>
        <p:spPr>
          <a:xfrm>
            <a:off x="839692" y="1324535"/>
            <a:ext cx="10517095" cy="64786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GB" sz="3000" dirty="0">
                <a:ea typeface="+mn-lt"/>
                <a:cs typeface="+mn-lt"/>
              </a:rPr>
              <a:t> </a:t>
            </a:r>
            <a:r>
              <a:rPr lang="en-GB" sz="2500" dirty="0">
                <a:ea typeface="+mn-lt"/>
                <a:cs typeface="+mn-lt"/>
              </a:rPr>
              <a:t> Here, they have used authentication logs</a:t>
            </a:r>
          </a:p>
          <a:p>
            <a:pPr marL="285750" indent="-285750">
              <a:buFont typeface="Arial,Sans-Serif"/>
              <a:buChar char="•"/>
            </a:pPr>
            <a:r>
              <a:rPr lang="en-GB" sz="2500" dirty="0">
                <a:ea typeface="+mn-lt"/>
                <a:cs typeface="+mn-lt"/>
              </a:rPr>
              <a:t>  Logs are parsed and stored in multichain streams having  uniquely         identifiable stream keys for immutability</a:t>
            </a:r>
            <a:endParaRPr lang="en-US" sz="2500" dirty="0">
              <a:ea typeface="+mn-lt"/>
              <a:cs typeface="+mn-lt"/>
            </a:endParaRPr>
          </a:p>
          <a:p>
            <a:pPr marL="285750" indent="-285750">
              <a:buFont typeface="Arial,Sans-Serif"/>
              <a:buChar char="•"/>
            </a:pPr>
            <a:r>
              <a:rPr lang="en-GB" sz="2500" dirty="0">
                <a:ea typeface="+mn-lt"/>
                <a:cs typeface="+mn-lt"/>
              </a:rPr>
              <a:t> Logs are transformed into JSON documents and stored in Elasticsearch to find semantics among the user activities.</a:t>
            </a:r>
          </a:p>
          <a:p>
            <a:pPr marL="285750" indent="-285750">
              <a:buFont typeface="Arial,Sans-Serif"/>
              <a:buChar char="•"/>
            </a:pPr>
            <a:r>
              <a:rPr lang="en-GB" sz="2500" dirty="0">
                <a:ea typeface="+mn-lt"/>
                <a:cs typeface="+mn-lt"/>
              </a:rPr>
              <a:t>After parsing log entries into the respective structure, JSON documents are prepared using the given structure so that it can be further published to Blockchain and Elasticsearch. Administrative logs are published to Blockchain and Elasticsearch both, whereas all other types of logs are published to Elasticsearch only.</a:t>
            </a:r>
          </a:p>
          <a:p>
            <a:pPr marL="285750" indent="-285750">
              <a:buFont typeface="Arial,Sans-Serif"/>
              <a:buChar char="•"/>
            </a:pPr>
            <a:r>
              <a:rPr lang="en-GB" sz="2500" dirty="0">
                <a:ea typeface="+mn-lt"/>
                <a:cs typeface="+mn-lt"/>
              </a:rPr>
              <a:t>After parsing the log entries with respect to the given structure, these entries are enriched with semantics by tagging respective information.</a:t>
            </a:r>
          </a:p>
          <a:p>
            <a:pPr marL="285750" indent="-285750">
              <a:buFont typeface="Arial,Sans-Serif"/>
              <a:buChar char="•"/>
            </a:pPr>
            <a:r>
              <a:rPr lang="en-GB" sz="2500" dirty="0">
                <a:ea typeface="+mn-lt"/>
                <a:cs typeface="+mn-lt"/>
              </a:rPr>
              <a:t>JSON documents are created to store in the Blockchain and further to the Elasticsearch.</a:t>
            </a:r>
          </a:p>
          <a:p>
            <a:pPr marL="457200" indent="-457200">
              <a:buFont typeface="Arial"/>
              <a:buChar char="•"/>
            </a:pPr>
            <a:endParaRPr lang="en-GB" sz="3000" dirty="0">
              <a:ea typeface="+mn-lt"/>
              <a:cs typeface="+mn-lt"/>
            </a:endParaRPr>
          </a:p>
          <a:p>
            <a:pPr marL="457200" indent="-457200">
              <a:buFont typeface="Arial"/>
              <a:buChar char="•"/>
            </a:pPr>
            <a:endParaRPr lang="en-GB" sz="3000" dirty="0">
              <a:ea typeface="+mn-lt"/>
              <a:cs typeface="+mn-lt"/>
            </a:endParaRPr>
          </a:p>
        </p:txBody>
      </p:sp>
    </p:spTree>
    <p:extLst>
      <p:ext uri="{BB962C8B-B14F-4D97-AF65-F5344CB8AC3E}">
        <p14:creationId xmlns:p14="http://schemas.microsoft.com/office/powerpoint/2010/main" val="278586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6709-FB9E-296B-1F70-8C1BA2062B9C}"/>
              </a:ext>
            </a:extLst>
          </p:cNvPr>
          <p:cNvSpPr>
            <a:spLocks noGrp="1"/>
          </p:cNvSpPr>
          <p:nvPr>
            <p:ph type="title"/>
          </p:nvPr>
        </p:nvSpPr>
        <p:spPr>
          <a:xfrm>
            <a:off x="838200" y="283805"/>
            <a:ext cx="10515600" cy="1325563"/>
          </a:xfrm>
        </p:spPr>
        <p:txBody>
          <a:bodyPr>
            <a:normAutofit fontScale="90000"/>
          </a:bodyPr>
          <a:lstStyle/>
          <a:p>
            <a:r>
              <a:rPr lang="en-US" sz="4000" b="1">
                <a:latin typeface="Times New Roman"/>
                <a:cs typeface="Times New Roman"/>
              </a:rPr>
              <a:t>Leveraging blockchain for immutable logging and querying across multiple sites</a:t>
            </a:r>
            <a:br>
              <a:rPr lang="en-IN" sz="4400" b="1"/>
            </a:br>
            <a:endParaRPr lang="en-GB"/>
          </a:p>
        </p:txBody>
      </p:sp>
      <p:sp>
        <p:nvSpPr>
          <p:cNvPr id="5" name="TextBox 4">
            <a:extLst>
              <a:ext uri="{FF2B5EF4-FFF2-40B4-BE49-F238E27FC236}">
                <a16:creationId xmlns:a16="http://schemas.microsoft.com/office/drawing/2014/main" id="{04A33D76-6F64-9196-05C6-D824FB7E94B4}"/>
              </a:ext>
            </a:extLst>
          </p:cNvPr>
          <p:cNvSpPr txBox="1"/>
          <p:nvPr/>
        </p:nvSpPr>
        <p:spPr>
          <a:xfrm>
            <a:off x="1020278" y="1751798"/>
            <a:ext cx="10333522" cy="50783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a:t>The access log data stored on blockchains by using additional key-value stores.</a:t>
            </a:r>
            <a:endParaRPr lang="en-US" sz="2400">
              <a:ea typeface="Calibri"/>
              <a:cs typeface="Calibri"/>
            </a:endParaRPr>
          </a:p>
          <a:p>
            <a:pPr marL="285750" indent="-285750">
              <a:buFont typeface="Arial" panose="020B0604020202020204" pitchFamily="34" charset="0"/>
              <a:buChar char="•"/>
            </a:pPr>
            <a:r>
              <a:rPr lang="en-US" sz="2400"/>
              <a:t>This paper specifically reports on the approach designed for the blockchain track of </a:t>
            </a:r>
            <a:r>
              <a:rPr lang="en-US" sz="2400" err="1"/>
              <a:t>iDASH</a:t>
            </a:r>
            <a:r>
              <a:rPr lang="en-US" sz="2400"/>
              <a:t> Privacy &amp; Security .</a:t>
            </a:r>
            <a:endParaRPr lang="en-US" sz="2400">
              <a:ea typeface="Calibri"/>
              <a:cs typeface="Calibri"/>
            </a:endParaRPr>
          </a:p>
          <a:p>
            <a:pPr marL="285750" indent="-285750">
              <a:buFont typeface="Arial" panose="020B0604020202020204" pitchFamily="34" charset="0"/>
              <a:buChar char="•"/>
            </a:pPr>
            <a:r>
              <a:rPr lang="en-US" sz="2400"/>
              <a:t>Multichain duplicates and indexes blockchain data locally at each node in a key-value store to support retrieval requests at a later point.</a:t>
            </a:r>
            <a:endParaRPr lang="en-US" sz="2400">
              <a:ea typeface="Calibri"/>
              <a:cs typeface="Calibri"/>
            </a:endParaRPr>
          </a:p>
          <a:p>
            <a:pPr marL="285750" indent="-285750">
              <a:buFont typeface="Arial" panose="020B0604020202020204" pitchFamily="34" charset="0"/>
              <a:buChar char="•"/>
            </a:pPr>
            <a:r>
              <a:rPr lang="en-US" sz="2400"/>
              <a:t>To efficiently leverage the key-value storage mechanism, we applied various techniques and optimizations, such as </a:t>
            </a:r>
            <a:r>
              <a:rPr lang="en-US" sz="2400" err="1"/>
              <a:t>bucketization</a:t>
            </a:r>
            <a:r>
              <a:rPr lang="en-US" sz="2400"/>
              <a:t>, simple data duplication and batch loading by accounting for the required query types of the competition and the interface provided by Multichain.</a:t>
            </a:r>
            <a:endParaRPr lang="en-US" sz="2400">
              <a:ea typeface="Calibri"/>
              <a:cs typeface="Calibri"/>
            </a:endParaRPr>
          </a:p>
          <a:p>
            <a:pPr marL="285750" indent="-285750">
              <a:buFont typeface="Arial" panose="020B0604020202020204" pitchFamily="34" charset="0"/>
              <a:buChar char="•"/>
            </a:pPr>
            <a:r>
              <a:rPr lang="en-US" sz="2400"/>
              <a:t>Particularly, implemented solution and compared its loading and query-response performance with SQLite, a commonly used relational database, using the data provided by the </a:t>
            </a:r>
            <a:r>
              <a:rPr lang="en-US" sz="2400" err="1"/>
              <a:t>iDASH</a:t>
            </a:r>
            <a:r>
              <a:rPr lang="en-US" sz="2400"/>
              <a:t> 2018 organizers</a:t>
            </a:r>
            <a:endParaRPr lang="en-US" sz="2400">
              <a:ea typeface="Calibri"/>
              <a:cs typeface="Calibri"/>
            </a:endParaRPr>
          </a:p>
          <a:p>
            <a:pPr marL="285750" indent="-285750">
              <a:buFont typeface="Arial" panose="020B0604020202020204" pitchFamily="34" charset="0"/>
              <a:buChar char="•"/>
            </a:pPr>
            <a:endParaRPr lang="en-US"/>
          </a:p>
          <a:p>
            <a:endParaRPr lang="en-IN"/>
          </a:p>
        </p:txBody>
      </p:sp>
    </p:spTree>
    <p:extLst>
      <p:ext uri="{BB962C8B-B14F-4D97-AF65-F5344CB8AC3E}">
        <p14:creationId xmlns:p14="http://schemas.microsoft.com/office/powerpoint/2010/main" val="405875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824E-627F-BCCB-9E53-9A663E8CCD66}"/>
              </a:ext>
            </a:extLst>
          </p:cNvPr>
          <p:cNvSpPr>
            <a:spLocks noGrp="1"/>
          </p:cNvSpPr>
          <p:nvPr>
            <p:ph type="title"/>
          </p:nvPr>
        </p:nvSpPr>
        <p:spPr/>
        <p:txBody>
          <a:bodyPr/>
          <a:lstStyle/>
          <a:p>
            <a:r>
              <a:rPr lang="en-US" b="1">
                <a:latin typeface="Times New Roman"/>
                <a:ea typeface="+mj-lt"/>
                <a:cs typeface="+mj-lt"/>
              </a:rPr>
              <a:t>Secure Log Storage Using Blockchain and Cloud Infrastructure</a:t>
            </a:r>
            <a:endParaRPr lang="en-US" b="1">
              <a:latin typeface="Times New Roman"/>
              <a:cs typeface="Calibri Light"/>
            </a:endParaRPr>
          </a:p>
        </p:txBody>
      </p:sp>
      <p:sp>
        <p:nvSpPr>
          <p:cNvPr id="3" name="Content Placeholder 2">
            <a:extLst>
              <a:ext uri="{FF2B5EF4-FFF2-40B4-BE49-F238E27FC236}">
                <a16:creationId xmlns:a16="http://schemas.microsoft.com/office/drawing/2014/main" id="{5C323A2F-FDDA-7DE0-FB1B-25D478447590}"/>
              </a:ext>
            </a:extLst>
          </p:cNvPr>
          <p:cNvSpPr>
            <a:spLocks noGrp="1"/>
          </p:cNvSpPr>
          <p:nvPr>
            <p:ph idx="1"/>
          </p:nvPr>
        </p:nvSpPr>
        <p:spPr/>
        <p:txBody>
          <a:bodyPr vert="horz" lIns="91440" tIns="45720" rIns="91440" bIns="45720" rtlCol="0" anchor="t">
            <a:normAutofit/>
          </a:bodyPr>
          <a:lstStyle/>
          <a:p>
            <a:pPr lvl="1"/>
            <a:r>
              <a:rPr lang="en-US">
                <a:cs typeface="Calibri"/>
              </a:rPr>
              <a:t>In this Paper Centralized log management using cloud helps the organization to auto-scale the infrastructure based on their need.</a:t>
            </a:r>
            <a:endParaRPr lang="en-US">
              <a:ea typeface="Calibri"/>
              <a:cs typeface="Calibri"/>
            </a:endParaRPr>
          </a:p>
          <a:p>
            <a:pPr lvl="1"/>
            <a:r>
              <a:rPr lang="en-US">
                <a:cs typeface="Calibri"/>
              </a:rPr>
              <a:t>In the literature review they have mentioned different steps to store securely like storing the log in cryptographic secure manner and algorithm necessary for uploading the log data to the cloud.</a:t>
            </a:r>
            <a:endParaRPr lang="en-US">
              <a:ea typeface="Calibri"/>
              <a:cs typeface="Calibri"/>
            </a:endParaRPr>
          </a:p>
          <a:p>
            <a:pPr lvl="1"/>
            <a:r>
              <a:rPr lang="en-US">
                <a:cs typeface="Calibri"/>
              </a:rPr>
              <a:t>Log Verification and validation Algorithm  is used using checkpoint hash.     </a:t>
            </a:r>
          </a:p>
          <a:p>
            <a:pPr lvl="1"/>
            <a:r>
              <a:rPr lang="en-US">
                <a:ea typeface="Calibri" panose="020F0502020204030204"/>
                <a:cs typeface="Calibri"/>
              </a:rPr>
              <a:t>In</a:t>
            </a:r>
            <a:r>
              <a:rPr lang="en-US">
                <a:ea typeface="+mn-lt"/>
                <a:cs typeface="+mn-lt"/>
              </a:rPr>
              <a:t> the paper not only gives a safe log storage platform for long time but also gives the capability for in-depth analysis of archived log record to better understand the complex attack pattern.</a:t>
            </a:r>
          </a:p>
          <a:p>
            <a:pPr lvl="1"/>
            <a:r>
              <a:rPr lang="en-US">
                <a:ea typeface="+mn-lt"/>
                <a:cs typeface="+mn-lt"/>
              </a:rPr>
              <a:t>Log management system Log Generator </a:t>
            </a:r>
            <a:r>
              <a:rPr lang="en-US" err="1">
                <a:ea typeface="+mn-lt"/>
                <a:cs typeface="+mn-lt"/>
              </a:rPr>
              <a:t>devices,Local</a:t>
            </a:r>
            <a:r>
              <a:rPr lang="en-US">
                <a:ea typeface="+mn-lt"/>
                <a:cs typeface="+mn-lt"/>
              </a:rPr>
              <a:t> Log </a:t>
            </a:r>
            <a:r>
              <a:rPr lang="en-US" err="1">
                <a:ea typeface="+mn-lt"/>
                <a:cs typeface="+mn-lt"/>
              </a:rPr>
              <a:t>server,Log</a:t>
            </a:r>
            <a:r>
              <a:rPr lang="en-US">
                <a:ea typeface="+mn-lt"/>
                <a:cs typeface="+mn-lt"/>
              </a:rPr>
              <a:t> Monitoring Client, Logging Cloud Server.</a:t>
            </a:r>
            <a:endParaRPr lang="en-US">
              <a:ea typeface="Calibri" panose="020F0502020204030204"/>
              <a:cs typeface="Calibri"/>
            </a:endParaRPr>
          </a:p>
        </p:txBody>
      </p:sp>
    </p:spTree>
    <p:extLst>
      <p:ext uri="{BB962C8B-B14F-4D97-AF65-F5344CB8AC3E}">
        <p14:creationId xmlns:p14="http://schemas.microsoft.com/office/powerpoint/2010/main" val="194000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C65B-77D1-E747-2EF3-78C63B107867}"/>
              </a:ext>
            </a:extLst>
          </p:cNvPr>
          <p:cNvSpPr>
            <a:spLocks noGrp="1"/>
          </p:cNvSpPr>
          <p:nvPr>
            <p:ph type="title"/>
          </p:nvPr>
        </p:nvSpPr>
        <p:spPr/>
        <p:txBody>
          <a:bodyPr/>
          <a:lstStyle/>
          <a:p>
            <a:r>
              <a:rPr lang="en-US" sz="3600" b="1" err="1">
                <a:latin typeface="Times New Roman" panose="02020603050405020304" pitchFamily="18" charset="0"/>
                <a:cs typeface="Times New Roman" panose="02020603050405020304" pitchFamily="18" charset="0"/>
              </a:rPr>
              <a:t>SecLaaS</a:t>
            </a:r>
            <a:r>
              <a:rPr lang="en-US" sz="3600" b="1">
                <a:latin typeface="Times New Roman" panose="02020603050405020304" pitchFamily="18" charset="0"/>
                <a:cs typeface="Times New Roman" panose="02020603050405020304" pitchFamily="18" charset="0"/>
              </a:rPr>
              <a:t>: Secure Logging-as-a-Service for Cloud Forensics</a:t>
            </a:r>
            <a:r>
              <a:rPr lang="en-US">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EB15CB35-9E84-E2A3-885E-9C9BDC660979}"/>
              </a:ext>
            </a:extLst>
          </p:cNvPr>
          <p:cNvSpPr txBox="1"/>
          <p:nvPr/>
        </p:nvSpPr>
        <p:spPr>
          <a:xfrm>
            <a:off x="838200" y="1867301"/>
            <a:ext cx="10914246" cy="5170646"/>
          </a:xfrm>
          <a:prstGeom prst="rect">
            <a:avLst/>
          </a:prstGeom>
          <a:noFill/>
        </p:spPr>
        <p:txBody>
          <a:bodyPr wrap="square" rtlCol="0">
            <a:spAutoFit/>
          </a:bodyPr>
          <a:lstStyle/>
          <a:p>
            <a:pPr marL="285750" indent="-285750">
              <a:buFont typeface="Arial" panose="020B0604020202020204" pitchFamily="34" charset="0"/>
              <a:buChar char="•"/>
            </a:pPr>
            <a:r>
              <a:rPr lang="en-US" sz="2400" b="0" i="0" u="none" strike="noStrike">
                <a:solidFill>
                  <a:srgbClr val="000000"/>
                </a:solidFill>
                <a:effectLst/>
                <a:latin typeface="Calibri" panose="020F0502020204030204" pitchFamily="34" charset="0"/>
              </a:rPr>
              <a:t>In this paper it introduce Secure-Logging-as-a-Service (</a:t>
            </a:r>
            <a:r>
              <a:rPr lang="en-US" sz="2400" b="0" i="0" u="none" strike="noStrike" err="1">
                <a:solidFill>
                  <a:srgbClr val="000000"/>
                </a:solidFill>
                <a:effectLst/>
                <a:latin typeface="Calibri" panose="020F0502020204030204" pitchFamily="34" charset="0"/>
              </a:rPr>
              <a:t>SecLaaS</a:t>
            </a:r>
            <a:r>
              <a:rPr lang="en-US" sz="2400" b="0" i="0" u="none" strike="noStrike">
                <a:solidFill>
                  <a:srgbClr val="000000"/>
                </a:solidFill>
                <a:effectLst/>
                <a:latin typeface="Calibri" panose="020F0502020204030204" pitchFamily="34" charset="0"/>
              </a:rPr>
              <a:t>), which stores virtual machines logs and provides access to forensic investigators ensuring the confidentiality of the cloud users.</a:t>
            </a:r>
            <a:endParaRPr lang="en-US" sz="2400" b="0" i="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2400" b="0" i="0" u="none" strike="noStrike">
                <a:solidFill>
                  <a:srgbClr val="000000"/>
                </a:solidFill>
                <a:effectLst/>
                <a:latin typeface="Calibri" panose="020F0502020204030204" pitchFamily="34" charset="0"/>
              </a:rPr>
              <a:t>Used </a:t>
            </a:r>
            <a:r>
              <a:rPr lang="en-US" sz="2400" b="0" i="0" u="none" strike="noStrike" err="1">
                <a:solidFill>
                  <a:srgbClr val="000000"/>
                </a:solidFill>
                <a:effectLst/>
                <a:latin typeface="Calibri" panose="020F0502020204030204" pitchFamily="34" charset="0"/>
              </a:rPr>
              <a:t>Openstack</a:t>
            </a:r>
            <a:r>
              <a:rPr lang="en-US" sz="2400" b="0" i="0" u="none" strike="noStrike">
                <a:solidFill>
                  <a:srgbClr val="000000"/>
                </a:solidFill>
                <a:effectLst/>
                <a:latin typeface="Calibri" panose="020F0502020204030204" pitchFamily="34" charset="0"/>
              </a:rPr>
              <a:t>  and Snort for testing and implementation </a:t>
            </a:r>
            <a:r>
              <a:rPr lang="en-US" sz="2400" u="none" strike="noStrike">
                <a:solidFill>
                  <a:srgbClr val="000000"/>
                </a:solidFill>
                <a:latin typeface="Calibri" panose="020F0502020204030204" pitchFamily="34" charset="0"/>
              </a:rPr>
              <a:t>.</a:t>
            </a:r>
          </a:p>
          <a:p>
            <a:pPr marL="285750" indent="-285750">
              <a:buFont typeface="Arial" panose="020B0604020202020204" pitchFamily="34" charset="0"/>
              <a:buChar char="•"/>
            </a:pPr>
            <a:r>
              <a:rPr lang="en-US" sz="2400" b="0" i="0" u="none" strike="noStrike">
                <a:solidFill>
                  <a:srgbClr val="000000"/>
                </a:solidFill>
                <a:effectLst/>
                <a:latin typeface="Calibri" panose="020F0502020204030204" pitchFamily="34" charset="0"/>
              </a:rPr>
              <a:t>In the virtualized environment, the Cloud Controller required network adapter configuration in VirtualBox.</a:t>
            </a:r>
            <a:r>
              <a:rPr lang="en-US" sz="2400" b="0" i="0">
                <a:solidFill>
                  <a:srgbClr val="000000"/>
                </a:solidFill>
                <a:effectLst/>
                <a:latin typeface="Calibri" panose="020F0502020204030204" pitchFamily="34" charset="0"/>
              </a:rPr>
              <a:t>​</a:t>
            </a:r>
            <a:endParaRPr lang="en-US" sz="2400" b="0" i="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2400" b="0" i="0" u="none" strike="noStrike">
                <a:solidFill>
                  <a:srgbClr val="000000"/>
                </a:solidFill>
                <a:effectLst/>
                <a:latin typeface="Calibri" panose="020F0502020204030204" pitchFamily="34" charset="0"/>
              </a:rPr>
              <a:t>Used RSA (2048 bit) for signature generation and SHA2(SHA-256) hash function for hashing</a:t>
            </a:r>
            <a:r>
              <a:rPr lang="en-US" sz="2400" b="0" i="0">
                <a:solidFill>
                  <a:srgbClr val="000000"/>
                </a:solidFill>
                <a:effectLst/>
                <a:latin typeface="Calibri" panose="020F0502020204030204" pitchFamily="34" charset="0"/>
              </a:rPr>
              <a:t>​</a:t>
            </a:r>
            <a:endParaRPr lang="en-US" sz="2400" b="0" i="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2400" b="0" i="0">
                <a:solidFill>
                  <a:srgbClr val="000000"/>
                </a:solidFill>
                <a:effectLst/>
                <a:latin typeface="Calibri" panose="020F0502020204030204" pitchFamily="34" charset="0"/>
              </a:rPr>
              <a:t>Set up Snort in node controller to track the network activity of the virtual machines</a:t>
            </a:r>
          </a:p>
          <a:p>
            <a:pPr marL="285750" indent="-285750">
              <a:buFont typeface="Arial" panose="020B0604020202020204" pitchFamily="34" charset="0"/>
              <a:buChar char="•"/>
            </a:pPr>
            <a:r>
              <a:rPr lang="en-US" sz="2400" b="0" i="0" u="none" strike="noStrike">
                <a:solidFill>
                  <a:srgbClr val="000000"/>
                </a:solidFill>
                <a:effectLst/>
                <a:latin typeface="Calibri" panose="020F0502020204030204" pitchFamily="34" charset="0"/>
              </a:rPr>
              <a:t>By reverse engineering </a:t>
            </a:r>
            <a:r>
              <a:rPr lang="en-US" sz="2400" b="0" i="0" u="none" strike="noStrike" err="1">
                <a:solidFill>
                  <a:srgbClr val="000000"/>
                </a:solidFill>
                <a:effectLst/>
                <a:latin typeface="Calibri" panose="020F0502020204030204" pitchFamily="34" charset="0"/>
              </a:rPr>
              <a:t>Openstack’s</a:t>
            </a:r>
            <a:r>
              <a:rPr lang="en-US" sz="2400" b="0" i="0" u="none" strike="noStrike">
                <a:solidFill>
                  <a:srgbClr val="000000"/>
                </a:solidFill>
                <a:effectLst/>
                <a:latin typeface="Calibri" panose="020F0502020204030204" pitchFamily="34" charset="0"/>
              </a:rPr>
              <a:t> “nova” </a:t>
            </a:r>
            <a:r>
              <a:rPr lang="en-US" sz="2400" b="0" i="0" u="none" strike="noStrike" err="1">
                <a:solidFill>
                  <a:srgbClr val="000000"/>
                </a:solidFill>
                <a:effectLst/>
                <a:latin typeface="Calibri" panose="020F0502020204030204" pitchFamily="34" charset="0"/>
              </a:rPr>
              <a:t>mysql</a:t>
            </a:r>
            <a:r>
              <a:rPr lang="en-US" sz="2400" b="0" i="0" u="none" strike="noStrike">
                <a:solidFill>
                  <a:srgbClr val="000000"/>
                </a:solidFill>
                <a:effectLst/>
                <a:latin typeface="Calibri" panose="020F0502020204030204" pitchFamily="34" charset="0"/>
              </a:rPr>
              <a:t> database, it is also possible to find out the static private IP and user information from a public IP.</a:t>
            </a:r>
            <a:r>
              <a:rPr lang="en-US" sz="2400" b="0" i="0">
                <a:solidFill>
                  <a:srgbClr val="000000"/>
                </a:solidFill>
                <a:effectLst/>
                <a:latin typeface="Calibri" panose="020F0502020204030204" pitchFamily="34" charset="0"/>
              </a:rPr>
              <a:t>​</a:t>
            </a:r>
            <a:endParaRPr lang="en-US" sz="2400" b="0" i="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2400" b="0" i="0" u="none" strike="noStrike">
                <a:solidFill>
                  <a:srgbClr val="000000"/>
                </a:solidFill>
                <a:effectLst/>
                <a:latin typeface="Calibri" panose="020F0502020204030204" pitchFamily="34" charset="0"/>
              </a:rPr>
              <a:t>The Proof of Past Log PPL scheme of the </a:t>
            </a:r>
            <a:r>
              <a:rPr lang="en-US" sz="2400" b="0" i="0" u="none" strike="noStrike" err="1">
                <a:solidFill>
                  <a:srgbClr val="000000"/>
                </a:solidFill>
                <a:effectLst/>
                <a:latin typeface="Calibri" panose="020F0502020204030204" pitchFamily="34" charset="0"/>
              </a:rPr>
              <a:t>SecLaaS</a:t>
            </a:r>
            <a:r>
              <a:rPr lang="en-US" sz="2400" b="0" i="0" u="none" strike="noStrike">
                <a:solidFill>
                  <a:srgbClr val="000000"/>
                </a:solidFill>
                <a:effectLst/>
                <a:latin typeface="Calibri" panose="020F0502020204030204" pitchFamily="34" charset="0"/>
              </a:rPr>
              <a:t> is implemented using two accumulators. One is </a:t>
            </a:r>
            <a:r>
              <a:rPr lang="en-US" sz="2400" b="0" i="0" u="none" strike="noStrike" err="1">
                <a:solidFill>
                  <a:srgbClr val="000000"/>
                </a:solidFill>
                <a:effectLst/>
                <a:latin typeface="Calibri" panose="020F0502020204030204" pitchFamily="34" charset="0"/>
              </a:rPr>
              <a:t>BloomFilter</a:t>
            </a:r>
            <a:r>
              <a:rPr lang="en-US" sz="2400" b="0" i="0" u="none" strike="noStrike">
                <a:solidFill>
                  <a:srgbClr val="000000"/>
                </a:solidFill>
                <a:effectLst/>
                <a:latin typeface="Calibri" panose="020F0502020204030204" pitchFamily="34" charset="0"/>
              </a:rPr>
              <a:t> and another is One-Way Accumulator</a:t>
            </a:r>
            <a:r>
              <a:rPr lang="en-US" sz="2400" b="0" i="0">
                <a:solidFill>
                  <a:srgbClr val="000000"/>
                </a:solidFill>
                <a:effectLst/>
                <a:latin typeface="Calibri" panose="020F0502020204030204" pitchFamily="34" charset="0"/>
              </a:rPr>
              <a:t>​</a:t>
            </a:r>
            <a:endParaRPr lang="en-US" sz="2400" b="0" i="0">
              <a:solidFill>
                <a:srgbClr val="000000"/>
              </a:solidFill>
              <a:effectLst/>
              <a:latin typeface="Arial" panose="020B0604020202020204" pitchFamily="34" charset="0"/>
            </a:endParaRPr>
          </a:p>
          <a:p>
            <a:endParaRPr lang="en-IN"/>
          </a:p>
        </p:txBody>
      </p:sp>
    </p:spTree>
    <p:extLst>
      <p:ext uri="{BB962C8B-B14F-4D97-AF65-F5344CB8AC3E}">
        <p14:creationId xmlns:p14="http://schemas.microsoft.com/office/powerpoint/2010/main" val="248998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CA3C-787A-7D39-09D7-BEFF247477CF}"/>
              </a:ext>
            </a:extLst>
          </p:cNvPr>
          <p:cNvSpPr>
            <a:spLocks noGrp="1"/>
          </p:cNvSpPr>
          <p:nvPr>
            <p:ph type="title"/>
          </p:nvPr>
        </p:nvSpPr>
        <p:spPr>
          <a:xfrm>
            <a:off x="747963" y="886494"/>
            <a:ext cx="10515600" cy="1325563"/>
          </a:xfrm>
        </p:spPr>
        <p:txBody>
          <a:bodyPr/>
          <a:lstStyle/>
          <a:p>
            <a:endParaRPr lang="en-US" sz="2000" b="1">
              <a:latin typeface="Times New Roman"/>
              <a:cs typeface="Times New Roman"/>
            </a:endParaRPr>
          </a:p>
          <a:p>
            <a:endParaRPr lang="en-IN">
              <a:ea typeface="Calibri Light"/>
              <a:cs typeface="Calibri Light"/>
            </a:endParaRPr>
          </a:p>
        </p:txBody>
      </p:sp>
      <p:sp>
        <p:nvSpPr>
          <p:cNvPr id="3" name="TextBox 2">
            <a:extLst>
              <a:ext uri="{FF2B5EF4-FFF2-40B4-BE49-F238E27FC236}">
                <a16:creationId xmlns:a16="http://schemas.microsoft.com/office/drawing/2014/main" id="{3A1BBDE9-6DB0-BBC0-0297-AB2FCCBE4530}"/>
              </a:ext>
            </a:extLst>
          </p:cNvPr>
          <p:cNvSpPr txBox="1"/>
          <p:nvPr/>
        </p:nvSpPr>
        <p:spPr>
          <a:xfrm>
            <a:off x="749467" y="205539"/>
            <a:ext cx="1079433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latin typeface="Times New Roman"/>
                <a:cs typeface="Times New Roman"/>
              </a:rPr>
              <a:t>An Integrated Framework Implementation For Cloud Forensics Investigation Using Logging Tool</a:t>
            </a:r>
            <a:endParaRPr lang="en-US" sz="3000">
              <a:latin typeface="Times New Roman"/>
              <a:cs typeface="Times New Roman"/>
            </a:endParaRPr>
          </a:p>
          <a:p>
            <a:pPr algn="l"/>
            <a:endParaRPr lang="en-US" sz="3000">
              <a:ea typeface="Calibri"/>
              <a:cs typeface="Calibri"/>
            </a:endParaRPr>
          </a:p>
        </p:txBody>
      </p:sp>
      <p:sp>
        <p:nvSpPr>
          <p:cNvPr id="4" name="TextBox 3">
            <a:extLst>
              <a:ext uri="{FF2B5EF4-FFF2-40B4-BE49-F238E27FC236}">
                <a16:creationId xmlns:a16="http://schemas.microsoft.com/office/drawing/2014/main" id="{D1B12F17-A6BA-87DF-605F-60A1AAB4BEB0}"/>
              </a:ext>
            </a:extLst>
          </p:cNvPr>
          <p:cNvSpPr txBox="1"/>
          <p:nvPr/>
        </p:nvSpPr>
        <p:spPr>
          <a:xfrm>
            <a:off x="681789" y="1551572"/>
            <a:ext cx="10633910"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ea typeface="Calibri"/>
                <a:cs typeface="Calibri"/>
              </a:rPr>
              <a:t>This study focuses on the web log data.</a:t>
            </a:r>
          </a:p>
          <a:p>
            <a:pPr marL="285750" indent="-285750">
              <a:buFont typeface="Arial"/>
              <a:buChar char="•"/>
            </a:pPr>
            <a:r>
              <a:rPr lang="en-US" sz="2200">
                <a:ea typeface="Calibri"/>
                <a:cs typeface="Calibri"/>
              </a:rPr>
              <a:t>This study primarily focuses on securing the cloud storage system, including checking data integrity and digital forensics, as well as Spark-based large log data analysis.</a:t>
            </a:r>
          </a:p>
          <a:p>
            <a:pPr marL="285750" indent="-285750">
              <a:buFont typeface="Arial"/>
              <a:buChar char="•"/>
            </a:pPr>
            <a:r>
              <a:rPr lang="en-US" sz="2200">
                <a:ea typeface="Calibri"/>
                <a:cs typeface="Calibri"/>
              </a:rPr>
              <a:t>In this study, they propose a framework to analyze online material in the cloud, focusing on secure data integrity. This involves the extraction of metadata and creating hash data before sharing it with the cloud.</a:t>
            </a:r>
          </a:p>
          <a:p>
            <a:pPr marL="285750" indent="-285750">
              <a:buFont typeface="Arial"/>
              <a:buChar char="•"/>
            </a:pPr>
            <a:r>
              <a:rPr lang="en-US" sz="2200">
                <a:ea typeface="Calibri"/>
                <a:cs typeface="Calibri"/>
              </a:rPr>
              <a:t>Data integrity is verified by MD5 hash algorithm and metadata matching algorithms.</a:t>
            </a:r>
          </a:p>
          <a:p>
            <a:pPr marL="285750" indent="-285750">
              <a:buFont typeface="Arial"/>
              <a:buChar char="•"/>
            </a:pPr>
            <a:r>
              <a:rPr lang="en-US" sz="2200">
                <a:ea typeface="Calibri"/>
                <a:cs typeface="Calibri"/>
              </a:rPr>
              <a:t>they propose using the Apache Spark engine to analyze large log data, particularly suited for web server log data in batch and real-time. </a:t>
            </a:r>
          </a:p>
          <a:p>
            <a:pPr marL="285750" indent="-285750">
              <a:buFont typeface="Arial"/>
              <a:buChar char="•"/>
            </a:pPr>
            <a:r>
              <a:rPr lang="en-US" sz="2200">
                <a:ea typeface="Calibri"/>
                <a:cs typeface="Calibri"/>
              </a:rPr>
              <a:t>This study presents two algorithms for Spark-based log data analysis in batch processing mode: "hits by hour of the day" and "hits by IP address." </a:t>
            </a:r>
          </a:p>
          <a:p>
            <a:pPr marL="342900" indent="-342900">
              <a:buFont typeface="Arial"/>
              <a:buChar char="•"/>
            </a:pPr>
            <a:r>
              <a:rPr lang="en-US" sz="2200">
                <a:solidFill>
                  <a:srgbClr val="000000"/>
                </a:solidFill>
                <a:ea typeface="+mn-lt"/>
                <a:cs typeface="+mn-lt"/>
              </a:rPr>
              <a:t>Extending the proposed framework to support other types of cloud services and log files, such as network logs, database logs, and application logs.</a:t>
            </a:r>
            <a:endParaRPr lang="en-US" sz="2200">
              <a:solidFill>
                <a:srgbClr val="000000"/>
              </a:solidFill>
              <a:ea typeface="Calibri"/>
              <a:cs typeface="Calibri"/>
            </a:endParaRPr>
          </a:p>
          <a:p>
            <a:endParaRPr lang="en-US" sz="2200">
              <a:ea typeface="Calibri"/>
              <a:cs typeface="Calibri"/>
            </a:endParaRPr>
          </a:p>
          <a:p>
            <a:pPr marL="285750" indent="-285750">
              <a:buFont typeface="Arial"/>
              <a:buChar char="•"/>
            </a:pPr>
            <a:endParaRPr lang="en-US" sz="2200">
              <a:ea typeface="Calibri"/>
              <a:cs typeface="Calibri"/>
            </a:endParaRPr>
          </a:p>
          <a:p>
            <a:pPr marL="285750" indent="-285750">
              <a:buFont typeface="Arial"/>
              <a:buChar char="•"/>
            </a:pPr>
            <a:endParaRPr lang="en-US">
              <a:ea typeface="Calibri"/>
              <a:cs typeface="Calibri"/>
            </a:endParaRPr>
          </a:p>
        </p:txBody>
      </p:sp>
    </p:spTree>
    <p:extLst>
      <p:ext uri="{BB962C8B-B14F-4D97-AF65-F5344CB8AC3E}">
        <p14:creationId xmlns:p14="http://schemas.microsoft.com/office/powerpoint/2010/main" val="209474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diagram of a diagram&#10;&#10;Description automatically generated">
            <a:extLst>
              <a:ext uri="{FF2B5EF4-FFF2-40B4-BE49-F238E27FC236}">
                <a16:creationId xmlns:a16="http://schemas.microsoft.com/office/drawing/2014/main" id="{FC4BA7BD-9BA4-2DB5-AB77-1025B4320C41}"/>
              </a:ext>
            </a:extLst>
          </p:cNvPr>
          <p:cNvPicPr>
            <a:picLocks noChangeAspect="1"/>
          </p:cNvPicPr>
          <p:nvPr/>
        </p:nvPicPr>
        <p:blipFill>
          <a:blip r:embed="rId2"/>
          <a:stretch>
            <a:fillRect/>
          </a:stretch>
        </p:blipFill>
        <p:spPr>
          <a:xfrm>
            <a:off x="2458420" y="367846"/>
            <a:ext cx="1939961" cy="1648195"/>
          </a:xfrm>
          <a:prstGeom prst="rect">
            <a:avLst/>
          </a:prstGeom>
        </p:spPr>
      </p:pic>
      <p:pic>
        <p:nvPicPr>
          <p:cNvPr id="6" name="Picture 5" descr="A blue hexagon with a white wheel&#10;&#10;Description automatically generated">
            <a:extLst>
              <a:ext uri="{FF2B5EF4-FFF2-40B4-BE49-F238E27FC236}">
                <a16:creationId xmlns:a16="http://schemas.microsoft.com/office/drawing/2014/main" id="{1B3A8C8D-8EB6-1000-2D94-302CC85A028F}"/>
              </a:ext>
            </a:extLst>
          </p:cNvPr>
          <p:cNvPicPr>
            <a:picLocks noChangeAspect="1"/>
          </p:cNvPicPr>
          <p:nvPr/>
        </p:nvPicPr>
        <p:blipFill>
          <a:blip r:embed="rId3"/>
          <a:stretch>
            <a:fillRect/>
          </a:stretch>
        </p:blipFill>
        <p:spPr>
          <a:xfrm>
            <a:off x="1539548" y="506658"/>
            <a:ext cx="1336006" cy="1297906"/>
          </a:xfrm>
          <a:prstGeom prst="rect">
            <a:avLst/>
          </a:prstGeom>
        </p:spPr>
      </p:pic>
      <p:sp>
        <p:nvSpPr>
          <p:cNvPr id="7" name="TextBox 6">
            <a:extLst>
              <a:ext uri="{FF2B5EF4-FFF2-40B4-BE49-F238E27FC236}">
                <a16:creationId xmlns:a16="http://schemas.microsoft.com/office/drawing/2014/main" id="{567491E2-C523-A540-26E6-7B941ADD12D5}"/>
              </a:ext>
            </a:extLst>
          </p:cNvPr>
          <p:cNvSpPr txBox="1"/>
          <p:nvPr/>
        </p:nvSpPr>
        <p:spPr>
          <a:xfrm>
            <a:off x="2360640" y="200803"/>
            <a:ext cx="3518679"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a:solidFill>
                  <a:schemeClr val="tx1">
                    <a:lumMod val="65000"/>
                    <a:lumOff val="35000"/>
                  </a:schemeClr>
                </a:solidFill>
                <a:ea typeface="Calibri"/>
                <a:cs typeface="Calibri"/>
              </a:rPr>
              <a:t>1.Retrieve logs from pods of Kubernetes</a:t>
            </a:r>
            <a:endParaRPr lang="en-GB" sz="1500">
              <a:solidFill>
                <a:schemeClr val="tx1">
                  <a:lumMod val="65000"/>
                  <a:lumOff val="35000"/>
                </a:schemeClr>
              </a:solidFill>
            </a:endParaRPr>
          </a:p>
        </p:txBody>
      </p:sp>
      <p:sp>
        <p:nvSpPr>
          <p:cNvPr id="41" name="Arrow: Chevron 40">
            <a:extLst>
              <a:ext uri="{FF2B5EF4-FFF2-40B4-BE49-F238E27FC236}">
                <a16:creationId xmlns:a16="http://schemas.microsoft.com/office/drawing/2014/main" id="{12F74FD3-EA48-F436-BEB1-E1FEA1EF111E}"/>
              </a:ext>
            </a:extLst>
          </p:cNvPr>
          <p:cNvSpPr/>
          <p:nvPr/>
        </p:nvSpPr>
        <p:spPr>
          <a:xfrm>
            <a:off x="4714875" y="1501858"/>
            <a:ext cx="2797341" cy="91908"/>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TextBox 41">
            <a:extLst>
              <a:ext uri="{FF2B5EF4-FFF2-40B4-BE49-F238E27FC236}">
                <a16:creationId xmlns:a16="http://schemas.microsoft.com/office/drawing/2014/main" id="{4CC57FAE-D93D-EA42-C5CC-A0F3026FC4DA}"/>
              </a:ext>
            </a:extLst>
          </p:cNvPr>
          <p:cNvSpPr txBox="1"/>
          <p:nvPr/>
        </p:nvSpPr>
        <p:spPr>
          <a:xfrm>
            <a:off x="4815137" y="1087854"/>
            <a:ext cx="310815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a:solidFill>
                  <a:schemeClr val="tx1">
                    <a:lumMod val="65000"/>
                    <a:lumOff val="35000"/>
                  </a:schemeClr>
                </a:solidFill>
                <a:ea typeface="Calibri"/>
                <a:cs typeface="Calibri"/>
              </a:rPr>
              <a:t>2.</a:t>
            </a:r>
            <a:r>
              <a:rPr lang="en-GB" sz="1500">
                <a:solidFill>
                  <a:schemeClr val="tx1">
                    <a:lumMod val="65000"/>
                    <a:lumOff val="35000"/>
                  </a:schemeClr>
                </a:solidFill>
                <a:ea typeface="+mn-lt"/>
                <a:cs typeface="+mn-lt"/>
              </a:rPr>
              <a:t>Log Collection with Filebeat</a:t>
            </a:r>
            <a:endParaRPr lang="en-GB" sz="1500">
              <a:solidFill>
                <a:schemeClr val="tx1">
                  <a:lumMod val="65000"/>
                  <a:lumOff val="35000"/>
                </a:schemeClr>
              </a:solidFill>
              <a:ea typeface="Calibri"/>
              <a:cs typeface="Calibri"/>
            </a:endParaRPr>
          </a:p>
        </p:txBody>
      </p:sp>
      <p:pic>
        <p:nvPicPr>
          <p:cNvPr id="47" name="Picture 46" descr="A colorful logo with black background&#10;&#10;Description automatically generated">
            <a:extLst>
              <a:ext uri="{FF2B5EF4-FFF2-40B4-BE49-F238E27FC236}">
                <a16:creationId xmlns:a16="http://schemas.microsoft.com/office/drawing/2014/main" id="{47971980-604D-B88E-1B14-865B6D16C4EA}"/>
              </a:ext>
            </a:extLst>
          </p:cNvPr>
          <p:cNvPicPr>
            <a:picLocks noChangeAspect="1"/>
          </p:cNvPicPr>
          <p:nvPr/>
        </p:nvPicPr>
        <p:blipFill>
          <a:blip r:embed="rId4"/>
          <a:stretch>
            <a:fillRect/>
          </a:stretch>
        </p:blipFill>
        <p:spPr>
          <a:xfrm>
            <a:off x="7657256" y="969500"/>
            <a:ext cx="890045" cy="887152"/>
          </a:xfrm>
          <a:prstGeom prst="rect">
            <a:avLst/>
          </a:prstGeom>
        </p:spPr>
      </p:pic>
      <p:sp>
        <p:nvSpPr>
          <p:cNvPr id="48" name="TextBox 47">
            <a:extLst>
              <a:ext uri="{FF2B5EF4-FFF2-40B4-BE49-F238E27FC236}">
                <a16:creationId xmlns:a16="http://schemas.microsoft.com/office/drawing/2014/main" id="{54CE8772-445B-470E-973F-256338C8539B}"/>
              </a:ext>
            </a:extLst>
          </p:cNvPr>
          <p:cNvSpPr txBox="1"/>
          <p:nvPr/>
        </p:nvSpPr>
        <p:spPr>
          <a:xfrm>
            <a:off x="7140133" y="1810955"/>
            <a:ext cx="217507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a:solidFill>
                  <a:schemeClr val="tx1">
                    <a:lumMod val="65000"/>
                    <a:lumOff val="35000"/>
                  </a:schemeClr>
                </a:solidFill>
                <a:ea typeface="Calibri"/>
                <a:cs typeface="Calibri"/>
              </a:rPr>
              <a:t>3.</a:t>
            </a:r>
            <a:r>
              <a:rPr lang="en-GB" sz="1500">
                <a:solidFill>
                  <a:schemeClr val="tx1">
                    <a:lumMod val="65000"/>
                    <a:lumOff val="35000"/>
                  </a:schemeClr>
                </a:solidFill>
                <a:ea typeface="+mn-lt"/>
                <a:cs typeface="+mn-lt"/>
              </a:rPr>
              <a:t>Configure Logstash to receive logs from Filebeat</a:t>
            </a:r>
            <a:endParaRPr lang="en-GB" sz="1500">
              <a:solidFill>
                <a:schemeClr val="tx1">
                  <a:lumMod val="65000"/>
                  <a:lumOff val="35000"/>
                </a:schemeClr>
              </a:solidFill>
            </a:endParaRPr>
          </a:p>
        </p:txBody>
      </p:sp>
      <p:pic>
        <p:nvPicPr>
          <p:cNvPr id="49" name="Picture 48" descr="A blue hexagon with white text&#10;&#10;Description automatically generated">
            <a:extLst>
              <a:ext uri="{FF2B5EF4-FFF2-40B4-BE49-F238E27FC236}">
                <a16:creationId xmlns:a16="http://schemas.microsoft.com/office/drawing/2014/main" id="{06A83C5A-658C-F9A1-10A0-3798ADF4B7A1}"/>
              </a:ext>
            </a:extLst>
          </p:cNvPr>
          <p:cNvPicPr>
            <a:picLocks noChangeAspect="1"/>
          </p:cNvPicPr>
          <p:nvPr/>
        </p:nvPicPr>
        <p:blipFill>
          <a:blip r:embed="rId5"/>
          <a:stretch>
            <a:fillRect/>
          </a:stretch>
        </p:blipFill>
        <p:spPr>
          <a:xfrm>
            <a:off x="7925041" y="3492902"/>
            <a:ext cx="894627" cy="894627"/>
          </a:xfrm>
          <a:prstGeom prst="rect">
            <a:avLst/>
          </a:prstGeom>
        </p:spPr>
      </p:pic>
      <p:sp>
        <p:nvSpPr>
          <p:cNvPr id="51" name="Arrow: Down 50">
            <a:extLst>
              <a:ext uri="{FF2B5EF4-FFF2-40B4-BE49-F238E27FC236}">
                <a16:creationId xmlns:a16="http://schemas.microsoft.com/office/drawing/2014/main" id="{3EC9AED3-C0DD-0F9C-3596-C6C64F3EA08B}"/>
              </a:ext>
            </a:extLst>
          </p:cNvPr>
          <p:cNvSpPr/>
          <p:nvPr/>
        </p:nvSpPr>
        <p:spPr>
          <a:xfrm>
            <a:off x="8259018" y="2435506"/>
            <a:ext cx="135037" cy="9549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FCC16A6A-F9E0-F53D-6EF6-F3B0F2F29AA5}"/>
              </a:ext>
            </a:extLst>
          </p:cNvPr>
          <p:cNvSpPr txBox="1"/>
          <p:nvPr/>
        </p:nvSpPr>
        <p:spPr>
          <a:xfrm>
            <a:off x="8649663" y="2753810"/>
            <a:ext cx="132626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a:solidFill>
                  <a:schemeClr val="tx1">
                    <a:lumMod val="65000"/>
                    <a:lumOff val="35000"/>
                  </a:schemeClr>
                </a:solidFill>
                <a:ea typeface="+mn-lt"/>
                <a:cs typeface="+mn-lt"/>
              </a:rPr>
              <a:t>4.IPFS to store the log files </a:t>
            </a:r>
            <a:endParaRPr lang="en-US" sz="1500">
              <a:solidFill>
                <a:schemeClr val="tx1">
                  <a:lumMod val="65000"/>
                  <a:lumOff val="35000"/>
                </a:schemeClr>
              </a:solidFill>
            </a:endParaRPr>
          </a:p>
        </p:txBody>
      </p:sp>
      <p:pic>
        <p:nvPicPr>
          <p:cNvPr id="53" name="Picture 52" descr="A diagram of a hashing function&#10;&#10;Description automatically generated">
            <a:extLst>
              <a:ext uri="{FF2B5EF4-FFF2-40B4-BE49-F238E27FC236}">
                <a16:creationId xmlns:a16="http://schemas.microsoft.com/office/drawing/2014/main" id="{42D43381-F877-3B5B-DBC8-C8029AFB66E6}"/>
              </a:ext>
            </a:extLst>
          </p:cNvPr>
          <p:cNvPicPr>
            <a:picLocks noChangeAspect="1"/>
          </p:cNvPicPr>
          <p:nvPr/>
        </p:nvPicPr>
        <p:blipFill rotWithShape="1">
          <a:blip r:embed="rId6"/>
          <a:srcRect l="61617" t="30986" r="2256" b="4225"/>
          <a:stretch/>
        </p:blipFill>
        <p:spPr>
          <a:xfrm>
            <a:off x="8956924" y="3589868"/>
            <a:ext cx="853512" cy="932291"/>
          </a:xfrm>
          <a:prstGeom prst="rect">
            <a:avLst/>
          </a:prstGeom>
        </p:spPr>
      </p:pic>
      <p:pic>
        <p:nvPicPr>
          <p:cNvPr id="54" name="Picture 53" descr="A logo of a document&#10;&#10;Description automatically generated">
            <a:extLst>
              <a:ext uri="{FF2B5EF4-FFF2-40B4-BE49-F238E27FC236}">
                <a16:creationId xmlns:a16="http://schemas.microsoft.com/office/drawing/2014/main" id="{A745D2C0-C374-34A7-957E-27E357937AB3}"/>
              </a:ext>
            </a:extLst>
          </p:cNvPr>
          <p:cNvPicPr>
            <a:picLocks noChangeAspect="1"/>
          </p:cNvPicPr>
          <p:nvPr/>
        </p:nvPicPr>
        <p:blipFill>
          <a:blip r:embed="rId7"/>
          <a:stretch>
            <a:fillRect/>
          </a:stretch>
        </p:blipFill>
        <p:spPr>
          <a:xfrm>
            <a:off x="10194657" y="3555759"/>
            <a:ext cx="893109" cy="893109"/>
          </a:xfrm>
          <a:prstGeom prst="rect">
            <a:avLst/>
          </a:prstGeom>
        </p:spPr>
      </p:pic>
      <p:sp>
        <p:nvSpPr>
          <p:cNvPr id="55" name="Plus Sign 54">
            <a:extLst>
              <a:ext uri="{FF2B5EF4-FFF2-40B4-BE49-F238E27FC236}">
                <a16:creationId xmlns:a16="http://schemas.microsoft.com/office/drawing/2014/main" id="{3AB8D506-C702-19EC-E654-2225BB413AB6}"/>
              </a:ext>
            </a:extLst>
          </p:cNvPr>
          <p:cNvSpPr/>
          <p:nvPr/>
        </p:nvSpPr>
        <p:spPr>
          <a:xfrm>
            <a:off x="9932893" y="3776381"/>
            <a:ext cx="295836" cy="31376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ea typeface="Calibri"/>
              <a:cs typeface="Calibri"/>
            </a:endParaRPr>
          </a:p>
        </p:txBody>
      </p:sp>
      <p:sp>
        <p:nvSpPr>
          <p:cNvPr id="56" name="Left Brace 55">
            <a:extLst>
              <a:ext uri="{FF2B5EF4-FFF2-40B4-BE49-F238E27FC236}">
                <a16:creationId xmlns:a16="http://schemas.microsoft.com/office/drawing/2014/main" id="{11B227AE-D6CC-B635-4187-D29840B27983}"/>
              </a:ext>
            </a:extLst>
          </p:cNvPr>
          <p:cNvSpPr/>
          <p:nvPr/>
        </p:nvSpPr>
        <p:spPr>
          <a:xfrm rot="16200000">
            <a:off x="10027663" y="3996551"/>
            <a:ext cx="324117" cy="14295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57" name="Picture 56" descr="A black and white logo&#10;&#10;Description automatically generated">
            <a:extLst>
              <a:ext uri="{FF2B5EF4-FFF2-40B4-BE49-F238E27FC236}">
                <a16:creationId xmlns:a16="http://schemas.microsoft.com/office/drawing/2014/main" id="{88411371-0B09-2F57-2334-33383B4C3F22}"/>
              </a:ext>
            </a:extLst>
          </p:cNvPr>
          <p:cNvPicPr>
            <a:picLocks noChangeAspect="1"/>
          </p:cNvPicPr>
          <p:nvPr/>
        </p:nvPicPr>
        <p:blipFill>
          <a:blip r:embed="rId8"/>
          <a:stretch>
            <a:fillRect/>
          </a:stretch>
        </p:blipFill>
        <p:spPr>
          <a:xfrm>
            <a:off x="7954296" y="5016910"/>
            <a:ext cx="732504" cy="732504"/>
          </a:xfrm>
          <a:prstGeom prst="rect">
            <a:avLst/>
          </a:prstGeom>
        </p:spPr>
      </p:pic>
      <p:sp>
        <p:nvSpPr>
          <p:cNvPr id="58" name="Arrow: Bent-Up 57">
            <a:extLst>
              <a:ext uri="{FF2B5EF4-FFF2-40B4-BE49-F238E27FC236}">
                <a16:creationId xmlns:a16="http://schemas.microsoft.com/office/drawing/2014/main" id="{A9B7EA1D-34FA-8755-3EB9-986981BF957C}"/>
              </a:ext>
            </a:extLst>
          </p:cNvPr>
          <p:cNvSpPr/>
          <p:nvPr/>
        </p:nvSpPr>
        <p:spPr>
          <a:xfrm rot="-16200000" flipV="1">
            <a:off x="9463547" y="4627306"/>
            <a:ext cx="331838" cy="119216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a:extLst>
              <a:ext uri="{FF2B5EF4-FFF2-40B4-BE49-F238E27FC236}">
                <a16:creationId xmlns:a16="http://schemas.microsoft.com/office/drawing/2014/main" id="{CA44DED3-C820-13BE-4D4A-CA63A52D78D4}"/>
              </a:ext>
            </a:extLst>
          </p:cNvPr>
          <p:cNvSpPr txBox="1"/>
          <p:nvPr/>
        </p:nvSpPr>
        <p:spPr>
          <a:xfrm>
            <a:off x="7094587" y="5948515"/>
            <a:ext cx="284213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a:solidFill>
                  <a:schemeClr val="tx1">
                    <a:lumMod val="65000"/>
                    <a:lumOff val="35000"/>
                  </a:schemeClr>
                </a:solidFill>
                <a:ea typeface="Calibri"/>
                <a:cs typeface="Calibri"/>
              </a:rPr>
              <a:t>5.Log metadata along with its hash added to blockchain</a:t>
            </a:r>
            <a:endParaRPr lang="en-GB" sz="1500" err="1">
              <a:solidFill>
                <a:schemeClr val="tx1">
                  <a:lumMod val="65000"/>
                  <a:lumOff val="35000"/>
                </a:schemeClr>
              </a:solidFill>
            </a:endParaRPr>
          </a:p>
        </p:txBody>
      </p:sp>
      <p:pic>
        <p:nvPicPr>
          <p:cNvPr id="61" name="Picture 60" descr="A cloud with gears and a black background&#10;&#10;Description automatically generated">
            <a:extLst>
              <a:ext uri="{FF2B5EF4-FFF2-40B4-BE49-F238E27FC236}">
                <a16:creationId xmlns:a16="http://schemas.microsoft.com/office/drawing/2014/main" id="{76DF250E-FDBD-8B04-DFEC-1FABFDB7B6D0}"/>
              </a:ext>
            </a:extLst>
          </p:cNvPr>
          <p:cNvPicPr>
            <a:picLocks noChangeAspect="1"/>
          </p:cNvPicPr>
          <p:nvPr/>
        </p:nvPicPr>
        <p:blipFill>
          <a:blip r:embed="rId9"/>
          <a:stretch>
            <a:fillRect/>
          </a:stretch>
        </p:blipFill>
        <p:spPr>
          <a:xfrm>
            <a:off x="1602316" y="1904055"/>
            <a:ext cx="1049865" cy="885599"/>
          </a:xfrm>
          <a:prstGeom prst="rect">
            <a:avLst/>
          </a:prstGeom>
        </p:spPr>
      </p:pic>
      <p:sp>
        <p:nvSpPr>
          <p:cNvPr id="62" name="Arrow: Up 61">
            <a:extLst>
              <a:ext uri="{FF2B5EF4-FFF2-40B4-BE49-F238E27FC236}">
                <a16:creationId xmlns:a16="http://schemas.microsoft.com/office/drawing/2014/main" id="{CA357C25-212F-09CC-DBFE-C20FA80E482E}"/>
              </a:ext>
            </a:extLst>
          </p:cNvPr>
          <p:cNvSpPr/>
          <p:nvPr/>
        </p:nvSpPr>
        <p:spPr>
          <a:xfrm>
            <a:off x="2227790" y="2791353"/>
            <a:ext cx="137583" cy="98425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3" name="Picture 62" descr="A person in a hoodie using a computer&#10;&#10;Description automatically generated">
            <a:extLst>
              <a:ext uri="{FF2B5EF4-FFF2-40B4-BE49-F238E27FC236}">
                <a16:creationId xmlns:a16="http://schemas.microsoft.com/office/drawing/2014/main" id="{D75D7A40-E0EA-7ECC-EAE3-DFC94A683546}"/>
              </a:ext>
            </a:extLst>
          </p:cNvPr>
          <p:cNvPicPr>
            <a:picLocks noChangeAspect="1"/>
          </p:cNvPicPr>
          <p:nvPr/>
        </p:nvPicPr>
        <p:blipFill>
          <a:blip r:embed="rId10"/>
          <a:stretch>
            <a:fillRect/>
          </a:stretch>
        </p:blipFill>
        <p:spPr>
          <a:xfrm>
            <a:off x="1919287" y="3648605"/>
            <a:ext cx="733425" cy="809625"/>
          </a:xfrm>
          <a:prstGeom prst="rect">
            <a:avLst/>
          </a:prstGeom>
        </p:spPr>
      </p:pic>
      <p:sp>
        <p:nvSpPr>
          <p:cNvPr id="64" name="TextBox 63">
            <a:extLst>
              <a:ext uri="{FF2B5EF4-FFF2-40B4-BE49-F238E27FC236}">
                <a16:creationId xmlns:a16="http://schemas.microsoft.com/office/drawing/2014/main" id="{7C37D19C-8BD3-61A5-94F9-03A3E8C5F001}"/>
              </a:ext>
            </a:extLst>
          </p:cNvPr>
          <p:cNvSpPr txBox="1"/>
          <p:nvPr/>
        </p:nvSpPr>
        <p:spPr>
          <a:xfrm>
            <a:off x="889000" y="3648604"/>
            <a:ext cx="1246187"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a:ea typeface="Calibri"/>
                <a:cs typeface="Calibri"/>
              </a:rPr>
              <a:t>Attacker makes any malicious</a:t>
            </a:r>
            <a:endParaRPr lang="en-GB" sz="1500"/>
          </a:p>
        </p:txBody>
      </p:sp>
      <p:pic>
        <p:nvPicPr>
          <p:cNvPr id="65" name="Picture 64" descr="A cloud with a magnifying glass&#10;&#10;Description automatically generated">
            <a:extLst>
              <a:ext uri="{FF2B5EF4-FFF2-40B4-BE49-F238E27FC236}">
                <a16:creationId xmlns:a16="http://schemas.microsoft.com/office/drawing/2014/main" id="{24FE1650-1386-029E-3AF9-92F9A67B40BB}"/>
              </a:ext>
            </a:extLst>
          </p:cNvPr>
          <p:cNvPicPr>
            <a:picLocks noChangeAspect="1"/>
          </p:cNvPicPr>
          <p:nvPr/>
        </p:nvPicPr>
        <p:blipFill>
          <a:blip r:embed="rId11"/>
          <a:stretch>
            <a:fillRect/>
          </a:stretch>
        </p:blipFill>
        <p:spPr>
          <a:xfrm>
            <a:off x="1647712" y="4894517"/>
            <a:ext cx="1164284" cy="1185106"/>
          </a:xfrm>
          <a:prstGeom prst="rect">
            <a:avLst/>
          </a:prstGeom>
        </p:spPr>
      </p:pic>
      <p:sp>
        <p:nvSpPr>
          <p:cNvPr id="66" name="TextBox 65">
            <a:extLst>
              <a:ext uri="{FF2B5EF4-FFF2-40B4-BE49-F238E27FC236}">
                <a16:creationId xmlns:a16="http://schemas.microsoft.com/office/drawing/2014/main" id="{2C529A90-98C7-29EA-39FE-CF11830E5FD6}"/>
              </a:ext>
            </a:extLst>
          </p:cNvPr>
          <p:cNvSpPr txBox="1"/>
          <p:nvPr/>
        </p:nvSpPr>
        <p:spPr>
          <a:xfrm>
            <a:off x="1514147" y="5787257"/>
            <a:ext cx="1681654"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a:ea typeface="Calibri"/>
                <a:cs typeface="Calibri"/>
              </a:rPr>
              <a:t>Cloud Forensic</a:t>
            </a:r>
          </a:p>
        </p:txBody>
      </p:sp>
      <p:sp>
        <p:nvSpPr>
          <p:cNvPr id="71" name="TextBox 70">
            <a:extLst>
              <a:ext uri="{FF2B5EF4-FFF2-40B4-BE49-F238E27FC236}">
                <a16:creationId xmlns:a16="http://schemas.microsoft.com/office/drawing/2014/main" id="{8EFF1B1F-0FD4-D93C-DFB8-BC15452EFBD5}"/>
              </a:ext>
            </a:extLst>
          </p:cNvPr>
          <p:cNvSpPr txBox="1"/>
          <p:nvPr/>
        </p:nvSpPr>
        <p:spPr>
          <a:xfrm>
            <a:off x="3342679" y="4845843"/>
            <a:ext cx="375523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a:solidFill>
                  <a:schemeClr val="tx1">
                    <a:lumMod val="65000"/>
                    <a:lumOff val="35000"/>
                  </a:schemeClr>
                </a:solidFill>
                <a:ea typeface="Calibri"/>
                <a:cs typeface="Calibri"/>
              </a:rPr>
              <a:t>6.For investigation, forensics retrieve logs stored in blockchain</a:t>
            </a:r>
          </a:p>
        </p:txBody>
      </p:sp>
      <p:sp>
        <p:nvSpPr>
          <p:cNvPr id="72" name="Arrow: Left-Right 71">
            <a:extLst>
              <a:ext uri="{FF2B5EF4-FFF2-40B4-BE49-F238E27FC236}">
                <a16:creationId xmlns:a16="http://schemas.microsoft.com/office/drawing/2014/main" id="{B2C2A07F-286F-A942-FDDB-21881800DE89}"/>
              </a:ext>
            </a:extLst>
          </p:cNvPr>
          <p:cNvSpPr/>
          <p:nvPr/>
        </p:nvSpPr>
        <p:spPr>
          <a:xfrm>
            <a:off x="2866429" y="5488780"/>
            <a:ext cx="4798218" cy="15478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3" name="Picture 72" descr="A close-up of a logo&#10;&#10;Description automatically generated">
            <a:extLst>
              <a:ext uri="{FF2B5EF4-FFF2-40B4-BE49-F238E27FC236}">
                <a16:creationId xmlns:a16="http://schemas.microsoft.com/office/drawing/2014/main" id="{690CED89-9A8F-F285-7206-BEAB9D286278}"/>
              </a:ext>
            </a:extLst>
          </p:cNvPr>
          <p:cNvPicPr>
            <a:picLocks noChangeAspect="1"/>
          </p:cNvPicPr>
          <p:nvPr/>
        </p:nvPicPr>
        <p:blipFill rotWithShape="1">
          <a:blip r:embed="rId12"/>
          <a:srcRect t="16167" r="490" b="17857"/>
          <a:stretch/>
        </p:blipFill>
        <p:spPr>
          <a:xfrm>
            <a:off x="4859963" y="1670604"/>
            <a:ext cx="2171603" cy="395018"/>
          </a:xfrm>
          <a:prstGeom prst="rect">
            <a:avLst/>
          </a:prstGeom>
        </p:spPr>
      </p:pic>
      <p:sp>
        <p:nvSpPr>
          <p:cNvPr id="74" name="TextBox 73">
            <a:extLst>
              <a:ext uri="{FF2B5EF4-FFF2-40B4-BE49-F238E27FC236}">
                <a16:creationId xmlns:a16="http://schemas.microsoft.com/office/drawing/2014/main" id="{D661A04A-2308-16C4-FC27-8E92993DA1A9}"/>
              </a:ext>
            </a:extLst>
          </p:cNvPr>
          <p:cNvSpPr txBox="1"/>
          <p:nvPr/>
        </p:nvSpPr>
        <p:spPr>
          <a:xfrm>
            <a:off x="182451" y="48296"/>
            <a:ext cx="478933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500">
                <a:ea typeface="Calibri"/>
                <a:cs typeface="Calibri"/>
              </a:rPr>
              <a:t>System Model:</a:t>
            </a:r>
            <a:endParaRPr lang="en-GB" sz="2500"/>
          </a:p>
        </p:txBody>
      </p:sp>
    </p:spTree>
    <p:extLst>
      <p:ext uri="{BB962C8B-B14F-4D97-AF65-F5344CB8AC3E}">
        <p14:creationId xmlns:p14="http://schemas.microsoft.com/office/powerpoint/2010/main" val="304999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D268-12ED-0876-471D-7737024C45B9}"/>
              </a:ext>
            </a:extLst>
          </p:cNvPr>
          <p:cNvSpPr>
            <a:spLocks noGrp="1"/>
          </p:cNvSpPr>
          <p:nvPr>
            <p:ph type="title"/>
          </p:nvPr>
        </p:nvSpPr>
        <p:spPr>
          <a:xfrm>
            <a:off x="838200" y="365125"/>
            <a:ext cx="10515600" cy="1119861"/>
          </a:xfrm>
        </p:spPr>
        <p:txBody>
          <a:bodyPr>
            <a:normAutofit/>
          </a:bodyPr>
          <a:lstStyle/>
          <a:p>
            <a:r>
              <a:rPr lang="en-IN" sz="4000" b="1">
                <a:latin typeface="Times New Roman"/>
                <a:cs typeface="Times New Roman"/>
              </a:rPr>
              <a:t>Introduction:</a:t>
            </a:r>
          </a:p>
        </p:txBody>
      </p:sp>
      <p:sp>
        <p:nvSpPr>
          <p:cNvPr id="3" name="Content Placeholder 2">
            <a:extLst>
              <a:ext uri="{FF2B5EF4-FFF2-40B4-BE49-F238E27FC236}">
                <a16:creationId xmlns:a16="http://schemas.microsoft.com/office/drawing/2014/main" id="{CFA76DD0-AB04-F957-0619-46F97695FB28}"/>
              </a:ext>
            </a:extLst>
          </p:cNvPr>
          <p:cNvSpPr>
            <a:spLocks noGrp="1"/>
          </p:cNvSpPr>
          <p:nvPr>
            <p:ph idx="1"/>
          </p:nvPr>
        </p:nvSpPr>
        <p:spPr>
          <a:xfrm>
            <a:off x="838200" y="2004919"/>
            <a:ext cx="10515600" cy="4351338"/>
          </a:xfrm>
        </p:spPr>
        <p:txBody>
          <a:bodyPr vert="horz" lIns="91440" tIns="45720" rIns="91440" bIns="45720" rtlCol="0" anchor="t">
            <a:normAutofit/>
          </a:bodyPr>
          <a:lstStyle/>
          <a:p>
            <a:r>
              <a:rPr lang="en-US">
                <a:ea typeface="Calibri"/>
                <a:cs typeface="Calibri"/>
              </a:rPr>
              <a:t>Blockchain technology in simple words is a digital database where information or data is stored in blocks that are linked together to form a chain.</a:t>
            </a:r>
          </a:p>
          <a:p>
            <a:r>
              <a:rPr lang="en-US">
                <a:ea typeface="Calibri"/>
                <a:cs typeface="Calibri"/>
              </a:rPr>
              <a:t>A digital ledger of transactions that is secure, immutable, and decentralized.</a:t>
            </a:r>
          </a:p>
          <a:p>
            <a:r>
              <a:rPr lang="en-US">
                <a:ea typeface="Calibri"/>
                <a:cs typeface="Calibri"/>
              </a:rPr>
              <a:t>Transactions are verified by a network of computers. Once a block of information is created in the chain, it can’t be changed or deleted. This makes the blockchain very secure and trustworthy. It is a software protocol, it never runs without the internet.</a:t>
            </a:r>
            <a:endParaRPr lang="en-IN" sz="2500">
              <a:ea typeface="Calibri"/>
              <a:cs typeface="Calibri"/>
            </a:endParaRPr>
          </a:p>
        </p:txBody>
      </p:sp>
    </p:spTree>
    <p:extLst>
      <p:ext uri="{BB962C8B-B14F-4D97-AF65-F5344CB8AC3E}">
        <p14:creationId xmlns:p14="http://schemas.microsoft.com/office/powerpoint/2010/main" val="396252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95F3-A9FF-D6E2-034D-2F2F8DA94A15}"/>
              </a:ext>
            </a:extLst>
          </p:cNvPr>
          <p:cNvSpPr>
            <a:spLocks noGrp="1"/>
          </p:cNvSpPr>
          <p:nvPr>
            <p:ph type="title"/>
          </p:nvPr>
        </p:nvSpPr>
        <p:spPr>
          <a:xfrm>
            <a:off x="838200" y="180733"/>
            <a:ext cx="10515600" cy="1325563"/>
          </a:xfrm>
        </p:spPr>
        <p:txBody>
          <a:bodyPr>
            <a:normAutofit/>
          </a:bodyPr>
          <a:lstStyle/>
          <a:p>
            <a:r>
              <a:rPr lang="en-IN" sz="4000" b="1">
                <a:latin typeface="Times New Roman"/>
                <a:cs typeface="Times New Roman"/>
              </a:rPr>
              <a:t>Objectives: </a:t>
            </a:r>
          </a:p>
        </p:txBody>
      </p:sp>
      <p:sp>
        <p:nvSpPr>
          <p:cNvPr id="3" name="Content Placeholder 2">
            <a:extLst>
              <a:ext uri="{FF2B5EF4-FFF2-40B4-BE49-F238E27FC236}">
                <a16:creationId xmlns:a16="http://schemas.microsoft.com/office/drawing/2014/main" id="{A1E4A518-2F1A-10A0-A3EF-2FD80BAB8BD4}"/>
              </a:ext>
            </a:extLst>
          </p:cNvPr>
          <p:cNvSpPr>
            <a:spLocks noGrp="1"/>
          </p:cNvSpPr>
          <p:nvPr>
            <p:ph idx="1"/>
          </p:nvPr>
        </p:nvSpPr>
        <p:spPr>
          <a:xfrm>
            <a:off x="838200" y="1401409"/>
            <a:ext cx="10515600" cy="5000574"/>
          </a:xfrm>
        </p:spPr>
        <p:txBody>
          <a:bodyPr vert="horz" lIns="91440" tIns="45720" rIns="91440" bIns="45720" rtlCol="0" anchor="t">
            <a:normAutofit/>
          </a:bodyPr>
          <a:lstStyle/>
          <a:p>
            <a:r>
              <a:rPr lang="en-US" sz="2500"/>
              <a:t>Improving security for cloud storage system and preventing malicious attacks from unauthorized users.​</a:t>
            </a:r>
            <a:endParaRPr lang="en-US" sz="2500">
              <a:ea typeface="Calibri"/>
              <a:cs typeface="Calibri"/>
            </a:endParaRPr>
          </a:p>
          <a:p>
            <a:r>
              <a:rPr lang="en-US" sz="2500"/>
              <a:t>Cloud Forensics ensures the preservation of evidence integrity, authenticity,   and  privacy while meeting legal and regulatory requirements,    making it a valuable tool for organizations facing cloud-related   security incidents and investigations. ​</a:t>
            </a:r>
            <a:endParaRPr lang="en-US" sz="2500">
              <a:ea typeface="Calibri"/>
              <a:cs typeface="Calibri"/>
            </a:endParaRPr>
          </a:p>
          <a:p>
            <a:r>
              <a:rPr lang="en-US" sz="2500"/>
              <a:t>Retrieving the log files from CSP and maintaining a secure and separate applications or database for storing logs and adding hash values to the blockchain.​</a:t>
            </a:r>
            <a:endParaRPr lang="en-US" sz="2500">
              <a:ea typeface="Calibri"/>
              <a:cs typeface="Calibri"/>
            </a:endParaRPr>
          </a:p>
          <a:p>
            <a:r>
              <a:rPr lang="en-US" sz="2500"/>
              <a:t>Extracting information from large log files .​</a:t>
            </a:r>
            <a:endParaRPr lang="en-US" sz="2500">
              <a:ea typeface="Calibri"/>
              <a:cs typeface="Calibri"/>
            </a:endParaRPr>
          </a:p>
          <a:p>
            <a:r>
              <a:rPr lang="en-US" sz="2500"/>
              <a:t>Reducing the dependency on CSP​</a:t>
            </a:r>
            <a:endParaRPr lang="en-IN" sz="2500"/>
          </a:p>
        </p:txBody>
      </p:sp>
    </p:spTree>
    <p:extLst>
      <p:ext uri="{BB962C8B-B14F-4D97-AF65-F5344CB8AC3E}">
        <p14:creationId xmlns:p14="http://schemas.microsoft.com/office/powerpoint/2010/main" val="319086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ED8E-4514-4084-0008-0D5C01E39C25}"/>
              </a:ext>
            </a:extLst>
          </p:cNvPr>
          <p:cNvSpPr>
            <a:spLocks noGrp="1"/>
          </p:cNvSpPr>
          <p:nvPr>
            <p:ph type="title"/>
          </p:nvPr>
        </p:nvSpPr>
        <p:spPr/>
        <p:txBody>
          <a:bodyPr/>
          <a:lstStyle/>
          <a:p>
            <a:r>
              <a:rPr lang="en-IN" b="1">
                <a:latin typeface="Times New Roman"/>
                <a:cs typeface="Times New Roman"/>
              </a:rPr>
              <a:t>Motivation:</a:t>
            </a:r>
          </a:p>
        </p:txBody>
      </p:sp>
      <p:sp>
        <p:nvSpPr>
          <p:cNvPr id="3" name="Content Placeholder 2">
            <a:extLst>
              <a:ext uri="{FF2B5EF4-FFF2-40B4-BE49-F238E27FC236}">
                <a16:creationId xmlns:a16="http://schemas.microsoft.com/office/drawing/2014/main" id="{5D352F18-C79C-99FA-3EDF-1E554EA54B99}"/>
              </a:ext>
            </a:extLst>
          </p:cNvPr>
          <p:cNvSpPr>
            <a:spLocks noGrp="1"/>
          </p:cNvSpPr>
          <p:nvPr>
            <p:ph idx="1"/>
          </p:nvPr>
        </p:nvSpPr>
        <p:spPr>
          <a:xfrm>
            <a:off x="838200" y="1892860"/>
            <a:ext cx="10515600" cy="4351338"/>
          </a:xfrm>
        </p:spPr>
        <p:txBody>
          <a:bodyPr/>
          <a:lstStyle/>
          <a:p>
            <a:r>
              <a:rPr lang="en-US"/>
              <a:t>This blockchain-based cloud forensics solution offers a secure, transparent, and auditable method for handling digital evidence in cloud environments.​</a:t>
            </a:r>
          </a:p>
          <a:p>
            <a:r>
              <a:rPr lang="en-US"/>
              <a:t> It ensures the preservation of evidence integrity, authenticity, and privacy while meeting legal and regulatory requirements, making it a valuable tool for organizations facing cloud-related security incidents and investigations.</a:t>
            </a:r>
          </a:p>
          <a:p>
            <a:r>
              <a:rPr lang="en-US"/>
              <a:t>We retrieve pod logs from Kubernetes and secure them using blockchain technology.</a:t>
            </a:r>
            <a:endParaRPr lang="en-IN"/>
          </a:p>
        </p:txBody>
      </p:sp>
    </p:spTree>
    <p:extLst>
      <p:ext uri="{BB962C8B-B14F-4D97-AF65-F5344CB8AC3E}">
        <p14:creationId xmlns:p14="http://schemas.microsoft.com/office/powerpoint/2010/main" val="428299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2055DD-4B87-4D5F-CFBF-D62D88D9DEC9}"/>
              </a:ext>
            </a:extLst>
          </p:cNvPr>
          <p:cNvSpPr>
            <a:spLocks noGrp="1"/>
          </p:cNvSpPr>
          <p:nvPr>
            <p:ph idx="1"/>
          </p:nvPr>
        </p:nvSpPr>
        <p:spPr>
          <a:xfrm>
            <a:off x="3720389" y="2476678"/>
            <a:ext cx="4640885" cy="1107770"/>
          </a:xfrm>
        </p:spPr>
        <p:txBody>
          <a:bodyPr>
            <a:normAutofit/>
          </a:bodyPr>
          <a:lstStyle/>
          <a:p>
            <a:pPr marL="0" indent="0">
              <a:buNone/>
            </a:pPr>
            <a:r>
              <a:rPr lang="en-US" sz="4400" b="1"/>
              <a:t>Literature Survey</a:t>
            </a:r>
            <a:endParaRPr lang="en-IN" sz="4400"/>
          </a:p>
        </p:txBody>
      </p:sp>
    </p:spTree>
    <p:extLst>
      <p:ext uri="{BB962C8B-B14F-4D97-AF65-F5344CB8AC3E}">
        <p14:creationId xmlns:p14="http://schemas.microsoft.com/office/powerpoint/2010/main" val="296855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15868-C4E2-C602-5775-227B1383CC1E}"/>
              </a:ext>
            </a:extLst>
          </p:cNvPr>
          <p:cNvSpPr>
            <a:spLocks noGrp="1"/>
          </p:cNvSpPr>
          <p:nvPr>
            <p:ph idx="1"/>
          </p:nvPr>
        </p:nvSpPr>
        <p:spPr>
          <a:xfrm>
            <a:off x="838200" y="1389888"/>
            <a:ext cx="10515600" cy="5669280"/>
          </a:xfrm>
        </p:spPr>
        <p:txBody>
          <a:bodyPr vert="horz" lIns="91440" tIns="45720" rIns="91440" bIns="45720" rtlCol="0" anchor="t">
            <a:normAutofit/>
          </a:bodyPr>
          <a:lstStyle/>
          <a:p>
            <a:endParaRPr lang="en-US" b="0" i="0" u="none" strike="noStrike">
              <a:solidFill>
                <a:srgbClr val="000000"/>
              </a:solidFill>
              <a:effectLst/>
              <a:latin typeface="Calibri" panose="020F0502020204030204" pitchFamily="34" charset="0"/>
            </a:endParaRPr>
          </a:p>
          <a:p>
            <a:r>
              <a:rPr lang="en-US" b="0" i="0" u="none" strike="noStrike">
                <a:solidFill>
                  <a:srgbClr val="000000"/>
                </a:solidFill>
                <a:effectLst/>
                <a:latin typeface="Calibri"/>
                <a:ea typeface="Calibri"/>
                <a:cs typeface="Calibri"/>
              </a:rPr>
              <a:t>F</a:t>
            </a:r>
            <a:r>
              <a:rPr lang="en-US" sz="2400" b="0" i="0" u="none" strike="noStrike">
                <a:solidFill>
                  <a:srgbClr val="000000"/>
                </a:solidFill>
                <a:effectLst/>
                <a:latin typeface="Calibri"/>
                <a:ea typeface="Calibri"/>
                <a:cs typeface="Calibri"/>
              </a:rPr>
              <a:t>orensic-Chain utilizes blockchain, a distributed and immutable ledger, to record and securely store transactions (events/records) related to digital evidence.</a:t>
            </a:r>
          </a:p>
          <a:p>
            <a:r>
              <a:rPr lang="en-US" sz="2400" b="0" i="0" u="none" strike="noStrike">
                <a:solidFill>
                  <a:srgbClr val="000000"/>
                </a:solidFill>
                <a:effectLst/>
                <a:latin typeface="Calibri"/>
                <a:ea typeface="Calibri"/>
                <a:cs typeface="Calibri"/>
              </a:rPr>
              <a:t>Smart contracts, self-executing contracts with coded terms, automate the recording of actions related to the evidence. They automatically log details such as access time, date, user ID, and other critical information.</a:t>
            </a:r>
            <a:r>
              <a:rPr lang="en-US" sz="2400" b="0" i="0">
                <a:solidFill>
                  <a:srgbClr val="000000"/>
                </a:solidFill>
                <a:effectLst/>
                <a:latin typeface="Calibri"/>
                <a:ea typeface="Calibri"/>
                <a:cs typeface="Calibri"/>
              </a:rPr>
              <a:t>​</a:t>
            </a:r>
          </a:p>
          <a:p>
            <a:r>
              <a:rPr lang="en-US" sz="2400" b="0" i="0" u="none" strike="noStrike">
                <a:solidFill>
                  <a:srgbClr val="000000"/>
                </a:solidFill>
                <a:effectLst/>
                <a:latin typeface="Calibri"/>
                <a:ea typeface="Calibri"/>
                <a:cs typeface="Calibri"/>
              </a:rPr>
              <a:t>Along with evidence hashes, details like the location, time, and date of the crime scene are recorded on the </a:t>
            </a:r>
            <a:r>
              <a:rPr lang="en-US" sz="2400">
                <a:solidFill>
                  <a:srgbClr val="000000"/>
                </a:solidFill>
                <a:latin typeface="Calibri"/>
                <a:ea typeface="Calibri"/>
                <a:cs typeface="Calibri"/>
              </a:rPr>
              <a:t>blockchain.</a:t>
            </a:r>
            <a:endParaRPr lang="en-US" sz="2400">
              <a:solidFill>
                <a:srgbClr val="000000"/>
              </a:solidFill>
              <a:latin typeface="Arial" panose="020B0604020202020204" pitchFamily="34" charset="0"/>
              <a:ea typeface="Calibri"/>
              <a:cs typeface="Arial" panose="020B0604020202020204" pitchFamily="34" charset="0"/>
            </a:endParaRPr>
          </a:p>
          <a:p>
            <a:r>
              <a:rPr lang="en-US" sz="2400">
                <a:solidFill>
                  <a:srgbClr val="000000"/>
                </a:solidFill>
                <a:latin typeface="Calibri"/>
                <a:ea typeface="Calibri"/>
                <a:cs typeface="Calibri"/>
              </a:rPr>
              <a:t>Encrypted</a:t>
            </a:r>
            <a:r>
              <a:rPr lang="en-US" sz="2400" b="0" i="0" u="none" strike="noStrike">
                <a:solidFill>
                  <a:srgbClr val="000000"/>
                </a:solidFill>
                <a:effectLst/>
                <a:latin typeface="Calibri"/>
                <a:ea typeface="Calibri"/>
                <a:cs typeface="Calibri"/>
              </a:rPr>
              <a:t> evidence data ensures only authorized parties can access it. The blockchain records access information without compromising the security or privacy of the actual evidence</a:t>
            </a:r>
            <a:r>
              <a:rPr lang="en-US" sz="2400" b="0" i="0">
                <a:solidFill>
                  <a:srgbClr val="000000"/>
                </a:solidFill>
                <a:effectLst/>
                <a:latin typeface="Calibri"/>
                <a:ea typeface="Calibri"/>
                <a:cs typeface="Calibri"/>
              </a:rPr>
              <a:t>​</a:t>
            </a:r>
            <a:r>
              <a:rPr lang="en-US" sz="2400">
                <a:solidFill>
                  <a:srgbClr val="000000"/>
                </a:solidFill>
                <a:latin typeface="Calibri"/>
                <a:ea typeface="Calibri"/>
                <a:cs typeface="Calibri"/>
              </a:rPr>
              <a:t>.</a:t>
            </a:r>
            <a:endParaRPr lang="en-US" sz="2400" b="0" i="0">
              <a:solidFill>
                <a:srgbClr val="000000"/>
              </a:solidFill>
              <a:effectLst/>
              <a:latin typeface="Arial" panose="020B0604020202020204" pitchFamily="34" charset="0"/>
              <a:cs typeface="Arial"/>
            </a:endParaRPr>
          </a:p>
          <a:p>
            <a:r>
              <a:rPr lang="en-US" sz="2400">
                <a:solidFill>
                  <a:srgbClr val="000000"/>
                </a:solidFill>
                <a:ea typeface="+mn-lt"/>
                <a:cs typeface="+mn-lt"/>
              </a:rPr>
              <a:t>The future work aims at developing complete Ethereum based smart digital forensic chain of custody using smart contracts. </a:t>
            </a:r>
            <a:endParaRPr lang="en-US" sz="2400" b="0" i="0">
              <a:solidFill>
                <a:srgbClr val="000000"/>
              </a:solidFill>
              <a:effectLst/>
              <a:latin typeface="Calibri"/>
              <a:ea typeface="Calibri"/>
              <a:cs typeface="Calibri"/>
            </a:endParaRPr>
          </a:p>
          <a:p>
            <a:pPr marL="0" indent="0" fontAlgn="base">
              <a:buNone/>
            </a:pPr>
            <a:endParaRPr lang="en-US" sz="2400">
              <a:latin typeface="Segoe UI" panose="020B0502040204020203" pitchFamily="34" charset="0"/>
              <a:cs typeface="Segoe UI" panose="020B0502040204020203" pitchFamily="34" charset="0"/>
            </a:endParaRPr>
          </a:p>
          <a:p>
            <a:endParaRPr lang="en-US">
              <a:ea typeface="Calibri" panose="020F0502020204030204"/>
              <a:cs typeface="Calibri" panose="020F0502020204030204"/>
            </a:endParaRPr>
          </a:p>
        </p:txBody>
      </p:sp>
      <p:sp>
        <p:nvSpPr>
          <p:cNvPr id="4" name="TextBox 3">
            <a:extLst>
              <a:ext uri="{FF2B5EF4-FFF2-40B4-BE49-F238E27FC236}">
                <a16:creationId xmlns:a16="http://schemas.microsoft.com/office/drawing/2014/main" id="{7E31E815-C17F-DC0E-06BF-5C9F146CCFEB}"/>
              </a:ext>
            </a:extLst>
          </p:cNvPr>
          <p:cNvSpPr txBox="1"/>
          <p:nvPr/>
        </p:nvSpPr>
        <p:spPr>
          <a:xfrm>
            <a:off x="1002182" y="402336"/>
            <a:ext cx="9546336" cy="1477328"/>
          </a:xfrm>
          <a:prstGeom prst="rect">
            <a:avLst/>
          </a:prstGeom>
          <a:noFill/>
        </p:spPr>
        <p:txBody>
          <a:bodyPr wrap="square" lIns="91440" tIns="45720" rIns="91440" bIns="45720" rtlCol="0" anchor="t">
            <a:spAutoFit/>
          </a:bodyPr>
          <a:lstStyle/>
          <a:p>
            <a:r>
              <a:rPr lang="en-US" sz="3600" b="1" i="0" u="none" strike="noStrike">
                <a:solidFill>
                  <a:srgbClr val="1F1F1F"/>
                </a:solidFill>
                <a:effectLst/>
                <a:latin typeface="Times New Roman"/>
                <a:cs typeface="Times New Roman"/>
              </a:rPr>
              <a:t>Forensic-Chain : Ethereum Blockchain Based Digital Forensic Chain of </a:t>
            </a:r>
            <a:r>
              <a:rPr lang="en-US" sz="3600" b="1">
                <a:solidFill>
                  <a:srgbClr val="1F1F1F"/>
                </a:solidFill>
                <a:latin typeface="Times New Roman"/>
                <a:cs typeface="Times New Roman"/>
              </a:rPr>
              <a:t>Custody</a:t>
            </a:r>
            <a:endParaRPr lang="en-US" sz="3600" b="1" i="0">
              <a:solidFill>
                <a:srgbClr val="1F1F1F"/>
              </a:solidFill>
              <a:effectLst/>
              <a:latin typeface="Times New Roman" panose="02020603050405020304" pitchFamily="18" charset="0"/>
            </a:endParaRPr>
          </a:p>
          <a:p>
            <a:endParaRPr lang="en-IN"/>
          </a:p>
        </p:txBody>
      </p:sp>
    </p:spTree>
    <p:extLst>
      <p:ext uri="{BB962C8B-B14F-4D97-AF65-F5344CB8AC3E}">
        <p14:creationId xmlns:p14="http://schemas.microsoft.com/office/powerpoint/2010/main" val="287463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063E-6C70-B283-A439-1836B24E1D79}"/>
              </a:ext>
            </a:extLst>
          </p:cNvPr>
          <p:cNvSpPr>
            <a:spLocks noGrp="1"/>
          </p:cNvSpPr>
          <p:nvPr>
            <p:ph type="title"/>
          </p:nvPr>
        </p:nvSpPr>
        <p:spPr>
          <a:xfrm>
            <a:off x="838200" y="365125"/>
            <a:ext cx="10378770" cy="1347974"/>
          </a:xfrm>
        </p:spPr>
        <p:txBody>
          <a:bodyPr>
            <a:normAutofit/>
          </a:bodyPr>
          <a:lstStyle/>
          <a:p>
            <a:r>
              <a:rPr lang="en-GB" sz="3600" b="1">
                <a:latin typeface="Times New Roman"/>
                <a:cs typeface="Times New Roman"/>
              </a:rPr>
              <a:t>Data Provenance Assurance for Cloud Storage using Blockchain</a:t>
            </a:r>
            <a:endParaRPr lang="en-US" sz="3600">
              <a:ea typeface="Calibri Light"/>
              <a:cs typeface="Calibri Light"/>
            </a:endParaRPr>
          </a:p>
        </p:txBody>
      </p:sp>
      <p:sp>
        <p:nvSpPr>
          <p:cNvPr id="3" name="TextBox 2">
            <a:extLst>
              <a:ext uri="{FF2B5EF4-FFF2-40B4-BE49-F238E27FC236}">
                <a16:creationId xmlns:a16="http://schemas.microsoft.com/office/drawing/2014/main" id="{D2BD0437-4DA5-F08E-95AA-B29FF26C415E}"/>
              </a:ext>
            </a:extLst>
          </p:cNvPr>
          <p:cNvSpPr txBox="1"/>
          <p:nvPr/>
        </p:nvSpPr>
        <p:spPr>
          <a:xfrm>
            <a:off x="610346" y="1568076"/>
            <a:ext cx="10976536" cy="52137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sz="2300">
                <a:ea typeface="Calibri"/>
                <a:cs typeface="Calibri"/>
              </a:rPr>
              <a:t>A. Storage Application-Use Amazon Web Services (AWS) SDK to develop storage applications. We used Boto3 model of AWS SDK for Python. Before using Boto3, we set up authentication credentials, and generate a new set of keys, and we accessed boto3 SDK and uploaded the files in the Simple Storage Service (S3).</a:t>
            </a:r>
          </a:p>
          <a:p>
            <a:pPr marL="285750" indent="-285750">
              <a:lnSpc>
                <a:spcPct val="90000"/>
              </a:lnSpc>
              <a:spcBef>
                <a:spcPts val="1000"/>
              </a:spcBef>
              <a:buFont typeface="Arial,Sans-Serif"/>
              <a:buChar char="•"/>
            </a:pPr>
            <a:r>
              <a:rPr lang="en-GB" sz="2300">
                <a:ea typeface="Calibri"/>
                <a:cs typeface="Calibri"/>
              </a:rPr>
              <a:t>B. Data Provenance Assurance-  When the user performs  any operations on any file, it triggers to generate metadata, which is anchored to the Blockchain network and IPFS.</a:t>
            </a:r>
            <a:endParaRPr lang="en-US" sz="2300">
              <a:ea typeface="Calibri"/>
              <a:cs typeface="Calibri"/>
            </a:endParaRPr>
          </a:p>
          <a:p>
            <a:pPr marL="285750" indent="-285750">
              <a:lnSpc>
                <a:spcPct val="90000"/>
              </a:lnSpc>
              <a:spcBef>
                <a:spcPts val="1000"/>
              </a:spcBef>
              <a:buFont typeface="Arial,Sans-Serif"/>
              <a:buChar char="•"/>
            </a:pPr>
            <a:r>
              <a:rPr lang="en-GB" sz="2300">
                <a:ea typeface="Calibri"/>
                <a:cs typeface="Calibri"/>
              </a:rPr>
              <a:t> Data Storage Provenance Algorithms- Algorithm 1: Retrieval of Metadata- When the user performs any operations on any files, the log is added to IPFS and subsequently to the Blockchain. Output is metadata log is generated</a:t>
            </a:r>
            <a:endParaRPr lang="en-US" sz="2300">
              <a:ea typeface="Calibri"/>
              <a:cs typeface="Calibri"/>
            </a:endParaRPr>
          </a:p>
          <a:p>
            <a:pPr marL="285750" indent="-285750">
              <a:lnSpc>
                <a:spcPct val="90000"/>
              </a:lnSpc>
              <a:spcBef>
                <a:spcPts val="1000"/>
              </a:spcBef>
              <a:buFont typeface="Arial,Sans-Serif"/>
              <a:buChar char="•"/>
            </a:pPr>
            <a:r>
              <a:rPr lang="en-GB" sz="2300">
                <a:ea typeface="Calibri"/>
                <a:cs typeface="Calibri"/>
              </a:rPr>
              <a:t>Algorithm 3:Storing in Blockchain and IPFS &amp; Validation if any discrepancy-</a:t>
            </a:r>
            <a:r>
              <a:rPr lang="en-GB" sz="2300" b="1">
                <a:ea typeface="Calibri"/>
                <a:cs typeface="Calibri"/>
              </a:rPr>
              <a:t> </a:t>
            </a:r>
            <a:r>
              <a:rPr lang="en-GB" sz="2300">
                <a:ea typeface="Calibri"/>
                <a:cs typeface="Calibri"/>
              </a:rPr>
              <a:t> Provenance Validator gets block id and checks the hashed metadata from the Blockchain with the metadata from the IPFS. If the values corresponding to all the rows match, if the returned value is true, then the data has not tampered; if the returned value is false, then the data has tampered.</a:t>
            </a:r>
            <a:endParaRPr lang="en-GB" sz="2300"/>
          </a:p>
          <a:p>
            <a:endParaRPr lang="en-GB">
              <a:ea typeface="Calibri"/>
              <a:cs typeface="Calibri"/>
            </a:endParaRPr>
          </a:p>
        </p:txBody>
      </p:sp>
    </p:spTree>
    <p:extLst>
      <p:ext uri="{BB962C8B-B14F-4D97-AF65-F5344CB8AC3E}">
        <p14:creationId xmlns:p14="http://schemas.microsoft.com/office/powerpoint/2010/main" val="333782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01FDBB-20F0-F7F6-B6F5-8F063CC6D39B}"/>
              </a:ext>
            </a:extLst>
          </p:cNvPr>
          <p:cNvSpPr txBox="1"/>
          <p:nvPr/>
        </p:nvSpPr>
        <p:spPr>
          <a:xfrm>
            <a:off x="623254" y="245792"/>
            <a:ext cx="10944725" cy="72635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Times New Roman"/>
                <a:ea typeface="Calibri"/>
                <a:cs typeface="Calibri"/>
              </a:rPr>
              <a:t>A Blockchain-based Log Storage Model With Efficient Query</a:t>
            </a:r>
            <a:endParaRPr lang="en-US" sz="4000" b="1">
              <a:latin typeface="Times New Roman"/>
              <a:ea typeface="Calibri"/>
              <a:cs typeface="Calibri"/>
            </a:endParaRPr>
          </a:p>
          <a:p>
            <a:endParaRPr lang="en-US" sz="2400" b="1">
              <a:ea typeface="Calibri"/>
              <a:cs typeface="Calibri"/>
            </a:endParaRPr>
          </a:p>
          <a:p>
            <a:pPr marL="342900" indent="-342900">
              <a:buFont typeface="Arial"/>
              <a:buChar char="•"/>
            </a:pPr>
            <a:r>
              <a:rPr lang="en-US" sz="2500">
                <a:ea typeface="Calibri"/>
                <a:cs typeface="Calibri"/>
              </a:rPr>
              <a:t>This paper focuses on the file logs </a:t>
            </a:r>
          </a:p>
          <a:p>
            <a:pPr marL="342900" indent="-342900">
              <a:buFont typeface="Arial"/>
              <a:buChar char="•"/>
            </a:pPr>
            <a:r>
              <a:rPr lang="en-US" sz="2500">
                <a:ea typeface="Calibri"/>
                <a:cs typeface="Calibri"/>
              </a:rPr>
              <a:t>They implemented the log storage schema based on the blockchain and interplanetary file system(IPFS)</a:t>
            </a:r>
          </a:p>
          <a:p>
            <a:pPr marL="342900" indent="-342900">
              <a:buFont typeface="Arial"/>
              <a:buChar char="•"/>
            </a:pPr>
            <a:r>
              <a:rPr lang="en-US" sz="2500">
                <a:ea typeface="+mn-lt"/>
                <a:cs typeface="+mn-lt"/>
              </a:rPr>
              <a:t>To achieve faster query response, they improved the Merkle tree methods, including baseline and enhanced methods.</a:t>
            </a:r>
          </a:p>
          <a:p>
            <a:pPr marL="342900" indent="-342900">
              <a:buFont typeface="Arial"/>
              <a:buChar char="•"/>
            </a:pPr>
            <a:r>
              <a:rPr lang="en-US" sz="2500">
                <a:ea typeface="Calibri"/>
                <a:cs typeface="Calibri"/>
              </a:rPr>
              <a:t>These methods find the data by log timestamp</a:t>
            </a:r>
          </a:p>
          <a:p>
            <a:pPr marL="342900" indent="-342900">
              <a:buFont typeface="Arial"/>
              <a:buChar char="•"/>
            </a:pPr>
            <a:r>
              <a:rPr lang="en-US" sz="2500">
                <a:ea typeface="+mn-lt"/>
                <a:cs typeface="+mn-lt"/>
              </a:rPr>
              <a:t>To obtain query results, they utilized the Timestamp Point Query Algorithm and the Timestamp Range Query Algorithm</a:t>
            </a:r>
            <a:r>
              <a:rPr lang="en-US" sz="2500">
                <a:ea typeface="Calibri"/>
                <a:cs typeface="Calibri"/>
              </a:rPr>
              <a:t>.</a:t>
            </a:r>
          </a:p>
          <a:p>
            <a:pPr marL="342900" indent="-342900">
              <a:buFont typeface="Arial"/>
              <a:buChar char="•"/>
            </a:pPr>
            <a:r>
              <a:rPr lang="en-US" sz="2500">
                <a:ea typeface="Calibri"/>
                <a:cs typeface="Calibri"/>
              </a:rPr>
              <a:t>Solution is compared with the Merkle tree of Yue's schema which </a:t>
            </a:r>
            <a:r>
              <a:rPr lang="en-US" sz="2500">
                <a:ea typeface="+mn-lt"/>
                <a:cs typeface="+mn-lt"/>
              </a:rPr>
              <a:t>constructs some multi-branched Merkle trees based on data shards</a:t>
            </a:r>
            <a:r>
              <a:rPr lang="en-US" sz="2400">
                <a:ea typeface="+mn-lt"/>
                <a:cs typeface="+mn-lt"/>
              </a:rPr>
              <a:t>.</a:t>
            </a:r>
            <a:endParaRPr lang="en-US" sz="2400">
              <a:ea typeface="Calibri"/>
              <a:cs typeface="Calibri"/>
            </a:endParaRPr>
          </a:p>
          <a:p>
            <a:pPr marL="342900" indent="-342900">
              <a:buFont typeface="Arial"/>
              <a:buChar char="•"/>
            </a:pPr>
            <a:r>
              <a:rPr lang="en-US" sz="2400">
                <a:solidFill>
                  <a:srgbClr val="000000"/>
                </a:solidFill>
                <a:ea typeface="+mn-lt"/>
                <a:cs typeface="+mn-lt"/>
              </a:rPr>
              <a:t>Incorporating advanced techniques such as machine learning and natural language processing to enhance the accuracy and efficiency of the log data analysis and anomaly detection.</a:t>
            </a:r>
            <a:endParaRPr lang="en-US" sz="2400">
              <a:solidFill>
                <a:srgbClr val="000000"/>
              </a:solidFill>
              <a:ea typeface="Calibri"/>
              <a:cs typeface="Calibri"/>
            </a:endParaRPr>
          </a:p>
          <a:p>
            <a:endParaRPr lang="en-US" sz="2400">
              <a:ea typeface="Calibri"/>
              <a:cs typeface="Calibri"/>
            </a:endParaRPr>
          </a:p>
          <a:p>
            <a:endParaRPr lang="en-US" sz="2400">
              <a:ea typeface="Calibri"/>
              <a:cs typeface="Calibri"/>
            </a:endParaRPr>
          </a:p>
        </p:txBody>
      </p:sp>
    </p:spTree>
    <p:extLst>
      <p:ext uri="{BB962C8B-B14F-4D97-AF65-F5344CB8AC3E}">
        <p14:creationId xmlns:p14="http://schemas.microsoft.com/office/powerpoint/2010/main" val="83022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4B55-4AC2-E72E-E08E-0EC784FF14A6}"/>
              </a:ext>
            </a:extLst>
          </p:cNvPr>
          <p:cNvSpPr>
            <a:spLocks noGrp="1"/>
          </p:cNvSpPr>
          <p:nvPr>
            <p:ph type="title"/>
          </p:nvPr>
        </p:nvSpPr>
        <p:spPr>
          <a:xfrm>
            <a:off x="983877" y="396875"/>
            <a:ext cx="10448365" cy="1347974"/>
          </a:xfrm>
        </p:spPr>
        <p:txBody>
          <a:bodyPr>
            <a:normAutofit/>
          </a:bodyPr>
          <a:lstStyle/>
          <a:p>
            <a:r>
              <a:rPr lang="en-GB" sz="3600" b="1">
                <a:latin typeface="Times New Roman"/>
                <a:ea typeface="Calibri Light"/>
                <a:cs typeface="Calibri Light"/>
              </a:rPr>
              <a:t>A Blockchain-Enabled Scalable Network Log Management System</a:t>
            </a:r>
            <a:endParaRPr lang="en-US" sz="3600">
              <a:latin typeface="Times New Roman"/>
              <a:cs typeface="Times New Roman"/>
            </a:endParaRPr>
          </a:p>
        </p:txBody>
      </p:sp>
      <p:sp>
        <p:nvSpPr>
          <p:cNvPr id="3" name="TextBox 2">
            <a:extLst>
              <a:ext uri="{FF2B5EF4-FFF2-40B4-BE49-F238E27FC236}">
                <a16:creationId xmlns:a16="http://schemas.microsoft.com/office/drawing/2014/main" id="{0063BE00-2B68-766E-34EC-C98E60FB2D55}"/>
              </a:ext>
            </a:extLst>
          </p:cNvPr>
          <p:cNvSpPr txBox="1"/>
          <p:nvPr/>
        </p:nvSpPr>
        <p:spPr>
          <a:xfrm>
            <a:off x="804582" y="1196041"/>
            <a:ext cx="10591800" cy="54655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pPr>
            <a:endParaRPr lang="en-GB" sz="2500">
              <a:ea typeface="Calibri"/>
              <a:cs typeface="Calibri"/>
            </a:endParaRPr>
          </a:p>
          <a:p>
            <a:pPr marL="457200" indent="-457200" algn="just">
              <a:lnSpc>
                <a:spcPct val="90000"/>
              </a:lnSpc>
              <a:spcBef>
                <a:spcPts val="1000"/>
              </a:spcBef>
              <a:buFont typeface="Arial"/>
              <a:buChar char="•"/>
            </a:pPr>
            <a:r>
              <a:rPr lang="en-GB" sz="2500" b="1">
                <a:ea typeface="Calibri"/>
                <a:cs typeface="Calibri"/>
              </a:rPr>
              <a:t>Publication of Log Records</a:t>
            </a:r>
            <a:r>
              <a:rPr lang="en-GB" sz="2500">
                <a:ea typeface="Calibri"/>
                <a:cs typeface="Calibri"/>
              </a:rPr>
              <a:t>-At first, a participating node uploads a file to the IPFS network and receives the corresponding CID. It then immediately constructs the file metadata object and publishes it to BC. The BC network contains an entry for the BC node address, the CID and metadata to link with the corresponding log file in the IPFS network.</a:t>
            </a:r>
            <a:endParaRPr lang="en-GB">
              <a:ea typeface="Calibri" panose="020F0502020204030204"/>
              <a:cs typeface="Calibri" panose="020F0502020204030204"/>
            </a:endParaRPr>
          </a:p>
          <a:p>
            <a:pPr marL="342900" indent="-342900" algn="just">
              <a:lnSpc>
                <a:spcPct val="90000"/>
              </a:lnSpc>
              <a:spcBef>
                <a:spcPts val="1000"/>
              </a:spcBef>
              <a:buFont typeface="Arial"/>
              <a:buChar char="•"/>
            </a:pPr>
            <a:r>
              <a:rPr lang="en-GB" sz="2500" b="1">
                <a:ea typeface="Calibri"/>
                <a:cs typeface="Calibri"/>
              </a:rPr>
              <a:t>Syslog</a:t>
            </a:r>
            <a:r>
              <a:rPr lang="en-GB" sz="2500">
                <a:ea typeface="Calibri"/>
                <a:cs typeface="Calibri"/>
              </a:rPr>
              <a:t> is used as FILE here</a:t>
            </a:r>
            <a:endParaRPr lang="en-US" sz="2500">
              <a:ea typeface="Calibri"/>
              <a:cs typeface="Calibri"/>
            </a:endParaRPr>
          </a:p>
          <a:p>
            <a:pPr marL="342900" indent="-342900" algn="just">
              <a:buFont typeface="Arial,Sans-Serif"/>
              <a:buChar char="•"/>
            </a:pPr>
            <a:r>
              <a:rPr lang="en-GB" sz="2500">
                <a:ea typeface="Calibri"/>
                <a:cs typeface="Calibri"/>
              </a:rPr>
              <a:t>Participating nodes retrieve log data from IPFS network using a web interface Audit Log Files In the proposed scheme, auditor nodes serve this purpose. They can access both the IPFS private network and the BC network.  </a:t>
            </a:r>
            <a:endParaRPr lang="en-US" sz="2500">
              <a:ea typeface="Calibri"/>
              <a:cs typeface="Calibri"/>
            </a:endParaRPr>
          </a:p>
          <a:p>
            <a:pPr marL="342900" indent="-342900" algn="just">
              <a:buFont typeface="Arial,Sans-Serif"/>
              <a:buChar char="•"/>
            </a:pPr>
            <a:r>
              <a:rPr lang="en-GB" sz="2500">
                <a:ea typeface="Calibri"/>
                <a:cs typeface="Calibri"/>
              </a:rPr>
              <a:t>The auditor queries the BC using the </a:t>
            </a:r>
            <a:r>
              <a:rPr lang="en-GB" sz="2500" b="1">
                <a:ea typeface="Calibri"/>
                <a:cs typeface="Calibri"/>
              </a:rPr>
              <a:t>timestamp range query </a:t>
            </a:r>
            <a:r>
              <a:rPr lang="en-GB" sz="2500">
                <a:ea typeface="Calibri"/>
                <a:cs typeface="Calibri"/>
              </a:rPr>
              <a:t>to retrieve the CIDS of the log files and then fetches original logs from the IPFS network.</a:t>
            </a:r>
            <a:endParaRPr lang="en-US" sz="2500">
              <a:ea typeface="Calibri"/>
              <a:cs typeface="Calibri"/>
            </a:endParaRPr>
          </a:p>
          <a:p>
            <a:pPr marL="342900" indent="-342900" algn="just">
              <a:buFont typeface="Arial,Sans-Serif"/>
              <a:buChar char="•"/>
            </a:pPr>
            <a:r>
              <a:rPr lang="en-GB" sz="2500">
                <a:ea typeface="Calibri"/>
                <a:cs typeface="Calibri"/>
              </a:rPr>
              <a:t>  Here, several auditors work concurrently to decide the validity of log files. </a:t>
            </a:r>
            <a:endParaRPr lang="en-GB">
              <a:ea typeface="Calibri" panose="020F0502020204030204"/>
              <a:cs typeface="Calibri" panose="020F0502020204030204"/>
            </a:endParaRPr>
          </a:p>
        </p:txBody>
      </p:sp>
    </p:spTree>
    <p:extLst>
      <p:ext uri="{BB962C8B-B14F-4D97-AF65-F5344CB8AC3E}">
        <p14:creationId xmlns:p14="http://schemas.microsoft.com/office/powerpoint/2010/main" val="1323560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Introduction:</vt:lpstr>
      <vt:lpstr>Objectives: </vt:lpstr>
      <vt:lpstr>Motivation:</vt:lpstr>
      <vt:lpstr>PowerPoint Presentation</vt:lpstr>
      <vt:lpstr>PowerPoint Presentation</vt:lpstr>
      <vt:lpstr>Data Provenance Assurance for Cloud Storage using Blockchain</vt:lpstr>
      <vt:lpstr>PowerPoint Presentation</vt:lpstr>
      <vt:lpstr>A Blockchain-Enabled Scalable Network Log Management System</vt:lpstr>
      <vt:lpstr>BCALS: Blockchain‐based secure log management system for cloud computing </vt:lpstr>
      <vt:lpstr>Leveraging blockchain for immutable logging and querying across multiple sites </vt:lpstr>
      <vt:lpstr>Secure Log Storage Using Blockchain and Cloud Infrastructure</vt:lpstr>
      <vt:lpstr>SecLaaS: Secure Logging-as-a-Service for Cloud Forensics​</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Chandavari</dc:creator>
  <cp:revision>162</cp:revision>
  <dcterms:created xsi:type="dcterms:W3CDTF">2023-10-28T05:57:25Z</dcterms:created>
  <dcterms:modified xsi:type="dcterms:W3CDTF">2023-10-29T07:56:17Z</dcterms:modified>
</cp:coreProperties>
</file>