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78" r:id="rId7"/>
    <p:sldId id="261" r:id="rId8"/>
    <p:sldId id="262" r:id="rId9"/>
    <p:sldId id="263" r:id="rId10"/>
    <p:sldId id="264" r:id="rId11"/>
    <p:sldId id="265" r:id="rId12"/>
    <p:sldId id="266" r:id="rId13"/>
    <p:sldId id="279" r:id="rId14"/>
    <p:sldId id="280" r:id="rId15"/>
    <p:sldId id="281" r:id="rId16"/>
    <p:sldId id="267" r:id="rId17"/>
    <p:sldId id="268" r:id="rId18"/>
    <p:sldId id="269" r:id="rId19"/>
    <p:sldId id="282" r:id="rId20"/>
    <p:sldId id="283" r:id="rId21"/>
    <p:sldId id="284" r:id="rId22"/>
    <p:sldId id="270" r:id="rId23"/>
    <p:sldId id="271" r:id="rId24"/>
    <p:sldId id="272" r:id="rId25"/>
    <p:sldId id="273" r:id="rId26"/>
    <p:sldId id="274" r:id="rId27"/>
    <p:sldId id="275" r:id="rId28"/>
    <p:sldId id="276" r:id="rId29"/>
    <p:sldId id="277" r:id="rId30"/>
    <p:sldId id="287" r:id="rId31"/>
    <p:sldId id="288" r:id="rId32"/>
    <p:sldId id="290" r:id="rId33"/>
    <p:sldId id="291" r:id="rId34"/>
    <p:sldId id="292" r:id="rId35"/>
    <p:sldId id="293" r:id="rId36"/>
    <p:sldId id="307" r:id="rId37"/>
    <p:sldId id="308" r:id="rId38"/>
    <p:sldId id="309" r:id="rId39"/>
    <p:sldId id="310" r:id="rId40"/>
    <p:sldId id="311" r:id="rId41"/>
    <p:sldId id="312" r:id="rId42"/>
    <p:sldId id="285" r:id="rId43"/>
    <p:sldId id="286" r:id="rId44"/>
    <p:sldId id="294" r:id="rId45"/>
    <p:sldId id="295" r:id="rId46"/>
    <p:sldId id="296" r:id="rId47"/>
    <p:sldId id="297" r:id="rId48"/>
    <p:sldId id="298" r:id="rId49"/>
    <p:sldId id="299" r:id="rId50"/>
    <p:sldId id="300" r:id="rId51"/>
    <p:sldId id="301" r:id="rId52"/>
    <p:sldId id="302" r:id="rId53"/>
    <p:sldId id="303" r:id="rId54"/>
    <p:sldId id="304" r:id="rId55"/>
    <p:sldId id="313" r:id="rId56"/>
    <p:sldId id="305" r:id="rId57"/>
    <p:sldId id="314" r:id="rId58"/>
    <p:sldId id="315" r:id="rId59"/>
    <p:sldId id="30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7/22/2021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7/22/2021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7/22/2021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7/22/2021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quiz.geeksforgeeks.org/void-pointer-c/"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a:t>Example:</a:t>
            </a:r>
          </a:p>
        </p:txBody>
      </p:sp>
      <p:sp>
        <p:nvSpPr>
          <p:cNvPr id="3" name="Content Placeholder 2"/>
          <p:cNvSpPr>
            <a:spLocks noGrp="1"/>
          </p:cNvSpPr>
          <p:nvPr>
            <p:ph idx="1"/>
          </p:nvPr>
        </p:nvSpPr>
        <p:spPr>
          <a:xfrm>
            <a:off x="457200" y="1524000"/>
            <a:ext cx="8229600" cy="5050536"/>
          </a:xfrm>
        </p:spPr>
        <p:txBody>
          <a:bodyPr>
            <a:normAutofit fontScale="92500" lnSpcReduction="10000"/>
          </a:bodyPr>
          <a:lstStyle/>
          <a:p>
            <a:pPr>
              <a:buNone/>
            </a:pPr>
            <a:r>
              <a:rPr lang="en-US" dirty="0"/>
              <a:t>void main()</a:t>
            </a:r>
          </a:p>
          <a:p>
            <a:pPr>
              <a:buNone/>
            </a:pPr>
            <a:r>
              <a:rPr lang="en-US" dirty="0"/>
              <a:t>{</a:t>
            </a:r>
          </a:p>
          <a:p>
            <a:pPr>
              <a:buNone/>
            </a:pPr>
            <a:r>
              <a:rPr lang="en-US" dirty="0"/>
              <a:t>  int* pc;  </a:t>
            </a:r>
          </a:p>
          <a:p>
            <a:pPr>
              <a:buNone/>
            </a:pPr>
            <a:r>
              <a:rPr lang="en-US" dirty="0"/>
              <a:t>  int c; </a:t>
            </a:r>
          </a:p>
          <a:p>
            <a:pPr>
              <a:buNone/>
            </a:pPr>
            <a:r>
              <a:rPr lang="en-US" dirty="0"/>
              <a:t>  c=22; </a:t>
            </a:r>
          </a:p>
          <a:p>
            <a:pPr>
              <a:buNone/>
            </a:pPr>
            <a:r>
              <a:rPr lang="en-US" dirty="0"/>
              <a:t>   printf("Address of c:%d\n", &amp;c);   </a:t>
            </a:r>
          </a:p>
          <a:p>
            <a:pPr>
              <a:buNone/>
            </a:pPr>
            <a:r>
              <a:rPr lang="en-US" dirty="0"/>
              <a:t>   printf("Value of c:%d\n\n", c);   </a:t>
            </a:r>
          </a:p>
          <a:p>
            <a:pPr>
              <a:buNone/>
            </a:pPr>
            <a:endParaRPr lang="en-US" dirty="0"/>
          </a:p>
          <a:p>
            <a:pPr>
              <a:buNone/>
            </a:pPr>
            <a:r>
              <a:rPr lang="en-US" dirty="0"/>
              <a:t>pc=&amp;c;  </a:t>
            </a:r>
          </a:p>
          <a:p>
            <a:pPr>
              <a:buNone/>
            </a:pPr>
            <a:r>
              <a:rPr lang="en-US" dirty="0"/>
              <a:t>   printf("Address of pointer pc:%d\n", pc);  printf("Content of pointer pc:%d\n\n",*pc);</a:t>
            </a:r>
          </a:p>
          <a:p>
            <a:pPr>
              <a:buNone/>
            </a:pP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066800"/>
          </a:xfrm>
        </p:spPr>
        <p:txBody>
          <a:bodyPr/>
          <a:lstStyle/>
          <a:p>
            <a:r>
              <a:rPr lang="en-US" dirty="0"/>
              <a:t>Example:</a:t>
            </a:r>
          </a:p>
        </p:txBody>
      </p:sp>
      <p:sp>
        <p:nvSpPr>
          <p:cNvPr id="3" name="Content Placeholder 2"/>
          <p:cNvSpPr>
            <a:spLocks noGrp="1"/>
          </p:cNvSpPr>
          <p:nvPr>
            <p:ph idx="1"/>
          </p:nvPr>
        </p:nvSpPr>
        <p:spPr>
          <a:xfrm>
            <a:off x="457200" y="1524000"/>
            <a:ext cx="8229600" cy="5050536"/>
          </a:xfrm>
        </p:spPr>
        <p:txBody>
          <a:bodyPr>
            <a:normAutofit fontScale="92500" lnSpcReduction="20000"/>
          </a:bodyPr>
          <a:lstStyle/>
          <a:p>
            <a:pPr>
              <a:buNone/>
            </a:pPr>
            <a:r>
              <a:rPr lang="en-US" dirty="0"/>
              <a:t>main( ) </a:t>
            </a:r>
          </a:p>
          <a:p>
            <a:pPr>
              <a:buNone/>
            </a:pPr>
            <a:r>
              <a:rPr lang="en-US" dirty="0"/>
              <a:t>{ </a:t>
            </a:r>
          </a:p>
          <a:p>
            <a:pPr>
              <a:buNone/>
            </a:pPr>
            <a:r>
              <a:rPr lang="en-US" dirty="0"/>
              <a:t>int </a:t>
            </a:r>
            <a:r>
              <a:rPr lang="en-US" dirty="0" err="1"/>
              <a:t>i</a:t>
            </a:r>
            <a:r>
              <a:rPr lang="en-US" dirty="0"/>
              <a:t> = 3 ; </a:t>
            </a:r>
          </a:p>
          <a:p>
            <a:pPr>
              <a:buNone/>
            </a:pPr>
            <a:r>
              <a:rPr lang="en-US" dirty="0"/>
              <a:t>int *j ; </a:t>
            </a:r>
          </a:p>
          <a:p>
            <a:pPr>
              <a:buNone/>
            </a:pPr>
            <a:r>
              <a:rPr lang="en-US" dirty="0"/>
              <a:t>j = &amp;</a:t>
            </a:r>
            <a:r>
              <a:rPr lang="en-US" dirty="0" err="1"/>
              <a:t>i</a:t>
            </a:r>
            <a:r>
              <a:rPr lang="en-US" dirty="0"/>
              <a:t> ; </a:t>
            </a:r>
          </a:p>
          <a:p>
            <a:pPr>
              <a:buNone/>
            </a:pPr>
            <a:r>
              <a:rPr lang="en-US" dirty="0"/>
              <a:t>printf ( "\</a:t>
            </a:r>
            <a:r>
              <a:rPr lang="en-US" dirty="0" err="1"/>
              <a:t>nAddress</a:t>
            </a:r>
            <a:r>
              <a:rPr lang="en-US" dirty="0"/>
              <a:t> of </a:t>
            </a:r>
            <a:r>
              <a:rPr lang="en-US" dirty="0" err="1"/>
              <a:t>i</a:t>
            </a:r>
            <a:r>
              <a:rPr lang="en-US" dirty="0"/>
              <a:t> = %u", &amp;</a:t>
            </a:r>
            <a:r>
              <a:rPr lang="en-US" dirty="0" err="1"/>
              <a:t>i</a:t>
            </a:r>
            <a:r>
              <a:rPr lang="en-US" dirty="0"/>
              <a:t> ) ; </a:t>
            </a:r>
          </a:p>
          <a:p>
            <a:pPr>
              <a:buNone/>
            </a:pPr>
            <a:r>
              <a:rPr lang="en-US" dirty="0"/>
              <a:t>printf ( "\</a:t>
            </a:r>
            <a:r>
              <a:rPr lang="en-US" dirty="0" err="1"/>
              <a:t>nAddress</a:t>
            </a:r>
            <a:r>
              <a:rPr lang="en-US" dirty="0"/>
              <a:t> of </a:t>
            </a:r>
            <a:r>
              <a:rPr lang="en-US" dirty="0" err="1"/>
              <a:t>i</a:t>
            </a:r>
            <a:r>
              <a:rPr lang="en-US" dirty="0"/>
              <a:t> = %u", j ) ; </a:t>
            </a:r>
          </a:p>
          <a:p>
            <a:pPr>
              <a:buNone/>
            </a:pPr>
            <a:r>
              <a:rPr lang="en-US" dirty="0"/>
              <a:t>printf ( "\</a:t>
            </a:r>
            <a:r>
              <a:rPr lang="en-US" dirty="0" err="1"/>
              <a:t>nAddress</a:t>
            </a:r>
            <a:r>
              <a:rPr lang="en-US" dirty="0"/>
              <a:t> of j = %u", &amp;j ) ; </a:t>
            </a:r>
          </a:p>
          <a:p>
            <a:pPr>
              <a:buNone/>
            </a:pPr>
            <a:r>
              <a:rPr lang="en-US" dirty="0"/>
              <a:t>printf ( "\</a:t>
            </a:r>
            <a:r>
              <a:rPr lang="en-US" dirty="0" err="1"/>
              <a:t>nValue</a:t>
            </a:r>
            <a:r>
              <a:rPr lang="en-US" dirty="0"/>
              <a:t> of j = %u", j ) ; </a:t>
            </a:r>
          </a:p>
          <a:p>
            <a:pPr>
              <a:buNone/>
            </a:pPr>
            <a:r>
              <a:rPr lang="en-US" dirty="0"/>
              <a:t>printf ( "\</a:t>
            </a:r>
            <a:r>
              <a:rPr lang="en-US" dirty="0" err="1"/>
              <a:t>nValue</a:t>
            </a:r>
            <a:r>
              <a:rPr lang="en-US" dirty="0"/>
              <a:t> of </a:t>
            </a:r>
            <a:r>
              <a:rPr lang="en-US" dirty="0" err="1"/>
              <a:t>i</a:t>
            </a:r>
            <a:r>
              <a:rPr lang="en-US" dirty="0"/>
              <a:t> = %d", </a:t>
            </a:r>
            <a:r>
              <a:rPr lang="en-US" dirty="0" err="1"/>
              <a:t>i</a:t>
            </a:r>
            <a:r>
              <a:rPr lang="en-US" dirty="0"/>
              <a:t> ) ; </a:t>
            </a:r>
          </a:p>
          <a:p>
            <a:pPr>
              <a:buNone/>
            </a:pPr>
            <a:r>
              <a:rPr lang="en-US" dirty="0"/>
              <a:t>printf ( "\</a:t>
            </a:r>
            <a:r>
              <a:rPr lang="en-US" dirty="0" err="1"/>
              <a:t>nValue</a:t>
            </a:r>
            <a:r>
              <a:rPr lang="en-US" dirty="0"/>
              <a:t> of </a:t>
            </a:r>
            <a:r>
              <a:rPr lang="en-US" dirty="0" err="1"/>
              <a:t>i</a:t>
            </a:r>
            <a:r>
              <a:rPr lang="en-US" dirty="0"/>
              <a:t> = %d", *( &amp;</a:t>
            </a:r>
            <a:r>
              <a:rPr lang="en-US" dirty="0" err="1"/>
              <a:t>i</a:t>
            </a:r>
            <a:r>
              <a:rPr lang="en-US" dirty="0"/>
              <a:t> ) ) ; </a:t>
            </a:r>
          </a:p>
          <a:p>
            <a:pPr>
              <a:buNone/>
            </a:pPr>
            <a:r>
              <a:rPr lang="en-US" dirty="0"/>
              <a:t>printf ( "\</a:t>
            </a:r>
            <a:r>
              <a:rPr lang="en-US" dirty="0" err="1"/>
              <a:t>nValue</a:t>
            </a:r>
            <a:r>
              <a:rPr lang="en-US" dirty="0"/>
              <a:t> of </a:t>
            </a:r>
            <a:r>
              <a:rPr lang="en-US" dirty="0" err="1"/>
              <a:t>i</a:t>
            </a:r>
            <a:r>
              <a:rPr lang="en-US" dirty="0"/>
              <a:t> = %d", *j ) ; </a:t>
            </a:r>
          </a:p>
          <a:p>
            <a:pPr>
              <a:buNone/>
            </a:pPr>
            <a:r>
              <a:rPr lang="en-US" dirty="0"/>
              <a:t>}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pPr>
              <a:buNone/>
            </a:pPr>
            <a:r>
              <a:rPr lang="en-US" dirty="0"/>
              <a:t>Address of </a:t>
            </a:r>
            <a:r>
              <a:rPr lang="en-US" dirty="0" err="1"/>
              <a:t>i</a:t>
            </a:r>
            <a:r>
              <a:rPr lang="en-US" dirty="0"/>
              <a:t> = 65524 </a:t>
            </a:r>
          </a:p>
          <a:p>
            <a:pPr>
              <a:buNone/>
            </a:pPr>
            <a:r>
              <a:rPr lang="en-US" dirty="0"/>
              <a:t>Address of </a:t>
            </a:r>
            <a:r>
              <a:rPr lang="en-US" dirty="0" err="1"/>
              <a:t>i</a:t>
            </a:r>
            <a:r>
              <a:rPr lang="en-US" dirty="0"/>
              <a:t> = 65524 </a:t>
            </a:r>
          </a:p>
          <a:p>
            <a:pPr>
              <a:buNone/>
            </a:pPr>
            <a:r>
              <a:rPr lang="en-US" dirty="0"/>
              <a:t>Address of j = 65522 </a:t>
            </a:r>
          </a:p>
          <a:p>
            <a:pPr>
              <a:buNone/>
            </a:pPr>
            <a:r>
              <a:rPr lang="en-US" dirty="0"/>
              <a:t>Value of j = 65524 </a:t>
            </a:r>
          </a:p>
          <a:p>
            <a:pPr>
              <a:buNone/>
            </a:pPr>
            <a:r>
              <a:rPr lang="en-US" dirty="0"/>
              <a:t>Value of </a:t>
            </a:r>
            <a:r>
              <a:rPr lang="en-US" dirty="0" err="1"/>
              <a:t>i</a:t>
            </a:r>
            <a:r>
              <a:rPr lang="en-US" dirty="0"/>
              <a:t> = 3 </a:t>
            </a:r>
          </a:p>
          <a:p>
            <a:pPr>
              <a:buNone/>
            </a:pPr>
            <a:r>
              <a:rPr lang="en-US" dirty="0"/>
              <a:t>Value of </a:t>
            </a:r>
            <a:r>
              <a:rPr lang="en-US" dirty="0" err="1"/>
              <a:t>i</a:t>
            </a:r>
            <a:r>
              <a:rPr lang="en-US" dirty="0"/>
              <a:t> = 3 </a:t>
            </a:r>
          </a:p>
          <a:p>
            <a:pPr>
              <a:buNone/>
            </a:pPr>
            <a:r>
              <a:rPr lang="en-US" dirty="0"/>
              <a:t>Value of </a:t>
            </a:r>
            <a:r>
              <a:rPr lang="en-US" dirty="0" err="1"/>
              <a:t>i</a:t>
            </a:r>
            <a:r>
              <a:rPr lang="en-US" dirty="0"/>
              <a:t> = 3</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normAutofit fontScale="90000"/>
          </a:bodyPr>
          <a:lstStyle/>
          <a:p>
            <a:r>
              <a:rPr lang="en-US" b="1" u="sng" dirty="0"/>
              <a:t>Pointer to a pointer</a:t>
            </a:r>
            <a:br>
              <a:rPr lang="en-US" b="1" dirty="0"/>
            </a:br>
            <a:endParaRPr lang="en-US" dirty="0"/>
          </a:p>
        </p:txBody>
      </p:sp>
      <p:sp>
        <p:nvSpPr>
          <p:cNvPr id="3" name="Content Placeholder 2"/>
          <p:cNvSpPr>
            <a:spLocks noGrp="1"/>
          </p:cNvSpPr>
          <p:nvPr>
            <p:ph idx="1"/>
          </p:nvPr>
        </p:nvSpPr>
        <p:spPr>
          <a:xfrm>
            <a:off x="457200" y="1371600"/>
            <a:ext cx="8229600" cy="5126736"/>
          </a:xfrm>
        </p:spPr>
        <p:txBody>
          <a:bodyPr>
            <a:normAutofit fontScale="85000" lnSpcReduction="20000"/>
          </a:bodyPr>
          <a:lstStyle/>
          <a:p>
            <a:pPr>
              <a:buNone/>
            </a:pPr>
            <a:r>
              <a:rPr lang="en-US" dirty="0"/>
              <a:t> </a:t>
            </a:r>
          </a:p>
          <a:p>
            <a:pPr>
              <a:buNone/>
            </a:pPr>
            <a:r>
              <a:rPr lang="en-US" dirty="0"/>
              <a:t>A pointer to a pointer is a form of multiple indirection, or a chain of pointers. Normally, a pointer contains the address of a variable. </a:t>
            </a:r>
          </a:p>
          <a:p>
            <a:pPr>
              <a:buNone/>
            </a:pPr>
            <a:endParaRPr lang="en-US" dirty="0"/>
          </a:p>
          <a:p>
            <a:pPr>
              <a:buNone/>
            </a:pPr>
            <a:r>
              <a:rPr lang="en-US" dirty="0"/>
              <a:t>When we define a pointer to a pointer, the first pointer contains the address of the second pointer, which points to the location that contains the actual value as shown below.</a:t>
            </a:r>
          </a:p>
          <a:p>
            <a:pPr>
              <a:buNone/>
            </a:pPr>
            <a:r>
              <a:rPr lang="en-US" dirty="0"/>
              <a:t> </a:t>
            </a:r>
          </a:p>
          <a:p>
            <a:pPr>
              <a:buNone/>
            </a:pPr>
            <a:r>
              <a:rPr lang="en-US" dirty="0"/>
              <a:t> A variable that is a pointer to a pointer must be declared as such. This is done by placing an additional asterisk in front of its name. For example, the following declaration declares a pointer to a pointer of type </a:t>
            </a:r>
            <a:r>
              <a:rPr lang="en-US" dirty="0" err="1"/>
              <a:t>int</a:t>
            </a:r>
            <a:r>
              <a:rPr lang="en-US" dirty="0"/>
              <a:t> –</a:t>
            </a:r>
          </a:p>
          <a:p>
            <a:pPr>
              <a:buNone/>
            </a:pPr>
            <a:r>
              <a:rPr lang="en-US" dirty="0"/>
              <a:t> </a:t>
            </a:r>
          </a:p>
          <a:p>
            <a:pPr>
              <a:buNone/>
            </a:pPr>
            <a:r>
              <a:rPr lang="en-US" dirty="0" err="1"/>
              <a:t>int</a:t>
            </a:r>
            <a:r>
              <a:rPr lang="en-US" dirty="0"/>
              <a:t> **</a:t>
            </a:r>
            <a:r>
              <a:rPr lang="en-US" dirty="0" err="1"/>
              <a:t>var</a:t>
            </a:r>
            <a:r>
              <a:rPr lang="en-US" dirty="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a:t>Example 1:</a:t>
            </a:r>
          </a:p>
        </p:txBody>
      </p:sp>
      <p:sp>
        <p:nvSpPr>
          <p:cNvPr id="3" name="Content Placeholder 2"/>
          <p:cNvSpPr>
            <a:spLocks noGrp="1"/>
          </p:cNvSpPr>
          <p:nvPr>
            <p:ph idx="1"/>
          </p:nvPr>
        </p:nvSpPr>
        <p:spPr>
          <a:xfrm>
            <a:off x="152400" y="1219200"/>
            <a:ext cx="8991600" cy="5355336"/>
          </a:xfrm>
        </p:spPr>
        <p:txBody>
          <a:bodyPr>
            <a:normAutofit fontScale="92500" lnSpcReduction="10000"/>
          </a:bodyPr>
          <a:lstStyle/>
          <a:p>
            <a:pPr>
              <a:buNone/>
            </a:pPr>
            <a:r>
              <a:rPr lang="en-US" dirty="0"/>
              <a:t>void main ()</a:t>
            </a:r>
          </a:p>
          <a:p>
            <a:pPr>
              <a:buNone/>
            </a:pPr>
            <a:r>
              <a:rPr lang="en-US" dirty="0"/>
              <a:t> {   </a:t>
            </a:r>
          </a:p>
          <a:p>
            <a:pPr>
              <a:buNone/>
            </a:pPr>
            <a:r>
              <a:rPr lang="en-US" dirty="0" err="1"/>
              <a:t>int</a:t>
            </a:r>
            <a:r>
              <a:rPr lang="en-US" dirty="0"/>
              <a:t>  </a:t>
            </a:r>
            <a:r>
              <a:rPr lang="en-US" dirty="0" err="1"/>
              <a:t>var</a:t>
            </a:r>
            <a:r>
              <a:rPr lang="en-US" dirty="0"/>
              <a:t>;  </a:t>
            </a:r>
          </a:p>
          <a:p>
            <a:pPr>
              <a:buNone/>
            </a:pPr>
            <a:r>
              <a:rPr lang="en-US" dirty="0"/>
              <a:t> </a:t>
            </a:r>
            <a:r>
              <a:rPr lang="en-US" dirty="0" err="1"/>
              <a:t>int</a:t>
            </a:r>
            <a:r>
              <a:rPr lang="en-US" dirty="0"/>
              <a:t>  *</a:t>
            </a:r>
            <a:r>
              <a:rPr lang="en-US" dirty="0" err="1"/>
              <a:t>ptr</a:t>
            </a:r>
            <a:r>
              <a:rPr lang="en-US" dirty="0"/>
              <a:t>; </a:t>
            </a:r>
          </a:p>
          <a:p>
            <a:pPr>
              <a:buNone/>
            </a:pPr>
            <a:r>
              <a:rPr lang="en-US" dirty="0"/>
              <a:t>  </a:t>
            </a:r>
            <a:r>
              <a:rPr lang="en-US" dirty="0" err="1"/>
              <a:t>int</a:t>
            </a:r>
            <a:r>
              <a:rPr lang="en-US" dirty="0"/>
              <a:t>  **</a:t>
            </a:r>
            <a:r>
              <a:rPr lang="en-US" dirty="0" err="1"/>
              <a:t>pptr</a:t>
            </a:r>
            <a:r>
              <a:rPr lang="en-US" dirty="0"/>
              <a:t>;    </a:t>
            </a:r>
          </a:p>
          <a:p>
            <a:pPr>
              <a:buNone/>
            </a:pPr>
            <a:r>
              <a:rPr lang="en-US" dirty="0" err="1"/>
              <a:t>var</a:t>
            </a:r>
            <a:r>
              <a:rPr lang="en-US" dirty="0"/>
              <a:t> = 3000;   </a:t>
            </a:r>
          </a:p>
          <a:p>
            <a:pPr>
              <a:buNone/>
            </a:pPr>
            <a:r>
              <a:rPr lang="en-US" dirty="0" err="1"/>
              <a:t>ptr</a:t>
            </a:r>
            <a:r>
              <a:rPr lang="en-US" dirty="0"/>
              <a:t> = &amp;</a:t>
            </a:r>
            <a:r>
              <a:rPr lang="en-US" dirty="0" err="1"/>
              <a:t>var</a:t>
            </a:r>
            <a:r>
              <a:rPr lang="en-US" dirty="0"/>
              <a:t>;             /* take the address of </a:t>
            </a:r>
            <a:r>
              <a:rPr lang="en-US" dirty="0" err="1"/>
              <a:t>var</a:t>
            </a:r>
            <a:r>
              <a:rPr lang="en-US" dirty="0"/>
              <a:t> */   </a:t>
            </a:r>
          </a:p>
          <a:p>
            <a:pPr>
              <a:buNone/>
            </a:pPr>
            <a:r>
              <a:rPr lang="en-US" dirty="0"/>
              <a:t> </a:t>
            </a:r>
            <a:r>
              <a:rPr lang="en-US" dirty="0" err="1"/>
              <a:t>pptr</a:t>
            </a:r>
            <a:r>
              <a:rPr lang="en-US" dirty="0"/>
              <a:t> = &amp;</a:t>
            </a:r>
            <a:r>
              <a:rPr lang="en-US" dirty="0" err="1"/>
              <a:t>ptr</a:t>
            </a:r>
            <a:r>
              <a:rPr lang="en-US" dirty="0"/>
              <a:t>;         /* take the address of </a:t>
            </a:r>
            <a:r>
              <a:rPr lang="en-US" dirty="0" err="1"/>
              <a:t>ptr</a:t>
            </a:r>
            <a:r>
              <a:rPr lang="en-US" dirty="0"/>
              <a:t> using address of  				operator &amp; */    </a:t>
            </a:r>
          </a:p>
          <a:p>
            <a:pPr>
              <a:buNone/>
            </a:pPr>
            <a:r>
              <a:rPr lang="en-US" dirty="0"/>
              <a:t>  </a:t>
            </a:r>
            <a:r>
              <a:rPr lang="en-US" dirty="0" err="1"/>
              <a:t>printf</a:t>
            </a:r>
            <a:r>
              <a:rPr lang="en-US" dirty="0"/>
              <a:t>("Value of </a:t>
            </a:r>
            <a:r>
              <a:rPr lang="en-US" dirty="0" err="1"/>
              <a:t>var</a:t>
            </a:r>
            <a:r>
              <a:rPr lang="en-US" dirty="0"/>
              <a:t> = %d\n", </a:t>
            </a:r>
            <a:r>
              <a:rPr lang="en-US" dirty="0" err="1"/>
              <a:t>var</a:t>
            </a:r>
            <a:r>
              <a:rPr lang="en-US" dirty="0"/>
              <a:t> ); </a:t>
            </a:r>
          </a:p>
          <a:p>
            <a:pPr>
              <a:buNone/>
            </a:pPr>
            <a:r>
              <a:rPr lang="en-US" dirty="0"/>
              <a:t>  </a:t>
            </a:r>
            <a:r>
              <a:rPr lang="en-US" dirty="0" err="1"/>
              <a:t>printf</a:t>
            </a:r>
            <a:r>
              <a:rPr lang="en-US" dirty="0"/>
              <a:t>("Value available at *</a:t>
            </a:r>
            <a:r>
              <a:rPr lang="en-US" dirty="0" err="1"/>
              <a:t>ptr</a:t>
            </a:r>
            <a:r>
              <a:rPr lang="en-US" dirty="0"/>
              <a:t> = %d\n", *</a:t>
            </a:r>
            <a:r>
              <a:rPr lang="en-US" dirty="0" err="1"/>
              <a:t>ptr</a:t>
            </a:r>
            <a:r>
              <a:rPr lang="en-US" dirty="0"/>
              <a:t> ); </a:t>
            </a:r>
          </a:p>
          <a:p>
            <a:pPr>
              <a:buNone/>
            </a:pPr>
            <a:r>
              <a:rPr lang="en-US" dirty="0"/>
              <a:t>  </a:t>
            </a:r>
            <a:r>
              <a:rPr lang="en-US" dirty="0" err="1"/>
              <a:t>printf</a:t>
            </a:r>
            <a:r>
              <a:rPr lang="en-US" dirty="0"/>
              <a:t>("Value available at **</a:t>
            </a:r>
            <a:r>
              <a:rPr lang="en-US" dirty="0" err="1"/>
              <a:t>pptr</a:t>
            </a:r>
            <a:r>
              <a:rPr lang="en-US" dirty="0"/>
              <a:t> = %d\n", **</a:t>
            </a:r>
            <a:r>
              <a:rPr lang="en-US" dirty="0" err="1"/>
              <a:t>pptr</a:t>
            </a:r>
            <a:r>
              <a:rPr lang="en-US" dirty="0"/>
              <a:t>);    </a:t>
            </a:r>
          </a:p>
          <a:p>
            <a:pPr>
              <a:buNone/>
            </a:pP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When the above code is compiled and executed, it produces the following result −</a:t>
            </a:r>
          </a:p>
          <a:p>
            <a:r>
              <a:rPr lang="en-US" dirty="0"/>
              <a:t>Value of </a:t>
            </a:r>
            <a:r>
              <a:rPr lang="en-US" dirty="0" err="1"/>
              <a:t>var</a:t>
            </a:r>
            <a:r>
              <a:rPr lang="en-US" dirty="0"/>
              <a:t> = 3000</a:t>
            </a:r>
          </a:p>
          <a:p>
            <a:r>
              <a:rPr lang="en-US" dirty="0"/>
              <a:t>Value available at *</a:t>
            </a:r>
            <a:r>
              <a:rPr lang="en-US" dirty="0" err="1"/>
              <a:t>ptr</a:t>
            </a:r>
            <a:r>
              <a:rPr lang="en-US" dirty="0"/>
              <a:t> = 3000</a:t>
            </a:r>
          </a:p>
          <a:p>
            <a:r>
              <a:rPr lang="en-US" dirty="0"/>
              <a:t>Value available at **</a:t>
            </a:r>
            <a:r>
              <a:rPr lang="en-US" dirty="0" err="1"/>
              <a:t>pptr</a:t>
            </a:r>
            <a:r>
              <a:rPr lang="en-US" dirty="0"/>
              <a:t> = 3000</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066800"/>
          </a:xfrm>
        </p:spPr>
        <p:txBody>
          <a:bodyPr/>
          <a:lstStyle/>
          <a:p>
            <a:r>
              <a:rPr lang="en-US" dirty="0"/>
              <a:t>Example 2:</a:t>
            </a:r>
          </a:p>
        </p:txBody>
      </p:sp>
      <p:sp>
        <p:nvSpPr>
          <p:cNvPr id="3" name="Content Placeholder 2"/>
          <p:cNvSpPr>
            <a:spLocks noGrp="1"/>
          </p:cNvSpPr>
          <p:nvPr>
            <p:ph idx="1"/>
          </p:nvPr>
        </p:nvSpPr>
        <p:spPr>
          <a:xfrm>
            <a:off x="457200" y="1219200"/>
            <a:ext cx="8229600" cy="5638800"/>
          </a:xfrm>
        </p:spPr>
        <p:txBody>
          <a:bodyPr>
            <a:noAutofit/>
          </a:bodyPr>
          <a:lstStyle/>
          <a:p>
            <a:pPr>
              <a:buNone/>
            </a:pPr>
            <a:r>
              <a:rPr lang="en-US" sz="1800" dirty="0"/>
              <a:t>main( ) </a:t>
            </a:r>
          </a:p>
          <a:p>
            <a:pPr>
              <a:buNone/>
            </a:pPr>
            <a:r>
              <a:rPr lang="en-US" sz="1800" dirty="0"/>
              <a:t>{ </a:t>
            </a:r>
          </a:p>
          <a:p>
            <a:pPr>
              <a:buNone/>
            </a:pPr>
            <a:r>
              <a:rPr lang="en-US" sz="1800" dirty="0"/>
              <a:t>int </a:t>
            </a:r>
            <a:r>
              <a:rPr lang="en-US" sz="1800" dirty="0" err="1"/>
              <a:t>i</a:t>
            </a:r>
            <a:r>
              <a:rPr lang="en-US" sz="1800" dirty="0"/>
              <a:t> = 3, *j, **k ; </a:t>
            </a:r>
          </a:p>
          <a:p>
            <a:pPr>
              <a:buNone/>
            </a:pPr>
            <a:r>
              <a:rPr lang="en-US" sz="1800" dirty="0"/>
              <a:t>j = &amp;</a:t>
            </a:r>
            <a:r>
              <a:rPr lang="en-US" sz="1800" dirty="0" err="1"/>
              <a:t>i</a:t>
            </a:r>
            <a:r>
              <a:rPr lang="en-US" sz="1800" dirty="0"/>
              <a:t> ; </a:t>
            </a:r>
          </a:p>
          <a:p>
            <a:pPr>
              <a:buNone/>
            </a:pPr>
            <a:r>
              <a:rPr lang="en-US" sz="1800" dirty="0"/>
              <a:t>k = &amp;j ; </a:t>
            </a:r>
          </a:p>
          <a:p>
            <a:pPr>
              <a:buNone/>
            </a:pPr>
            <a:r>
              <a:rPr lang="en-US" sz="1800" dirty="0"/>
              <a:t>printf ( "\</a:t>
            </a:r>
            <a:r>
              <a:rPr lang="en-US" sz="1800" dirty="0" err="1"/>
              <a:t>nAddress</a:t>
            </a:r>
            <a:r>
              <a:rPr lang="en-US" sz="1800" dirty="0"/>
              <a:t> of </a:t>
            </a:r>
            <a:r>
              <a:rPr lang="en-US" sz="1800" dirty="0" err="1"/>
              <a:t>i</a:t>
            </a:r>
            <a:r>
              <a:rPr lang="en-US" sz="1800" dirty="0"/>
              <a:t> = %u", &amp;</a:t>
            </a:r>
            <a:r>
              <a:rPr lang="en-US" sz="1800" dirty="0" err="1"/>
              <a:t>i</a:t>
            </a:r>
            <a:r>
              <a:rPr lang="en-US" sz="1800" dirty="0"/>
              <a:t> ) ; </a:t>
            </a:r>
          </a:p>
          <a:p>
            <a:pPr>
              <a:buNone/>
            </a:pPr>
            <a:r>
              <a:rPr lang="en-US" sz="1800" dirty="0"/>
              <a:t>printf ( "\</a:t>
            </a:r>
            <a:r>
              <a:rPr lang="en-US" sz="1800" dirty="0" err="1"/>
              <a:t>nAddress</a:t>
            </a:r>
            <a:r>
              <a:rPr lang="en-US" sz="1800" dirty="0"/>
              <a:t> of </a:t>
            </a:r>
            <a:r>
              <a:rPr lang="en-US" sz="1800" dirty="0" err="1"/>
              <a:t>i</a:t>
            </a:r>
            <a:r>
              <a:rPr lang="en-US" sz="1800" dirty="0"/>
              <a:t> = %u", j ) ; </a:t>
            </a:r>
          </a:p>
          <a:p>
            <a:pPr>
              <a:buNone/>
            </a:pPr>
            <a:r>
              <a:rPr lang="en-US" sz="1800" dirty="0"/>
              <a:t>printf ( "\</a:t>
            </a:r>
            <a:r>
              <a:rPr lang="en-US" sz="1800" dirty="0" err="1"/>
              <a:t>nAddress</a:t>
            </a:r>
            <a:r>
              <a:rPr lang="en-US" sz="1800" dirty="0"/>
              <a:t> of </a:t>
            </a:r>
            <a:r>
              <a:rPr lang="en-US" sz="1800" dirty="0" err="1"/>
              <a:t>i</a:t>
            </a:r>
            <a:r>
              <a:rPr lang="en-US" sz="1800" dirty="0"/>
              <a:t> = %u", *k ) ; </a:t>
            </a:r>
          </a:p>
          <a:p>
            <a:pPr>
              <a:buNone/>
            </a:pPr>
            <a:r>
              <a:rPr lang="en-US" sz="1800" dirty="0"/>
              <a:t>printf ( "\</a:t>
            </a:r>
            <a:r>
              <a:rPr lang="en-US" sz="1800" dirty="0" err="1"/>
              <a:t>nAddress</a:t>
            </a:r>
            <a:r>
              <a:rPr lang="en-US" sz="1800" dirty="0"/>
              <a:t> of j = %u", &amp;j ) ; </a:t>
            </a:r>
          </a:p>
          <a:p>
            <a:pPr>
              <a:buNone/>
            </a:pPr>
            <a:r>
              <a:rPr lang="en-US" sz="1800" dirty="0"/>
              <a:t>printf ( "\</a:t>
            </a:r>
            <a:r>
              <a:rPr lang="en-US" sz="1800" dirty="0" err="1"/>
              <a:t>nAddress</a:t>
            </a:r>
            <a:r>
              <a:rPr lang="en-US" sz="1800" dirty="0"/>
              <a:t> of j = %u", k ) ; </a:t>
            </a:r>
          </a:p>
          <a:p>
            <a:pPr>
              <a:buNone/>
            </a:pPr>
            <a:r>
              <a:rPr lang="en-US" sz="1800" dirty="0"/>
              <a:t>printf ( "\</a:t>
            </a:r>
            <a:r>
              <a:rPr lang="en-US" sz="1800" dirty="0" err="1"/>
              <a:t>nAddress</a:t>
            </a:r>
            <a:r>
              <a:rPr lang="en-US" sz="1800" dirty="0"/>
              <a:t> of k = %u", &amp;k ) ; </a:t>
            </a:r>
          </a:p>
          <a:p>
            <a:pPr>
              <a:buNone/>
            </a:pPr>
            <a:r>
              <a:rPr lang="en-US" sz="1800" dirty="0"/>
              <a:t>printf ( "\</a:t>
            </a:r>
            <a:r>
              <a:rPr lang="en-US" sz="1800" dirty="0" err="1"/>
              <a:t>nValue</a:t>
            </a:r>
            <a:r>
              <a:rPr lang="en-US" sz="1800" dirty="0"/>
              <a:t> of j = %u", j ) ; </a:t>
            </a:r>
          </a:p>
          <a:p>
            <a:pPr>
              <a:buNone/>
            </a:pPr>
            <a:r>
              <a:rPr lang="en-US" sz="1800" dirty="0"/>
              <a:t>printf ( "\</a:t>
            </a:r>
            <a:r>
              <a:rPr lang="en-US" sz="1800" dirty="0" err="1"/>
              <a:t>nValue</a:t>
            </a:r>
            <a:r>
              <a:rPr lang="en-US" sz="1800" dirty="0"/>
              <a:t> of k = %u", k ) ; </a:t>
            </a:r>
          </a:p>
          <a:p>
            <a:pPr>
              <a:buNone/>
            </a:pPr>
            <a:r>
              <a:rPr lang="en-US" sz="1800" dirty="0"/>
              <a:t>printf ( "\</a:t>
            </a:r>
            <a:r>
              <a:rPr lang="en-US" sz="1800" dirty="0" err="1"/>
              <a:t>nValue</a:t>
            </a:r>
            <a:r>
              <a:rPr lang="en-US" sz="1800" dirty="0"/>
              <a:t> of </a:t>
            </a:r>
            <a:r>
              <a:rPr lang="en-US" sz="1800" dirty="0" err="1"/>
              <a:t>i</a:t>
            </a:r>
            <a:r>
              <a:rPr lang="en-US" sz="1800" dirty="0"/>
              <a:t> = %d", </a:t>
            </a:r>
            <a:r>
              <a:rPr lang="en-US" sz="1800" dirty="0" err="1"/>
              <a:t>i</a:t>
            </a:r>
            <a:r>
              <a:rPr lang="en-US" sz="1800" dirty="0"/>
              <a:t> ) ; </a:t>
            </a:r>
          </a:p>
          <a:p>
            <a:pPr>
              <a:buNone/>
            </a:pPr>
            <a:r>
              <a:rPr lang="en-US" sz="1800" dirty="0"/>
              <a:t>printf ( "\</a:t>
            </a:r>
            <a:r>
              <a:rPr lang="en-US" sz="1800" dirty="0" err="1"/>
              <a:t>nValue</a:t>
            </a:r>
            <a:r>
              <a:rPr lang="en-US" sz="1800" dirty="0"/>
              <a:t> of </a:t>
            </a:r>
            <a:r>
              <a:rPr lang="en-US" sz="1800" dirty="0" err="1"/>
              <a:t>i</a:t>
            </a:r>
            <a:r>
              <a:rPr lang="en-US" sz="1800" dirty="0"/>
              <a:t> = %d", * ( &amp;</a:t>
            </a:r>
            <a:r>
              <a:rPr lang="en-US" sz="1800" dirty="0" err="1"/>
              <a:t>i</a:t>
            </a:r>
            <a:r>
              <a:rPr lang="en-US" sz="1800" dirty="0"/>
              <a:t> ) ) ; </a:t>
            </a:r>
          </a:p>
          <a:p>
            <a:pPr>
              <a:buNone/>
            </a:pPr>
            <a:r>
              <a:rPr lang="en-US" sz="1800" dirty="0"/>
              <a:t>printf ( "\</a:t>
            </a:r>
            <a:r>
              <a:rPr lang="en-US" sz="1800" dirty="0" err="1"/>
              <a:t>nValue</a:t>
            </a:r>
            <a:r>
              <a:rPr lang="en-US" sz="1800" dirty="0"/>
              <a:t> of </a:t>
            </a:r>
            <a:r>
              <a:rPr lang="en-US" sz="1800" dirty="0" err="1"/>
              <a:t>i</a:t>
            </a:r>
            <a:r>
              <a:rPr lang="en-US" sz="1800" dirty="0"/>
              <a:t> = %d", *j ) ; </a:t>
            </a:r>
          </a:p>
          <a:p>
            <a:pPr>
              <a:buNone/>
            </a:pPr>
            <a:r>
              <a:rPr lang="en-US" sz="1800" dirty="0"/>
              <a:t>printf ( "\</a:t>
            </a:r>
            <a:r>
              <a:rPr lang="en-US" sz="1800" dirty="0" err="1"/>
              <a:t>nValue</a:t>
            </a:r>
            <a:r>
              <a:rPr lang="en-US" sz="1800" dirty="0"/>
              <a:t> of </a:t>
            </a:r>
            <a:r>
              <a:rPr lang="en-US" sz="1800" dirty="0" err="1"/>
              <a:t>i</a:t>
            </a:r>
            <a:r>
              <a:rPr lang="en-US" sz="1800" dirty="0"/>
              <a:t> = %d", **k ) ; </a:t>
            </a:r>
          </a:p>
          <a:p>
            <a:pPr>
              <a:buNone/>
            </a:pPr>
            <a:r>
              <a:rPr lang="en-US" sz="1800" dirty="0"/>
              <a:t>} </a:t>
            </a:r>
          </a:p>
          <a:p>
            <a:pPr>
              <a:buNone/>
            </a:pP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l="17985" t="34524" r="29157" b="41667"/>
          <a:stretch>
            <a:fillRect/>
          </a:stretch>
        </p:blipFill>
        <p:spPr bwMode="auto">
          <a:xfrm>
            <a:off x="304800" y="1524000"/>
            <a:ext cx="8458200" cy="337750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85000" lnSpcReduction="20000"/>
          </a:bodyPr>
          <a:lstStyle/>
          <a:p>
            <a:pPr>
              <a:buNone/>
            </a:pPr>
            <a:r>
              <a:rPr lang="en-US" dirty="0"/>
              <a:t>Address of </a:t>
            </a:r>
            <a:r>
              <a:rPr lang="en-US" dirty="0" err="1"/>
              <a:t>i</a:t>
            </a:r>
            <a:r>
              <a:rPr lang="en-US" dirty="0"/>
              <a:t> = 65524 </a:t>
            </a:r>
          </a:p>
          <a:p>
            <a:pPr>
              <a:buNone/>
            </a:pPr>
            <a:r>
              <a:rPr lang="en-US" dirty="0"/>
              <a:t>Address of </a:t>
            </a:r>
            <a:r>
              <a:rPr lang="en-US" dirty="0" err="1"/>
              <a:t>i</a:t>
            </a:r>
            <a:r>
              <a:rPr lang="en-US" dirty="0"/>
              <a:t> = 65524 </a:t>
            </a:r>
          </a:p>
          <a:p>
            <a:pPr>
              <a:buNone/>
            </a:pPr>
            <a:r>
              <a:rPr lang="en-US" dirty="0"/>
              <a:t>Address of </a:t>
            </a:r>
            <a:r>
              <a:rPr lang="en-US" dirty="0" err="1"/>
              <a:t>i</a:t>
            </a:r>
            <a:r>
              <a:rPr lang="en-US" dirty="0"/>
              <a:t> = 65524 </a:t>
            </a:r>
          </a:p>
          <a:p>
            <a:pPr>
              <a:buNone/>
            </a:pPr>
            <a:r>
              <a:rPr lang="en-US" dirty="0"/>
              <a:t>Address of j = 65522 </a:t>
            </a:r>
          </a:p>
          <a:p>
            <a:pPr>
              <a:buNone/>
            </a:pPr>
            <a:r>
              <a:rPr lang="en-US" dirty="0"/>
              <a:t>Address of j = 65522 </a:t>
            </a:r>
          </a:p>
          <a:p>
            <a:pPr>
              <a:buNone/>
            </a:pPr>
            <a:r>
              <a:rPr lang="en-US" dirty="0"/>
              <a:t>Address of k = 65520 </a:t>
            </a:r>
          </a:p>
          <a:p>
            <a:pPr>
              <a:buNone/>
            </a:pPr>
            <a:r>
              <a:rPr lang="en-US" dirty="0"/>
              <a:t>Value of j = 65524 </a:t>
            </a:r>
          </a:p>
          <a:p>
            <a:pPr>
              <a:buNone/>
            </a:pPr>
            <a:r>
              <a:rPr lang="en-US" dirty="0"/>
              <a:t>Value of k = 65522 </a:t>
            </a:r>
          </a:p>
          <a:p>
            <a:pPr>
              <a:buNone/>
            </a:pPr>
            <a:r>
              <a:rPr lang="en-US" dirty="0"/>
              <a:t>Value of </a:t>
            </a:r>
            <a:r>
              <a:rPr lang="en-US" dirty="0" err="1"/>
              <a:t>i</a:t>
            </a:r>
            <a:r>
              <a:rPr lang="en-US" dirty="0"/>
              <a:t> = 3 </a:t>
            </a:r>
          </a:p>
          <a:p>
            <a:pPr>
              <a:buNone/>
            </a:pPr>
            <a:r>
              <a:rPr lang="en-US" dirty="0"/>
              <a:t>Value of </a:t>
            </a:r>
            <a:r>
              <a:rPr lang="en-US" dirty="0" err="1"/>
              <a:t>i</a:t>
            </a:r>
            <a:r>
              <a:rPr lang="en-US" dirty="0"/>
              <a:t> = 3 </a:t>
            </a:r>
          </a:p>
          <a:p>
            <a:pPr>
              <a:buNone/>
            </a:pPr>
            <a:r>
              <a:rPr lang="en-US" dirty="0"/>
              <a:t>Value of </a:t>
            </a:r>
            <a:r>
              <a:rPr lang="en-US" dirty="0" err="1"/>
              <a:t>i</a:t>
            </a:r>
            <a:r>
              <a:rPr lang="en-US" dirty="0"/>
              <a:t> = 3 </a:t>
            </a:r>
          </a:p>
          <a:p>
            <a:pPr>
              <a:buNone/>
            </a:pPr>
            <a:r>
              <a:rPr lang="en-US" dirty="0"/>
              <a:t>Value of </a:t>
            </a:r>
            <a:r>
              <a:rPr lang="en-US" dirty="0" err="1"/>
              <a:t>i</a:t>
            </a:r>
            <a:r>
              <a:rPr lang="en-US" dirty="0"/>
              <a:t> = 3</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normAutofit fontScale="90000"/>
          </a:bodyPr>
          <a:lstStyle/>
          <a:p>
            <a:r>
              <a:rPr lang="en-US" b="1" u="sng" dirty="0"/>
              <a:t>Reference operator(&amp;) and Dereferencing operator(*)</a:t>
            </a:r>
            <a:br>
              <a:rPr lang="en-US" b="1" dirty="0"/>
            </a:br>
            <a:endParaRPr lang="en-US" dirty="0"/>
          </a:p>
        </p:txBody>
      </p:sp>
      <p:sp>
        <p:nvSpPr>
          <p:cNvPr id="3" name="Content Placeholder 2"/>
          <p:cNvSpPr>
            <a:spLocks noGrp="1"/>
          </p:cNvSpPr>
          <p:nvPr>
            <p:ph idx="1"/>
          </p:nvPr>
        </p:nvSpPr>
        <p:spPr>
          <a:xfrm>
            <a:off x="457200" y="1600200"/>
            <a:ext cx="8229600" cy="4974336"/>
          </a:xfrm>
        </p:spPr>
        <p:txBody>
          <a:bodyPr>
            <a:normAutofit fontScale="92500"/>
          </a:bodyPr>
          <a:lstStyle/>
          <a:p>
            <a:pPr>
              <a:buNone/>
            </a:pPr>
            <a:r>
              <a:rPr lang="en-US" dirty="0"/>
              <a:t> </a:t>
            </a:r>
          </a:p>
          <a:p>
            <a:pPr>
              <a:buNone/>
            </a:pPr>
            <a:r>
              <a:rPr lang="en-US" dirty="0"/>
              <a:t>The expression </a:t>
            </a:r>
            <a:r>
              <a:rPr lang="en-US" b="1" dirty="0"/>
              <a:t>&amp;</a:t>
            </a:r>
            <a:r>
              <a:rPr lang="en-US" b="1" dirty="0" err="1"/>
              <a:t>i</a:t>
            </a:r>
            <a:r>
              <a:rPr lang="en-US" b="1" dirty="0"/>
              <a:t> </a:t>
            </a:r>
            <a:r>
              <a:rPr lang="en-US" dirty="0"/>
              <a:t>returns the address of the variable </a:t>
            </a:r>
            <a:r>
              <a:rPr lang="en-US" b="1" dirty="0" err="1"/>
              <a:t>i</a:t>
            </a:r>
            <a:r>
              <a:rPr lang="en-US" dirty="0"/>
              <a:t>, which in this case happens to be 65524. Once a pointer has been assigned the address of a variable. </a:t>
            </a:r>
          </a:p>
          <a:p>
            <a:pPr>
              <a:buNone/>
            </a:pPr>
            <a:r>
              <a:rPr lang="en-US" dirty="0"/>
              <a:t> </a:t>
            </a:r>
          </a:p>
          <a:p>
            <a:pPr>
              <a:buNone/>
            </a:pPr>
            <a:r>
              <a:rPr lang="en-US" dirty="0"/>
              <a:t>To access the value of variable, pointer is </a:t>
            </a:r>
            <a:r>
              <a:rPr lang="en-US" dirty="0" err="1"/>
              <a:t>dereferenced</a:t>
            </a:r>
            <a:r>
              <a:rPr lang="en-US" dirty="0"/>
              <a:t>, using the </a:t>
            </a:r>
            <a:r>
              <a:rPr lang="en-US" b="1" dirty="0"/>
              <a:t>indirection operator</a:t>
            </a:r>
            <a:r>
              <a:rPr lang="en-US" dirty="0"/>
              <a:t> *. The other pointer operator available in C is ‘</a:t>
            </a:r>
            <a:r>
              <a:rPr lang="en-US" b="1" dirty="0"/>
              <a:t>*’</a:t>
            </a:r>
            <a:r>
              <a:rPr lang="en-US" dirty="0"/>
              <a:t>, called ‘value at address’ operator. It gives the value stored at a particular address. The ‘value at address’ operator is also called ‘indirection’ operator.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a:t>Definition</a:t>
            </a:r>
          </a:p>
        </p:txBody>
      </p:sp>
      <p:sp>
        <p:nvSpPr>
          <p:cNvPr id="3" name="Content Placeholder 2"/>
          <p:cNvSpPr>
            <a:spLocks noGrp="1"/>
          </p:cNvSpPr>
          <p:nvPr>
            <p:ph idx="1"/>
          </p:nvPr>
        </p:nvSpPr>
        <p:spPr>
          <a:xfrm>
            <a:off x="457200" y="1600200"/>
            <a:ext cx="8229600" cy="4325112"/>
          </a:xfrm>
        </p:spPr>
        <p:txBody>
          <a:bodyPr/>
          <a:lstStyle/>
          <a:p>
            <a:pPr>
              <a:buNone/>
            </a:pPr>
            <a:r>
              <a:rPr lang="en-US" dirty="0"/>
              <a:t>A </a:t>
            </a:r>
            <a:r>
              <a:rPr lang="en-US" b="1" dirty="0"/>
              <a:t>pointer</a:t>
            </a:r>
            <a:r>
              <a:rPr lang="en-US" dirty="0"/>
              <a:t> is a variable whose value is the address of another variable, i.e., direct address of the memory location. Like any variable or constant, you must declare a pointer before using it to store any variable address. </a:t>
            </a:r>
          </a:p>
          <a:p>
            <a:pPr>
              <a:buNone/>
            </a:pPr>
            <a:r>
              <a:rPr lang="en-US" dirty="0"/>
              <a:t>The general form of a pointer variable declaration is :</a:t>
            </a:r>
          </a:p>
          <a:p>
            <a:pPr>
              <a:buNone/>
            </a:pPr>
            <a:endParaRPr lang="en-US" dirty="0"/>
          </a:p>
          <a:p>
            <a:pPr>
              <a:buNone/>
            </a:pPr>
            <a:r>
              <a:rPr lang="en-US" dirty="0"/>
              <a:t>type *</a:t>
            </a:r>
            <a:r>
              <a:rPr lang="en-US" dirty="0" err="1"/>
              <a:t>var</a:t>
            </a:r>
            <a:r>
              <a:rPr lang="en-US" dirty="0"/>
              <a:t>-name;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066800"/>
          </a:xfrm>
        </p:spPr>
        <p:txBody>
          <a:bodyPr>
            <a:normAutofit fontScale="90000"/>
          </a:bodyPr>
          <a:lstStyle/>
          <a:p>
            <a:r>
              <a:rPr lang="en-US" b="1" u="sng" dirty="0"/>
              <a:t>NULL Pointers</a:t>
            </a:r>
            <a:br>
              <a:rPr lang="en-US" b="1" dirty="0"/>
            </a:br>
            <a:endParaRPr lang="en-US" dirty="0"/>
          </a:p>
        </p:txBody>
      </p:sp>
      <p:sp>
        <p:nvSpPr>
          <p:cNvPr id="3" name="Content Placeholder 2"/>
          <p:cNvSpPr>
            <a:spLocks noGrp="1"/>
          </p:cNvSpPr>
          <p:nvPr>
            <p:ph idx="1"/>
          </p:nvPr>
        </p:nvSpPr>
        <p:spPr>
          <a:xfrm>
            <a:off x="457200" y="1295400"/>
            <a:ext cx="8229600" cy="5279136"/>
          </a:xfrm>
        </p:spPr>
        <p:txBody>
          <a:bodyPr>
            <a:normAutofit/>
          </a:bodyPr>
          <a:lstStyle/>
          <a:p>
            <a:pPr>
              <a:buNone/>
            </a:pPr>
            <a:r>
              <a:rPr lang="en-US" b="1" dirty="0"/>
              <a:t> </a:t>
            </a:r>
          </a:p>
          <a:p>
            <a:pPr>
              <a:buNone/>
            </a:pPr>
            <a:r>
              <a:rPr lang="en-US" dirty="0"/>
              <a:t>It is always a good practice to assign a NULL value to a pointer variable in case you do not have an exact address to be assigned. </a:t>
            </a:r>
          </a:p>
          <a:p>
            <a:pPr>
              <a:buNone/>
            </a:pPr>
            <a:r>
              <a:rPr lang="en-US" dirty="0"/>
              <a:t>This is done at the time of variable declaration. </a:t>
            </a:r>
          </a:p>
          <a:p>
            <a:pPr>
              <a:buNone/>
            </a:pPr>
            <a:r>
              <a:rPr lang="en-US" dirty="0"/>
              <a:t>A pointer that is assigned NULL is called a </a:t>
            </a:r>
            <a:r>
              <a:rPr lang="en-US" b="1" dirty="0"/>
              <a:t>null</a:t>
            </a:r>
            <a:r>
              <a:rPr lang="en-US" dirty="0"/>
              <a:t> pointer.</a:t>
            </a:r>
          </a:p>
          <a:p>
            <a:pPr>
              <a:buNone/>
            </a:pPr>
            <a:r>
              <a:rPr lang="en-US" dirty="0"/>
              <a:t> </a:t>
            </a:r>
          </a:p>
          <a:p>
            <a:pPr>
              <a:buNone/>
            </a:pPr>
            <a:r>
              <a:rPr lang="en-US" dirty="0"/>
              <a:t>The NULL pointer is a constant with a value of zero defined in several standard libraries.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lstStyle/>
          <a:p>
            <a:r>
              <a:rPr lang="en-US" dirty="0"/>
              <a:t>Example</a:t>
            </a:r>
          </a:p>
        </p:txBody>
      </p:sp>
      <p:sp>
        <p:nvSpPr>
          <p:cNvPr id="3" name="Content Placeholder 2"/>
          <p:cNvSpPr>
            <a:spLocks noGrp="1"/>
          </p:cNvSpPr>
          <p:nvPr>
            <p:ph idx="1"/>
          </p:nvPr>
        </p:nvSpPr>
        <p:spPr>
          <a:xfrm>
            <a:off x="457200" y="1676400"/>
            <a:ext cx="8229600" cy="4325112"/>
          </a:xfrm>
        </p:spPr>
        <p:txBody>
          <a:bodyPr/>
          <a:lstStyle/>
          <a:p>
            <a:pPr>
              <a:buNone/>
            </a:pPr>
            <a:r>
              <a:rPr lang="en-US" dirty="0"/>
              <a:t>#include &lt;</a:t>
            </a:r>
            <a:r>
              <a:rPr lang="en-US" dirty="0" err="1"/>
              <a:t>stdio.h</a:t>
            </a:r>
            <a:r>
              <a:rPr lang="en-US" dirty="0"/>
              <a:t>&gt; </a:t>
            </a:r>
          </a:p>
          <a:p>
            <a:pPr>
              <a:buNone/>
            </a:pPr>
            <a:r>
              <a:rPr lang="en-US" dirty="0"/>
              <a:t>void main () </a:t>
            </a:r>
          </a:p>
          <a:p>
            <a:pPr>
              <a:buNone/>
            </a:pPr>
            <a:r>
              <a:rPr lang="en-US" dirty="0"/>
              <a:t>{ </a:t>
            </a:r>
          </a:p>
          <a:p>
            <a:pPr>
              <a:buNone/>
            </a:pPr>
            <a:r>
              <a:rPr lang="en-US" dirty="0"/>
              <a:t>  </a:t>
            </a:r>
            <a:r>
              <a:rPr lang="en-US" dirty="0" err="1"/>
              <a:t>int</a:t>
            </a:r>
            <a:r>
              <a:rPr lang="en-US" dirty="0"/>
              <a:t>  *</a:t>
            </a:r>
            <a:r>
              <a:rPr lang="en-US" dirty="0" err="1"/>
              <a:t>ptr</a:t>
            </a:r>
            <a:r>
              <a:rPr lang="en-US" dirty="0"/>
              <a:t> = NULL;</a:t>
            </a:r>
          </a:p>
          <a:p>
            <a:pPr>
              <a:buNone/>
            </a:pPr>
            <a:r>
              <a:rPr lang="en-US" dirty="0"/>
              <a:t>   </a:t>
            </a:r>
            <a:r>
              <a:rPr lang="en-US" dirty="0" err="1"/>
              <a:t>printf</a:t>
            </a:r>
            <a:r>
              <a:rPr lang="en-US" dirty="0"/>
              <a:t>("The value of </a:t>
            </a:r>
            <a:r>
              <a:rPr lang="en-US" dirty="0" err="1"/>
              <a:t>ptr</a:t>
            </a:r>
            <a:r>
              <a:rPr lang="en-US" dirty="0"/>
              <a:t> is : %x\n", </a:t>
            </a:r>
            <a:r>
              <a:rPr lang="en-US" dirty="0" err="1"/>
              <a:t>ptr</a:t>
            </a:r>
            <a:r>
              <a:rPr lang="en-US" dirty="0"/>
              <a:t>  );</a:t>
            </a:r>
          </a:p>
          <a:p>
            <a:pPr>
              <a:buNone/>
            </a:pPr>
            <a:r>
              <a:rPr lang="en-US" dirty="0"/>
              <a:t>}  </a:t>
            </a:r>
          </a:p>
          <a:p>
            <a:pPr>
              <a:buNone/>
            </a:pPr>
            <a:r>
              <a:rPr lang="en-US" dirty="0"/>
              <a:t>When the above code is compiled and executed, it produces the following result −</a:t>
            </a:r>
          </a:p>
          <a:p>
            <a:pPr>
              <a:buNone/>
            </a:pPr>
            <a:r>
              <a:rPr lang="en-US" dirty="0"/>
              <a:t>The value of </a:t>
            </a:r>
            <a:r>
              <a:rPr lang="en-US" dirty="0" err="1"/>
              <a:t>ptr</a:t>
            </a:r>
            <a:r>
              <a:rPr lang="en-US" dirty="0"/>
              <a:t> is 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Pointer and Arrays</a:t>
            </a:r>
          </a:p>
        </p:txBody>
      </p:sp>
      <p:sp>
        <p:nvSpPr>
          <p:cNvPr id="3" name="Content Placeholder 2"/>
          <p:cNvSpPr>
            <a:spLocks noGrp="1"/>
          </p:cNvSpPr>
          <p:nvPr>
            <p:ph idx="1"/>
          </p:nvPr>
        </p:nvSpPr>
        <p:spPr>
          <a:xfrm>
            <a:off x="457200" y="1905000"/>
            <a:ext cx="8229600" cy="4669536"/>
          </a:xfrm>
        </p:spPr>
        <p:txBody>
          <a:bodyPr/>
          <a:lstStyle/>
          <a:p>
            <a:pPr>
              <a:buNone/>
            </a:pPr>
            <a:r>
              <a:rPr lang="en-US" dirty="0"/>
              <a:t>When an array is declared, compiler allocates sufficient amount of memory to contain all the elements of the array. </a:t>
            </a:r>
          </a:p>
          <a:p>
            <a:pPr>
              <a:buNone/>
            </a:pPr>
            <a:r>
              <a:rPr lang="en-US" dirty="0"/>
              <a:t>Base address which gives location of the first element is also allocated by the compiler.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Example:</a:t>
            </a:r>
          </a:p>
        </p:txBody>
      </p:sp>
      <p:sp>
        <p:nvSpPr>
          <p:cNvPr id="3" name="Content Placeholder 2"/>
          <p:cNvSpPr>
            <a:spLocks noGrp="1"/>
          </p:cNvSpPr>
          <p:nvPr>
            <p:ph idx="1"/>
          </p:nvPr>
        </p:nvSpPr>
        <p:spPr>
          <a:xfrm>
            <a:off x="381000" y="1676400"/>
            <a:ext cx="8229600" cy="4325112"/>
          </a:xfrm>
        </p:spPr>
        <p:txBody>
          <a:bodyPr/>
          <a:lstStyle/>
          <a:p>
            <a:pPr>
              <a:buNone/>
            </a:pPr>
            <a:r>
              <a:rPr lang="en-US" dirty="0"/>
              <a:t>Suppose we declare an array </a:t>
            </a:r>
            <a:r>
              <a:rPr lang="en-US" b="1" dirty="0" err="1"/>
              <a:t>arr</a:t>
            </a:r>
            <a:r>
              <a:rPr lang="en-US" dirty="0"/>
              <a:t>,</a:t>
            </a:r>
          </a:p>
          <a:p>
            <a:pPr>
              <a:buNone/>
            </a:pPr>
            <a:r>
              <a:rPr lang="en-US" dirty="0" err="1"/>
              <a:t>int</a:t>
            </a:r>
            <a:r>
              <a:rPr lang="en-US" dirty="0"/>
              <a:t> </a:t>
            </a:r>
            <a:r>
              <a:rPr lang="en-US" dirty="0" err="1"/>
              <a:t>arr</a:t>
            </a:r>
            <a:r>
              <a:rPr lang="en-US" dirty="0"/>
              <a:t>[5]={ 1, 2, 3, 4, 5 }; </a:t>
            </a:r>
          </a:p>
          <a:p>
            <a:pPr>
              <a:buNone/>
            </a:pPr>
            <a:r>
              <a:rPr lang="en-US" dirty="0"/>
              <a:t>Assuming that the base address of </a:t>
            </a:r>
            <a:r>
              <a:rPr lang="en-US" b="1" dirty="0" err="1"/>
              <a:t>arr</a:t>
            </a:r>
            <a:r>
              <a:rPr lang="en-US" dirty="0"/>
              <a:t> is 1000 and each integer requires two byte, the five element will be stored as follows :</a:t>
            </a:r>
          </a:p>
          <a:p>
            <a:pPr>
              <a:buNone/>
            </a:pPr>
            <a:endParaRPr lang="en-US" dirty="0"/>
          </a:p>
          <a:p>
            <a:pPr>
              <a:buNone/>
            </a:pPr>
            <a:endParaRPr lang="en-US" dirty="0"/>
          </a:p>
        </p:txBody>
      </p:sp>
      <p:pic>
        <p:nvPicPr>
          <p:cNvPr id="4" name="Picture 3" descr="address of array"/>
          <p:cNvPicPr/>
          <p:nvPr/>
        </p:nvPicPr>
        <p:blipFill>
          <a:blip r:embed="rId2" cstate="print"/>
          <a:srcRect t="14742" b="16462"/>
          <a:stretch>
            <a:fillRect/>
          </a:stretch>
        </p:blipFill>
        <p:spPr bwMode="auto">
          <a:xfrm>
            <a:off x="609600" y="3886200"/>
            <a:ext cx="8077200" cy="2514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Here variable </a:t>
            </a:r>
            <a:r>
              <a:rPr lang="en-US" b="1" dirty="0" err="1"/>
              <a:t>arr</a:t>
            </a:r>
            <a:r>
              <a:rPr lang="en-US" dirty="0"/>
              <a:t> will give the base address, which is a constant pointer pointing to the element, </a:t>
            </a:r>
            <a:r>
              <a:rPr lang="en-US" b="1" dirty="0" err="1"/>
              <a:t>arr</a:t>
            </a:r>
            <a:r>
              <a:rPr lang="en-US" b="1" dirty="0"/>
              <a:t>[0]</a:t>
            </a:r>
            <a:r>
              <a:rPr lang="en-US" dirty="0"/>
              <a:t>. </a:t>
            </a:r>
          </a:p>
          <a:p>
            <a:pPr>
              <a:buNone/>
            </a:pPr>
            <a:r>
              <a:rPr lang="en-US" dirty="0"/>
              <a:t>Therefore </a:t>
            </a:r>
            <a:r>
              <a:rPr lang="en-US" b="1" dirty="0" err="1"/>
              <a:t>arr</a:t>
            </a:r>
            <a:r>
              <a:rPr lang="en-US" dirty="0"/>
              <a:t> is containing the address of </a:t>
            </a:r>
            <a:r>
              <a:rPr lang="en-US" b="1" dirty="0" err="1"/>
              <a:t>arr</a:t>
            </a:r>
            <a:r>
              <a:rPr lang="en-US" b="1" dirty="0"/>
              <a:t>[0]</a:t>
            </a:r>
            <a:r>
              <a:rPr lang="en-US" dirty="0"/>
              <a:t> </a:t>
            </a:r>
            <a:r>
              <a:rPr lang="en-US" dirty="0" err="1"/>
              <a:t>i.e</a:t>
            </a:r>
            <a:r>
              <a:rPr lang="en-US" dirty="0"/>
              <a:t> 1000. </a:t>
            </a:r>
          </a:p>
          <a:p>
            <a:pPr>
              <a:buNone/>
            </a:pPr>
            <a:endParaRPr lang="en-US" dirty="0"/>
          </a:p>
          <a:p>
            <a:pPr>
              <a:buNone/>
            </a:pPr>
            <a:r>
              <a:rPr lang="en-US" dirty="0"/>
              <a:t> </a:t>
            </a:r>
            <a:r>
              <a:rPr lang="en-US" b="1" dirty="0" err="1"/>
              <a:t>arr</a:t>
            </a:r>
            <a:r>
              <a:rPr lang="en-US" dirty="0"/>
              <a:t> </a:t>
            </a:r>
            <a:r>
              <a:rPr lang="en-US" i="1" dirty="0"/>
              <a:t>is equal to</a:t>
            </a:r>
            <a:r>
              <a:rPr lang="en-US" dirty="0"/>
              <a:t> </a:t>
            </a:r>
            <a:r>
              <a:rPr lang="en-US" b="1" dirty="0"/>
              <a:t>&amp;</a:t>
            </a:r>
            <a:r>
              <a:rPr lang="en-US" b="1" dirty="0" err="1"/>
              <a:t>arr</a:t>
            </a:r>
            <a:r>
              <a:rPr lang="en-US" b="1" dirty="0"/>
              <a:t>[0]</a:t>
            </a:r>
            <a:r>
              <a:rPr lang="en-US" dirty="0"/>
              <a:t>   // by default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Pointer to Array</a:t>
            </a:r>
            <a:br>
              <a:rPr lang="en-US" b="1" i="1" dirty="0"/>
            </a:br>
            <a:endParaRPr lang="en-US" dirty="0"/>
          </a:p>
        </p:txBody>
      </p:sp>
      <p:sp>
        <p:nvSpPr>
          <p:cNvPr id="3" name="Content Placeholder 2"/>
          <p:cNvSpPr>
            <a:spLocks noGrp="1"/>
          </p:cNvSpPr>
          <p:nvPr>
            <p:ph idx="1"/>
          </p:nvPr>
        </p:nvSpPr>
        <p:spPr/>
        <p:txBody>
          <a:bodyPr/>
          <a:lstStyle/>
          <a:p>
            <a:pPr>
              <a:buNone/>
            </a:pPr>
            <a:r>
              <a:rPr lang="en-US" dirty="0"/>
              <a:t>We can use a pointer to point to an Array, and then we can use that pointer to access the array. </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Example:</a:t>
            </a:r>
          </a:p>
        </p:txBody>
      </p:sp>
      <p:pic>
        <p:nvPicPr>
          <p:cNvPr id="1026" name="Picture 2"/>
          <p:cNvPicPr>
            <a:picLocks noGrp="1" noChangeAspect="1" noChangeArrowheads="1"/>
          </p:cNvPicPr>
          <p:nvPr>
            <p:ph idx="1"/>
          </p:nvPr>
        </p:nvPicPr>
        <p:blipFill>
          <a:blip r:embed="rId2" cstate="print"/>
          <a:srcRect l="19288" t="36087" r="50000" b="18098"/>
          <a:stretch>
            <a:fillRect/>
          </a:stretch>
        </p:blipFill>
        <p:spPr bwMode="auto">
          <a:xfrm>
            <a:off x="533400" y="1447801"/>
            <a:ext cx="7315200" cy="5410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Pointers</a:t>
            </a:r>
          </a:p>
        </p:txBody>
      </p:sp>
      <p:sp>
        <p:nvSpPr>
          <p:cNvPr id="3" name="Content Placeholder 2"/>
          <p:cNvSpPr>
            <a:spLocks noGrp="1"/>
          </p:cNvSpPr>
          <p:nvPr>
            <p:ph idx="1"/>
          </p:nvPr>
        </p:nvSpPr>
        <p:spPr/>
        <p:txBody>
          <a:bodyPr/>
          <a:lstStyle/>
          <a:p>
            <a:r>
              <a:rPr lang="en-US" dirty="0"/>
              <a:t>Many pointers can be combined to form an array.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lstStyle/>
          <a:p>
            <a:r>
              <a:rPr lang="en-US" dirty="0"/>
              <a:t>Example</a:t>
            </a:r>
          </a:p>
        </p:txBody>
      </p:sp>
      <p:pic>
        <p:nvPicPr>
          <p:cNvPr id="2051" name="Picture 3"/>
          <p:cNvPicPr>
            <a:picLocks noGrp="1" noChangeAspect="1" noChangeArrowheads="1"/>
          </p:cNvPicPr>
          <p:nvPr>
            <p:ph idx="1"/>
          </p:nvPr>
        </p:nvPicPr>
        <p:blipFill>
          <a:blip r:embed="rId2" cstate="print"/>
          <a:srcRect l="18941" t="35255" r="26713" b="18871"/>
          <a:stretch>
            <a:fillRect/>
          </a:stretch>
        </p:blipFill>
        <p:spPr bwMode="auto">
          <a:xfrm>
            <a:off x="304800" y="1676399"/>
            <a:ext cx="8534399" cy="518857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Output:</a:t>
            </a:r>
          </a:p>
          <a:p>
            <a:pPr>
              <a:buNone/>
            </a:pPr>
            <a:endParaRPr lang="en-US" dirty="0"/>
          </a:p>
          <a:p>
            <a:pPr>
              <a:buNone/>
            </a:pPr>
            <a:r>
              <a:rPr lang="en-US" dirty="0"/>
              <a:t>Value of </a:t>
            </a:r>
            <a:r>
              <a:rPr lang="en-US" dirty="0" err="1"/>
              <a:t>var</a:t>
            </a:r>
            <a:r>
              <a:rPr lang="en-US" dirty="0"/>
              <a:t>[0] = 10</a:t>
            </a:r>
          </a:p>
          <a:p>
            <a:pPr>
              <a:buNone/>
            </a:pPr>
            <a:r>
              <a:rPr lang="en-US" dirty="0"/>
              <a:t>Value of </a:t>
            </a:r>
            <a:r>
              <a:rPr lang="en-US" dirty="0" err="1"/>
              <a:t>var</a:t>
            </a:r>
            <a:r>
              <a:rPr lang="en-US" dirty="0"/>
              <a:t>[1] = 100</a:t>
            </a:r>
          </a:p>
          <a:p>
            <a:pPr>
              <a:buNone/>
            </a:pPr>
            <a:r>
              <a:rPr lang="en-US" dirty="0"/>
              <a:t>Value of </a:t>
            </a:r>
            <a:r>
              <a:rPr lang="en-US" dirty="0" err="1"/>
              <a:t>var</a:t>
            </a:r>
            <a:r>
              <a:rPr lang="en-US" dirty="0"/>
              <a:t>[2] = 200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pointer declarations </a:t>
            </a:r>
            <a:br>
              <a:rPr lang="en-US" dirty="0"/>
            </a:br>
            <a:endParaRPr lang="en-US" dirty="0"/>
          </a:p>
        </p:txBody>
      </p:sp>
      <p:sp>
        <p:nvSpPr>
          <p:cNvPr id="3" name="Content Placeholder 2"/>
          <p:cNvSpPr>
            <a:spLocks noGrp="1"/>
          </p:cNvSpPr>
          <p:nvPr>
            <p:ph idx="1"/>
          </p:nvPr>
        </p:nvSpPr>
        <p:spPr/>
        <p:txBody>
          <a:bodyPr/>
          <a:lstStyle/>
          <a:p>
            <a:pPr>
              <a:buNone/>
            </a:pPr>
            <a:r>
              <a:rPr lang="en-US" dirty="0"/>
              <a:t>int    *</a:t>
            </a:r>
            <a:r>
              <a:rPr lang="en-US" dirty="0" err="1"/>
              <a:t>ip</a:t>
            </a:r>
            <a:r>
              <a:rPr lang="en-US" dirty="0"/>
              <a:t>;   		   /* pointer to an integer */</a:t>
            </a:r>
          </a:p>
          <a:p>
            <a:pPr>
              <a:buNone/>
            </a:pPr>
            <a:r>
              <a:rPr lang="en-US" dirty="0"/>
              <a:t>double *</a:t>
            </a:r>
            <a:r>
              <a:rPr lang="en-US" dirty="0" err="1"/>
              <a:t>dp</a:t>
            </a:r>
            <a:r>
              <a:rPr lang="en-US" dirty="0"/>
              <a:t>; 	   /* pointer to a double */</a:t>
            </a:r>
          </a:p>
          <a:p>
            <a:pPr>
              <a:buNone/>
            </a:pPr>
            <a:r>
              <a:rPr lang="en-US" dirty="0"/>
              <a:t>float  *</a:t>
            </a:r>
            <a:r>
              <a:rPr lang="en-US" dirty="0" err="1"/>
              <a:t>fp</a:t>
            </a:r>
            <a:r>
              <a:rPr lang="en-US" dirty="0"/>
              <a:t>;   	   /* pointer to a float */</a:t>
            </a:r>
          </a:p>
          <a:p>
            <a:pPr>
              <a:buNone/>
            </a:pPr>
            <a:r>
              <a:rPr lang="en-US" dirty="0"/>
              <a:t>char   *</a:t>
            </a:r>
            <a:r>
              <a:rPr lang="en-US" dirty="0" err="1"/>
              <a:t>ch</a:t>
            </a:r>
            <a:r>
              <a:rPr lang="en-US" dirty="0"/>
              <a:t>   	  /* pointer to a character */</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 Pointer</a:t>
            </a:r>
          </a:p>
        </p:txBody>
      </p:sp>
      <p:sp>
        <p:nvSpPr>
          <p:cNvPr id="3" name="Content Placeholder 2"/>
          <p:cNvSpPr>
            <a:spLocks noGrp="1"/>
          </p:cNvSpPr>
          <p:nvPr>
            <p:ph idx="1"/>
          </p:nvPr>
        </p:nvSpPr>
        <p:spPr/>
        <p:txBody>
          <a:bodyPr/>
          <a:lstStyle/>
          <a:p>
            <a:pPr>
              <a:buNone/>
            </a:pPr>
            <a:r>
              <a:rPr lang="en-US" dirty="0"/>
              <a:t>When a pointer points to an unallocated memory location, such a pointer is called a wild pointer.</a:t>
            </a:r>
          </a:p>
          <a:p>
            <a:pPr>
              <a:buNone/>
            </a:pPr>
            <a:endParaRPr lang="en-US" dirty="0"/>
          </a:p>
          <a:p>
            <a:pPr>
              <a:buNone/>
            </a:pPr>
            <a:r>
              <a:rPr lang="en-US" dirty="0"/>
              <a:t>The pointer becomes a wild pointer due to following reasons:</a:t>
            </a:r>
          </a:p>
          <a:p>
            <a:r>
              <a:rPr lang="en-US" dirty="0"/>
              <a:t>Pointer declared but not initialized</a:t>
            </a:r>
          </a:p>
          <a:p>
            <a:r>
              <a:rPr lang="en-US" dirty="0"/>
              <a:t>Accessing destroyed data </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dirty="0" err="1"/>
              <a:t>int</a:t>
            </a:r>
            <a:r>
              <a:rPr lang="en-US" dirty="0"/>
              <a:t> main() </a:t>
            </a:r>
          </a:p>
          <a:p>
            <a:pPr>
              <a:buNone/>
            </a:pPr>
            <a:r>
              <a:rPr lang="en-US" dirty="0"/>
              <a:t>{</a:t>
            </a:r>
          </a:p>
          <a:p>
            <a:pPr>
              <a:buNone/>
            </a:pPr>
            <a:r>
              <a:rPr lang="en-US" dirty="0"/>
              <a:t> </a:t>
            </a:r>
            <a:r>
              <a:rPr lang="en-US" dirty="0" err="1"/>
              <a:t>int</a:t>
            </a:r>
            <a:r>
              <a:rPr lang="en-US" dirty="0"/>
              <a:t> *p; /* wild pointer */ </a:t>
            </a:r>
          </a:p>
          <a:p>
            <a:pPr>
              <a:buNone/>
            </a:pPr>
            <a:r>
              <a:rPr lang="en-US" dirty="0" err="1"/>
              <a:t>int</a:t>
            </a:r>
            <a:r>
              <a:rPr lang="en-US" dirty="0"/>
              <a:t> a = 10; </a:t>
            </a:r>
          </a:p>
          <a:p>
            <a:pPr>
              <a:buNone/>
            </a:pPr>
            <a:r>
              <a:rPr lang="en-US" dirty="0"/>
              <a:t>p = &amp;a; /* p is not a wild pointer now*/</a:t>
            </a:r>
          </a:p>
          <a:p>
            <a:pPr>
              <a:buNone/>
            </a:pP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Dangling pointer</a:t>
            </a:r>
            <a:br>
              <a:rPr lang="en-US" dirty="0"/>
            </a:br>
            <a:endParaRPr lang="en-US" dirty="0"/>
          </a:p>
        </p:txBody>
      </p:sp>
      <p:sp>
        <p:nvSpPr>
          <p:cNvPr id="3" name="Content Placeholder 2"/>
          <p:cNvSpPr>
            <a:spLocks noGrp="1"/>
          </p:cNvSpPr>
          <p:nvPr>
            <p:ph idx="1"/>
          </p:nvPr>
        </p:nvSpPr>
        <p:spPr>
          <a:xfrm>
            <a:off x="457200" y="1828800"/>
            <a:ext cx="8229600" cy="4745736"/>
          </a:xfrm>
        </p:spPr>
        <p:txBody>
          <a:bodyPr>
            <a:normAutofit fontScale="92500" lnSpcReduction="20000"/>
          </a:bodyPr>
          <a:lstStyle/>
          <a:p>
            <a:pPr>
              <a:buNone/>
            </a:pPr>
            <a:r>
              <a:rPr lang="en-US" dirty="0"/>
              <a:t>A pointer pointing to a memory location that has been deleted (or freed) is called dangling pointer.</a:t>
            </a:r>
          </a:p>
          <a:p>
            <a:pPr>
              <a:buNone/>
            </a:pPr>
            <a:endParaRPr lang="en-US" dirty="0"/>
          </a:p>
          <a:p>
            <a:pPr>
              <a:buNone/>
            </a:pPr>
            <a:r>
              <a:rPr lang="en-US" dirty="0"/>
              <a:t>void main() </a:t>
            </a:r>
          </a:p>
          <a:p>
            <a:pPr>
              <a:buNone/>
            </a:pPr>
            <a:r>
              <a:rPr lang="en-US" dirty="0"/>
              <a:t>{ </a:t>
            </a:r>
          </a:p>
          <a:p>
            <a:pPr>
              <a:buNone/>
            </a:pPr>
            <a:r>
              <a:rPr lang="en-US" dirty="0" err="1"/>
              <a:t>int</a:t>
            </a:r>
            <a:r>
              <a:rPr lang="en-US" dirty="0"/>
              <a:t> *</a:t>
            </a:r>
            <a:r>
              <a:rPr lang="en-US" dirty="0" err="1"/>
              <a:t>ptr</a:t>
            </a:r>
            <a:r>
              <a:rPr lang="en-US" dirty="0"/>
              <a:t> = (</a:t>
            </a:r>
            <a:r>
              <a:rPr lang="en-US" dirty="0" err="1"/>
              <a:t>int</a:t>
            </a:r>
            <a:r>
              <a:rPr lang="en-US" dirty="0"/>
              <a:t> *)</a:t>
            </a:r>
            <a:r>
              <a:rPr lang="en-US" dirty="0" err="1"/>
              <a:t>malloc</a:t>
            </a:r>
            <a:r>
              <a:rPr lang="en-US" dirty="0"/>
              <a:t>(</a:t>
            </a:r>
            <a:r>
              <a:rPr lang="en-US" dirty="0" err="1"/>
              <a:t>sizeof</a:t>
            </a:r>
            <a:r>
              <a:rPr lang="en-US" dirty="0"/>
              <a:t>(</a:t>
            </a:r>
            <a:r>
              <a:rPr lang="en-US" dirty="0" err="1"/>
              <a:t>int</a:t>
            </a:r>
            <a:r>
              <a:rPr lang="en-US" dirty="0"/>
              <a:t>)); </a:t>
            </a:r>
          </a:p>
          <a:p>
            <a:pPr>
              <a:buNone/>
            </a:pPr>
            <a:r>
              <a:rPr lang="en-US" dirty="0"/>
              <a:t>free(</a:t>
            </a:r>
            <a:r>
              <a:rPr lang="en-US" dirty="0" err="1"/>
              <a:t>ptr</a:t>
            </a:r>
            <a:r>
              <a:rPr lang="en-US" dirty="0"/>
              <a:t>); </a:t>
            </a:r>
          </a:p>
          <a:p>
            <a:pPr>
              <a:buNone/>
            </a:pPr>
            <a:r>
              <a:rPr lang="en-US" dirty="0"/>
              <a:t>// </a:t>
            </a:r>
            <a:r>
              <a:rPr lang="en-US" dirty="0" err="1"/>
              <a:t>ptr</a:t>
            </a:r>
            <a:r>
              <a:rPr lang="en-US" dirty="0"/>
              <a:t> becomes a dangling pointer </a:t>
            </a:r>
          </a:p>
          <a:p>
            <a:pPr>
              <a:buNone/>
            </a:pPr>
            <a:r>
              <a:rPr lang="en-US" dirty="0" err="1"/>
              <a:t>ptr</a:t>
            </a:r>
            <a:r>
              <a:rPr lang="en-US" dirty="0"/>
              <a:t> = NULL;</a:t>
            </a:r>
          </a:p>
          <a:p>
            <a:pPr>
              <a:buNone/>
            </a:pPr>
            <a:r>
              <a:rPr lang="en-US" dirty="0"/>
              <a:t> // No more a dangling pointer</a:t>
            </a:r>
          </a:p>
          <a:p>
            <a:pPr>
              <a:buNone/>
            </a:pPr>
            <a:endParaRPr lang="en-US" dirty="0"/>
          </a:p>
          <a:p>
            <a:pPr>
              <a:buNone/>
            </a:pPr>
            <a:r>
              <a:rPr lang="en-US" dirty="0"/>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normAutofit fontScale="90000"/>
          </a:bodyPr>
          <a:lstStyle/>
          <a:p>
            <a:r>
              <a:rPr lang="en-US" b="1" dirty="0">
                <a:hlinkClick r:id="rId2"/>
              </a:rPr>
              <a:t>Void pointer</a:t>
            </a:r>
            <a:r>
              <a:rPr lang="en-US" dirty="0"/>
              <a:t> </a:t>
            </a:r>
            <a:br>
              <a:rPr lang="en-US" dirty="0"/>
            </a:br>
            <a:endParaRPr lang="en-US" dirty="0"/>
          </a:p>
        </p:txBody>
      </p:sp>
      <p:sp>
        <p:nvSpPr>
          <p:cNvPr id="3" name="Content Placeholder 2"/>
          <p:cNvSpPr>
            <a:spLocks noGrp="1"/>
          </p:cNvSpPr>
          <p:nvPr>
            <p:ph idx="1"/>
          </p:nvPr>
        </p:nvSpPr>
        <p:spPr>
          <a:xfrm>
            <a:off x="457200" y="1676400"/>
            <a:ext cx="8229600" cy="4898136"/>
          </a:xfrm>
        </p:spPr>
        <p:txBody>
          <a:bodyPr>
            <a:normAutofit/>
          </a:bodyPr>
          <a:lstStyle/>
          <a:p>
            <a:r>
              <a:rPr lang="en-US" dirty="0"/>
              <a:t>Void pointer is a specific pointer type – void * – a pointer that points to some data location in storage, which doesn’t have any specific type. Void refers to the type. Basically the type of data that it points to is can be any. </a:t>
            </a:r>
          </a:p>
          <a:p>
            <a:r>
              <a:rPr lang="en-US" dirty="0"/>
              <a:t>If we assign address of char data type to void pointer it will become char Pointer, if </a:t>
            </a:r>
            <a:r>
              <a:rPr lang="en-US" dirty="0" err="1"/>
              <a:t>int</a:t>
            </a:r>
            <a:r>
              <a:rPr lang="en-US" dirty="0"/>
              <a:t> data type then </a:t>
            </a:r>
            <a:r>
              <a:rPr lang="en-US" dirty="0" err="1"/>
              <a:t>int</a:t>
            </a:r>
            <a:r>
              <a:rPr lang="en-US" dirty="0"/>
              <a:t> pointer and so on. </a:t>
            </a:r>
          </a:p>
          <a:p>
            <a:r>
              <a:rPr lang="en-US" dirty="0"/>
              <a:t>Any pointer type is convertible to a void pointer hence it can point to any value.</a:t>
            </a:r>
            <a:br>
              <a:rPr lang="en-US" dirty="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325112"/>
          </a:xfrm>
        </p:spPr>
        <p:txBody>
          <a:bodyPr/>
          <a:lstStyle/>
          <a:p>
            <a:pPr>
              <a:buNone/>
            </a:pPr>
            <a:r>
              <a:rPr lang="en-US" b="1" dirty="0"/>
              <a:t>Important Points</a:t>
            </a:r>
            <a:endParaRPr lang="en-US" dirty="0"/>
          </a:p>
          <a:p>
            <a:r>
              <a:rPr lang="en-US" dirty="0"/>
              <a:t>void pointers </a:t>
            </a:r>
            <a:r>
              <a:rPr lang="en-US" b="1" dirty="0"/>
              <a:t>cannot be </a:t>
            </a:r>
            <a:r>
              <a:rPr lang="en-US" b="1" dirty="0" err="1"/>
              <a:t>dereferenced</a:t>
            </a:r>
            <a:r>
              <a:rPr lang="en-US" dirty="0"/>
              <a:t>. </a:t>
            </a:r>
          </a:p>
          <a:p>
            <a:r>
              <a:rPr lang="en-US" dirty="0"/>
              <a:t>It can however be done using typecasting the void pointer </a:t>
            </a:r>
          </a:p>
          <a:p>
            <a:r>
              <a:rPr lang="en-US" dirty="0"/>
              <a:t>Pointer arithmetic is not possible on pointers of void due to lack of concrete value and thus size.</a:t>
            </a:r>
          </a:p>
          <a:p>
            <a:pPr>
              <a:buNone/>
            </a:pPr>
            <a:endParaRPr lang="en-US" dirty="0"/>
          </a:p>
          <a:p>
            <a:pPr>
              <a:buNone/>
            </a:pPr>
            <a:r>
              <a:rPr lang="en-US" dirty="0"/>
              <a:t>(</a:t>
            </a:r>
            <a:r>
              <a:rPr lang="en-US" dirty="0" err="1"/>
              <a:t>int</a:t>
            </a:r>
            <a:r>
              <a:rPr lang="en-US" dirty="0"/>
              <a:t>*)</a:t>
            </a:r>
            <a:r>
              <a:rPr lang="en-US" dirty="0" err="1"/>
              <a:t>ptr</a:t>
            </a:r>
            <a:r>
              <a:rPr lang="en-US" dirty="0"/>
              <a:t> - does type casting of void </a:t>
            </a:r>
          </a:p>
          <a:p>
            <a:pPr>
              <a:buNone/>
            </a:pPr>
            <a:r>
              <a:rPr lang="en-US" dirty="0"/>
              <a:t>*((</a:t>
            </a:r>
            <a:r>
              <a:rPr lang="en-US" dirty="0" err="1"/>
              <a:t>int</a:t>
            </a:r>
            <a:r>
              <a:rPr lang="en-US" dirty="0"/>
              <a:t>*)</a:t>
            </a:r>
            <a:r>
              <a:rPr lang="en-US" dirty="0" err="1"/>
              <a:t>ptr</a:t>
            </a:r>
            <a:r>
              <a:rPr lang="en-US" dirty="0"/>
              <a:t>) dereferences the </a:t>
            </a:r>
            <a:r>
              <a:rPr lang="en-US" dirty="0" err="1"/>
              <a:t>typecasted</a:t>
            </a:r>
            <a:r>
              <a:rPr lang="en-US" dirty="0"/>
              <a:t> </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pPr>
              <a:buNone/>
            </a:pPr>
            <a:r>
              <a:rPr lang="en-US" dirty="0"/>
              <a:t>void main() </a:t>
            </a:r>
          </a:p>
          <a:p>
            <a:pPr>
              <a:buNone/>
            </a:pPr>
            <a:r>
              <a:rPr lang="en-US" dirty="0"/>
              <a:t>{ </a:t>
            </a:r>
          </a:p>
          <a:p>
            <a:pPr>
              <a:buNone/>
            </a:pPr>
            <a:r>
              <a:rPr lang="en-US" dirty="0" err="1"/>
              <a:t>int</a:t>
            </a:r>
            <a:r>
              <a:rPr lang="en-US" dirty="0"/>
              <a:t> x = 4; </a:t>
            </a:r>
          </a:p>
          <a:p>
            <a:pPr>
              <a:buNone/>
            </a:pPr>
            <a:r>
              <a:rPr lang="en-US" dirty="0"/>
              <a:t>float y = 5.5; </a:t>
            </a:r>
          </a:p>
          <a:p>
            <a:pPr>
              <a:buNone/>
            </a:pPr>
            <a:r>
              <a:rPr lang="en-US" dirty="0"/>
              <a:t>void *</a:t>
            </a:r>
            <a:r>
              <a:rPr lang="en-US" dirty="0" err="1"/>
              <a:t>ptr</a:t>
            </a:r>
            <a:r>
              <a:rPr lang="en-US" dirty="0"/>
              <a:t>;    //A void pointer </a:t>
            </a:r>
          </a:p>
          <a:p>
            <a:pPr>
              <a:buNone/>
            </a:pPr>
            <a:endParaRPr lang="en-US" dirty="0"/>
          </a:p>
          <a:p>
            <a:pPr>
              <a:buNone/>
            </a:pPr>
            <a:r>
              <a:rPr lang="en-US" dirty="0"/>
              <a:t> </a:t>
            </a:r>
            <a:r>
              <a:rPr lang="en-US" dirty="0" err="1"/>
              <a:t>ptr</a:t>
            </a:r>
            <a:r>
              <a:rPr lang="en-US" dirty="0"/>
              <a:t> = &amp;x; // void pointer is now </a:t>
            </a:r>
            <a:r>
              <a:rPr lang="en-US" dirty="0" err="1"/>
              <a:t>int</a:t>
            </a:r>
            <a:r>
              <a:rPr lang="en-US" dirty="0"/>
              <a:t> </a:t>
            </a:r>
          </a:p>
          <a:p>
            <a:pPr>
              <a:buNone/>
            </a:pPr>
            <a:r>
              <a:rPr lang="en-US" dirty="0"/>
              <a:t> </a:t>
            </a:r>
            <a:r>
              <a:rPr lang="en-US" dirty="0" err="1"/>
              <a:t>printf</a:t>
            </a:r>
            <a:r>
              <a:rPr lang="en-US" dirty="0"/>
              <a:t>("Integer variable is = %d", *( (</a:t>
            </a:r>
            <a:r>
              <a:rPr lang="en-US" dirty="0" err="1"/>
              <a:t>int</a:t>
            </a:r>
            <a:r>
              <a:rPr lang="en-US" dirty="0"/>
              <a:t>*) </a:t>
            </a:r>
            <a:r>
              <a:rPr lang="en-US" dirty="0" err="1"/>
              <a:t>ptr</a:t>
            </a:r>
            <a:r>
              <a:rPr lang="en-US" dirty="0"/>
              <a:t>) );</a:t>
            </a:r>
          </a:p>
          <a:p>
            <a:pPr>
              <a:buNone/>
            </a:pPr>
            <a:r>
              <a:rPr lang="en-US" dirty="0"/>
              <a:t> </a:t>
            </a:r>
          </a:p>
          <a:p>
            <a:pPr>
              <a:buNone/>
            </a:pPr>
            <a:r>
              <a:rPr lang="en-US" dirty="0" err="1"/>
              <a:t>ptr</a:t>
            </a:r>
            <a:r>
              <a:rPr lang="en-US" dirty="0"/>
              <a:t> = &amp;y; // void pointer is now float </a:t>
            </a:r>
          </a:p>
          <a:p>
            <a:pPr>
              <a:buNone/>
            </a:pPr>
            <a:r>
              <a:rPr lang="en-US" dirty="0" err="1"/>
              <a:t>printf</a:t>
            </a:r>
            <a:r>
              <a:rPr lang="en-US" dirty="0"/>
              <a:t>("\</a:t>
            </a:r>
            <a:r>
              <a:rPr lang="en-US" dirty="0" err="1"/>
              <a:t>nFloat</a:t>
            </a:r>
            <a:r>
              <a:rPr lang="en-US" dirty="0"/>
              <a:t> variable is= %f", *( (float*) </a:t>
            </a:r>
            <a:r>
              <a:rPr lang="en-US" dirty="0" err="1"/>
              <a:t>ptr</a:t>
            </a:r>
            <a:r>
              <a:rPr lang="en-US" dirty="0"/>
              <a:t>) );</a:t>
            </a:r>
          </a:p>
          <a:p>
            <a:pPr>
              <a:buNone/>
            </a:pPr>
            <a:r>
              <a:rPr 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31BC-87E6-43A4-A103-76A30A664E5D}"/>
              </a:ext>
            </a:extLst>
          </p:cNvPr>
          <p:cNvSpPr>
            <a:spLocks noGrp="1"/>
          </p:cNvSpPr>
          <p:nvPr>
            <p:ph type="title"/>
          </p:nvPr>
        </p:nvSpPr>
        <p:spPr>
          <a:xfrm>
            <a:off x="381000" y="609600"/>
            <a:ext cx="8229600" cy="1066800"/>
          </a:xfrm>
        </p:spPr>
        <p:txBody>
          <a:bodyPr/>
          <a:lstStyle/>
          <a:p>
            <a:r>
              <a:rPr lang="en-US" dirty="0"/>
              <a:t>Pointer Expressions</a:t>
            </a:r>
          </a:p>
        </p:txBody>
      </p:sp>
      <p:sp>
        <p:nvSpPr>
          <p:cNvPr id="3" name="Content Placeholder 2">
            <a:extLst>
              <a:ext uri="{FF2B5EF4-FFF2-40B4-BE49-F238E27FC236}">
                <a16:creationId xmlns:a16="http://schemas.microsoft.com/office/drawing/2014/main" id="{29D360A1-E17B-462B-B240-DA50F0E23B0E}"/>
              </a:ext>
            </a:extLst>
          </p:cNvPr>
          <p:cNvSpPr>
            <a:spLocks noGrp="1"/>
          </p:cNvSpPr>
          <p:nvPr>
            <p:ph idx="1"/>
          </p:nvPr>
        </p:nvSpPr>
        <p:spPr>
          <a:xfrm>
            <a:off x="457200" y="1828800"/>
            <a:ext cx="8229600" cy="4745736"/>
          </a:xfrm>
        </p:spPr>
        <p:txBody>
          <a:bodyPr/>
          <a:lstStyle/>
          <a:p>
            <a:pPr eaLnBrk="1" hangingPunct="1"/>
            <a:r>
              <a:rPr lang="en-US" altLang="en-US" dirty="0"/>
              <a:t>Like other variables, pointer variables can be used in expressions.</a:t>
            </a:r>
          </a:p>
          <a:p>
            <a:pPr eaLnBrk="1" hangingPunct="1"/>
            <a:r>
              <a:rPr lang="en-US" altLang="en-US" dirty="0"/>
              <a:t>If p1 and p2 are two pointers, the following statements are valid:</a:t>
            </a:r>
          </a:p>
          <a:p>
            <a:pPr lvl="1" eaLnBrk="1" hangingPunct="1">
              <a:buFontTx/>
              <a:buNone/>
            </a:pPr>
            <a:r>
              <a:rPr lang="en-US" altLang="en-US" dirty="0"/>
              <a:t>    </a:t>
            </a:r>
            <a:r>
              <a:rPr lang="en-US" altLang="en-US" dirty="0">
                <a:solidFill>
                  <a:srgbClr val="CC0000"/>
                </a:solidFill>
              </a:rPr>
              <a:t>sum   =  *p1  +  *p2 ;</a:t>
            </a:r>
          </a:p>
          <a:p>
            <a:pPr lvl="1" eaLnBrk="1" hangingPunct="1">
              <a:buFontTx/>
              <a:buNone/>
            </a:pPr>
            <a:r>
              <a:rPr lang="en-US" altLang="en-US" dirty="0">
                <a:solidFill>
                  <a:srgbClr val="CC0000"/>
                </a:solidFill>
              </a:rPr>
              <a:t>    prod  =  *p1  *  *p2 ;</a:t>
            </a:r>
          </a:p>
          <a:p>
            <a:pPr lvl="1" eaLnBrk="1" hangingPunct="1">
              <a:buFontTx/>
              <a:buNone/>
            </a:pPr>
            <a:r>
              <a:rPr lang="en-US" altLang="en-US" dirty="0">
                <a:solidFill>
                  <a:srgbClr val="CC0000"/>
                </a:solidFill>
              </a:rPr>
              <a:t>    prod  =   (*p1)  *  (*p2) ;</a:t>
            </a:r>
          </a:p>
          <a:p>
            <a:pPr lvl="1" eaLnBrk="1" hangingPunct="1">
              <a:buFontTx/>
              <a:buNone/>
            </a:pPr>
            <a:r>
              <a:rPr lang="en-US" altLang="en-US" dirty="0">
                <a:solidFill>
                  <a:srgbClr val="CC0000"/>
                </a:solidFill>
              </a:rPr>
              <a:t>    *p1  =  *p1  +  2;</a:t>
            </a:r>
          </a:p>
          <a:p>
            <a:pPr lvl="1" eaLnBrk="1" hangingPunct="1">
              <a:buFontTx/>
              <a:buNone/>
            </a:pPr>
            <a:r>
              <a:rPr lang="en-US" altLang="en-US" dirty="0">
                <a:solidFill>
                  <a:srgbClr val="CC0000"/>
                </a:solidFill>
              </a:rPr>
              <a:t>    x  =  *p1  /  *p2  +  5 ;</a:t>
            </a:r>
          </a:p>
          <a:p>
            <a:endParaRPr lang="en-US" dirty="0"/>
          </a:p>
        </p:txBody>
      </p:sp>
    </p:spTree>
    <p:extLst>
      <p:ext uri="{BB962C8B-B14F-4D97-AF65-F5344CB8AC3E}">
        <p14:creationId xmlns:p14="http://schemas.microsoft.com/office/powerpoint/2010/main" val="229212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503E-C417-43D9-A90F-4266286ED9AB}"/>
              </a:ext>
            </a:extLst>
          </p:cNvPr>
          <p:cNvSpPr>
            <a:spLocks noGrp="1"/>
          </p:cNvSpPr>
          <p:nvPr>
            <p:ph type="title"/>
          </p:nvPr>
        </p:nvSpPr>
        <p:spPr>
          <a:xfrm>
            <a:off x="432582" y="609600"/>
            <a:ext cx="8229600" cy="762000"/>
          </a:xfrm>
        </p:spPr>
        <p:txBody>
          <a:bodyPr/>
          <a:lstStyle/>
          <a:p>
            <a:r>
              <a:rPr lang="en-US" dirty="0"/>
              <a:t>Incrementing Pointer</a:t>
            </a:r>
          </a:p>
        </p:txBody>
      </p:sp>
      <p:sp>
        <p:nvSpPr>
          <p:cNvPr id="3" name="Content Placeholder 2">
            <a:extLst>
              <a:ext uri="{FF2B5EF4-FFF2-40B4-BE49-F238E27FC236}">
                <a16:creationId xmlns:a16="http://schemas.microsoft.com/office/drawing/2014/main" id="{C34BAD96-9056-49A1-810F-6A271203EC56}"/>
              </a:ext>
            </a:extLst>
          </p:cNvPr>
          <p:cNvSpPr>
            <a:spLocks noGrp="1"/>
          </p:cNvSpPr>
          <p:nvPr>
            <p:ph idx="1"/>
          </p:nvPr>
        </p:nvSpPr>
        <p:spPr>
          <a:xfrm>
            <a:off x="457200" y="1524000"/>
            <a:ext cx="8229600" cy="5050536"/>
          </a:xfrm>
        </p:spPr>
        <p:txBody>
          <a:bodyPr>
            <a:normAutofit fontScale="92500" lnSpcReduction="10000"/>
          </a:bodyPr>
          <a:lstStyle/>
          <a:p>
            <a:pPr>
              <a:buFontTx/>
              <a:buNone/>
            </a:pPr>
            <a:r>
              <a:rPr lang="en-US" altLang="en-US" sz="2800" b="0" dirty="0"/>
              <a:t>#include&lt;stdio.h&gt;  </a:t>
            </a:r>
          </a:p>
          <a:p>
            <a:pPr>
              <a:buFontTx/>
              <a:buNone/>
            </a:pPr>
            <a:r>
              <a:rPr lang="en-US" altLang="en-US" sz="2800" dirty="0"/>
              <a:t>void </a:t>
            </a:r>
            <a:r>
              <a:rPr lang="en-US" altLang="en-US" sz="2800" b="0" dirty="0"/>
              <a:t>main(){  </a:t>
            </a:r>
          </a:p>
          <a:p>
            <a:pPr>
              <a:buFontTx/>
              <a:buNone/>
            </a:pPr>
            <a:r>
              <a:rPr lang="en-US" altLang="en-US" sz="2800" dirty="0"/>
              <a:t>int</a:t>
            </a:r>
            <a:r>
              <a:rPr lang="en-US" altLang="en-US" sz="2800" b="0" dirty="0"/>
              <a:t> number=50;        </a:t>
            </a:r>
          </a:p>
          <a:p>
            <a:pPr>
              <a:buFontTx/>
              <a:buNone/>
            </a:pPr>
            <a:r>
              <a:rPr lang="en-US" altLang="en-US" sz="2800" dirty="0"/>
              <a:t>int</a:t>
            </a:r>
            <a:r>
              <a:rPr lang="en-US" altLang="en-US" sz="2800" b="0" dirty="0"/>
              <a:t> *p;		//pointer to int      </a:t>
            </a:r>
          </a:p>
          <a:p>
            <a:pPr>
              <a:buFontTx/>
              <a:buNone/>
            </a:pPr>
            <a:r>
              <a:rPr lang="en-US" altLang="en-US" sz="2800" b="0" dirty="0"/>
              <a:t>p=&amp;number;	//stores the address of number variable        </a:t>
            </a:r>
          </a:p>
          <a:p>
            <a:pPr>
              <a:buFontTx/>
              <a:buNone/>
            </a:pPr>
            <a:r>
              <a:rPr lang="en-US" altLang="en-US" sz="2800" b="0" dirty="0" err="1"/>
              <a:t>printf</a:t>
            </a:r>
            <a:r>
              <a:rPr lang="en-US" altLang="en-US" sz="2800" b="0" dirty="0"/>
              <a:t>("Address of p variable is %u \</a:t>
            </a:r>
            <a:r>
              <a:rPr lang="en-US" altLang="en-US" sz="2800" b="0" dirty="0" err="1"/>
              <a:t>n",p</a:t>
            </a:r>
            <a:r>
              <a:rPr lang="en-US" altLang="en-US" sz="2800" b="0" dirty="0"/>
              <a:t>);        </a:t>
            </a:r>
          </a:p>
          <a:p>
            <a:pPr>
              <a:buFontTx/>
              <a:buNone/>
            </a:pPr>
            <a:r>
              <a:rPr lang="en-US" altLang="en-US" sz="2800" b="0" dirty="0"/>
              <a:t>p=p+1;        </a:t>
            </a:r>
          </a:p>
          <a:p>
            <a:pPr>
              <a:buFontTx/>
              <a:buNone/>
            </a:pPr>
            <a:r>
              <a:rPr lang="en-US" altLang="en-US" sz="2800" b="0" dirty="0" err="1"/>
              <a:t>printf</a:t>
            </a:r>
            <a:r>
              <a:rPr lang="en-US" altLang="en-US" sz="2800" b="0" dirty="0"/>
              <a:t>("After increment: Address of p variable is %u \</a:t>
            </a:r>
            <a:r>
              <a:rPr lang="en-US" altLang="en-US" sz="2800" b="0" dirty="0" err="1"/>
              <a:t>n",p</a:t>
            </a:r>
            <a:r>
              <a:rPr lang="en-US" altLang="en-US" sz="2800" b="0" dirty="0"/>
              <a:t>); </a:t>
            </a:r>
          </a:p>
          <a:p>
            <a:pPr>
              <a:buFontTx/>
              <a:buNone/>
            </a:pPr>
            <a:r>
              <a:rPr lang="en-US" altLang="en-US" sz="2800" b="0" dirty="0"/>
              <a:t>// in our case, p will get incremented by 4 bytes.      </a:t>
            </a:r>
          </a:p>
          <a:p>
            <a:pPr>
              <a:buFontTx/>
              <a:buNone/>
            </a:pPr>
            <a:r>
              <a:rPr lang="en-US" altLang="en-US" sz="2800" b="0" dirty="0"/>
              <a:t>}    </a:t>
            </a:r>
          </a:p>
          <a:p>
            <a:endParaRPr lang="en-US" dirty="0"/>
          </a:p>
        </p:txBody>
      </p:sp>
    </p:spTree>
    <p:extLst>
      <p:ext uri="{BB962C8B-B14F-4D97-AF65-F5344CB8AC3E}">
        <p14:creationId xmlns:p14="http://schemas.microsoft.com/office/powerpoint/2010/main" val="3856908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CDAD-8943-4C50-A9BC-BBE2C1585923}"/>
              </a:ext>
            </a:extLst>
          </p:cNvPr>
          <p:cNvSpPr>
            <a:spLocks noGrp="1"/>
          </p:cNvSpPr>
          <p:nvPr>
            <p:ph type="title"/>
          </p:nvPr>
        </p:nvSpPr>
        <p:spPr>
          <a:xfrm>
            <a:off x="457200" y="533400"/>
            <a:ext cx="8229600" cy="838200"/>
          </a:xfrm>
        </p:spPr>
        <p:txBody>
          <a:bodyPr/>
          <a:lstStyle/>
          <a:p>
            <a:r>
              <a:rPr lang="en-US" dirty="0"/>
              <a:t>Incrementing Pointer in an array</a:t>
            </a:r>
          </a:p>
        </p:txBody>
      </p:sp>
      <p:sp>
        <p:nvSpPr>
          <p:cNvPr id="3" name="Content Placeholder 2">
            <a:extLst>
              <a:ext uri="{FF2B5EF4-FFF2-40B4-BE49-F238E27FC236}">
                <a16:creationId xmlns:a16="http://schemas.microsoft.com/office/drawing/2014/main" id="{E64DC493-61A4-445E-A36E-C69DB0A22AD2}"/>
              </a:ext>
            </a:extLst>
          </p:cNvPr>
          <p:cNvSpPr>
            <a:spLocks noGrp="1"/>
          </p:cNvSpPr>
          <p:nvPr>
            <p:ph idx="1"/>
          </p:nvPr>
        </p:nvSpPr>
        <p:spPr>
          <a:xfrm>
            <a:off x="457200" y="1447800"/>
            <a:ext cx="8229600" cy="5126736"/>
          </a:xfrm>
        </p:spPr>
        <p:txBody>
          <a:bodyPr>
            <a:normAutofit fontScale="92500" lnSpcReduction="20000"/>
          </a:bodyPr>
          <a:lstStyle/>
          <a:p>
            <a:pPr>
              <a:buFontTx/>
              <a:buNone/>
            </a:pPr>
            <a:r>
              <a:rPr lang="en-US" altLang="en-US" sz="2800" b="0" dirty="0"/>
              <a:t>#include&lt;stdio.h&gt;  </a:t>
            </a:r>
          </a:p>
          <a:p>
            <a:pPr>
              <a:buFontTx/>
              <a:buNone/>
            </a:pPr>
            <a:r>
              <a:rPr lang="en-US" altLang="en-US" sz="2800" dirty="0"/>
              <a:t>void</a:t>
            </a:r>
            <a:r>
              <a:rPr lang="en-US" altLang="en-US" sz="2800" b="0" dirty="0"/>
              <a:t> main ()  </a:t>
            </a:r>
          </a:p>
          <a:p>
            <a:pPr>
              <a:buFontTx/>
              <a:buNone/>
            </a:pPr>
            <a:r>
              <a:rPr lang="en-US" altLang="en-US" sz="2800" b="0" dirty="0"/>
              <a:t>{  </a:t>
            </a:r>
          </a:p>
          <a:p>
            <a:pPr>
              <a:buFontTx/>
              <a:buNone/>
            </a:pPr>
            <a:r>
              <a:rPr lang="en-US" altLang="en-US" sz="2800" b="0" dirty="0"/>
              <a:t>    </a:t>
            </a:r>
            <a:r>
              <a:rPr lang="en-US" altLang="en-US" sz="2800" dirty="0"/>
              <a:t>int</a:t>
            </a:r>
            <a:r>
              <a:rPr lang="en-US" altLang="en-US" sz="2800" b="0" dirty="0"/>
              <a:t> </a:t>
            </a:r>
            <a:r>
              <a:rPr lang="en-US" altLang="en-US" sz="2800" b="0" dirty="0" err="1"/>
              <a:t>ar</a:t>
            </a:r>
            <a:r>
              <a:rPr lang="en-US" altLang="en-US" sz="2800" b="0" dirty="0"/>
              <a:t>[50], </a:t>
            </a:r>
            <a:r>
              <a:rPr lang="en-US" altLang="en-US" sz="2800" b="0" dirty="0" err="1"/>
              <a:t>i</a:t>
            </a:r>
            <a:r>
              <a:rPr lang="en-US" altLang="en-US" sz="2800" b="0" dirty="0"/>
              <a:t>;  </a:t>
            </a:r>
          </a:p>
          <a:p>
            <a:pPr>
              <a:buFontTx/>
              <a:buNone/>
            </a:pPr>
            <a:r>
              <a:rPr lang="en-US" altLang="en-US" sz="2800" b="0" dirty="0"/>
              <a:t>    </a:t>
            </a:r>
            <a:r>
              <a:rPr lang="en-US" altLang="en-US" sz="2800" dirty="0"/>
              <a:t>int</a:t>
            </a:r>
            <a:r>
              <a:rPr lang="en-US" altLang="en-US" sz="2800" b="0" dirty="0"/>
              <a:t> *p = </a:t>
            </a:r>
            <a:r>
              <a:rPr lang="en-US" altLang="en-US" sz="2800" b="0" dirty="0" err="1"/>
              <a:t>ar</a:t>
            </a:r>
            <a:r>
              <a:rPr lang="en-US" altLang="en-US" sz="2800" b="0" dirty="0"/>
              <a:t>;  </a:t>
            </a:r>
          </a:p>
          <a:p>
            <a:pPr>
              <a:buFontTx/>
              <a:buNone/>
            </a:pPr>
            <a:r>
              <a:rPr lang="en-US" altLang="en-US" sz="2800" b="0" dirty="0"/>
              <a:t>    </a:t>
            </a:r>
            <a:r>
              <a:rPr lang="en-US" altLang="en-US" sz="2800" b="0" dirty="0" err="1"/>
              <a:t>printf</a:t>
            </a:r>
            <a:r>
              <a:rPr lang="en-US" altLang="en-US" sz="2800" b="0" dirty="0"/>
              <a:t>(“Enter array elements...\n");</a:t>
            </a:r>
          </a:p>
          <a:p>
            <a:pPr>
              <a:buFontTx/>
              <a:buNone/>
            </a:pPr>
            <a:r>
              <a:rPr lang="en-US" altLang="en-US" sz="2800" b="0" dirty="0"/>
              <a:t>	</a:t>
            </a:r>
            <a:r>
              <a:rPr lang="en-US" altLang="en-US" sz="2800" b="0" dirty="0" err="1"/>
              <a:t>scanf</a:t>
            </a:r>
            <a:r>
              <a:rPr lang="en-US" altLang="en-US" sz="2800" b="0" dirty="0"/>
              <a:t>(“%d“, &amp;</a:t>
            </a:r>
            <a:r>
              <a:rPr lang="en-US" altLang="en-US" sz="2800" b="0" dirty="0" err="1"/>
              <a:t>ar</a:t>
            </a:r>
            <a:r>
              <a:rPr lang="en-US" altLang="en-US" sz="2800" b="0" dirty="0"/>
              <a:t>[</a:t>
            </a:r>
            <a:r>
              <a:rPr lang="en-US" altLang="en-US" sz="2800" b="0" dirty="0" err="1"/>
              <a:t>i</a:t>
            </a:r>
            <a:r>
              <a:rPr lang="en-US" altLang="en-US" sz="2800" b="0" dirty="0"/>
              <a:t>]);</a:t>
            </a:r>
          </a:p>
          <a:p>
            <a:pPr>
              <a:buFontTx/>
              <a:buNone/>
            </a:pPr>
            <a:r>
              <a:rPr lang="en-US" altLang="en-US" sz="2800" b="0" dirty="0"/>
              <a:t>    </a:t>
            </a:r>
            <a:r>
              <a:rPr lang="en-US" altLang="en-US" sz="2800" b="0" dirty="0" err="1"/>
              <a:t>printf</a:t>
            </a:r>
            <a:r>
              <a:rPr lang="en-US" altLang="en-US" sz="2800" b="0" dirty="0"/>
              <a:t>("printing array elements...\n");  </a:t>
            </a:r>
          </a:p>
          <a:p>
            <a:pPr>
              <a:buFontTx/>
              <a:buNone/>
            </a:pPr>
            <a:r>
              <a:rPr lang="en-US" altLang="en-US" sz="2800" b="0" dirty="0"/>
              <a:t>    </a:t>
            </a:r>
            <a:r>
              <a:rPr lang="en-US" altLang="en-US" sz="2800" dirty="0"/>
              <a:t>for</a:t>
            </a:r>
            <a:r>
              <a:rPr lang="en-US" altLang="en-US" sz="2800" b="0" dirty="0"/>
              <a:t>(</a:t>
            </a:r>
            <a:r>
              <a:rPr lang="en-US" altLang="en-US" sz="2800" b="0" dirty="0" err="1"/>
              <a:t>i</a:t>
            </a:r>
            <a:r>
              <a:rPr lang="en-US" altLang="en-US" sz="2800" b="0" dirty="0"/>
              <a:t> = 0; </a:t>
            </a:r>
            <a:r>
              <a:rPr lang="en-US" altLang="en-US" sz="2800" b="0" dirty="0" err="1"/>
              <a:t>i</a:t>
            </a:r>
            <a:r>
              <a:rPr lang="en-US" altLang="en-US" sz="2800" b="0" dirty="0"/>
              <a:t>&lt; 5; </a:t>
            </a:r>
            <a:r>
              <a:rPr lang="en-US" altLang="en-US" sz="2800" b="0" dirty="0" err="1"/>
              <a:t>i</a:t>
            </a:r>
            <a:r>
              <a:rPr lang="en-US" altLang="en-US" sz="2800" b="0" dirty="0"/>
              <a:t>++)  </a:t>
            </a:r>
          </a:p>
          <a:p>
            <a:pPr>
              <a:buFontTx/>
              <a:buNone/>
            </a:pPr>
            <a:r>
              <a:rPr lang="en-US" altLang="en-US" sz="2800" b="0" dirty="0"/>
              <a:t>    {  </a:t>
            </a:r>
          </a:p>
          <a:p>
            <a:pPr>
              <a:buFontTx/>
              <a:buNone/>
            </a:pPr>
            <a:r>
              <a:rPr lang="en-US" altLang="en-US" sz="2800" b="0" dirty="0"/>
              <a:t>        </a:t>
            </a:r>
            <a:r>
              <a:rPr lang="en-US" altLang="en-US" sz="2800" b="0" dirty="0" err="1"/>
              <a:t>printf</a:t>
            </a:r>
            <a:r>
              <a:rPr lang="en-US" altLang="en-US" sz="2800" b="0" dirty="0"/>
              <a:t>("%d  ",*(</a:t>
            </a:r>
            <a:r>
              <a:rPr lang="en-US" altLang="en-US" sz="2800" b="0" dirty="0" err="1"/>
              <a:t>p+i</a:t>
            </a:r>
            <a:r>
              <a:rPr lang="en-US" altLang="en-US" sz="2800" b="0" dirty="0"/>
              <a:t>));  </a:t>
            </a:r>
          </a:p>
          <a:p>
            <a:pPr>
              <a:buFontTx/>
              <a:buNone/>
            </a:pPr>
            <a:r>
              <a:rPr lang="en-US" altLang="en-US" sz="2800" b="0" dirty="0"/>
              <a:t>    }  </a:t>
            </a:r>
          </a:p>
          <a:p>
            <a:pPr>
              <a:buFontTx/>
              <a:buNone/>
            </a:pPr>
            <a:r>
              <a:rPr lang="en-US" altLang="en-US" sz="2800" b="0" dirty="0"/>
              <a:t>}  </a:t>
            </a:r>
          </a:p>
          <a:p>
            <a:endParaRPr lang="en-US" dirty="0"/>
          </a:p>
        </p:txBody>
      </p:sp>
    </p:spTree>
    <p:extLst>
      <p:ext uri="{BB962C8B-B14F-4D97-AF65-F5344CB8AC3E}">
        <p14:creationId xmlns:p14="http://schemas.microsoft.com/office/powerpoint/2010/main" val="3808335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10C9-47D6-4317-9168-18C75B2958D6}"/>
              </a:ext>
            </a:extLst>
          </p:cNvPr>
          <p:cNvSpPr>
            <a:spLocks noGrp="1"/>
          </p:cNvSpPr>
          <p:nvPr>
            <p:ph type="title"/>
          </p:nvPr>
        </p:nvSpPr>
        <p:spPr>
          <a:xfrm>
            <a:off x="457200" y="685800"/>
            <a:ext cx="8229600" cy="609600"/>
          </a:xfrm>
        </p:spPr>
        <p:txBody>
          <a:bodyPr>
            <a:normAutofit fontScale="90000"/>
          </a:bodyPr>
          <a:lstStyle/>
          <a:p>
            <a:r>
              <a:rPr lang="en-US" dirty="0"/>
              <a:t>Decrementing Pointer</a:t>
            </a:r>
          </a:p>
        </p:txBody>
      </p:sp>
      <p:sp>
        <p:nvSpPr>
          <p:cNvPr id="3" name="Content Placeholder 2">
            <a:extLst>
              <a:ext uri="{FF2B5EF4-FFF2-40B4-BE49-F238E27FC236}">
                <a16:creationId xmlns:a16="http://schemas.microsoft.com/office/drawing/2014/main" id="{5B14FF41-4EBD-4982-9093-801DB9027109}"/>
              </a:ext>
            </a:extLst>
          </p:cNvPr>
          <p:cNvSpPr>
            <a:spLocks noGrp="1"/>
          </p:cNvSpPr>
          <p:nvPr>
            <p:ph idx="1"/>
          </p:nvPr>
        </p:nvSpPr>
        <p:spPr>
          <a:xfrm>
            <a:off x="457200" y="1447800"/>
            <a:ext cx="8229600" cy="5126736"/>
          </a:xfrm>
        </p:spPr>
        <p:txBody>
          <a:bodyPr>
            <a:normAutofit fontScale="92500" lnSpcReduction="10000"/>
          </a:bodyPr>
          <a:lstStyle/>
          <a:p>
            <a:pPr>
              <a:buFontTx/>
              <a:buNone/>
            </a:pPr>
            <a:r>
              <a:rPr lang="en-US" altLang="en-US" sz="2800" b="0" dirty="0"/>
              <a:t>#include &lt;</a:t>
            </a:r>
            <a:r>
              <a:rPr lang="en-US" altLang="en-US" sz="2800" b="0" dirty="0" err="1"/>
              <a:t>stdio.h</a:t>
            </a:r>
            <a:r>
              <a:rPr lang="en-US" altLang="en-US" sz="2800" b="0" dirty="0"/>
              <a:t>&gt;            </a:t>
            </a:r>
          </a:p>
          <a:p>
            <a:pPr>
              <a:buFontTx/>
              <a:buNone/>
            </a:pPr>
            <a:r>
              <a:rPr lang="en-US" altLang="en-US" sz="2800" dirty="0"/>
              <a:t>void</a:t>
            </a:r>
            <a:r>
              <a:rPr lang="en-US" altLang="en-US" sz="2800" b="0" dirty="0"/>
              <a:t> main(){            </a:t>
            </a:r>
          </a:p>
          <a:p>
            <a:pPr>
              <a:buFontTx/>
              <a:buNone/>
            </a:pPr>
            <a:r>
              <a:rPr lang="en-US" altLang="en-US" sz="2800" dirty="0"/>
              <a:t>int</a:t>
            </a:r>
            <a:r>
              <a:rPr lang="en-US" altLang="en-US" sz="2800" b="0" dirty="0"/>
              <a:t> number=50;        </a:t>
            </a:r>
          </a:p>
          <a:p>
            <a:pPr>
              <a:buFontTx/>
              <a:buNone/>
            </a:pPr>
            <a:r>
              <a:rPr lang="en-US" altLang="en-US" sz="2800" dirty="0"/>
              <a:t>int</a:t>
            </a:r>
            <a:r>
              <a:rPr lang="en-US" altLang="en-US" sz="2800" b="0" dirty="0"/>
              <a:t> *p;		//pointer to int      </a:t>
            </a:r>
          </a:p>
          <a:p>
            <a:pPr>
              <a:buFontTx/>
              <a:buNone/>
            </a:pPr>
            <a:r>
              <a:rPr lang="en-US" altLang="en-US" sz="2800" b="0" dirty="0"/>
              <a:t>p=&amp;number;    //stores the address of number variable        </a:t>
            </a:r>
          </a:p>
          <a:p>
            <a:pPr>
              <a:buFontTx/>
              <a:buNone/>
            </a:pPr>
            <a:r>
              <a:rPr lang="en-US" altLang="en-US" sz="2800" b="0" dirty="0" err="1"/>
              <a:t>printf</a:t>
            </a:r>
            <a:r>
              <a:rPr lang="en-US" altLang="en-US" sz="2800" b="0" dirty="0"/>
              <a:t>("Address of p variable is %u \</a:t>
            </a:r>
            <a:r>
              <a:rPr lang="en-US" altLang="en-US" sz="2800" b="0" dirty="0" err="1"/>
              <a:t>n",p</a:t>
            </a:r>
            <a:r>
              <a:rPr lang="en-US" altLang="en-US" sz="2800" b="0" dirty="0"/>
              <a:t>);        </a:t>
            </a:r>
          </a:p>
          <a:p>
            <a:pPr>
              <a:buFontTx/>
              <a:buNone/>
            </a:pPr>
            <a:r>
              <a:rPr lang="en-US" altLang="en-US" sz="2800" b="0" dirty="0"/>
              <a:t>p=p-1;       </a:t>
            </a:r>
          </a:p>
          <a:p>
            <a:pPr>
              <a:buFontTx/>
              <a:buNone/>
            </a:pPr>
            <a:r>
              <a:rPr lang="en-US" altLang="en-US" sz="2800" b="0" dirty="0" err="1"/>
              <a:t>printf</a:t>
            </a:r>
            <a:r>
              <a:rPr lang="en-US" altLang="en-US" sz="2800" b="0" dirty="0"/>
              <a:t>("After decrement: Address of p variable is %u \</a:t>
            </a:r>
            <a:r>
              <a:rPr lang="en-US" altLang="en-US" sz="2800" b="0" dirty="0" err="1"/>
              <a:t>n",p</a:t>
            </a:r>
            <a:r>
              <a:rPr lang="en-US" altLang="en-US" sz="2800" b="0" dirty="0"/>
              <a:t>); </a:t>
            </a:r>
          </a:p>
          <a:p>
            <a:pPr>
              <a:buFontTx/>
              <a:buNone/>
            </a:pPr>
            <a:r>
              <a:rPr lang="en-US" altLang="en-US" sz="2800" b="0" dirty="0"/>
              <a:t>// P will now point to the </a:t>
            </a:r>
            <a:r>
              <a:rPr lang="en-US" altLang="en-US" sz="2800" b="0" dirty="0" err="1"/>
              <a:t>immidiate</a:t>
            </a:r>
            <a:r>
              <a:rPr lang="en-US" altLang="en-US" sz="2800" b="0" dirty="0"/>
              <a:t> previous location.         </a:t>
            </a:r>
          </a:p>
          <a:p>
            <a:pPr>
              <a:buFontTx/>
              <a:buNone/>
            </a:pPr>
            <a:r>
              <a:rPr lang="en-US" altLang="en-US" sz="2800" b="0" dirty="0"/>
              <a:t>}      </a:t>
            </a:r>
          </a:p>
          <a:p>
            <a:endParaRPr lang="en-US" dirty="0"/>
          </a:p>
        </p:txBody>
      </p:sp>
    </p:spTree>
    <p:extLst>
      <p:ext uri="{BB962C8B-B14F-4D97-AF65-F5344CB8AC3E}">
        <p14:creationId xmlns:p14="http://schemas.microsoft.com/office/powerpoint/2010/main" val="325898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Pointer Notation </a:t>
            </a:r>
            <a:br>
              <a:rPr lang="en-US" dirty="0"/>
            </a:br>
            <a:endParaRPr lang="en-US" dirty="0"/>
          </a:p>
        </p:txBody>
      </p:sp>
      <p:sp>
        <p:nvSpPr>
          <p:cNvPr id="3" name="Content Placeholder 2"/>
          <p:cNvSpPr>
            <a:spLocks noGrp="1"/>
          </p:cNvSpPr>
          <p:nvPr>
            <p:ph idx="1"/>
          </p:nvPr>
        </p:nvSpPr>
        <p:spPr>
          <a:xfrm>
            <a:off x="457200" y="1828800"/>
            <a:ext cx="8229600" cy="4745736"/>
          </a:xfrm>
        </p:spPr>
        <p:txBody>
          <a:bodyPr/>
          <a:lstStyle/>
          <a:p>
            <a:pPr>
              <a:buNone/>
            </a:pPr>
            <a:r>
              <a:rPr lang="en-US" dirty="0"/>
              <a:t>Consider the declaration, </a:t>
            </a:r>
          </a:p>
          <a:p>
            <a:pPr>
              <a:buNone/>
            </a:pPr>
            <a:endParaRPr lang="en-US" dirty="0"/>
          </a:p>
          <a:p>
            <a:pPr>
              <a:buNone/>
            </a:pPr>
            <a:r>
              <a:rPr lang="en-US" dirty="0"/>
              <a:t>int x = 32 ;</a:t>
            </a:r>
          </a:p>
          <a:p>
            <a:pPr>
              <a:buNone/>
            </a:pPr>
            <a:r>
              <a:rPr lang="en-US" dirty="0"/>
              <a:t> </a:t>
            </a:r>
          </a:p>
          <a:p>
            <a:pPr>
              <a:buNone/>
            </a:pPr>
            <a:r>
              <a:rPr lang="en-US" dirty="0"/>
              <a:t>This declaration tells the C compiler to: </a:t>
            </a:r>
          </a:p>
          <a:p>
            <a:pPr>
              <a:buNone/>
            </a:pPr>
            <a:r>
              <a:rPr lang="en-US" dirty="0"/>
              <a:t>(a) Reserve space in memory to hold the integer value. </a:t>
            </a:r>
          </a:p>
          <a:p>
            <a:pPr>
              <a:buNone/>
            </a:pPr>
            <a:r>
              <a:rPr lang="en-US" dirty="0"/>
              <a:t>(b) Associate the name x</a:t>
            </a:r>
            <a:r>
              <a:rPr lang="en-US" b="1" dirty="0"/>
              <a:t> </a:t>
            </a:r>
            <a:r>
              <a:rPr lang="en-US" dirty="0"/>
              <a:t>with this memory location. </a:t>
            </a:r>
          </a:p>
          <a:p>
            <a:pPr>
              <a:buNone/>
            </a:pPr>
            <a:r>
              <a:rPr lang="en-US" dirty="0"/>
              <a:t>(c) Store the value 32 at this location. </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8E41-FD28-4D85-AEBD-5EAFF61B0C9C}"/>
              </a:ext>
            </a:extLst>
          </p:cNvPr>
          <p:cNvSpPr>
            <a:spLocks noGrp="1"/>
          </p:cNvSpPr>
          <p:nvPr>
            <p:ph type="title"/>
          </p:nvPr>
        </p:nvSpPr>
        <p:spPr>
          <a:xfrm>
            <a:off x="457200" y="685800"/>
            <a:ext cx="8229600" cy="685800"/>
          </a:xfrm>
        </p:spPr>
        <p:txBody>
          <a:bodyPr>
            <a:normAutofit fontScale="90000"/>
          </a:bodyPr>
          <a:lstStyle/>
          <a:p>
            <a:r>
              <a:rPr lang="en-US" dirty="0"/>
              <a:t>Pointer Addition</a:t>
            </a:r>
          </a:p>
        </p:txBody>
      </p:sp>
      <p:sp>
        <p:nvSpPr>
          <p:cNvPr id="3" name="Content Placeholder 2">
            <a:extLst>
              <a:ext uri="{FF2B5EF4-FFF2-40B4-BE49-F238E27FC236}">
                <a16:creationId xmlns:a16="http://schemas.microsoft.com/office/drawing/2014/main" id="{C9756D5E-2AB0-4B5E-83E5-9883FE435012}"/>
              </a:ext>
            </a:extLst>
          </p:cNvPr>
          <p:cNvSpPr>
            <a:spLocks noGrp="1"/>
          </p:cNvSpPr>
          <p:nvPr>
            <p:ph idx="1"/>
          </p:nvPr>
        </p:nvSpPr>
        <p:spPr>
          <a:xfrm>
            <a:off x="457200" y="1752600"/>
            <a:ext cx="8229600" cy="4821936"/>
          </a:xfrm>
        </p:spPr>
        <p:txBody>
          <a:bodyPr>
            <a:normAutofit lnSpcReduction="10000"/>
          </a:bodyPr>
          <a:lstStyle/>
          <a:p>
            <a:pPr>
              <a:buFontTx/>
              <a:buNone/>
            </a:pPr>
            <a:r>
              <a:rPr lang="en-US" altLang="en-US" sz="2800" b="0" dirty="0"/>
              <a:t>#include&lt;stdio.h&gt;  </a:t>
            </a:r>
          </a:p>
          <a:p>
            <a:pPr>
              <a:buFontTx/>
              <a:buNone/>
            </a:pPr>
            <a:r>
              <a:rPr lang="en-US" altLang="en-US" sz="2800" b="0" dirty="0"/>
              <a:t>void main(){  </a:t>
            </a:r>
          </a:p>
          <a:p>
            <a:pPr>
              <a:buFontTx/>
              <a:buNone/>
            </a:pPr>
            <a:r>
              <a:rPr lang="en-US" altLang="en-US" sz="2800" dirty="0"/>
              <a:t>int</a:t>
            </a:r>
            <a:r>
              <a:rPr lang="en-US" altLang="en-US" sz="2800" b="0" dirty="0"/>
              <a:t> number=50;        </a:t>
            </a:r>
          </a:p>
          <a:p>
            <a:pPr>
              <a:buFontTx/>
              <a:buNone/>
            </a:pPr>
            <a:r>
              <a:rPr lang="en-US" altLang="en-US" sz="2800" dirty="0"/>
              <a:t>int</a:t>
            </a:r>
            <a:r>
              <a:rPr lang="en-US" altLang="en-US" sz="2800" b="0" dirty="0"/>
              <a:t> *p;//pointer to int      </a:t>
            </a:r>
          </a:p>
          <a:p>
            <a:pPr>
              <a:buFontTx/>
              <a:buNone/>
            </a:pPr>
            <a:r>
              <a:rPr lang="en-US" altLang="en-US" sz="2800" b="0" dirty="0"/>
              <a:t>p=&amp;number;	//stores the address of number variable        </a:t>
            </a:r>
          </a:p>
          <a:p>
            <a:pPr>
              <a:buFontTx/>
              <a:buNone/>
            </a:pPr>
            <a:r>
              <a:rPr lang="en-US" altLang="en-US" sz="2800" b="0" dirty="0" err="1"/>
              <a:t>printf</a:t>
            </a:r>
            <a:r>
              <a:rPr lang="en-US" altLang="en-US" sz="2800" b="0" dirty="0"/>
              <a:t>("Address of p variable is %u \</a:t>
            </a:r>
            <a:r>
              <a:rPr lang="en-US" altLang="en-US" sz="2800" b="0" dirty="0" err="1"/>
              <a:t>n",p</a:t>
            </a:r>
            <a:r>
              <a:rPr lang="en-US" altLang="en-US" sz="2800" b="0" dirty="0"/>
              <a:t>);        </a:t>
            </a:r>
          </a:p>
          <a:p>
            <a:pPr>
              <a:buFontTx/>
              <a:buNone/>
            </a:pPr>
            <a:r>
              <a:rPr lang="en-US" altLang="en-US" sz="2800" b="0" dirty="0"/>
              <a:t>p=p+3;   	//adding 3 to pointer variable    </a:t>
            </a:r>
          </a:p>
          <a:p>
            <a:pPr>
              <a:buFontTx/>
              <a:buNone/>
            </a:pPr>
            <a:r>
              <a:rPr lang="en-US" altLang="en-US" sz="2800" b="0" dirty="0" err="1"/>
              <a:t>printf</a:t>
            </a:r>
            <a:r>
              <a:rPr lang="en-US" altLang="en-US" sz="2800" b="0" dirty="0"/>
              <a:t>("After adding 3: Address of p variable is %u \</a:t>
            </a:r>
            <a:r>
              <a:rPr lang="en-US" altLang="en-US" sz="2800" b="0" dirty="0" err="1"/>
              <a:t>n",p</a:t>
            </a:r>
            <a:r>
              <a:rPr lang="en-US" altLang="en-US" sz="2800" b="0" dirty="0"/>
              <a:t>);    </a:t>
            </a:r>
          </a:p>
          <a:p>
            <a:pPr>
              <a:buFontTx/>
              <a:buNone/>
            </a:pPr>
            <a:r>
              <a:rPr lang="en-US" altLang="en-US" sz="2800" b="0" dirty="0"/>
              <a:t>}    </a:t>
            </a:r>
          </a:p>
          <a:p>
            <a:endParaRPr lang="en-US" dirty="0"/>
          </a:p>
        </p:txBody>
      </p:sp>
    </p:spTree>
    <p:extLst>
      <p:ext uri="{BB962C8B-B14F-4D97-AF65-F5344CB8AC3E}">
        <p14:creationId xmlns:p14="http://schemas.microsoft.com/office/powerpoint/2010/main" val="3637922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7043-6E2D-4EA1-B8D7-BE28F70E3FF0}"/>
              </a:ext>
            </a:extLst>
          </p:cNvPr>
          <p:cNvSpPr>
            <a:spLocks noGrp="1"/>
          </p:cNvSpPr>
          <p:nvPr>
            <p:ph type="title"/>
          </p:nvPr>
        </p:nvSpPr>
        <p:spPr>
          <a:xfrm>
            <a:off x="457200" y="609600"/>
            <a:ext cx="8229600" cy="1066800"/>
          </a:xfrm>
        </p:spPr>
        <p:txBody>
          <a:bodyPr/>
          <a:lstStyle/>
          <a:p>
            <a:r>
              <a:rPr lang="en-US" dirty="0"/>
              <a:t>Pointer Subtraction</a:t>
            </a:r>
          </a:p>
        </p:txBody>
      </p:sp>
      <p:sp>
        <p:nvSpPr>
          <p:cNvPr id="3" name="Content Placeholder 2">
            <a:extLst>
              <a:ext uri="{FF2B5EF4-FFF2-40B4-BE49-F238E27FC236}">
                <a16:creationId xmlns:a16="http://schemas.microsoft.com/office/drawing/2014/main" id="{01CEC073-9EC8-44ED-BC43-EDB3A297C43E}"/>
              </a:ext>
            </a:extLst>
          </p:cNvPr>
          <p:cNvSpPr>
            <a:spLocks noGrp="1"/>
          </p:cNvSpPr>
          <p:nvPr>
            <p:ph idx="1"/>
          </p:nvPr>
        </p:nvSpPr>
        <p:spPr>
          <a:xfrm>
            <a:off x="457200" y="1676400"/>
            <a:ext cx="8229600" cy="4934712"/>
          </a:xfrm>
        </p:spPr>
        <p:txBody>
          <a:bodyPr>
            <a:normAutofit lnSpcReduction="10000"/>
          </a:bodyPr>
          <a:lstStyle/>
          <a:p>
            <a:pPr>
              <a:buFontTx/>
              <a:buNone/>
            </a:pPr>
            <a:r>
              <a:rPr lang="en-US" altLang="en-US" sz="2800" b="0" dirty="0"/>
              <a:t>#include&lt;stdio.h&gt;  </a:t>
            </a:r>
          </a:p>
          <a:p>
            <a:pPr>
              <a:buFontTx/>
              <a:buNone/>
            </a:pPr>
            <a:r>
              <a:rPr lang="en-US" altLang="en-US" sz="2800" dirty="0"/>
              <a:t>void</a:t>
            </a:r>
            <a:r>
              <a:rPr lang="en-US" altLang="en-US" sz="2800" b="0" dirty="0"/>
              <a:t> main(){  </a:t>
            </a:r>
          </a:p>
          <a:p>
            <a:pPr>
              <a:buFontTx/>
              <a:buNone/>
            </a:pPr>
            <a:r>
              <a:rPr lang="en-US" altLang="en-US" sz="2800" dirty="0"/>
              <a:t>int</a:t>
            </a:r>
            <a:r>
              <a:rPr lang="en-US" altLang="en-US" sz="2800" b="0" dirty="0"/>
              <a:t> number=50;        </a:t>
            </a:r>
          </a:p>
          <a:p>
            <a:pPr>
              <a:buFontTx/>
              <a:buNone/>
            </a:pPr>
            <a:r>
              <a:rPr lang="en-US" altLang="en-US" sz="2800" dirty="0"/>
              <a:t>int</a:t>
            </a:r>
            <a:r>
              <a:rPr lang="en-US" altLang="en-US" sz="2800" b="0" dirty="0"/>
              <a:t> *p;//pointer to int      </a:t>
            </a:r>
          </a:p>
          <a:p>
            <a:pPr>
              <a:buFontTx/>
              <a:buNone/>
            </a:pPr>
            <a:r>
              <a:rPr lang="en-US" altLang="en-US" sz="2800" b="0" dirty="0"/>
              <a:t>p=&amp;number;//stores the address of number variable        </a:t>
            </a:r>
          </a:p>
          <a:p>
            <a:pPr>
              <a:buFontTx/>
              <a:buNone/>
            </a:pPr>
            <a:r>
              <a:rPr lang="en-US" altLang="en-US" sz="2800" b="0" dirty="0" err="1"/>
              <a:t>printf</a:t>
            </a:r>
            <a:r>
              <a:rPr lang="en-US" altLang="en-US" sz="2800" b="0" dirty="0"/>
              <a:t>("Address of p variable is %u \</a:t>
            </a:r>
            <a:r>
              <a:rPr lang="en-US" altLang="en-US" sz="2800" b="0" dirty="0" err="1"/>
              <a:t>n",p</a:t>
            </a:r>
            <a:r>
              <a:rPr lang="en-US" altLang="en-US" sz="2800" b="0" dirty="0"/>
              <a:t>);        </a:t>
            </a:r>
          </a:p>
          <a:p>
            <a:pPr>
              <a:buFontTx/>
              <a:buNone/>
            </a:pPr>
            <a:r>
              <a:rPr lang="en-US" altLang="en-US" sz="2800" b="0" dirty="0"/>
              <a:t>p=p-3; //subtracting 3 from pointer variable    </a:t>
            </a:r>
          </a:p>
          <a:p>
            <a:pPr>
              <a:buFontTx/>
              <a:buNone/>
            </a:pPr>
            <a:r>
              <a:rPr lang="en-US" altLang="en-US" sz="2800" b="0" dirty="0" err="1"/>
              <a:t>printf</a:t>
            </a:r>
            <a:r>
              <a:rPr lang="en-US" altLang="en-US" sz="2800" b="0" dirty="0"/>
              <a:t>("After subtracting 3: Address of p variable is %u \</a:t>
            </a:r>
            <a:r>
              <a:rPr lang="en-US" altLang="en-US" sz="2800" b="0" dirty="0" err="1"/>
              <a:t>n",p</a:t>
            </a:r>
            <a:r>
              <a:rPr lang="en-US" altLang="en-US" sz="2800" b="0" dirty="0"/>
              <a:t>);    </a:t>
            </a:r>
          </a:p>
          <a:p>
            <a:pPr>
              <a:buFontTx/>
              <a:buNone/>
            </a:pPr>
            <a:r>
              <a:rPr lang="en-US" altLang="en-US" sz="2800" b="0" dirty="0"/>
              <a:t>}    </a:t>
            </a:r>
          </a:p>
          <a:p>
            <a:endParaRPr lang="en-US" dirty="0"/>
          </a:p>
        </p:txBody>
      </p:sp>
    </p:spTree>
    <p:extLst>
      <p:ext uri="{BB962C8B-B14F-4D97-AF65-F5344CB8AC3E}">
        <p14:creationId xmlns:p14="http://schemas.microsoft.com/office/powerpoint/2010/main" val="1931830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normAutofit fontScale="90000"/>
          </a:bodyPr>
          <a:lstStyle/>
          <a:p>
            <a:r>
              <a:rPr lang="en-US" b="1" u="sng" dirty="0"/>
              <a:t>Benefits(use) of pointers</a:t>
            </a:r>
            <a:br>
              <a:rPr lang="en-US" dirty="0"/>
            </a:br>
            <a:r>
              <a:rPr lang="en-US" dirty="0"/>
              <a:t> </a:t>
            </a:r>
            <a:br>
              <a:rPr lang="en-US" dirty="0"/>
            </a:br>
            <a:endParaRPr lang="en-US" dirty="0"/>
          </a:p>
        </p:txBody>
      </p:sp>
      <p:sp>
        <p:nvSpPr>
          <p:cNvPr id="3" name="Content Placeholder 2"/>
          <p:cNvSpPr>
            <a:spLocks noGrp="1"/>
          </p:cNvSpPr>
          <p:nvPr>
            <p:ph idx="1"/>
          </p:nvPr>
        </p:nvSpPr>
        <p:spPr>
          <a:xfrm>
            <a:off x="457200" y="1295400"/>
            <a:ext cx="8229600" cy="5279136"/>
          </a:xfrm>
        </p:spPr>
        <p:txBody>
          <a:bodyPr>
            <a:normAutofit fontScale="92500"/>
          </a:bodyPr>
          <a:lstStyle/>
          <a:p>
            <a:pPr lvl="0"/>
            <a:r>
              <a:rPr lang="en-US" dirty="0"/>
              <a:t>Pointers provide direct access to memory</a:t>
            </a:r>
          </a:p>
          <a:p>
            <a:pPr lvl="0"/>
            <a:r>
              <a:rPr lang="en-US" dirty="0"/>
              <a:t>Pointers provide a way to return more than one value to the functions</a:t>
            </a:r>
          </a:p>
          <a:p>
            <a:pPr lvl="0"/>
            <a:r>
              <a:rPr lang="en-US" dirty="0"/>
              <a:t>Reduces the execution time of the program</a:t>
            </a:r>
          </a:p>
          <a:p>
            <a:pPr lvl="0"/>
            <a:r>
              <a:rPr lang="en-US" dirty="0"/>
              <a:t>Provides an alternate way to access array elements</a:t>
            </a:r>
          </a:p>
          <a:p>
            <a:pPr lvl="0"/>
            <a:r>
              <a:rPr lang="en-US" dirty="0"/>
              <a:t>Pointers allows us to perform dynamic memory allocation and de-allocation.</a:t>
            </a:r>
          </a:p>
          <a:p>
            <a:pPr lvl="0"/>
            <a:r>
              <a:rPr lang="en-US" dirty="0"/>
              <a:t>Pointers helps us to build complex data structures like linked list, stack, queues, trees, graphs etc.</a:t>
            </a:r>
          </a:p>
          <a:p>
            <a:pPr lvl="0"/>
            <a:r>
              <a:rPr lang="en-US" dirty="0"/>
              <a:t>Pointers allows us to resize the dynamically allocated memory block.</a:t>
            </a:r>
          </a:p>
          <a:p>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Drawbacks of pointers</a:t>
            </a:r>
            <a:br>
              <a:rPr lang="en-US" dirty="0"/>
            </a:br>
            <a:endParaRPr lang="en-US" dirty="0"/>
          </a:p>
        </p:txBody>
      </p:sp>
      <p:sp>
        <p:nvSpPr>
          <p:cNvPr id="3" name="Content Placeholder 2"/>
          <p:cNvSpPr>
            <a:spLocks noGrp="1"/>
          </p:cNvSpPr>
          <p:nvPr>
            <p:ph idx="1"/>
          </p:nvPr>
        </p:nvSpPr>
        <p:spPr/>
        <p:txBody>
          <a:bodyPr/>
          <a:lstStyle/>
          <a:p>
            <a:pPr lvl="0"/>
            <a:r>
              <a:rPr lang="en-US" dirty="0"/>
              <a:t>Dynamically allocated block needs to be freed explicitly.  </a:t>
            </a:r>
            <a:endParaRPr lang="en-US"/>
          </a:p>
          <a:p>
            <a:pPr lvl="0"/>
            <a:r>
              <a:rPr lang="en-US"/>
              <a:t>Otherwise</a:t>
            </a:r>
            <a:r>
              <a:rPr lang="en-US" dirty="0"/>
              <a:t>, it would lead to memory leak.</a:t>
            </a:r>
          </a:p>
          <a:p>
            <a:pPr lvl="0"/>
            <a:r>
              <a:rPr lang="en-US" dirty="0"/>
              <a:t>Pointers are slower than normal variables.</a:t>
            </a:r>
          </a:p>
          <a:p>
            <a:pPr lvl="0"/>
            <a:r>
              <a:rPr lang="en-US" dirty="0"/>
              <a:t>If pointers are updated with incorrect values, it might lead to memory corruption.</a:t>
            </a:r>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06FC-CF26-4E03-AE5E-2D498A6FBB8B}"/>
              </a:ext>
            </a:extLst>
          </p:cNvPr>
          <p:cNvSpPr>
            <a:spLocks noGrp="1"/>
          </p:cNvSpPr>
          <p:nvPr>
            <p:ph type="title"/>
          </p:nvPr>
        </p:nvSpPr>
        <p:spPr>
          <a:xfrm>
            <a:off x="457200" y="1143000"/>
            <a:ext cx="5105400" cy="4419600"/>
          </a:xfrm>
        </p:spPr>
        <p:txBody>
          <a:bodyPr/>
          <a:lstStyle/>
          <a:p>
            <a:r>
              <a:rPr lang="en-US" dirty="0"/>
              <a:t>Dynamic Memory Allocation</a:t>
            </a:r>
            <a:br>
              <a:rPr lang="en-US" dirty="0"/>
            </a:br>
            <a:br>
              <a:rPr lang="en-US" dirty="0"/>
            </a:br>
            <a:endParaRPr lang="en-US" dirty="0"/>
          </a:p>
        </p:txBody>
      </p:sp>
    </p:spTree>
    <p:extLst>
      <p:ext uri="{BB962C8B-B14F-4D97-AF65-F5344CB8AC3E}">
        <p14:creationId xmlns:p14="http://schemas.microsoft.com/office/powerpoint/2010/main" val="3751269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F596-9626-4E84-8B0D-55A0662995C0}"/>
              </a:ext>
            </a:extLst>
          </p:cNvPr>
          <p:cNvSpPr>
            <a:spLocks noGrp="1"/>
          </p:cNvSpPr>
          <p:nvPr>
            <p:ph type="title"/>
          </p:nvPr>
        </p:nvSpPr>
        <p:spPr>
          <a:xfrm>
            <a:off x="457200" y="762000"/>
            <a:ext cx="8229600" cy="914400"/>
          </a:xfrm>
        </p:spPr>
        <p:txBody>
          <a:bodyPr/>
          <a:lstStyle/>
          <a:p>
            <a:r>
              <a:rPr lang="en-US" dirty="0"/>
              <a:t>Basic Idea</a:t>
            </a:r>
          </a:p>
        </p:txBody>
      </p:sp>
      <p:sp>
        <p:nvSpPr>
          <p:cNvPr id="3" name="Content Placeholder 2">
            <a:extLst>
              <a:ext uri="{FF2B5EF4-FFF2-40B4-BE49-F238E27FC236}">
                <a16:creationId xmlns:a16="http://schemas.microsoft.com/office/drawing/2014/main" id="{D4D84796-FE38-45D2-9B56-91BE6FD2EAAC}"/>
              </a:ext>
            </a:extLst>
          </p:cNvPr>
          <p:cNvSpPr>
            <a:spLocks noGrp="1"/>
          </p:cNvSpPr>
          <p:nvPr>
            <p:ph idx="1"/>
          </p:nvPr>
        </p:nvSpPr>
        <p:spPr>
          <a:xfrm>
            <a:off x="457200" y="1676400"/>
            <a:ext cx="8229600" cy="4898136"/>
          </a:xfrm>
        </p:spPr>
        <p:txBody>
          <a:bodyPr>
            <a:normAutofit lnSpcReduction="10000"/>
          </a:bodyPr>
          <a:lstStyle/>
          <a:p>
            <a:pPr algn="just" eaLnBrk="1" hangingPunct="1"/>
            <a:r>
              <a:rPr lang="en-US" altLang="en-US" sz="2800" dirty="0"/>
              <a:t>Dynamic Memory Allocation</a:t>
            </a:r>
            <a:r>
              <a:rPr lang="en-US" altLang="en-US" sz="2800" b="0" dirty="0"/>
              <a:t> can be defined as a procedure in which the size of a data structure (like Array) is changed during the runtime.</a:t>
            </a:r>
          </a:p>
          <a:p>
            <a:pPr algn="just"/>
            <a:r>
              <a:rPr lang="en-US" altLang="en-US" sz="2800" b="0" dirty="0"/>
              <a:t>There are 4 library functions provided by C defined under </a:t>
            </a:r>
            <a:r>
              <a:rPr lang="en-US" altLang="en-US" sz="2800" dirty="0"/>
              <a:t>&lt;</a:t>
            </a:r>
            <a:r>
              <a:rPr lang="en-US" altLang="en-US" sz="2800" dirty="0" err="1"/>
              <a:t>stdlib.h</a:t>
            </a:r>
            <a:r>
              <a:rPr lang="en-US" altLang="en-US" sz="2800" dirty="0"/>
              <a:t>&gt;</a:t>
            </a:r>
            <a:r>
              <a:rPr lang="en-US" altLang="en-US" sz="2800" b="0" dirty="0"/>
              <a:t> header file to facilitate dynamic memory allocation in C programming. </a:t>
            </a:r>
          </a:p>
          <a:p>
            <a:pPr algn="just">
              <a:buFontTx/>
              <a:buNone/>
            </a:pPr>
            <a:r>
              <a:rPr lang="en-US" altLang="en-US" sz="2800" b="0" dirty="0"/>
              <a:t>They are:</a:t>
            </a:r>
          </a:p>
          <a:p>
            <a:pPr algn="just"/>
            <a:r>
              <a:rPr lang="en-US" altLang="en-US" sz="2800" b="0" dirty="0"/>
              <a:t>malloc() – memory allocation</a:t>
            </a:r>
          </a:p>
          <a:p>
            <a:pPr algn="just"/>
            <a:r>
              <a:rPr lang="en-US" altLang="en-US" sz="2800" b="0" dirty="0" err="1"/>
              <a:t>calloc</a:t>
            </a:r>
            <a:r>
              <a:rPr lang="en-US" altLang="en-US" sz="2800" b="0" dirty="0"/>
              <a:t>()- contiguous allocation</a:t>
            </a:r>
          </a:p>
          <a:p>
            <a:pPr algn="just"/>
            <a:r>
              <a:rPr lang="en-US" altLang="en-US" sz="2800" b="0" dirty="0"/>
              <a:t>free()</a:t>
            </a:r>
          </a:p>
          <a:p>
            <a:pPr algn="just"/>
            <a:r>
              <a:rPr lang="en-US" altLang="en-US" sz="2800" b="0" dirty="0" err="1"/>
              <a:t>realloc</a:t>
            </a:r>
            <a:r>
              <a:rPr lang="en-US" altLang="en-US" sz="2800" b="0" dirty="0"/>
              <a:t>() – re-allocation</a:t>
            </a:r>
          </a:p>
          <a:p>
            <a:pPr algn="just"/>
            <a:endParaRPr lang="en-US" dirty="0"/>
          </a:p>
        </p:txBody>
      </p:sp>
    </p:spTree>
    <p:extLst>
      <p:ext uri="{BB962C8B-B14F-4D97-AF65-F5344CB8AC3E}">
        <p14:creationId xmlns:p14="http://schemas.microsoft.com/office/powerpoint/2010/main" val="3293314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F2E6-1497-4C36-B8E3-54BFB290FD91}"/>
              </a:ext>
            </a:extLst>
          </p:cNvPr>
          <p:cNvSpPr>
            <a:spLocks noGrp="1"/>
          </p:cNvSpPr>
          <p:nvPr>
            <p:ph type="title"/>
          </p:nvPr>
        </p:nvSpPr>
        <p:spPr>
          <a:xfrm>
            <a:off x="445477" y="685800"/>
            <a:ext cx="8229600" cy="685800"/>
          </a:xfrm>
        </p:spPr>
        <p:txBody>
          <a:bodyPr>
            <a:normAutofit fontScale="90000"/>
          </a:bodyPr>
          <a:lstStyle/>
          <a:p>
            <a:r>
              <a:rPr lang="en-US" dirty="0"/>
              <a:t>Malloc()</a:t>
            </a:r>
          </a:p>
        </p:txBody>
      </p:sp>
      <p:sp>
        <p:nvSpPr>
          <p:cNvPr id="3" name="Content Placeholder 2">
            <a:extLst>
              <a:ext uri="{FF2B5EF4-FFF2-40B4-BE49-F238E27FC236}">
                <a16:creationId xmlns:a16="http://schemas.microsoft.com/office/drawing/2014/main" id="{7EFBDBCF-8CBD-4D84-98CA-3D505CACE614}"/>
              </a:ext>
            </a:extLst>
          </p:cNvPr>
          <p:cNvSpPr>
            <a:spLocks noGrp="1"/>
          </p:cNvSpPr>
          <p:nvPr>
            <p:ph idx="1"/>
          </p:nvPr>
        </p:nvSpPr>
        <p:spPr>
          <a:xfrm>
            <a:off x="457200" y="1371600"/>
            <a:ext cx="8229600" cy="5202936"/>
          </a:xfrm>
        </p:spPr>
        <p:txBody>
          <a:bodyPr>
            <a:normAutofit fontScale="92500" lnSpcReduction="10000"/>
          </a:bodyPr>
          <a:lstStyle/>
          <a:p>
            <a:pPr algn="just"/>
            <a:r>
              <a:rPr lang="en-US" altLang="en-US" sz="2800" b="0" dirty="0"/>
              <a:t>“malloc” or “memory allocation” method is used to dynamically allocate a single large block of memory with the specified size. </a:t>
            </a:r>
          </a:p>
          <a:p>
            <a:pPr algn="just"/>
            <a:r>
              <a:rPr lang="en-US" altLang="en-US" sz="2800" b="0" dirty="0"/>
              <a:t>It returns a pointer of type void which can be cast into a pointer of any form. </a:t>
            </a:r>
          </a:p>
          <a:p>
            <a:pPr algn="just"/>
            <a:r>
              <a:rPr lang="en-US" altLang="en-US" sz="2800" b="0" dirty="0"/>
              <a:t>It initializes each block with default garbage value.</a:t>
            </a:r>
          </a:p>
          <a:p>
            <a:pPr algn="just"/>
            <a:r>
              <a:rPr lang="en-US" altLang="en-US" sz="2800" b="0" dirty="0"/>
              <a:t>Syntax:</a:t>
            </a:r>
          </a:p>
          <a:p>
            <a:pPr algn="just">
              <a:buFontTx/>
              <a:buNone/>
            </a:pPr>
            <a:r>
              <a:rPr lang="en-US" altLang="en-US" sz="2800" b="0" dirty="0" err="1"/>
              <a:t>ptr</a:t>
            </a:r>
            <a:r>
              <a:rPr lang="en-US" altLang="en-US" sz="2800" b="0" dirty="0"/>
              <a:t> = (cast-type*) malloc(byte-size)</a:t>
            </a:r>
          </a:p>
          <a:p>
            <a:pPr algn="just">
              <a:buFontTx/>
              <a:buNone/>
            </a:pPr>
            <a:r>
              <a:rPr lang="en-US" altLang="en-US" sz="2800" b="0" dirty="0" err="1"/>
              <a:t>ptr</a:t>
            </a:r>
            <a:r>
              <a:rPr lang="en-US" altLang="en-US" sz="2800" b="0" dirty="0"/>
              <a:t> = (int*) malloc(100 * </a:t>
            </a:r>
            <a:r>
              <a:rPr lang="en-US" altLang="en-US" sz="2800" b="0" dirty="0" err="1"/>
              <a:t>sizeof</a:t>
            </a:r>
            <a:r>
              <a:rPr lang="en-US" altLang="en-US" sz="2800" b="0" dirty="0"/>
              <a:t>(int));</a:t>
            </a:r>
          </a:p>
          <a:p>
            <a:pPr algn="just"/>
            <a:r>
              <a:rPr lang="en-US" altLang="en-US" sz="2800" b="0" dirty="0"/>
              <a:t>Since the size of int is 4 bytes, this statement will allocate 400 bytes of memory. </a:t>
            </a:r>
          </a:p>
          <a:p>
            <a:pPr algn="just"/>
            <a:r>
              <a:rPr lang="en-US" altLang="en-US" sz="2800" b="0" dirty="0"/>
              <a:t>And, the pointer </a:t>
            </a:r>
            <a:r>
              <a:rPr lang="en-US" altLang="en-US" sz="2800" b="0" dirty="0" err="1"/>
              <a:t>ptr</a:t>
            </a:r>
            <a:r>
              <a:rPr lang="en-US" altLang="en-US" sz="2800" b="0" dirty="0"/>
              <a:t> holds the address of the first byte in the allocated memory.</a:t>
            </a:r>
          </a:p>
          <a:p>
            <a:pPr algn="just"/>
            <a:endParaRPr lang="en-US" dirty="0"/>
          </a:p>
        </p:txBody>
      </p:sp>
    </p:spTree>
    <p:extLst>
      <p:ext uri="{BB962C8B-B14F-4D97-AF65-F5344CB8AC3E}">
        <p14:creationId xmlns:p14="http://schemas.microsoft.com/office/powerpoint/2010/main" val="2090726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69C71-2214-43C7-B1C4-09E594D42396}"/>
              </a:ext>
            </a:extLst>
          </p:cNvPr>
          <p:cNvSpPr>
            <a:spLocks noGrp="1"/>
          </p:cNvSpPr>
          <p:nvPr>
            <p:ph idx="1"/>
          </p:nvPr>
        </p:nvSpPr>
        <p:spPr>
          <a:xfrm>
            <a:off x="457200" y="1066800"/>
            <a:ext cx="8229600" cy="5507736"/>
          </a:xfrm>
        </p:spPr>
        <p:txBody>
          <a:bodyPr/>
          <a:lstStyle/>
          <a:p>
            <a:pPr eaLnBrk="1" hangingPunct="1"/>
            <a:r>
              <a:rPr lang="en-US" altLang="en-US" dirty="0"/>
              <a:t>Examples</a:t>
            </a:r>
          </a:p>
          <a:p>
            <a:pPr lvl="1" eaLnBrk="1" hangingPunct="1">
              <a:buFontTx/>
              <a:buNone/>
            </a:pPr>
            <a:r>
              <a:rPr lang="en-US" altLang="en-US" dirty="0"/>
              <a:t>    </a:t>
            </a:r>
            <a:r>
              <a:rPr lang="en-US" altLang="en-US" sz="2800" dirty="0">
                <a:solidFill>
                  <a:srgbClr val="CC0000"/>
                </a:solidFill>
              </a:rPr>
              <a:t>p  =  (int *)  malloc (100 * </a:t>
            </a:r>
            <a:r>
              <a:rPr lang="en-US" altLang="en-US" sz="2800" dirty="0" err="1">
                <a:solidFill>
                  <a:srgbClr val="CC0000"/>
                </a:solidFill>
              </a:rPr>
              <a:t>sizeof</a:t>
            </a:r>
            <a:r>
              <a:rPr lang="en-US" altLang="en-US" sz="2800" dirty="0">
                <a:solidFill>
                  <a:srgbClr val="CC0000"/>
                </a:solidFill>
              </a:rPr>
              <a:t> (int)) ;</a:t>
            </a:r>
          </a:p>
          <a:p>
            <a:pPr lvl="2" eaLnBrk="1" hangingPunct="1"/>
            <a:r>
              <a:rPr lang="en-US" altLang="en-US" dirty="0"/>
              <a:t>A memory space equivalent to “100 times the size of an int” bytes is reserved.</a:t>
            </a:r>
          </a:p>
          <a:p>
            <a:pPr lvl="2" eaLnBrk="1" hangingPunct="1"/>
            <a:r>
              <a:rPr lang="en-US" altLang="en-US" dirty="0"/>
              <a:t>The address of the first byte of the allocated memory is assigned to the pointer p of type int.</a:t>
            </a:r>
          </a:p>
          <a:p>
            <a:endParaRPr lang="en-US" dirty="0"/>
          </a:p>
        </p:txBody>
      </p:sp>
      <p:pic>
        <p:nvPicPr>
          <p:cNvPr id="5" name="Picture 4">
            <a:extLst>
              <a:ext uri="{FF2B5EF4-FFF2-40B4-BE49-F238E27FC236}">
                <a16:creationId xmlns:a16="http://schemas.microsoft.com/office/drawing/2014/main" id="{D97F8537-C733-40E0-B8F1-AACA9B3F0DF6}"/>
              </a:ext>
            </a:extLst>
          </p:cNvPr>
          <p:cNvPicPr>
            <a:picLocks noChangeAspect="1"/>
          </p:cNvPicPr>
          <p:nvPr/>
        </p:nvPicPr>
        <p:blipFill>
          <a:blip r:embed="rId2"/>
          <a:stretch>
            <a:fillRect/>
          </a:stretch>
        </p:blipFill>
        <p:spPr>
          <a:xfrm>
            <a:off x="1981200" y="4038600"/>
            <a:ext cx="6091146" cy="1905000"/>
          </a:xfrm>
          <a:prstGeom prst="rect">
            <a:avLst/>
          </a:prstGeom>
        </p:spPr>
      </p:pic>
    </p:spTree>
    <p:extLst>
      <p:ext uri="{BB962C8B-B14F-4D97-AF65-F5344CB8AC3E}">
        <p14:creationId xmlns:p14="http://schemas.microsoft.com/office/powerpoint/2010/main" val="2469493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4212DA-21A6-4AB2-9018-AFAF92A55C29}"/>
              </a:ext>
            </a:extLst>
          </p:cNvPr>
          <p:cNvPicPr>
            <a:picLocks noGrp="1" noChangeAspect="1"/>
          </p:cNvPicPr>
          <p:nvPr>
            <p:ph idx="1"/>
          </p:nvPr>
        </p:nvPicPr>
        <p:blipFill>
          <a:blip r:embed="rId2"/>
          <a:stretch>
            <a:fillRect/>
          </a:stretch>
        </p:blipFill>
        <p:spPr>
          <a:xfrm>
            <a:off x="1214058" y="1066800"/>
            <a:ext cx="6715884" cy="2568575"/>
          </a:xfrm>
        </p:spPr>
      </p:pic>
      <p:pic>
        <p:nvPicPr>
          <p:cNvPr id="7" name="Picture 6">
            <a:extLst>
              <a:ext uri="{FF2B5EF4-FFF2-40B4-BE49-F238E27FC236}">
                <a16:creationId xmlns:a16="http://schemas.microsoft.com/office/drawing/2014/main" id="{EDD5B042-3A55-4D32-870B-8ADDD232FF8E}"/>
              </a:ext>
            </a:extLst>
          </p:cNvPr>
          <p:cNvPicPr>
            <a:picLocks noChangeAspect="1"/>
          </p:cNvPicPr>
          <p:nvPr/>
        </p:nvPicPr>
        <p:blipFill>
          <a:blip r:embed="rId3"/>
          <a:stretch>
            <a:fillRect/>
          </a:stretch>
        </p:blipFill>
        <p:spPr>
          <a:xfrm>
            <a:off x="1214057" y="3810000"/>
            <a:ext cx="6816671" cy="2209800"/>
          </a:xfrm>
          <a:prstGeom prst="rect">
            <a:avLst/>
          </a:prstGeom>
        </p:spPr>
      </p:pic>
    </p:spTree>
    <p:extLst>
      <p:ext uri="{BB962C8B-B14F-4D97-AF65-F5344CB8AC3E}">
        <p14:creationId xmlns:p14="http://schemas.microsoft.com/office/powerpoint/2010/main" val="684512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4C25-7DD5-48F8-BDB0-FE8AC7C6E7D6}"/>
              </a:ext>
            </a:extLst>
          </p:cNvPr>
          <p:cNvSpPr>
            <a:spLocks noGrp="1"/>
          </p:cNvSpPr>
          <p:nvPr>
            <p:ph type="title"/>
          </p:nvPr>
        </p:nvSpPr>
        <p:spPr>
          <a:xfrm>
            <a:off x="457200" y="762000"/>
            <a:ext cx="8229600" cy="762000"/>
          </a:xfrm>
        </p:spPr>
        <p:txBody>
          <a:bodyPr/>
          <a:lstStyle/>
          <a:p>
            <a:r>
              <a:rPr lang="en-US" dirty="0"/>
              <a:t>Example</a:t>
            </a:r>
          </a:p>
        </p:txBody>
      </p:sp>
      <p:sp>
        <p:nvSpPr>
          <p:cNvPr id="7" name="Content Placeholder 6">
            <a:extLst>
              <a:ext uri="{FF2B5EF4-FFF2-40B4-BE49-F238E27FC236}">
                <a16:creationId xmlns:a16="http://schemas.microsoft.com/office/drawing/2014/main" id="{BF95E1BB-32A4-497F-9E5B-CD3B45CE2EC9}"/>
              </a:ext>
            </a:extLst>
          </p:cNvPr>
          <p:cNvSpPr>
            <a:spLocks noGrp="1"/>
          </p:cNvSpPr>
          <p:nvPr>
            <p:ph idx="1"/>
          </p:nvPr>
        </p:nvSpPr>
        <p:spPr>
          <a:xfrm>
            <a:off x="457200" y="1524000"/>
            <a:ext cx="8229600" cy="5050536"/>
          </a:xfrm>
        </p:spPr>
        <p:txBody>
          <a:bodyPr>
            <a:normAutofit fontScale="92500" lnSpcReduction="10000"/>
          </a:bodyPr>
          <a:lstStyle/>
          <a:p>
            <a:pPr marL="109728" indent="0" eaLnBrk="1" hangingPunct="1">
              <a:buNone/>
            </a:pPr>
            <a:r>
              <a:rPr lang="en-US" altLang="en-US" dirty="0"/>
              <a:t>#include &lt;</a:t>
            </a:r>
            <a:r>
              <a:rPr lang="en-US" altLang="en-US" dirty="0" err="1"/>
              <a:t>stdio.h</a:t>
            </a:r>
            <a:r>
              <a:rPr lang="en-US" altLang="en-US" dirty="0"/>
              <a:t>&gt;</a:t>
            </a:r>
          </a:p>
          <a:p>
            <a:pPr marL="109728" indent="0" eaLnBrk="1" hangingPunct="1">
              <a:buNone/>
            </a:pPr>
            <a:endParaRPr lang="en-US" altLang="en-US" dirty="0"/>
          </a:p>
          <a:p>
            <a:pPr marL="109728" indent="0" eaLnBrk="1" hangingPunct="1">
              <a:buNone/>
            </a:pPr>
            <a:r>
              <a:rPr lang="en-US" altLang="en-US" dirty="0"/>
              <a:t>main()</a:t>
            </a:r>
          </a:p>
          <a:p>
            <a:pPr marL="109728" indent="0" eaLnBrk="1" hangingPunct="1">
              <a:buNone/>
            </a:pPr>
            <a:r>
              <a:rPr lang="en-US" altLang="en-US" dirty="0"/>
              <a:t>{</a:t>
            </a:r>
          </a:p>
          <a:p>
            <a:pPr marL="109728" indent="0" eaLnBrk="1" hangingPunct="1">
              <a:buNone/>
            </a:pPr>
            <a:r>
              <a:rPr lang="en-US" altLang="en-US" dirty="0"/>
              <a:t>  int </a:t>
            </a:r>
            <a:r>
              <a:rPr lang="en-US" altLang="en-US" dirty="0" err="1"/>
              <a:t>i,N</a:t>
            </a:r>
            <a:r>
              <a:rPr lang="en-US" altLang="en-US" dirty="0"/>
              <a:t>;</a:t>
            </a:r>
          </a:p>
          <a:p>
            <a:pPr marL="109728" indent="0" eaLnBrk="1" hangingPunct="1">
              <a:buNone/>
            </a:pPr>
            <a:r>
              <a:rPr lang="en-US" altLang="en-US" dirty="0"/>
              <a:t>  float *height;</a:t>
            </a:r>
          </a:p>
          <a:p>
            <a:pPr marL="109728" indent="0" eaLnBrk="1" hangingPunct="1">
              <a:buNone/>
            </a:pPr>
            <a:r>
              <a:rPr lang="en-US" altLang="en-US" dirty="0"/>
              <a:t>  float sum=0,avg;</a:t>
            </a:r>
          </a:p>
          <a:p>
            <a:pPr marL="109728" indent="0" eaLnBrk="1" hangingPunct="1">
              <a:buNone/>
            </a:pPr>
            <a:endParaRPr lang="en-US" altLang="en-US" dirty="0"/>
          </a:p>
          <a:p>
            <a:pPr marL="109728" indent="0" eaLnBrk="1" hangingPunct="1">
              <a:buNone/>
            </a:pPr>
            <a:r>
              <a:rPr lang="en-US" altLang="en-US" dirty="0"/>
              <a:t>  </a:t>
            </a:r>
            <a:r>
              <a:rPr lang="en-US" altLang="en-US" dirty="0" err="1"/>
              <a:t>printf</a:t>
            </a:r>
            <a:r>
              <a:rPr lang="en-US" altLang="en-US" dirty="0"/>
              <a:t>("Input the number of students. \n");</a:t>
            </a:r>
          </a:p>
          <a:p>
            <a:pPr marL="109728" indent="0" eaLnBrk="1" hangingPunct="1">
              <a:buNone/>
            </a:pPr>
            <a:r>
              <a:rPr lang="en-US" altLang="en-US" dirty="0"/>
              <a:t>  </a:t>
            </a:r>
            <a:r>
              <a:rPr lang="en-US" altLang="en-US" dirty="0" err="1"/>
              <a:t>scanf</a:t>
            </a:r>
            <a:r>
              <a:rPr lang="en-US" altLang="en-US" dirty="0"/>
              <a:t>("%</a:t>
            </a:r>
            <a:r>
              <a:rPr lang="en-US" altLang="en-US" dirty="0" err="1"/>
              <a:t>d",&amp;N</a:t>
            </a:r>
            <a:r>
              <a:rPr lang="en-US" altLang="en-US" dirty="0"/>
              <a:t>);</a:t>
            </a:r>
          </a:p>
          <a:p>
            <a:pPr marL="109728" indent="0" eaLnBrk="1" hangingPunct="1">
              <a:buNone/>
            </a:pPr>
            <a:endParaRPr lang="en-US" altLang="en-US" dirty="0"/>
          </a:p>
          <a:p>
            <a:pPr marL="109728" indent="0" eaLnBrk="1" hangingPunct="1">
              <a:buNone/>
            </a:pPr>
            <a:r>
              <a:rPr lang="en-US" altLang="en-US" dirty="0"/>
              <a:t>  </a:t>
            </a:r>
            <a:r>
              <a:rPr lang="en-US" altLang="en-US" dirty="0">
                <a:solidFill>
                  <a:srgbClr val="FF0000"/>
                </a:solidFill>
              </a:rPr>
              <a:t>height=(float *) malloc(N * </a:t>
            </a:r>
            <a:r>
              <a:rPr lang="en-US" altLang="en-US" dirty="0" err="1">
                <a:solidFill>
                  <a:srgbClr val="FF0000"/>
                </a:solidFill>
              </a:rPr>
              <a:t>sizeof</a:t>
            </a:r>
            <a:r>
              <a:rPr lang="en-US" altLang="en-US" dirty="0">
                <a:solidFill>
                  <a:srgbClr val="FF0000"/>
                </a:solidFill>
              </a:rPr>
              <a:t>(float));</a:t>
            </a:r>
          </a:p>
          <a:p>
            <a:endParaRPr lang="en-US" dirty="0"/>
          </a:p>
        </p:txBody>
      </p:sp>
    </p:spTree>
    <p:extLst>
      <p:ext uri="{BB962C8B-B14F-4D97-AF65-F5344CB8AC3E}">
        <p14:creationId xmlns:p14="http://schemas.microsoft.com/office/powerpoint/2010/main" val="390106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l="22000" t="48571" r="54344" b="29762"/>
          <a:stretch>
            <a:fillRect/>
          </a:stretch>
        </p:blipFill>
        <p:spPr bwMode="auto">
          <a:xfrm>
            <a:off x="1524000" y="1524000"/>
            <a:ext cx="5638800" cy="40386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E5CDE-10EC-40B0-8F87-C18EEFF04C31}"/>
              </a:ext>
            </a:extLst>
          </p:cNvPr>
          <p:cNvSpPr>
            <a:spLocks noGrp="1"/>
          </p:cNvSpPr>
          <p:nvPr>
            <p:ph idx="1"/>
          </p:nvPr>
        </p:nvSpPr>
        <p:spPr>
          <a:xfrm>
            <a:off x="457200" y="838200"/>
            <a:ext cx="8229600" cy="5736336"/>
          </a:xfrm>
        </p:spPr>
        <p:txBody>
          <a:bodyPr>
            <a:normAutofit lnSpcReduction="10000"/>
          </a:bodyPr>
          <a:lstStyle/>
          <a:p>
            <a:pPr marL="109728" indent="0" eaLnBrk="1" hangingPunct="1">
              <a:buNone/>
            </a:pPr>
            <a:r>
              <a:rPr lang="en-US" altLang="en-US" dirty="0" err="1"/>
              <a:t>printf</a:t>
            </a:r>
            <a:r>
              <a:rPr lang="en-US" altLang="en-US" dirty="0"/>
              <a:t>("Input heights for %d </a:t>
            </a:r>
          </a:p>
          <a:p>
            <a:pPr marL="109728" indent="0" eaLnBrk="1" hangingPunct="1">
              <a:buNone/>
            </a:pPr>
            <a:r>
              <a:rPr lang="en-US" altLang="en-US" dirty="0"/>
              <a:t>students \</a:t>
            </a:r>
            <a:r>
              <a:rPr lang="en-US" altLang="en-US" dirty="0" err="1"/>
              <a:t>n",N</a:t>
            </a:r>
            <a:r>
              <a:rPr lang="en-US" altLang="en-US" dirty="0"/>
              <a:t>);</a:t>
            </a:r>
          </a:p>
          <a:p>
            <a:pPr marL="109728" indent="0" eaLnBrk="1" hangingPunct="1">
              <a:buNone/>
            </a:pPr>
            <a:r>
              <a:rPr lang="en-US" altLang="en-US" dirty="0"/>
              <a:t>  for(</a:t>
            </a:r>
            <a:r>
              <a:rPr lang="en-US" altLang="en-US" dirty="0" err="1"/>
              <a:t>i</a:t>
            </a:r>
            <a:r>
              <a:rPr lang="en-US" altLang="en-US" dirty="0"/>
              <a:t>=0;i&lt;</a:t>
            </a:r>
            <a:r>
              <a:rPr lang="en-US" altLang="en-US" dirty="0" err="1"/>
              <a:t>N;i</a:t>
            </a:r>
            <a:r>
              <a:rPr lang="en-US" altLang="en-US" dirty="0"/>
              <a:t>++)</a:t>
            </a:r>
          </a:p>
          <a:p>
            <a:pPr marL="109728" indent="0" eaLnBrk="1" hangingPunct="1">
              <a:buNone/>
            </a:pPr>
            <a:r>
              <a:rPr lang="en-US" altLang="en-US" dirty="0"/>
              <a:t>   </a:t>
            </a:r>
            <a:r>
              <a:rPr lang="en-US" altLang="en-US" dirty="0" err="1"/>
              <a:t>scanf</a:t>
            </a:r>
            <a:r>
              <a:rPr lang="en-US" altLang="en-US" dirty="0"/>
              <a:t>("%</a:t>
            </a:r>
            <a:r>
              <a:rPr lang="en-US" altLang="en-US" dirty="0" err="1"/>
              <a:t>f",&amp;height</a:t>
            </a:r>
            <a:r>
              <a:rPr lang="en-US" altLang="en-US" dirty="0"/>
              <a:t>[</a:t>
            </a:r>
            <a:r>
              <a:rPr lang="en-US" altLang="en-US" dirty="0" err="1"/>
              <a:t>i</a:t>
            </a:r>
            <a:r>
              <a:rPr lang="en-US" altLang="en-US" dirty="0"/>
              <a:t>]);</a:t>
            </a:r>
          </a:p>
          <a:p>
            <a:pPr marL="109728" indent="0" eaLnBrk="1" hangingPunct="1">
              <a:buNone/>
            </a:pPr>
            <a:endParaRPr lang="en-US" altLang="en-US" dirty="0"/>
          </a:p>
          <a:p>
            <a:pPr marL="109728" indent="0" eaLnBrk="1" hangingPunct="1">
              <a:buNone/>
            </a:pPr>
            <a:r>
              <a:rPr lang="en-US" altLang="en-US" dirty="0"/>
              <a:t>  for(</a:t>
            </a:r>
            <a:r>
              <a:rPr lang="en-US" altLang="en-US" dirty="0" err="1"/>
              <a:t>i</a:t>
            </a:r>
            <a:r>
              <a:rPr lang="en-US" altLang="en-US" dirty="0"/>
              <a:t>=0;i&lt;</a:t>
            </a:r>
            <a:r>
              <a:rPr lang="en-US" altLang="en-US" dirty="0" err="1"/>
              <a:t>N;i</a:t>
            </a:r>
            <a:r>
              <a:rPr lang="en-US" altLang="en-US" dirty="0"/>
              <a:t>++)</a:t>
            </a:r>
          </a:p>
          <a:p>
            <a:pPr marL="109728" indent="0" eaLnBrk="1" hangingPunct="1">
              <a:buNone/>
            </a:pPr>
            <a:r>
              <a:rPr lang="en-US" altLang="en-US" dirty="0"/>
              <a:t>    sum+=height[</a:t>
            </a:r>
            <a:r>
              <a:rPr lang="en-US" altLang="en-US" dirty="0" err="1"/>
              <a:t>i</a:t>
            </a:r>
            <a:r>
              <a:rPr lang="en-US" altLang="en-US" dirty="0"/>
              <a:t>];</a:t>
            </a:r>
          </a:p>
          <a:p>
            <a:pPr marL="109728" indent="0" eaLnBrk="1" hangingPunct="1">
              <a:buNone/>
            </a:pPr>
            <a:endParaRPr lang="en-US" altLang="en-US" dirty="0"/>
          </a:p>
          <a:p>
            <a:pPr marL="109728" indent="0" eaLnBrk="1" hangingPunct="1">
              <a:buNone/>
            </a:pPr>
            <a:r>
              <a:rPr lang="en-US" altLang="en-US" dirty="0"/>
              <a:t>  avg=sum/(float) N;</a:t>
            </a:r>
          </a:p>
          <a:p>
            <a:pPr marL="109728" indent="0" eaLnBrk="1" hangingPunct="1">
              <a:buNone/>
            </a:pPr>
            <a:endParaRPr lang="en-US" altLang="en-US" dirty="0"/>
          </a:p>
          <a:p>
            <a:pPr marL="109728" indent="0" eaLnBrk="1" hangingPunct="1">
              <a:buNone/>
            </a:pPr>
            <a:r>
              <a:rPr lang="en-US" altLang="en-US" dirty="0"/>
              <a:t> </a:t>
            </a:r>
            <a:r>
              <a:rPr lang="en-US" altLang="en-US" dirty="0" err="1"/>
              <a:t>printf</a:t>
            </a:r>
            <a:r>
              <a:rPr lang="en-US" altLang="en-US" dirty="0"/>
              <a:t>("Average height= %f \n",</a:t>
            </a:r>
          </a:p>
          <a:p>
            <a:pPr marL="109728" indent="0" eaLnBrk="1" hangingPunct="1">
              <a:buNone/>
            </a:pPr>
            <a:r>
              <a:rPr lang="en-US" altLang="en-US" dirty="0"/>
              <a:t>avg);</a:t>
            </a:r>
          </a:p>
          <a:p>
            <a:pPr marL="109728" indent="0" eaLnBrk="1" hangingPunct="1">
              <a:buNone/>
            </a:pPr>
            <a:r>
              <a:rPr lang="en-US" altLang="en-US" dirty="0"/>
              <a:t>}</a:t>
            </a:r>
            <a:endParaRPr lang="en-US" dirty="0"/>
          </a:p>
        </p:txBody>
      </p:sp>
    </p:spTree>
    <p:extLst>
      <p:ext uri="{BB962C8B-B14F-4D97-AF65-F5344CB8AC3E}">
        <p14:creationId xmlns:p14="http://schemas.microsoft.com/office/powerpoint/2010/main" val="1446307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A2C3-0BC4-468E-ABBC-89295651132B}"/>
              </a:ext>
            </a:extLst>
          </p:cNvPr>
          <p:cNvSpPr>
            <a:spLocks noGrp="1"/>
          </p:cNvSpPr>
          <p:nvPr>
            <p:ph type="title"/>
          </p:nvPr>
        </p:nvSpPr>
        <p:spPr>
          <a:xfrm>
            <a:off x="457200" y="762000"/>
            <a:ext cx="8229600" cy="685800"/>
          </a:xfrm>
        </p:spPr>
        <p:txBody>
          <a:bodyPr>
            <a:normAutofit fontScale="90000"/>
          </a:bodyPr>
          <a:lstStyle/>
          <a:p>
            <a:r>
              <a:rPr lang="en-US" dirty="0"/>
              <a:t>Output</a:t>
            </a:r>
          </a:p>
        </p:txBody>
      </p:sp>
      <p:sp>
        <p:nvSpPr>
          <p:cNvPr id="3" name="Content Placeholder 2">
            <a:extLst>
              <a:ext uri="{FF2B5EF4-FFF2-40B4-BE49-F238E27FC236}">
                <a16:creationId xmlns:a16="http://schemas.microsoft.com/office/drawing/2014/main" id="{D9EFDB9D-DCDD-4BDB-93EB-31BFC9325F73}"/>
              </a:ext>
            </a:extLst>
          </p:cNvPr>
          <p:cNvSpPr>
            <a:spLocks noGrp="1"/>
          </p:cNvSpPr>
          <p:nvPr>
            <p:ph idx="1"/>
          </p:nvPr>
        </p:nvSpPr>
        <p:spPr>
          <a:xfrm>
            <a:off x="457200" y="1752600"/>
            <a:ext cx="8229600" cy="4821936"/>
          </a:xfrm>
        </p:spPr>
        <p:txBody>
          <a:bodyPr/>
          <a:lstStyle/>
          <a:p>
            <a:pPr marL="109728" indent="0" eaLnBrk="1" hangingPunct="1">
              <a:buNone/>
            </a:pPr>
            <a:r>
              <a:rPr lang="en-US" altLang="en-US" dirty="0"/>
              <a:t>Input the number of students. </a:t>
            </a:r>
          </a:p>
          <a:p>
            <a:pPr marL="109728" indent="0" eaLnBrk="1" hangingPunct="1">
              <a:buNone/>
            </a:pPr>
            <a:r>
              <a:rPr lang="en-US" altLang="en-US" dirty="0"/>
              <a:t>5</a:t>
            </a:r>
          </a:p>
          <a:p>
            <a:pPr marL="109728" indent="0" eaLnBrk="1" hangingPunct="1">
              <a:buNone/>
            </a:pPr>
            <a:r>
              <a:rPr lang="en-US" altLang="en-US" dirty="0"/>
              <a:t>Input heights for 5 students </a:t>
            </a:r>
          </a:p>
          <a:p>
            <a:pPr marL="109728" indent="0" eaLnBrk="1" hangingPunct="1">
              <a:buNone/>
            </a:pPr>
            <a:r>
              <a:rPr lang="en-US" altLang="en-US" dirty="0"/>
              <a:t>23 24 25 26 27</a:t>
            </a:r>
          </a:p>
          <a:p>
            <a:pPr marL="109728" indent="0" eaLnBrk="1" hangingPunct="1">
              <a:buNone/>
            </a:pPr>
            <a:r>
              <a:rPr lang="en-US" altLang="en-US" dirty="0"/>
              <a:t>Average height= 25.000000 </a:t>
            </a:r>
          </a:p>
          <a:p>
            <a:endParaRPr lang="en-US" dirty="0"/>
          </a:p>
        </p:txBody>
      </p:sp>
    </p:spTree>
    <p:extLst>
      <p:ext uri="{BB962C8B-B14F-4D97-AF65-F5344CB8AC3E}">
        <p14:creationId xmlns:p14="http://schemas.microsoft.com/office/powerpoint/2010/main" val="249255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D991-BA39-44C7-8AE6-3387F68B656E}"/>
              </a:ext>
            </a:extLst>
          </p:cNvPr>
          <p:cNvSpPr>
            <a:spLocks noGrp="1"/>
          </p:cNvSpPr>
          <p:nvPr>
            <p:ph type="title"/>
          </p:nvPr>
        </p:nvSpPr>
        <p:spPr>
          <a:xfrm>
            <a:off x="457200" y="838200"/>
            <a:ext cx="8229600" cy="838200"/>
          </a:xfrm>
        </p:spPr>
        <p:txBody>
          <a:bodyPr/>
          <a:lstStyle/>
          <a:p>
            <a:r>
              <a:rPr lang="en-US" dirty="0" err="1"/>
              <a:t>Calloc</a:t>
            </a:r>
            <a:r>
              <a:rPr lang="en-US" dirty="0"/>
              <a:t>()</a:t>
            </a:r>
          </a:p>
        </p:txBody>
      </p:sp>
      <p:sp>
        <p:nvSpPr>
          <p:cNvPr id="3" name="Content Placeholder 2">
            <a:extLst>
              <a:ext uri="{FF2B5EF4-FFF2-40B4-BE49-F238E27FC236}">
                <a16:creationId xmlns:a16="http://schemas.microsoft.com/office/drawing/2014/main" id="{92BA8BE9-4E10-458A-95E2-39E5118A928E}"/>
              </a:ext>
            </a:extLst>
          </p:cNvPr>
          <p:cNvSpPr>
            <a:spLocks noGrp="1"/>
          </p:cNvSpPr>
          <p:nvPr>
            <p:ph idx="1"/>
          </p:nvPr>
        </p:nvSpPr>
        <p:spPr/>
        <p:txBody>
          <a:bodyPr/>
          <a:lstStyle/>
          <a:p>
            <a:pPr algn="just" eaLnBrk="1" hangingPunct="1"/>
            <a:r>
              <a:rPr lang="en-US" altLang="en-US" sz="2800" b="0" dirty="0"/>
              <a:t>The </a:t>
            </a:r>
            <a:r>
              <a:rPr lang="en-US" altLang="en-US" sz="2800" dirty="0" err="1"/>
              <a:t>calloc</a:t>
            </a:r>
            <a:r>
              <a:rPr lang="en-US" altLang="en-US" sz="2800" dirty="0"/>
              <a:t>()</a:t>
            </a:r>
            <a:r>
              <a:rPr lang="en-US" altLang="en-US" sz="2800" b="0" dirty="0"/>
              <a:t> in C is a function used to allocate multiple blocks of memory having the same size. </a:t>
            </a:r>
          </a:p>
          <a:p>
            <a:pPr algn="just" eaLnBrk="1" hangingPunct="1"/>
            <a:r>
              <a:rPr lang="en-US" altLang="en-US" sz="2800" b="0" dirty="0"/>
              <a:t>It is a dynamic memory allocation function that allocates the memory space to complex data structures such as arrays and structures and returns a void pointer to the memory. </a:t>
            </a:r>
          </a:p>
          <a:p>
            <a:pPr algn="just" eaLnBrk="1" hangingPunct="1"/>
            <a:r>
              <a:rPr lang="en-US" altLang="en-US" sz="2800" b="0" dirty="0" err="1"/>
              <a:t>Calloc</a:t>
            </a:r>
            <a:r>
              <a:rPr lang="en-US" altLang="en-US" sz="2800" b="0" dirty="0"/>
              <a:t> stands for contiguous allocation.</a:t>
            </a:r>
            <a:endParaRPr lang="en-US" altLang="en-US" sz="2800" dirty="0"/>
          </a:p>
          <a:p>
            <a:pPr algn="just"/>
            <a:endParaRPr lang="en-US" dirty="0"/>
          </a:p>
        </p:txBody>
      </p:sp>
    </p:spTree>
    <p:extLst>
      <p:ext uri="{BB962C8B-B14F-4D97-AF65-F5344CB8AC3E}">
        <p14:creationId xmlns:p14="http://schemas.microsoft.com/office/powerpoint/2010/main" val="4053900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8ABE-9E01-4444-979A-B74465C0B983}"/>
              </a:ext>
            </a:extLst>
          </p:cNvPr>
          <p:cNvSpPr>
            <a:spLocks noGrp="1"/>
          </p:cNvSpPr>
          <p:nvPr>
            <p:ph type="title"/>
          </p:nvPr>
        </p:nvSpPr>
        <p:spPr>
          <a:xfrm>
            <a:off x="228600" y="381000"/>
            <a:ext cx="8229600" cy="381000"/>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A39E9C-E0D8-4269-BE7F-D51BA061E558}"/>
              </a:ext>
            </a:extLst>
          </p:cNvPr>
          <p:cNvSpPr>
            <a:spLocks noGrp="1"/>
          </p:cNvSpPr>
          <p:nvPr>
            <p:ph idx="1"/>
          </p:nvPr>
        </p:nvSpPr>
        <p:spPr>
          <a:xfrm>
            <a:off x="227428" y="910883"/>
            <a:ext cx="8229600" cy="5562600"/>
          </a:xfrm>
        </p:spPr>
        <p:txBody>
          <a:bodyPr>
            <a:noAutofit/>
          </a:bodyPr>
          <a:lstStyle/>
          <a:p>
            <a:pPr>
              <a:buFontTx/>
              <a:buNone/>
            </a:pPr>
            <a:r>
              <a:rPr lang="en-US" altLang="en-US" sz="1600" b="0" dirty="0"/>
              <a:t>#include&lt;stdio.h </a:t>
            </a:r>
          </a:p>
          <a:p>
            <a:pPr>
              <a:buFontTx/>
              <a:buNone/>
            </a:pPr>
            <a:r>
              <a:rPr lang="en-US" altLang="en-US" sz="1600" b="0" dirty="0"/>
              <a:t>#include&lt;stdlib.h&gt;  </a:t>
            </a:r>
          </a:p>
          <a:p>
            <a:pPr>
              <a:buFontTx/>
              <a:buNone/>
            </a:pPr>
            <a:r>
              <a:rPr lang="en-US" altLang="en-US" sz="1600" dirty="0"/>
              <a:t>void</a:t>
            </a:r>
            <a:r>
              <a:rPr lang="en-US" altLang="en-US" sz="1600" b="0" dirty="0"/>
              <a:t> main(){  </a:t>
            </a:r>
          </a:p>
          <a:p>
            <a:pPr>
              <a:buFontTx/>
              <a:buNone/>
            </a:pPr>
            <a:r>
              <a:rPr lang="en-US" altLang="en-US" sz="1600" b="0" dirty="0"/>
              <a:t> </a:t>
            </a:r>
            <a:r>
              <a:rPr lang="en-US" altLang="en-US" sz="1600" dirty="0"/>
              <a:t>int</a:t>
            </a:r>
            <a:r>
              <a:rPr lang="en-US" altLang="en-US" sz="1600" b="0" dirty="0"/>
              <a:t> </a:t>
            </a:r>
            <a:r>
              <a:rPr lang="en-US" altLang="en-US" sz="1600" b="0" dirty="0" err="1"/>
              <a:t>n,i</a:t>
            </a:r>
            <a:r>
              <a:rPr lang="en-US" altLang="en-US" sz="1600" b="0" dirty="0"/>
              <a:t>,*</a:t>
            </a:r>
            <a:r>
              <a:rPr lang="en-US" altLang="en-US" sz="1600" b="0" dirty="0" err="1"/>
              <a:t>ptr,sum</a:t>
            </a:r>
            <a:r>
              <a:rPr lang="en-US" altLang="en-US" sz="1600" b="0" dirty="0"/>
              <a:t>=0;    </a:t>
            </a:r>
          </a:p>
          <a:p>
            <a:pPr>
              <a:buFontTx/>
              <a:buNone/>
            </a:pPr>
            <a:r>
              <a:rPr lang="en-US" altLang="en-US" sz="1600" b="0" dirty="0"/>
              <a:t>    </a:t>
            </a:r>
            <a:r>
              <a:rPr lang="en-US" altLang="en-US" sz="1600" b="0" dirty="0" err="1"/>
              <a:t>printf</a:t>
            </a:r>
            <a:r>
              <a:rPr lang="en-US" altLang="en-US" sz="1600" b="0" dirty="0"/>
              <a:t>("Enter number of elements: ");    </a:t>
            </a:r>
          </a:p>
          <a:p>
            <a:pPr>
              <a:buFontTx/>
              <a:buNone/>
            </a:pPr>
            <a:r>
              <a:rPr lang="en-US" altLang="en-US" sz="1600" b="0" dirty="0"/>
              <a:t>    </a:t>
            </a:r>
            <a:r>
              <a:rPr lang="en-US" altLang="en-US" sz="1600" b="0" dirty="0" err="1"/>
              <a:t>scanf</a:t>
            </a:r>
            <a:r>
              <a:rPr lang="en-US" altLang="en-US" sz="1600" b="0" dirty="0"/>
              <a:t>("%</a:t>
            </a:r>
            <a:r>
              <a:rPr lang="en-US" altLang="en-US" sz="1600" b="0" dirty="0" err="1"/>
              <a:t>d",&amp;n</a:t>
            </a:r>
            <a:r>
              <a:rPr lang="en-US" altLang="en-US" sz="1600" b="0" dirty="0"/>
              <a:t>);    </a:t>
            </a:r>
          </a:p>
          <a:p>
            <a:pPr>
              <a:buFontTx/>
              <a:buNone/>
            </a:pPr>
            <a:r>
              <a:rPr lang="en-US" altLang="en-US" sz="1600" b="0" dirty="0"/>
              <a:t>    </a:t>
            </a:r>
            <a:r>
              <a:rPr lang="en-US" altLang="en-US" sz="1600" b="0" dirty="0" err="1"/>
              <a:t>ptr</a:t>
            </a:r>
            <a:r>
              <a:rPr lang="en-US" altLang="en-US" sz="1600" b="0" dirty="0"/>
              <a:t>=(</a:t>
            </a:r>
            <a:r>
              <a:rPr lang="en-US" altLang="en-US" sz="1600" dirty="0"/>
              <a:t>int</a:t>
            </a:r>
            <a:r>
              <a:rPr lang="en-US" altLang="en-US" sz="1600" b="0" dirty="0"/>
              <a:t>*)</a:t>
            </a:r>
            <a:r>
              <a:rPr lang="en-US" altLang="en-US" sz="1600" b="0" dirty="0" err="1"/>
              <a:t>calloc</a:t>
            </a:r>
            <a:r>
              <a:rPr lang="en-US" altLang="en-US" sz="1600" b="0" dirty="0"/>
              <a:t>(</a:t>
            </a:r>
            <a:r>
              <a:rPr lang="en-US" altLang="en-US" sz="1600" b="0" dirty="0" err="1"/>
              <a:t>n,</a:t>
            </a:r>
            <a:r>
              <a:rPr lang="en-US" altLang="en-US" sz="1600" dirty="0" err="1"/>
              <a:t>sizeof</a:t>
            </a:r>
            <a:r>
              <a:rPr lang="en-US" altLang="en-US" sz="1600" b="0" dirty="0"/>
              <a:t>(</a:t>
            </a:r>
            <a:r>
              <a:rPr lang="en-US" altLang="en-US" sz="1600" dirty="0"/>
              <a:t>int</a:t>
            </a:r>
            <a:r>
              <a:rPr lang="en-US" altLang="en-US" sz="1600" b="0" dirty="0"/>
              <a:t>));  //memory allocated using </a:t>
            </a:r>
            <a:r>
              <a:rPr lang="en-US" altLang="en-US" sz="1600" b="0" dirty="0" err="1"/>
              <a:t>calloc</a:t>
            </a:r>
            <a:r>
              <a:rPr lang="en-US" altLang="en-US" sz="1600" b="0" dirty="0"/>
              <a:t>    </a:t>
            </a:r>
          </a:p>
          <a:p>
            <a:pPr>
              <a:buFontTx/>
              <a:buNone/>
            </a:pPr>
            <a:r>
              <a:rPr lang="en-US" altLang="en-US" sz="1600" b="0" dirty="0"/>
              <a:t>    </a:t>
            </a:r>
            <a:r>
              <a:rPr lang="en-US" altLang="en-US" sz="1600" dirty="0"/>
              <a:t>if</a:t>
            </a:r>
            <a:r>
              <a:rPr lang="en-US" altLang="en-US" sz="1600" b="0" dirty="0"/>
              <a:t>(</a:t>
            </a:r>
            <a:r>
              <a:rPr lang="en-US" altLang="en-US" sz="1600" b="0" dirty="0" err="1"/>
              <a:t>ptr</a:t>
            </a:r>
            <a:r>
              <a:rPr lang="en-US" altLang="en-US" sz="1600" b="0" dirty="0"/>
              <a:t>==NULL)                         </a:t>
            </a:r>
          </a:p>
          <a:p>
            <a:pPr>
              <a:buFontTx/>
              <a:buNone/>
            </a:pPr>
            <a:r>
              <a:rPr lang="en-US" altLang="en-US" sz="1600" b="0" dirty="0"/>
              <a:t>    {    </a:t>
            </a:r>
          </a:p>
          <a:p>
            <a:pPr>
              <a:buFontTx/>
              <a:buNone/>
            </a:pPr>
            <a:r>
              <a:rPr lang="en-US" altLang="en-US" sz="1600" b="0" dirty="0"/>
              <a:t>        </a:t>
            </a:r>
            <a:r>
              <a:rPr lang="en-US" altLang="en-US" sz="1600" b="0" dirty="0" err="1"/>
              <a:t>printf</a:t>
            </a:r>
            <a:r>
              <a:rPr lang="en-US" altLang="en-US" sz="1600" b="0" dirty="0"/>
              <a:t>("Sorry! unable to allocate memory");    </a:t>
            </a:r>
          </a:p>
          <a:p>
            <a:pPr>
              <a:buFontTx/>
              <a:buNone/>
            </a:pPr>
            <a:r>
              <a:rPr lang="en-US" altLang="en-US" sz="1600" b="0" dirty="0"/>
              <a:t>        exit(0);    </a:t>
            </a:r>
          </a:p>
          <a:p>
            <a:pPr>
              <a:buFontTx/>
              <a:buNone/>
            </a:pPr>
            <a:r>
              <a:rPr lang="en-US" altLang="en-US" sz="1600" b="0" dirty="0"/>
              <a:t>    }    </a:t>
            </a:r>
          </a:p>
          <a:p>
            <a:pPr>
              <a:buFontTx/>
              <a:buNone/>
            </a:pPr>
            <a:r>
              <a:rPr lang="en-US" altLang="en-US" sz="1600" b="0" dirty="0"/>
              <a:t>    </a:t>
            </a:r>
            <a:r>
              <a:rPr lang="en-US" altLang="en-US" sz="1600" b="0" dirty="0" err="1"/>
              <a:t>printf</a:t>
            </a:r>
            <a:r>
              <a:rPr lang="en-US" altLang="en-US" sz="1600" b="0" dirty="0"/>
              <a:t>("Enter elements of array: ");    </a:t>
            </a:r>
          </a:p>
          <a:p>
            <a:pPr>
              <a:buFontTx/>
              <a:buNone/>
            </a:pPr>
            <a:r>
              <a:rPr lang="en-US" altLang="en-US" sz="1600" b="0" dirty="0"/>
              <a:t>    </a:t>
            </a:r>
            <a:r>
              <a:rPr lang="en-US" altLang="en-US" sz="1600" dirty="0"/>
              <a:t>for</a:t>
            </a:r>
            <a:r>
              <a:rPr lang="en-US" altLang="en-US" sz="1600" b="0" dirty="0"/>
              <a:t>(</a:t>
            </a:r>
            <a:r>
              <a:rPr lang="en-US" altLang="en-US" sz="1600" b="0" dirty="0" err="1"/>
              <a:t>i</a:t>
            </a:r>
            <a:r>
              <a:rPr lang="en-US" altLang="en-US" sz="1600" b="0" dirty="0"/>
              <a:t>=0;i&lt;n;++</a:t>
            </a:r>
            <a:r>
              <a:rPr lang="en-US" altLang="en-US" sz="1600" b="0" dirty="0" err="1"/>
              <a:t>i</a:t>
            </a:r>
            <a:r>
              <a:rPr lang="en-US" altLang="en-US" sz="1600" b="0" dirty="0"/>
              <a:t>)    </a:t>
            </a:r>
          </a:p>
          <a:p>
            <a:pPr>
              <a:buFontTx/>
              <a:buNone/>
            </a:pPr>
            <a:r>
              <a:rPr lang="en-US" altLang="en-US" sz="1600" b="0" dirty="0"/>
              <a:t>    {    </a:t>
            </a:r>
          </a:p>
          <a:p>
            <a:pPr>
              <a:buFontTx/>
              <a:buNone/>
            </a:pPr>
            <a:r>
              <a:rPr lang="en-US" altLang="en-US" sz="1600" b="0" dirty="0"/>
              <a:t>        </a:t>
            </a:r>
            <a:r>
              <a:rPr lang="en-US" altLang="en-US" sz="1600" b="0" dirty="0" err="1"/>
              <a:t>scanf</a:t>
            </a:r>
            <a:r>
              <a:rPr lang="en-US" altLang="en-US" sz="1600" b="0" dirty="0"/>
              <a:t>("%d",</a:t>
            </a:r>
            <a:r>
              <a:rPr lang="en-US" altLang="en-US" sz="1600" b="0" dirty="0" err="1"/>
              <a:t>ptr+i</a:t>
            </a:r>
            <a:r>
              <a:rPr lang="en-US" altLang="en-US" sz="1600" b="0" dirty="0"/>
              <a:t>);    </a:t>
            </a:r>
          </a:p>
          <a:p>
            <a:pPr>
              <a:buFontTx/>
              <a:buNone/>
            </a:pPr>
            <a:r>
              <a:rPr lang="en-US" altLang="en-US" sz="1600" b="0" dirty="0"/>
              <a:t>        sum+=*(</a:t>
            </a:r>
            <a:r>
              <a:rPr lang="en-US" altLang="en-US" sz="1600" b="0" dirty="0" err="1"/>
              <a:t>ptr+i</a:t>
            </a:r>
            <a:r>
              <a:rPr lang="en-US" altLang="en-US" sz="1600" b="0" dirty="0"/>
              <a:t>);    </a:t>
            </a:r>
          </a:p>
          <a:p>
            <a:pPr>
              <a:buFontTx/>
              <a:buNone/>
            </a:pPr>
            <a:r>
              <a:rPr lang="en-US" altLang="en-US" sz="1600" b="0" dirty="0"/>
              <a:t>    }    </a:t>
            </a:r>
          </a:p>
          <a:p>
            <a:pPr>
              <a:buFontTx/>
              <a:buNone/>
            </a:pPr>
            <a:r>
              <a:rPr lang="en-US" altLang="en-US" sz="1600" b="0" dirty="0"/>
              <a:t>    </a:t>
            </a:r>
            <a:r>
              <a:rPr lang="en-US" altLang="en-US" sz="1600" b="0" dirty="0" err="1"/>
              <a:t>printf</a:t>
            </a:r>
            <a:r>
              <a:rPr lang="en-US" altLang="en-US" sz="1600" b="0" dirty="0"/>
              <a:t>("Sum=%</a:t>
            </a:r>
            <a:r>
              <a:rPr lang="en-US" altLang="en-US" sz="1600" b="0" dirty="0" err="1"/>
              <a:t>d",sum</a:t>
            </a:r>
            <a:r>
              <a:rPr lang="en-US" altLang="en-US" sz="1600" b="0" dirty="0"/>
              <a:t>);    </a:t>
            </a:r>
          </a:p>
          <a:p>
            <a:pPr>
              <a:buFontTx/>
              <a:buNone/>
            </a:pPr>
            <a:r>
              <a:rPr lang="en-US" altLang="en-US" sz="1600" b="0" dirty="0"/>
              <a:t>    free(</a:t>
            </a:r>
            <a:r>
              <a:rPr lang="en-US" altLang="en-US" sz="1600" b="0" dirty="0" err="1"/>
              <a:t>ptr</a:t>
            </a:r>
            <a:r>
              <a:rPr lang="en-US" altLang="en-US" sz="1600" b="0" dirty="0"/>
              <a:t>);    </a:t>
            </a:r>
          </a:p>
          <a:p>
            <a:pPr>
              <a:buFontTx/>
              <a:buNone/>
            </a:pPr>
            <a:r>
              <a:rPr lang="en-US" altLang="en-US" sz="1600" b="0" dirty="0" err="1"/>
              <a:t>getch</a:t>
            </a:r>
            <a:r>
              <a:rPr lang="en-US" altLang="en-US" sz="1600" b="0" dirty="0"/>
              <a:t>();  }</a:t>
            </a:r>
          </a:p>
          <a:p>
            <a:pPr>
              <a:buFontTx/>
              <a:buNone/>
            </a:pPr>
            <a:r>
              <a:rPr lang="en-US" altLang="en-US" sz="1600" b="0" dirty="0"/>
              <a:t>    </a:t>
            </a:r>
            <a:endParaRPr lang="en-US" sz="1600" dirty="0"/>
          </a:p>
        </p:txBody>
      </p:sp>
    </p:spTree>
    <p:extLst>
      <p:ext uri="{BB962C8B-B14F-4D97-AF65-F5344CB8AC3E}">
        <p14:creationId xmlns:p14="http://schemas.microsoft.com/office/powerpoint/2010/main" val="1589829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2006BB-7769-4C40-9CBB-6D0554B7A866}"/>
              </a:ext>
            </a:extLst>
          </p:cNvPr>
          <p:cNvPicPr>
            <a:picLocks noChangeAspect="1"/>
          </p:cNvPicPr>
          <p:nvPr/>
        </p:nvPicPr>
        <p:blipFill>
          <a:blip r:embed="rId2"/>
          <a:stretch>
            <a:fillRect/>
          </a:stretch>
        </p:blipFill>
        <p:spPr>
          <a:xfrm>
            <a:off x="0" y="380999"/>
            <a:ext cx="8991600" cy="6610077"/>
          </a:xfrm>
          <a:prstGeom prst="rect">
            <a:avLst/>
          </a:prstGeom>
        </p:spPr>
      </p:pic>
    </p:spTree>
    <p:extLst>
      <p:ext uri="{BB962C8B-B14F-4D97-AF65-F5344CB8AC3E}">
        <p14:creationId xmlns:p14="http://schemas.microsoft.com/office/powerpoint/2010/main" val="1749936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21F2-D13E-473C-A201-958A057B0AB4}"/>
              </a:ext>
            </a:extLst>
          </p:cNvPr>
          <p:cNvSpPr>
            <a:spLocks noGrp="1"/>
          </p:cNvSpPr>
          <p:nvPr>
            <p:ph type="title"/>
          </p:nvPr>
        </p:nvSpPr>
        <p:spPr>
          <a:xfrm>
            <a:off x="457200" y="586945"/>
            <a:ext cx="8229600" cy="609600"/>
          </a:xfrm>
        </p:spPr>
        <p:txBody>
          <a:bodyPr>
            <a:normAutofit fontScale="90000"/>
          </a:bodyPr>
          <a:lstStyle/>
          <a:p>
            <a:r>
              <a:rPr lang="en-US" dirty="0" err="1"/>
              <a:t>realloc</a:t>
            </a:r>
            <a:endParaRPr lang="en-US" dirty="0"/>
          </a:p>
        </p:txBody>
      </p:sp>
      <p:sp>
        <p:nvSpPr>
          <p:cNvPr id="3" name="Content Placeholder 2">
            <a:extLst>
              <a:ext uri="{FF2B5EF4-FFF2-40B4-BE49-F238E27FC236}">
                <a16:creationId xmlns:a16="http://schemas.microsoft.com/office/drawing/2014/main" id="{3E76DB11-528D-42DA-9ECD-ECEE0317D845}"/>
              </a:ext>
            </a:extLst>
          </p:cNvPr>
          <p:cNvSpPr>
            <a:spLocks noGrp="1"/>
          </p:cNvSpPr>
          <p:nvPr>
            <p:ph idx="1"/>
          </p:nvPr>
        </p:nvSpPr>
        <p:spPr>
          <a:xfrm>
            <a:off x="457200" y="1371600"/>
            <a:ext cx="8229600" cy="5202936"/>
          </a:xfrm>
        </p:spPr>
        <p:txBody>
          <a:bodyPr>
            <a:normAutofit/>
          </a:bodyPr>
          <a:lstStyle/>
          <a:p>
            <a:pPr algn="just"/>
            <a:r>
              <a:rPr lang="en-US" sz="2600" b="0" dirty="0">
                <a:solidFill>
                  <a:srgbClr val="273239"/>
                </a:solidFill>
                <a:effectLst/>
                <a:latin typeface="Times New Roman" panose="02020603050405020304" pitchFamily="18" charset="0"/>
                <a:cs typeface="Times New Roman" panose="02020603050405020304" pitchFamily="18" charset="0"/>
              </a:rPr>
              <a:t>Size of dynamically allocated memory can be changed by using </a:t>
            </a:r>
            <a:r>
              <a:rPr lang="en-US" sz="2600" b="0" dirty="0" err="1">
                <a:solidFill>
                  <a:srgbClr val="273239"/>
                </a:solidFill>
                <a:effectLst/>
                <a:latin typeface="Times New Roman" panose="02020603050405020304" pitchFamily="18" charset="0"/>
                <a:cs typeface="Times New Roman" panose="02020603050405020304" pitchFamily="18" charset="0"/>
              </a:rPr>
              <a:t>realloc</a:t>
            </a:r>
            <a:r>
              <a:rPr lang="en-US" sz="2600" b="0" dirty="0">
                <a:solidFill>
                  <a:srgbClr val="273239"/>
                </a:solidFill>
                <a:effectLst/>
                <a:latin typeface="Times New Roman" panose="02020603050405020304" pitchFamily="18" charset="0"/>
                <a:cs typeface="Times New Roman" panose="02020603050405020304" pitchFamily="18" charset="0"/>
              </a:rPr>
              <a:t>().</a:t>
            </a:r>
          </a:p>
          <a:p>
            <a:pPr algn="just" fontAlgn="base"/>
            <a:r>
              <a:rPr lang="en-US" sz="2600" b="0" dirty="0" err="1">
                <a:solidFill>
                  <a:srgbClr val="273239"/>
                </a:solidFill>
                <a:effectLst/>
                <a:latin typeface="Times New Roman" panose="02020603050405020304" pitchFamily="18" charset="0"/>
                <a:cs typeface="Times New Roman" panose="02020603050405020304" pitchFamily="18" charset="0"/>
              </a:rPr>
              <a:t>realloc</a:t>
            </a:r>
            <a:r>
              <a:rPr lang="en-US" sz="2600" b="0" dirty="0">
                <a:solidFill>
                  <a:srgbClr val="273239"/>
                </a:solidFill>
                <a:effectLst/>
                <a:latin typeface="Times New Roman" panose="02020603050405020304" pitchFamily="18" charset="0"/>
                <a:cs typeface="Times New Roman" panose="02020603050405020304" pitchFamily="18" charset="0"/>
              </a:rPr>
              <a:t> deallocates the old object pointed to by </a:t>
            </a:r>
            <a:r>
              <a:rPr lang="en-US" sz="2600" b="0" dirty="0" err="1">
                <a:solidFill>
                  <a:srgbClr val="273239"/>
                </a:solidFill>
                <a:effectLst/>
                <a:latin typeface="Times New Roman" panose="02020603050405020304" pitchFamily="18" charset="0"/>
                <a:cs typeface="Times New Roman" panose="02020603050405020304" pitchFamily="18" charset="0"/>
              </a:rPr>
              <a:t>ptr</a:t>
            </a:r>
            <a:r>
              <a:rPr lang="en-US" sz="2600" b="0" dirty="0">
                <a:solidFill>
                  <a:srgbClr val="273239"/>
                </a:solidFill>
                <a:effectLst/>
                <a:latin typeface="Times New Roman" panose="02020603050405020304" pitchFamily="18" charset="0"/>
                <a:cs typeface="Times New Roman" panose="02020603050405020304" pitchFamily="18" charset="0"/>
              </a:rPr>
              <a:t> and returns a pointer to a new object that has the size specified by size. The contents of the new object is identical to that of the old object prior to deallocation, up to the lesser of the new and old sizes. Any bytes in the new object beyond the size of the old object have indeterminate values.</a:t>
            </a:r>
            <a:br>
              <a:rPr lang="en-US" sz="2600" b="0" dirty="0">
                <a:solidFill>
                  <a:srgbClr val="273239"/>
                </a:solidFill>
                <a:effectLst/>
                <a:latin typeface="Times New Roman" panose="02020603050405020304" pitchFamily="18" charset="0"/>
                <a:cs typeface="Times New Roman" panose="02020603050405020304" pitchFamily="18" charset="0"/>
              </a:rPr>
            </a:br>
            <a:r>
              <a:rPr lang="en-US" sz="2600" b="0" dirty="0">
                <a:solidFill>
                  <a:srgbClr val="273239"/>
                </a:solidFill>
                <a:effectLst/>
                <a:latin typeface="Times New Roman" panose="02020603050405020304" pitchFamily="18" charset="0"/>
                <a:cs typeface="Times New Roman" panose="02020603050405020304" pitchFamily="18" charset="0"/>
              </a:rPr>
              <a:t>The point to note is that </a:t>
            </a:r>
            <a:r>
              <a:rPr lang="en-US" sz="2600" b="1" dirty="0" err="1">
                <a:solidFill>
                  <a:srgbClr val="273239"/>
                </a:solidFill>
                <a:effectLst/>
                <a:latin typeface="Times New Roman" panose="02020603050405020304" pitchFamily="18" charset="0"/>
                <a:cs typeface="Times New Roman" panose="02020603050405020304" pitchFamily="18" charset="0"/>
              </a:rPr>
              <a:t>realloc</a:t>
            </a:r>
            <a:r>
              <a:rPr lang="en-US" sz="2600" b="1" dirty="0">
                <a:solidFill>
                  <a:srgbClr val="273239"/>
                </a:solidFill>
                <a:effectLst/>
                <a:latin typeface="Times New Roman" panose="02020603050405020304" pitchFamily="18" charset="0"/>
                <a:cs typeface="Times New Roman" panose="02020603050405020304" pitchFamily="18" charset="0"/>
              </a:rPr>
              <a:t>() should only be used for dynamically allocated memory</a:t>
            </a:r>
            <a:r>
              <a:rPr lang="en-US" sz="2600" b="0" dirty="0">
                <a:solidFill>
                  <a:srgbClr val="273239"/>
                </a:solidFill>
                <a:effectLst/>
                <a:latin typeface="Times New Roman" panose="02020603050405020304" pitchFamily="18" charset="0"/>
                <a:cs typeface="Times New Roman" panose="02020603050405020304" pitchFamily="18" charset="0"/>
              </a:rPr>
              <a:t>. If the memory is not dynamically allocated, then behavior is undefined.</a:t>
            </a:r>
          </a:p>
          <a:p>
            <a:endParaRPr lang="en-US" b="0" i="0" dirty="0">
              <a:solidFill>
                <a:srgbClr val="273239"/>
              </a:solidFill>
              <a:effectLst/>
              <a:latin typeface="urw-din"/>
            </a:endParaRPr>
          </a:p>
          <a:p>
            <a:endParaRPr lang="en-US" dirty="0"/>
          </a:p>
        </p:txBody>
      </p:sp>
      <p:pic>
        <p:nvPicPr>
          <p:cNvPr id="7" name="Picture 6">
            <a:extLst>
              <a:ext uri="{FF2B5EF4-FFF2-40B4-BE49-F238E27FC236}">
                <a16:creationId xmlns:a16="http://schemas.microsoft.com/office/drawing/2014/main" id="{C9836382-4A82-49C7-AC40-2E739A91F039}"/>
              </a:ext>
            </a:extLst>
          </p:cNvPr>
          <p:cNvPicPr>
            <a:picLocks noChangeAspect="1"/>
          </p:cNvPicPr>
          <p:nvPr/>
        </p:nvPicPr>
        <p:blipFill>
          <a:blip r:embed="rId2"/>
          <a:stretch>
            <a:fillRect/>
          </a:stretch>
        </p:blipFill>
        <p:spPr>
          <a:xfrm>
            <a:off x="1371600" y="6189931"/>
            <a:ext cx="6130580" cy="676275"/>
          </a:xfrm>
          <a:prstGeom prst="rect">
            <a:avLst/>
          </a:prstGeom>
        </p:spPr>
      </p:pic>
    </p:spTree>
    <p:extLst>
      <p:ext uri="{BB962C8B-B14F-4D97-AF65-F5344CB8AC3E}">
        <p14:creationId xmlns:p14="http://schemas.microsoft.com/office/powerpoint/2010/main" val="32676426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E4B4-647D-462A-9326-E7C0FFD50514}"/>
              </a:ext>
            </a:extLst>
          </p:cNvPr>
          <p:cNvSpPr>
            <a:spLocks noGrp="1"/>
          </p:cNvSpPr>
          <p:nvPr>
            <p:ph type="title"/>
          </p:nvPr>
        </p:nvSpPr>
        <p:spPr>
          <a:xfrm>
            <a:off x="457200" y="457200"/>
            <a:ext cx="8229600" cy="457200"/>
          </a:xfrm>
        </p:spPr>
        <p:txBody>
          <a:bodyPr>
            <a:normAutofit fontScale="90000"/>
          </a:bodyPr>
          <a:lstStyle/>
          <a:p>
            <a:r>
              <a:rPr lang="en-US" dirty="0" err="1"/>
              <a:t>realloc</a:t>
            </a:r>
            <a:endParaRPr lang="en-US" dirty="0"/>
          </a:p>
        </p:txBody>
      </p:sp>
      <p:pic>
        <p:nvPicPr>
          <p:cNvPr id="7" name="Picture 6">
            <a:extLst>
              <a:ext uri="{FF2B5EF4-FFF2-40B4-BE49-F238E27FC236}">
                <a16:creationId xmlns:a16="http://schemas.microsoft.com/office/drawing/2014/main" id="{E2451CBA-115A-4A7B-8990-E528207FF729}"/>
              </a:ext>
            </a:extLst>
          </p:cNvPr>
          <p:cNvPicPr>
            <a:picLocks noChangeAspect="1"/>
          </p:cNvPicPr>
          <p:nvPr/>
        </p:nvPicPr>
        <p:blipFill>
          <a:blip r:embed="rId2"/>
          <a:stretch>
            <a:fillRect/>
          </a:stretch>
        </p:blipFill>
        <p:spPr>
          <a:xfrm>
            <a:off x="609600" y="1447800"/>
            <a:ext cx="7696200" cy="4791075"/>
          </a:xfrm>
          <a:prstGeom prst="rect">
            <a:avLst/>
          </a:prstGeom>
        </p:spPr>
      </p:pic>
    </p:spTree>
    <p:extLst>
      <p:ext uri="{BB962C8B-B14F-4D97-AF65-F5344CB8AC3E}">
        <p14:creationId xmlns:p14="http://schemas.microsoft.com/office/powerpoint/2010/main" val="4246385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E6204-B4A4-4FED-9AA1-50D3530A301B}"/>
              </a:ext>
            </a:extLst>
          </p:cNvPr>
          <p:cNvPicPr>
            <a:picLocks noChangeAspect="1"/>
          </p:cNvPicPr>
          <p:nvPr/>
        </p:nvPicPr>
        <p:blipFill>
          <a:blip r:embed="rId2"/>
          <a:stretch>
            <a:fillRect/>
          </a:stretch>
        </p:blipFill>
        <p:spPr>
          <a:xfrm>
            <a:off x="457200" y="1294476"/>
            <a:ext cx="6858000" cy="4269047"/>
          </a:xfrm>
          <a:prstGeom prst="rect">
            <a:avLst/>
          </a:prstGeom>
        </p:spPr>
      </p:pic>
    </p:spTree>
    <p:extLst>
      <p:ext uri="{BB962C8B-B14F-4D97-AF65-F5344CB8AC3E}">
        <p14:creationId xmlns:p14="http://schemas.microsoft.com/office/powerpoint/2010/main" val="1526595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364A1D-BD6B-4F31-9CF7-36F1F029BCDB}"/>
              </a:ext>
            </a:extLst>
          </p:cNvPr>
          <p:cNvPicPr>
            <a:picLocks noChangeAspect="1"/>
          </p:cNvPicPr>
          <p:nvPr/>
        </p:nvPicPr>
        <p:blipFill>
          <a:blip r:embed="rId2"/>
          <a:stretch>
            <a:fillRect/>
          </a:stretch>
        </p:blipFill>
        <p:spPr>
          <a:xfrm>
            <a:off x="457200" y="762000"/>
            <a:ext cx="3162300" cy="1657350"/>
          </a:xfrm>
          <a:prstGeom prst="rect">
            <a:avLst/>
          </a:prstGeom>
        </p:spPr>
      </p:pic>
      <p:pic>
        <p:nvPicPr>
          <p:cNvPr id="5" name="Picture 4">
            <a:extLst>
              <a:ext uri="{FF2B5EF4-FFF2-40B4-BE49-F238E27FC236}">
                <a16:creationId xmlns:a16="http://schemas.microsoft.com/office/drawing/2014/main" id="{E3FC89E2-0432-46C1-B3AD-CF0FBE69FC07}"/>
              </a:ext>
            </a:extLst>
          </p:cNvPr>
          <p:cNvPicPr>
            <a:picLocks noChangeAspect="1"/>
          </p:cNvPicPr>
          <p:nvPr/>
        </p:nvPicPr>
        <p:blipFill>
          <a:blip r:embed="rId3"/>
          <a:stretch>
            <a:fillRect/>
          </a:stretch>
        </p:blipFill>
        <p:spPr>
          <a:xfrm>
            <a:off x="457200" y="3940227"/>
            <a:ext cx="6324600" cy="2593641"/>
          </a:xfrm>
          <a:prstGeom prst="rect">
            <a:avLst/>
          </a:prstGeom>
        </p:spPr>
      </p:pic>
    </p:spTree>
    <p:extLst>
      <p:ext uri="{BB962C8B-B14F-4D97-AF65-F5344CB8AC3E}">
        <p14:creationId xmlns:p14="http://schemas.microsoft.com/office/powerpoint/2010/main" val="3554173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BD394-0EC8-4F35-B65C-76139463DA34}"/>
              </a:ext>
            </a:extLst>
          </p:cNvPr>
          <p:cNvSpPr>
            <a:spLocks noGrp="1"/>
          </p:cNvSpPr>
          <p:nvPr>
            <p:ph idx="1"/>
          </p:nvPr>
        </p:nvSpPr>
        <p:spPr>
          <a:xfrm>
            <a:off x="457200" y="762000"/>
            <a:ext cx="8229600" cy="5812536"/>
          </a:xfrm>
        </p:spPr>
        <p:txBody>
          <a:bodyPr>
            <a:normAutofit fontScale="85000" lnSpcReduction="20000"/>
          </a:bodyPr>
          <a:lstStyle/>
          <a:p>
            <a:pPr>
              <a:buFontTx/>
              <a:buNone/>
            </a:pPr>
            <a:r>
              <a:rPr lang="en-US" altLang="en-US" sz="2800" b="0" dirty="0"/>
              <a:t>n = 10; </a:t>
            </a:r>
          </a:p>
          <a:p>
            <a:pPr>
              <a:buFontTx/>
              <a:buNone/>
            </a:pPr>
            <a:r>
              <a:rPr lang="en-US" altLang="en-US" sz="2800" b="0" dirty="0"/>
              <a:t>        </a:t>
            </a:r>
            <a:r>
              <a:rPr lang="en-US" altLang="en-US" sz="2800" b="0" dirty="0" err="1"/>
              <a:t>printf</a:t>
            </a:r>
            <a:r>
              <a:rPr lang="en-US" altLang="en-US" sz="2800" b="0" dirty="0"/>
              <a:t>("\n\</a:t>
            </a:r>
            <a:r>
              <a:rPr lang="en-US" altLang="en-US" sz="2800" b="0" dirty="0" err="1"/>
              <a:t>nEnter</a:t>
            </a:r>
            <a:r>
              <a:rPr lang="en-US" altLang="en-US" sz="2800" b="0" dirty="0"/>
              <a:t> the new size of the array: %d\n", n); </a:t>
            </a:r>
          </a:p>
          <a:p>
            <a:pPr>
              <a:buFontTx/>
              <a:buNone/>
            </a:pPr>
            <a:r>
              <a:rPr lang="en-US" altLang="en-US" sz="2800" b="0" dirty="0"/>
              <a:t>                 </a:t>
            </a:r>
            <a:r>
              <a:rPr lang="en-US" altLang="en-US" sz="2800" b="0" dirty="0" err="1"/>
              <a:t>ptr</a:t>
            </a:r>
            <a:r>
              <a:rPr lang="en-US" altLang="en-US" sz="2800" b="0" dirty="0"/>
              <a:t> = </a:t>
            </a:r>
            <a:r>
              <a:rPr lang="en-US" altLang="en-US" sz="2800" b="0" dirty="0" err="1"/>
              <a:t>realloc</a:t>
            </a:r>
            <a:r>
              <a:rPr lang="en-US" altLang="en-US" sz="2800" b="0" dirty="0"/>
              <a:t>(</a:t>
            </a:r>
            <a:r>
              <a:rPr lang="en-US" altLang="en-US" sz="2800" b="0" dirty="0" err="1"/>
              <a:t>ptr</a:t>
            </a:r>
            <a:r>
              <a:rPr lang="en-US" altLang="en-US" sz="2800" b="0" dirty="0"/>
              <a:t>, n * </a:t>
            </a:r>
            <a:r>
              <a:rPr lang="en-US" altLang="en-US" sz="2800" b="0" dirty="0" err="1"/>
              <a:t>sizeof</a:t>
            </a:r>
            <a:r>
              <a:rPr lang="en-US" altLang="en-US" sz="2800" b="0" dirty="0"/>
              <a:t>(int)); </a:t>
            </a:r>
          </a:p>
          <a:p>
            <a:pPr>
              <a:buFontTx/>
              <a:buNone/>
            </a:pPr>
            <a:r>
              <a:rPr lang="en-US" altLang="en-US" sz="2800" b="0" dirty="0"/>
              <a:t>                 </a:t>
            </a:r>
            <a:r>
              <a:rPr lang="en-US" altLang="en-US" sz="2800" b="0" dirty="0" err="1"/>
              <a:t>printf</a:t>
            </a:r>
            <a:r>
              <a:rPr lang="en-US" altLang="en-US" sz="2800" b="0" dirty="0"/>
              <a:t>("Memory successfully re-allocated using </a:t>
            </a:r>
            <a:r>
              <a:rPr lang="en-US" altLang="en-US" sz="2800" b="0" dirty="0" err="1"/>
              <a:t>realloc</a:t>
            </a:r>
            <a:r>
              <a:rPr lang="en-US" altLang="en-US" sz="2800" b="0" dirty="0"/>
              <a:t>.\n"); </a:t>
            </a:r>
          </a:p>
          <a:p>
            <a:pPr>
              <a:buFontTx/>
              <a:buNone/>
            </a:pPr>
            <a:r>
              <a:rPr lang="en-US" altLang="en-US" sz="2800" b="0" dirty="0"/>
              <a:t>   for (</a:t>
            </a:r>
            <a:r>
              <a:rPr lang="en-US" altLang="en-US" sz="2800" b="0" dirty="0" err="1"/>
              <a:t>i</a:t>
            </a:r>
            <a:r>
              <a:rPr lang="en-US" altLang="en-US" sz="2800" b="0" dirty="0"/>
              <a:t> = 5; </a:t>
            </a:r>
            <a:r>
              <a:rPr lang="en-US" altLang="en-US" sz="2800" b="0" dirty="0" err="1"/>
              <a:t>i</a:t>
            </a:r>
            <a:r>
              <a:rPr lang="en-US" altLang="en-US" sz="2800" b="0" dirty="0"/>
              <a:t> &lt; n; ++</a:t>
            </a:r>
            <a:r>
              <a:rPr lang="en-US" altLang="en-US" sz="2800" b="0" dirty="0" err="1"/>
              <a:t>i</a:t>
            </a:r>
            <a:r>
              <a:rPr lang="en-US" altLang="en-US" sz="2800" b="0" dirty="0"/>
              <a:t>) { </a:t>
            </a:r>
          </a:p>
          <a:p>
            <a:pPr>
              <a:buFontTx/>
              <a:buNone/>
            </a:pPr>
            <a:r>
              <a:rPr lang="en-US" altLang="en-US" sz="2800" b="0" dirty="0"/>
              <a:t>            </a:t>
            </a:r>
            <a:r>
              <a:rPr lang="en-US" altLang="en-US" sz="2800" b="0" dirty="0" err="1"/>
              <a:t>ptr</a:t>
            </a:r>
            <a:r>
              <a:rPr lang="en-US" altLang="en-US" sz="2800" b="0" dirty="0"/>
              <a:t>[</a:t>
            </a:r>
            <a:r>
              <a:rPr lang="en-US" altLang="en-US" sz="2800" b="0" dirty="0" err="1"/>
              <a:t>i</a:t>
            </a:r>
            <a:r>
              <a:rPr lang="en-US" altLang="en-US" sz="2800" b="0" dirty="0"/>
              <a:t>] = </a:t>
            </a:r>
            <a:r>
              <a:rPr lang="en-US" altLang="en-US" sz="2800" b="0" dirty="0" err="1"/>
              <a:t>i</a:t>
            </a:r>
            <a:r>
              <a:rPr lang="en-US" altLang="en-US" sz="2800" b="0" dirty="0"/>
              <a:t> + 1; </a:t>
            </a:r>
          </a:p>
          <a:p>
            <a:pPr>
              <a:buFontTx/>
              <a:buNone/>
            </a:pPr>
            <a:r>
              <a:rPr lang="en-US" altLang="en-US" sz="2800" b="0" dirty="0"/>
              <a:t>        } </a:t>
            </a:r>
          </a:p>
          <a:p>
            <a:pPr>
              <a:buFontTx/>
              <a:buNone/>
            </a:pPr>
            <a:r>
              <a:rPr lang="en-US" altLang="en-US" sz="2800" b="0" dirty="0"/>
              <a:t>        </a:t>
            </a:r>
            <a:r>
              <a:rPr lang="en-US" altLang="en-US" sz="2800" b="0" dirty="0" err="1"/>
              <a:t>printf</a:t>
            </a:r>
            <a:r>
              <a:rPr lang="en-US" altLang="en-US" sz="2800" b="0" dirty="0"/>
              <a:t>("The elements of the array are: "); </a:t>
            </a:r>
          </a:p>
          <a:p>
            <a:pPr>
              <a:buFontTx/>
              <a:buNone/>
            </a:pPr>
            <a:r>
              <a:rPr lang="en-US" altLang="en-US" sz="2800" b="0" dirty="0"/>
              <a:t>        for (</a:t>
            </a:r>
            <a:r>
              <a:rPr lang="en-US" altLang="en-US" sz="2800" b="0" dirty="0" err="1"/>
              <a:t>i</a:t>
            </a:r>
            <a:r>
              <a:rPr lang="en-US" altLang="en-US" sz="2800" b="0" dirty="0"/>
              <a:t> = 0; </a:t>
            </a:r>
            <a:r>
              <a:rPr lang="en-US" altLang="en-US" sz="2800" b="0" dirty="0" err="1"/>
              <a:t>i</a:t>
            </a:r>
            <a:r>
              <a:rPr lang="en-US" altLang="en-US" sz="2800" b="0" dirty="0"/>
              <a:t> &lt; n; ++</a:t>
            </a:r>
            <a:r>
              <a:rPr lang="en-US" altLang="en-US" sz="2800" b="0" dirty="0" err="1"/>
              <a:t>i</a:t>
            </a:r>
            <a:r>
              <a:rPr lang="en-US" altLang="en-US" sz="2800" b="0" dirty="0"/>
              <a:t>) { </a:t>
            </a:r>
          </a:p>
          <a:p>
            <a:pPr>
              <a:buFontTx/>
              <a:buNone/>
            </a:pPr>
            <a:r>
              <a:rPr lang="en-US" altLang="en-US" sz="2800" b="0" dirty="0"/>
              <a:t>            </a:t>
            </a:r>
            <a:r>
              <a:rPr lang="en-US" altLang="en-US" sz="2800" b="0" dirty="0" err="1"/>
              <a:t>printf</a:t>
            </a:r>
            <a:r>
              <a:rPr lang="en-US" altLang="en-US" sz="2800" b="0" dirty="0"/>
              <a:t>("%d, ", </a:t>
            </a:r>
            <a:r>
              <a:rPr lang="en-US" altLang="en-US" sz="2800" b="0" dirty="0" err="1"/>
              <a:t>ptr</a:t>
            </a:r>
            <a:r>
              <a:rPr lang="en-US" altLang="en-US" sz="2800" b="0" dirty="0"/>
              <a:t>[</a:t>
            </a:r>
            <a:r>
              <a:rPr lang="en-US" altLang="en-US" sz="2800" b="0" dirty="0" err="1"/>
              <a:t>i</a:t>
            </a:r>
            <a:r>
              <a:rPr lang="en-US" altLang="en-US" sz="2800" b="0" dirty="0"/>
              <a:t>]); </a:t>
            </a:r>
          </a:p>
          <a:p>
            <a:pPr>
              <a:buFontTx/>
              <a:buNone/>
            </a:pPr>
            <a:r>
              <a:rPr lang="en-US" altLang="en-US" sz="2800" b="0" dirty="0"/>
              <a:t>        } </a:t>
            </a:r>
          </a:p>
          <a:p>
            <a:pPr>
              <a:buFontTx/>
              <a:buNone/>
            </a:pPr>
            <a:r>
              <a:rPr lang="en-US" altLang="en-US" sz="2800" b="0" dirty="0"/>
              <a:t>          free(</a:t>
            </a:r>
            <a:r>
              <a:rPr lang="en-US" altLang="en-US" sz="2800" b="0" dirty="0" err="1"/>
              <a:t>ptr</a:t>
            </a:r>
            <a:r>
              <a:rPr lang="en-US" altLang="en-US" sz="2800" b="0" dirty="0"/>
              <a:t>); </a:t>
            </a:r>
          </a:p>
          <a:p>
            <a:pPr>
              <a:buFontTx/>
              <a:buNone/>
            </a:pPr>
            <a:r>
              <a:rPr lang="en-US" altLang="en-US" sz="2800" b="0" dirty="0"/>
              <a:t>    } </a:t>
            </a:r>
          </a:p>
          <a:p>
            <a:pPr>
              <a:buFontTx/>
              <a:buNone/>
            </a:pPr>
            <a:r>
              <a:rPr lang="en-US" altLang="en-US" sz="2800" b="0" dirty="0"/>
              <a:t>      return 0; </a:t>
            </a:r>
          </a:p>
          <a:p>
            <a:pPr>
              <a:buFontTx/>
              <a:buNone/>
            </a:pPr>
            <a:r>
              <a:rPr lang="en-US" altLang="en-US" sz="2800" b="0" dirty="0"/>
              <a:t>} </a:t>
            </a:r>
          </a:p>
          <a:p>
            <a:endParaRPr lang="en-US" dirty="0"/>
          </a:p>
        </p:txBody>
      </p:sp>
    </p:spTree>
    <p:extLst>
      <p:ext uri="{BB962C8B-B14F-4D97-AF65-F5344CB8AC3E}">
        <p14:creationId xmlns:p14="http://schemas.microsoft.com/office/powerpoint/2010/main" val="12347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err="1"/>
              <a:t>int</a:t>
            </a:r>
            <a:r>
              <a:rPr lang="en-US" dirty="0"/>
              <a:t> </a:t>
            </a:r>
            <a:r>
              <a:rPr lang="en-US" dirty="0" err="1"/>
              <a:t>var</a:t>
            </a:r>
            <a:r>
              <a:rPr lang="en-US" dirty="0"/>
              <a:t>=50;</a:t>
            </a:r>
          </a:p>
          <a:p>
            <a:r>
              <a:rPr lang="en-US" dirty="0" err="1"/>
              <a:t>int</a:t>
            </a:r>
            <a:r>
              <a:rPr lang="en-US" dirty="0"/>
              <a:t> *</a:t>
            </a:r>
            <a:r>
              <a:rPr lang="en-US" dirty="0" err="1"/>
              <a:t>ptr</a:t>
            </a:r>
            <a:r>
              <a:rPr lang="en-US" dirty="0"/>
              <a:t>;</a:t>
            </a:r>
          </a:p>
          <a:p>
            <a:r>
              <a:rPr lang="en-US" dirty="0" err="1"/>
              <a:t>ptr</a:t>
            </a:r>
            <a:r>
              <a:rPr lang="en-US" dirty="0"/>
              <a:t>=&amp;</a:t>
            </a:r>
            <a:r>
              <a:rPr lang="en-US" dirty="0" err="1"/>
              <a:t>var</a:t>
            </a:r>
            <a:r>
              <a:rPr lang="en-US" dirty="0"/>
              <a:t>;</a:t>
            </a:r>
          </a:p>
          <a:p>
            <a:endParaRPr lang="en-US" dirty="0"/>
          </a:p>
          <a:p>
            <a:pPr>
              <a:buNone/>
            </a:pPr>
            <a:r>
              <a:rPr lang="en-US" dirty="0"/>
              <a:t>Above mentioned three lines means:</a:t>
            </a:r>
          </a:p>
          <a:p>
            <a:pPr>
              <a:buNone/>
            </a:pPr>
            <a:endParaRPr lang="en-US" dirty="0"/>
          </a:p>
          <a:p>
            <a:endParaRPr lang="en-US" dirty="0"/>
          </a:p>
        </p:txBody>
      </p:sp>
      <p:pic>
        <p:nvPicPr>
          <p:cNvPr id="4" name="Picture 3"/>
          <p:cNvPicPr/>
          <p:nvPr/>
        </p:nvPicPr>
        <p:blipFill>
          <a:blip r:embed="rId2" cstate="print"/>
          <a:srcRect l="24567" t="47619" r="50064" b="20936"/>
          <a:stretch>
            <a:fillRect/>
          </a:stretch>
        </p:blipFill>
        <p:spPr bwMode="auto">
          <a:xfrm>
            <a:off x="3200400" y="4648200"/>
            <a:ext cx="2667000" cy="1828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dirty="0"/>
              <a:t>main( ) </a:t>
            </a:r>
          </a:p>
          <a:p>
            <a:pPr>
              <a:buNone/>
            </a:pPr>
            <a:r>
              <a:rPr lang="en-US" dirty="0"/>
              <a:t>{ </a:t>
            </a:r>
          </a:p>
          <a:p>
            <a:pPr>
              <a:buNone/>
            </a:pPr>
            <a:r>
              <a:rPr lang="en-US" dirty="0"/>
              <a:t>int </a:t>
            </a:r>
            <a:r>
              <a:rPr lang="en-US" dirty="0" err="1"/>
              <a:t>i</a:t>
            </a:r>
            <a:r>
              <a:rPr lang="en-US" dirty="0"/>
              <a:t> = 3 ; </a:t>
            </a:r>
          </a:p>
          <a:p>
            <a:pPr>
              <a:buNone/>
            </a:pPr>
            <a:r>
              <a:rPr lang="en-US" dirty="0"/>
              <a:t>printf ( "\</a:t>
            </a:r>
            <a:r>
              <a:rPr lang="en-US" dirty="0" err="1"/>
              <a:t>nAddress</a:t>
            </a:r>
            <a:r>
              <a:rPr lang="en-US" dirty="0"/>
              <a:t> of </a:t>
            </a:r>
            <a:r>
              <a:rPr lang="en-US" dirty="0" err="1"/>
              <a:t>i</a:t>
            </a:r>
            <a:r>
              <a:rPr lang="en-US" dirty="0"/>
              <a:t> = %u", &amp;</a:t>
            </a:r>
            <a:r>
              <a:rPr lang="en-US" dirty="0" err="1"/>
              <a:t>i</a:t>
            </a:r>
            <a:r>
              <a:rPr lang="en-US" dirty="0"/>
              <a:t> ) ; </a:t>
            </a:r>
          </a:p>
          <a:p>
            <a:pPr>
              <a:buNone/>
            </a:pPr>
            <a:r>
              <a:rPr lang="en-US" dirty="0"/>
              <a:t>printf ( "\</a:t>
            </a:r>
            <a:r>
              <a:rPr lang="en-US" dirty="0" err="1"/>
              <a:t>nValue</a:t>
            </a:r>
            <a:r>
              <a:rPr lang="en-US" dirty="0"/>
              <a:t> of </a:t>
            </a:r>
            <a:r>
              <a:rPr lang="en-US" dirty="0" err="1"/>
              <a:t>i</a:t>
            </a:r>
            <a:r>
              <a:rPr lang="en-US" dirty="0"/>
              <a:t> = %d", </a:t>
            </a:r>
            <a:r>
              <a:rPr lang="en-US" dirty="0" err="1"/>
              <a:t>i</a:t>
            </a:r>
            <a:r>
              <a:rPr lang="en-US" dirty="0"/>
              <a:t> ) ; </a:t>
            </a:r>
          </a:p>
          <a:p>
            <a:pPr>
              <a:buNone/>
            </a:pPr>
            <a:r>
              <a:rPr lang="en-US" dirty="0"/>
              <a:t>} </a:t>
            </a:r>
          </a:p>
          <a:p>
            <a:pPr>
              <a:buNone/>
            </a:pPr>
            <a:r>
              <a:rPr lang="en-US" dirty="0"/>
              <a:t>Output:</a:t>
            </a:r>
          </a:p>
          <a:p>
            <a:pPr>
              <a:buNone/>
            </a:pPr>
            <a:r>
              <a:rPr lang="en-US" dirty="0"/>
              <a:t>Address of </a:t>
            </a:r>
            <a:r>
              <a:rPr lang="en-US" dirty="0" err="1"/>
              <a:t>i</a:t>
            </a:r>
            <a:r>
              <a:rPr lang="en-US" dirty="0"/>
              <a:t> = 65524 </a:t>
            </a:r>
          </a:p>
          <a:p>
            <a:pPr>
              <a:buNone/>
            </a:pPr>
            <a:r>
              <a:rPr lang="en-US" dirty="0"/>
              <a:t>Value of </a:t>
            </a:r>
            <a:r>
              <a:rPr lang="en-US" dirty="0" err="1"/>
              <a:t>i</a:t>
            </a:r>
            <a:r>
              <a:rPr lang="en-US" dirty="0"/>
              <a:t> = 3 </a:t>
            </a:r>
          </a:p>
          <a:p>
            <a:pPr>
              <a:buNone/>
            </a:pPr>
            <a:endParaRPr lang="en-US" dirty="0"/>
          </a:p>
        </p:txBody>
      </p:sp>
      <p:pic>
        <p:nvPicPr>
          <p:cNvPr id="4" name="Picture 3"/>
          <p:cNvPicPr/>
          <p:nvPr/>
        </p:nvPicPr>
        <p:blipFill>
          <a:blip r:embed="rId2" cstate="print"/>
          <a:srcRect l="28285" t="47143" r="44446" b="32381"/>
          <a:stretch>
            <a:fillRect/>
          </a:stretch>
        </p:blipFill>
        <p:spPr bwMode="auto">
          <a:xfrm>
            <a:off x="4495800" y="914400"/>
            <a:ext cx="3886200" cy="2438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Initialization of Pointer variable</a:t>
            </a:r>
            <a:br>
              <a:rPr lang="en-US" b="1" i="1" dirty="0"/>
            </a:br>
            <a:endParaRPr lang="en-US" dirty="0"/>
          </a:p>
        </p:txBody>
      </p:sp>
      <p:sp>
        <p:nvSpPr>
          <p:cNvPr id="3" name="Content Placeholder 2"/>
          <p:cNvSpPr>
            <a:spLocks noGrp="1"/>
          </p:cNvSpPr>
          <p:nvPr>
            <p:ph idx="1"/>
          </p:nvPr>
        </p:nvSpPr>
        <p:spPr>
          <a:xfrm>
            <a:off x="457200" y="1905000"/>
            <a:ext cx="8229600" cy="4669536"/>
          </a:xfrm>
        </p:spPr>
        <p:txBody>
          <a:bodyPr/>
          <a:lstStyle/>
          <a:p>
            <a:pPr>
              <a:buNone/>
            </a:pPr>
            <a:r>
              <a:rPr lang="en-US" dirty="0"/>
              <a:t>Pointer Initialization is the process of assigning address of a variable to pointer variable. address operator &amp; is used to determine the address of a variable.</a:t>
            </a:r>
          </a:p>
          <a:p>
            <a:pPr>
              <a:buNone/>
            </a:pPr>
            <a:endParaRPr lang="en-US" dirty="0"/>
          </a:p>
          <a:p>
            <a:pPr>
              <a:buNone/>
            </a:pPr>
            <a:r>
              <a:rPr lang="en-US" dirty="0"/>
              <a:t>int a = 10 ;</a:t>
            </a:r>
          </a:p>
          <a:p>
            <a:pPr>
              <a:buNone/>
            </a:pPr>
            <a:r>
              <a:rPr lang="en-US" dirty="0"/>
              <a:t>int *</a:t>
            </a:r>
            <a:r>
              <a:rPr lang="en-US" dirty="0" err="1"/>
              <a:t>ptr</a:t>
            </a:r>
            <a:r>
              <a:rPr lang="en-US" dirty="0"/>
              <a:t> ;        </a:t>
            </a:r>
            <a:r>
              <a:rPr lang="en-US" i="1" dirty="0"/>
              <a:t>//pointer declaration</a:t>
            </a:r>
          </a:p>
          <a:p>
            <a:pPr>
              <a:buNone/>
            </a:pPr>
            <a:r>
              <a:rPr lang="en-US" dirty="0" err="1"/>
              <a:t>ptr</a:t>
            </a:r>
            <a:r>
              <a:rPr lang="en-US" dirty="0"/>
              <a:t> = &amp;a ;        </a:t>
            </a:r>
            <a:r>
              <a:rPr lang="en-US" i="1" dirty="0"/>
              <a:t>//pointer initialization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Pointer variable always points to same type of data.</a:t>
            </a:r>
          </a:p>
          <a:p>
            <a:pPr>
              <a:buNone/>
            </a:pPr>
            <a:endParaRPr lang="en-US" dirty="0"/>
          </a:p>
          <a:p>
            <a:pPr>
              <a:buNone/>
            </a:pPr>
            <a:r>
              <a:rPr lang="en-US" dirty="0"/>
              <a:t>float a;</a:t>
            </a:r>
          </a:p>
          <a:p>
            <a:pPr>
              <a:buNone/>
            </a:pPr>
            <a:r>
              <a:rPr lang="en-US" dirty="0"/>
              <a:t>int *</a:t>
            </a:r>
            <a:r>
              <a:rPr lang="en-US" dirty="0" err="1"/>
              <a:t>ptr</a:t>
            </a:r>
            <a:r>
              <a:rPr lang="en-US" dirty="0"/>
              <a:t>;</a:t>
            </a:r>
          </a:p>
          <a:p>
            <a:pPr>
              <a:buNone/>
            </a:pPr>
            <a:r>
              <a:rPr lang="en-US" dirty="0" err="1"/>
              <a:t>ptr</a:t>
            </a:r>
            <a:r>
              <a:rPr lang="en-US" dirty="0"/>
              <a:t> = &amp;a;    //ERROR, type mismatch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703</TotalTime>
  <Words>3576</Words>
  <Application>Microsoft Office PowerPoint</Application>
  <PresentationFormat>On-screen Show (4:3)</PresentationFormat>
  <Paragraphs>409</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Georgia</vt:lpstr>
      <vt:lpstr>Times New Roman</vt:lpstr>
      <vt:lpstr>Trebuchet MS</vt:lpstr>
      <vt:lpstr>urw-din</vt:lpstr>
      <vt:lpstr>Wingdings 2</vt:lpstr>
      <vt:lpstr>Urban</vt:lpstr>
      <vt:lpstr>Pointer</vt:lpstr>
      <vt:lpstr>Definition</vt:lpstr>
      <vt:lpstr>Valid pointer declarations  </vt:lpstr>
      <vt:lpstr>Pointer Notation  </vt:lpstr>
      <vt:lpstr>PowerPoint Presentation</vt:lpstr>
      <vt:lpstr>Example</vt:lpstr>
      <vt:lpstr>Example:</vt:lpstr>
      <vt:lpstr>Initialization of Pointer variable </vt:lpstr>
      <vt:lpstr>PowerPoint Presentation</vt:lpstr>
      <vt:lpstr>Example:</vt:lpstr>
      <vt:lpstr>Example:</vt:lpstr>
      <vt:lpstr>Output</vt:lpstr>
      <vt:lpstr>Pointer to a pointer </vt:lpstr>
      <vt:lpstr>Example 1:</vt:lpstr>
      <vt:lpstr>Output:</vt:lpstr>
      <vt:lpstr>Example 2:</vt:lpstr>
      <vt:lpstr>PowerPoint Presentation</vt:lpstr>
      <vt:lpstr>Output:</vt:lpstr>
      <vt:lpstr>Reference operator(&amp;) and Dereferencing operator(*) </vt:lpstr>
      <vt:lpstr>NULL Pointers </vt:lpstr>
      <vt:lpstr>Example</vt:lpstr>
      <vt:lpstr>Pointer and Arrays</vt:lpstr>
      <vt:lpstr>Example:</vt:lpstr>
      <vt:lpstr>PowerPoint Presentation</vt:lpstr>
      <vt:lpstr>Pointer to Array </vt:lpstr>
      <vt:lpstr>Example:</vt:lpstr>
      <vt:lpstr>Array of Pointers</vt:lpstr>
      <vt:lpstr>Example</vt:lpstr>
      <vt:lpstr>PowerPoint Presentation</vt:lpstr>
      <vt:lpstr>Wild Pointer</vt:lpstr>
      <vt:lpstr>Example</vt:lpstr>
      <vt:lpstr>Dangling pointer </vt:lpstr>
      <vt:lpstr>Void pointer  </vt:lpstr>
      <vt:lpstr>PowerPoint Presentation</vt:lpstr>
      <vt:lpstr>Example</vt:lpstr>
      <vt:lpstr>Pointer Expressions</vt:lpstr>
      <vt:lpstr>Incrementing Pointer</vt:lpstr>
      <vt:lpstr>Incrementing Pointer in an array</vt:lpstr>
      <vt:lpstr>Decrementing Pointer</vt:lpstr>
      <vt:lpstr>Pointer Addition</vt:lpstr>
      <vt:lpstr>Pointer Subtraction</vt:lpstr>
      <vt:lpstr>Benefits(use) of pointers   </vt:lpstr>
      <vt:lpstr>Drawbacks of pointers </vt:lpstr>
      <vt:lpstr>Dynamic Memory Allocation  </vt:lpstr>
      <vt:lpstr>Basic Idea</vt:lpstr>
      <vt:lpstr>Malloc()</vt:lpstr>
      <vt:lpstr>PowerPoint Presentation</vt:lpstr>
      <vt:lpstr>PowerPoint Presentation</vt:lpstr>
      <vt:lpstr>Example</vt:lpstr>
      <vt:lpstr>PowerPoint Presentation</vt:lpstr>
      <vt:lpstr>Output</vt:lpstr>
      <vt:lpstr>Calloc()</vt:lpstr>
      <vt:lpstr>Example</vt:lpstr>
      <vt:lpstr>PowerPoint Presentation</vt:lpstr>
      <vt:lpstr>realloc</vt:lpstr>
      <vt:lpstr>realloc</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dc:title>
  <dc:creator>madhu</dc:creator>
  <cp:lastModifiedBy>Deepti Gupta</cp:lastModifiedBy>
  <cp:revision>76</cp:revision>
  <dcterms:created xsi:type="dcterms:W3CDTF">2006-08-16T00:00:00Z</dcterms:created>
  <dcterms:modified xsi:type="dcterms:W3CDTF">2021-07-22T10:30:46Z</dcterms:modified>
</cp:coreProperties>
</file>