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309" r:id="rId7"/>
    <p:sldId id="310" r:id="rId8"/>
    <p:sldId id="262" r:id="rId9"/>
    <p:sldId id="264" r:id="rId10"/>
    <p:sldId id="311" r:id="rId11"/>
    <p:sldId id="266" r:id="rId12"/>
    <p:sldId id="265" r:id="rId13"/>
    <p:sldId id="306" r:id="rId14"/>
    <p:sldId id="312" r:id="rId15"/>
    <p:sldId id="307" r:id="rId16"/>
    <p:sldId id="308"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57B004-49FE-4D4A-8741-BA919C6353B8}" type="datetimeFigureOut">
              <a:rPr lang="en-US" smtClean="0"/>
              <a:pPr/>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BCA7C-B7F9-4F14-A464-D82F495F2B9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57B004-49FE-4D4A-8741-BA919C6353B8}" type="datetimeFigureOut">
              <a:rPr lang="en-US" smtClean="0"/>
              <a:pPr/>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BCA7C-B7F9-4F14-A464-D82F495F2B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57B004-49FE-4D4A-8741-BA919C6353B8}" type="datetimeFigureOut">
              <a:rPr lang="en-US" smtClean="0"/>
              <a:pPr/>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BCA7C-B7F9-4F14-A464-D82F495F2B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57B004-49FE-4D4A-8741-BA919C6353B8}" type="datetimeFigureOut">
              <a:rPr lang="en-US" smtClean="0"/>
              <a:pPr/>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BCA7C-B7F9-4F14-A464-D82F495F2B9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57B004-49FE-4D4A-8741-BA919C6353B8}" type="datetimeFigureOut">
              <a:rPr lang="en-US" smtClean="0"/>
              <a:pPr/>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BCA7C-B7F9-4F14-A464-D82F495F2B9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57B004-49FE-4D4A-8741-BA919C6353B8}" type="datetimeFigureOut">
              <a:rPr lang="en-US" smtClean="0"/>
              <a:pPr/>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BCA7C-B7F9-4F14-A464-D82F495F2B9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57B004-49FE-4D4A-8741-BA919C6353B8}" type="datetimeFigureOut">
              <a:rPr lang="en-US" smtClean="0"/>
              <a:pPr/>
              <a:t>3/12/2021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8BCA7C-B7F9-4F14-A464-D82F495F2B9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57B004-49FE-4D4A-8741-BA919C6353B8}" type="datetimeFigureOut">
              <a:rPr lang="en-US" smtClean="0"/>
              <a:pPr/>
              <a:t>3/12/2021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8BCA7C-B7F9-4F14-A464-D82F495F2B9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57B004-49FE-4D4A-8741-BA919C6353B8}" type="datetimeFigureOut">
              <a:rPr lang="en-US" smtClean="0"/>
              <a:pPr/>
              <a:t>3/12/2021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8BCA7C-B7F9-4F14-A464-D82F495F2B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57B004-49FE-4D4A-8741-BA919C6353B8}" type="datetimeFigureOut">
              <a:rPr lang="en-US" smtClean="0"/>
              <a:pPr/>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BCA7C-B7F9-4F14-A464-D82F495F2B9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57B004-49FE-4D4A-8741-BA919C6353B8}" type="datetimeFigureOut">
              <a:rPr lang="en-US" smtClean="0"/>
              <a:pPr/>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BCA7C-B7F9-4F14-A464-D82F495F2B9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7B004-49FE-4D4A-8741-BA919C6353B8}" type="datetimeFigureOut">
              <a:rPr lang="en-US" smtClean="0"/>
              <a:pPr/>
              <a:t>3/12/2021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BCA7C-B7F9-4F14-A464-D82F495F2B9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STRINGS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200" dirty="0" smtClean="0"/>
              <a:t>Calculating length of a string</a:t>
            </a:r>
            <a:endParaRPr lang="en-US" sz="3200" dirty="0"/>
          </a:p>
        </p:txBody>
      </p:sp>
      <p:sp>
        <p:nvSpPr>
          <p:cNvPr id="3" name="Content Placeholder 2"/>
          <p:cNvSpPr>
            <a:spLocks noGrp="1"/>
          </p:cNvSpPr>
          <p:nvPr>
            <p:ph idx="1"/>
          </p:nvPr>
        </p:nvSpPr>
        <p:spPr>
          <a:xfrm>
            <a:off x="457200" y="762000"/>
            <a:ext cx="8229600" cy="5867400"/>
          </a:xfrm>
        </p:spPr>
        <p:txBody>
          <a:bodyPr/>
          <a:lstStyle/>
          <a:p>
            <a:pPr>
              <a:buNone/>
            </a:pPr>
            <a:r>
              <a:rPr lang="en-US" dirty="0" smtClean="0"/>
              <a:t># include &lt;</a:t>
            </a:r>
            <a:r>
              <a:rPr lang="en-US" dirty="0" err="1" smtClean="0"/>
              <a:t>stdio.h</a:t>
            </a:r>
            <a:r>
              <a:rPr lang="en-US" dirty="0" smtClean="0"/>
              <a:t>&gt; </a:t>
            </a:r>
          </a:p>
          <a:p>
            <a:pPr>
              <a:buNone/>
            </a:pPr>
            <a:r>
              <a:rPr lang="en-US" dirty="0" smtClean="0"/>
              <a:t>void main() </a:t>
            </a:r>
          </a:p>
          <a:p>
            <a:pPr>
              <a:buNone/>
            </a:pPr>
            <a:r>
              <a:rPr lang="en-US" dirty="0" smtClean="0"/>
              <a:t>{ </a:t>
            </a:r>
          </a:p>
          <a:p>
            <a:pPr>
              <a:buNone/>
            </a:pPr>
            <a:r>
              <a:rPr lang="en-US" dirty="0" smtClean="0"/>
              <a:t>char </a:t>
            </a:r>
            <a:r>
              <a:rPr lang="en-US" dirty="0" err="1" smtClean="0"/>
              <a:t>str</a:t>
            </a:r>
            <a:r>
              <a:rPr lang="en-US" dirty="0" smtClean="0"/>
              <a:t>[50]; </a:t>
            </a:r>
          </a:p>
          <a:p>
            <a:pPr>
              <a:buNone/>
            </a:pPr>
            <a:r>
              <a:rPr lang="en-US" dirty="0" err="1" smtClean="0"/>
              <a:t>int</a:t>
            </a:r>
            <a:r>
              <a:rPr lang="en-US" dirty="0" smtClean="0"/>
              <a:t> </a:t>
            </a:r>
            <a:r>
              <a:rPr lang="en-US" dirty="0" err="1" smtClean="0"/>
              <a:t>i</a:t>
            </a:r>
            <a:r>
              <a:rPr lang="en-US" dirty="0" smtClean="0"/>
              <a:t>; //counter that will calculate string length</a:t>
            </a:r>
          </a:p>
          <a:p>
            <a:pPr>
              <a:buNone/>
            </a:pPr>
            <a:r>
              <a:rPr lang="en-US" dirty="0" err="1" smtClean="0"/>
              <a:t>printf</a:t>
            </a:r>
            <a:r>
              <a:rPr lang="en-US" dirty="0" smtClean="0"/>
              <a:t>("Enter a string: "); </a:t>
            </a:r>
          </a:p>
          <a:p>
            <a:pPr>
              <a:buNone/>
            </a:pPr>
            <a:r>
              <a:rPr lang="en-US" dirty="0" smtClean="0"/>
              <a:t>gets(</a:t>
            </a:r>
            <a:r>
              <a:rPr lang="en-US" dirty="0" err="1" smtClean="0"/>
              <a:t>str</a:t>
            </a:r>
            <a:r>
              <a:rPr lang="en-US" dirty="0" smtClean="0"/>
              <a:t>); </a:t>
            </a:r>
          </a:p>
          <a:p>
            <a:pPr>
              <a:buNone/>
            </a:pPr>
            <a:r>
              <a:rPr lang="en-US" dirty="0" smtClean="0"/>
              <a:t>for(</a:t>
            </a:r>
            <a:r>
              <a:rPr lang="en-US" dirty="0" err="1" smtClean="0"/>
              <a:t>i</a:t>
            </a:r>
            <a:r>
              <a:rPr lang="en-US" dirty="0" smtClean="0"/>
              <a:t> = 0; </a:t>
            </a:r>
            <a:r>
              <a:rPr lang="en-US" dirty="0" err="1" smtClean="0"/>
              <a:t>str</a:t>
            </a:r>
            <a:r>
              <a:rPr lang="en-US" dirty="0" smtClean="0"/>
              <a:t>[</a:t>
            </a:r>
            <a:r>
              <a:rPr lang="en-US" dirty="0" err="1" smtClean="0"/>
              <a:t>i</a:t>
            </a:r>
            <a:r>
              <a:rPr lang="en-US" dirty="0" smtClean="0"/>
              <a:t>] != '\0'; </a:t>
            </a:r>
            <a:r>
              <a:rPr lang="en-US" dirty="0" err="1" smtClean="0"/>
              <a:t>i</a:t>
            </a:r>
            <a:r>
              <a:rPr lang="en-US" dirty="0" smtClean="0"/>
              <a:t>++); </a:t>
            </a:r>
          </a:p>
          <a:p>
            <a:pPr>
              <a:buNone/>
            </a:pPr>
            <a:r>
              <a:rPr lang="en-US" dirty="0" err="1" smtClean="0"/>
              <a:t>printf</a:t>
            </a:r>
            <a:r>
              <a:rPr lang="en-US" dirty="0" smtClean="0"/>
              <a:t>("Length of string is: %d", </a:t>
            </a:r>
            <a:r>
              <a:rPr lang="en-US" dirty="0" err="1" smtClean="0"/>
              <a:t>i</a:t>
            </a:r>
            <a:r>
              <a:rPr lang="en-US" dirty="0" smtClean="0"/>
              <a:t>); </a:t>
            </a:r>
          </a:p>
          <a:p>
            <a:pPr>
              <a:buNone/>
            </a:pP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Passing Strings to Functions</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pPr>
              <a:buNone/>
            </a:pPr>
            <a:r>
              <a:rPr lang="en-US" b="1" dirty="0"/>
              <a:t> </a:t>
            </a:r>
          </a:p>
          <a:p>
            <a:pPr>
              <a:buNone/>
            </a:pPr>
            <a:r>
              <a:rPr lang="en-US" dirty="0"/>
              <a:t>Strings are just char arrays. So, they can be passed to a function in a similar manner as arrays.</a:t>
            </a:r>
          </a:p>
          <a:p>
            <a:pPr>
              <a:buNone/>
            </a:pPr>
            <a:r>
              <a:rPr lang="en-US"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Example</a:t>
            </a:r>
            <a:endParaRPr lang="en-US" dirty="0"/>
          </a:p>
        </p:txBody>
      </p:sp>
      <p:sp>
        <p:nvSpPr>
          <p:cNvPr id="3" name="Content Placeholder 2"/>
          <p:cNvSpPr>
            <a:spLocks noGrp="1"/>
          </p:cNvSpPr>
          <p:nvPr>
            <p:ph idx="1"/>
          </p:nvPr>
        </p:nvSpPr>
        <p:spPr>
          <a:xfrm>
            <a:off x="457200" y="1066800"/>
            <a:ext cx="8229600" cy="5334000"/>
          </a:xfrm>
        </p:spPr>
        <p:txBody>
          <a:bodyPr>
            <a:normAutofit fontScale="77500" lnSpcReduction="20000"/>
          </a:bodyPr>
          <a:lstStyle/>
          <a:p>
            <a:pPr>
              <a:buNone/>
            </a:pPr>
            <a:r>
              <a:rPr lang="en-US" dirty="0"/>
              <a:t>void </a:t>
            </a:r>
            <a:r>
              <a:rPr lang="en-US" dirty="0" err="1"/>
              <a:t>displayString</a:t>
            </a:r>
            <a:r>
              <a:rPr lang="en-US" dirty="0"/>
              <a:t>(char </a:t>
            </a:r>
            <a:r>
              <a:rPr lang="en-US" dirty="0" err="1"/>
              <a:t>str</a:t>
            </a:r>
            <a:r>
              <a:rPr lang="en-US" dirty="0" smtClean="0"/>
              <a:t>[]);</a:t>
            </a:r>
          </a:p>
          <a:p>
            <a:pPr>
              <a:buNone/>
            </a:pPr>
            <a:r>
              <a:rPr lang="en-US" dirty="0" smtClean="0"/>
              <a:t>void </a:t>
            </a:r>
            <a:r>
              <a:rPr lang="en-US" dirty="0"/>
              <a:t>main</a:t>
            </a:r>
            <a:r>
              <a:rPr lang="en-US" dirty="0" smtClean="0"/>
              <a:t>()</a:t>
            </a:r>
          </a:p>
          <a:p>
            <a:pPr>
              <a:buNone/>
            </a:pPr>
            <a:r>
              <a:rPr lang="en-US" dirty="0" smtClean="0"/>
              <a:t>{</a:t>
            </a:r>
          </a:p>
          <a:p>
            <a:pPr>
              <a:buNone/>
            </a:pPr>
            <a:r>
              <a:rPr lang="en-US" dirty="0" smtClean="0"/>
              <a:t>    </a:t>
            </a:r>
            <a:r>
              <a:rPr lang="en-US" dirty="0"/>
              <a:t>char </a:t>
            </a:r>
            <a:r>
              <a:rPr lang="en-US" dirty="0" err="1"/>
              <a:t>str</a:t>
            </a:r>
            <a:r>
              <a:rPr lang="en-US" dirty="0"/>
              <a:t>[50</a:t>
            </a:r>
            <a:r>
              <a:rPr lang="en-US" dirty="0" smtClean="0"/>
              <a:t>];</a:t>
            </a:r>
          </a:p>
          <a:p>
            <a:pPr>
              <a:buNone/>
            </a:pPr>
            <a:r>
              <a:rPr lang="en-US" dirty="0" smtClean="0"/>
              <a:t>    </a:t>
            </a:r>
            <a:r>
              <a:rPr lang="en-US" dirty="0" err="1"/>
              <a:t>printf</a:t>
            </a:r>
            <a:r>
              <a:rPr lang="en-US" dirty="0"/>
              <a:t>("Enter string: "); </a:t>
            </a:r>
            <a:endParaRPr lang="en-US" dirty="0" smtClean="0"/>
          </a:p>
          <a:p>
            <a:pPr>
              <a:buNone/>
            </a:pPr>
            <a:r>
              <a:rPr lang="en-US" dirty="0" smtClean="0"/>
              <a:t>   </a:t>
            </a:r>
            <a:r>
              <a:rPr lang="en-US" dirty="0"/>
              <a:t>gets(</a:t>
            </a:r>
            <a:r>
              <a:rPr lang="en-US" dirty="0" err="1"/>
              <a:t>str</a:t>
            </a:r>
            <a:r>
              <a:rPr lang="en-US" dirty="0"/>
              <a:t>); </a:t>
            </a:r>
            <a:endParaRPr lang="en-US" dirty="0" smtClean="0"/>
          </a:p>
          <a:p>
            <a:pPr>
              <a:buNone/>
            </a:pPr>
            <a:r>
              <a:rPr lang="en-US" dirty="0" smtClean="0"/>
              <a:t>    </a:t>
            </a:r>
            <a:r>
              <a:rPr lang="en-US" dirty="0" err="1" smtClean="0"/>
              <a:t>displayString</a:t>
            </a:r>
            <a:r>
              <a:rPr lang="en-US" dirty="0" smtClean="0"/>
              <a:t>(</a:t>
            </a:r>
            <a:r>
              <a:rPr lang="en-US" dirty="0" err="1" smtClean="0"/>
              <a:t>str</a:t>
            </a:r>
            <a:r>
              <a:rPr lang="en-US" dirty="0"/>
              <a:t>);     // Passing string  to function.    </a:t>
            </a:r>
            <a:endParaRPr lang="en-US" dirty="0" smtClean="0"/>
          </a:p>
          <a:p>
            <a:pPr>
              <a:buNone/>
            </a:pPr>
            <a:r>
              <a:rPr lang="en-US" dirty="0" smtClean="0"/>
              <a:t> }</a:t>
            </a:r>
          </a:p>
          <a:p>
            <a:pPr>
              <a:buNone/>
            </a:pPr>
            <a:r>
              <a:rPr lang="en-US" dirty="0" smtClean="0"/>
              <a:t>void </a:t>
            </a:r>
            <a:r>
              <a:rPr lang="en-US" dirty="0" err="1"/>
              <a:t>displayString</a:t>
            </a:r>
            <a:r>
              <a:rPr lang="en-US" dirty="0"/>
              <a:t>(char </a:t>
            </a:r>
            <a:r>
              <a:rPr lang="en-US" dirty="0" err="1"/>
              <a:t>str</a:t>
            </a:r>
            <a:r>
              <a:rPr lang="en-US" dirty="0" smtClean="0"/>
              <a:t>[])</a:t>
            </a:r>
          </a:p>
          <a:p>
            <a:pPr>
              <a:buNone/>
            </a:pPr>
            <a:r>
              <a:rPr lang="en-US" dirty="0" smtClean="0"/>
              <a:t>{ </a:t>
            </a:r>
          </a:p>
          <a:p>
            <a:pPr>
              <a:buNone/>
            </a:pPr>
            <a:r>
              <a:rPr lang="en-US" dirty="0" smtClean="0"/>
              <a:t>   </a:t>
            </a:r>
            <a:r>
              <a:rPr lang="en-US" dirty="0" err="1"/>
              <a:t>printf</a:t>
            </a:r>
            <a:r>
              <a:rPr lang="en-US" dirty="0"/>
              <a:t>("String Output: "); </a:t>
            </a:r>
            <a:endParaRPr lang="en-US" dirty="0" smtClean="0"/>
          </a:p>
          <a:p>
            <a:pPr>
              <a:buNone/>
            </a:pPr>
            <a:r>
              <a:rPr lang="en-US" dirty="0" smtClean="0"/>
              <a:t>   </a:t>
            </a:r>
            <a:r>
              <a:rPr lang="en-US" dirty="0"/>
              <a:t>puts(</a:t>
            </a:r>
            <a:r>
              <a:rPr lang="en-US" dirty="0" err="1"/>
              <a:t>str</a:t>
            </a: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Find out two strings are equal</a:t>
            </a:r>
            <a:endParaRPr lang="en-US" dirty="0"/>
          </a:p>
        </p:txBody>
      </p:sp>
      <p:sp>
        <p:nvSpPr>
          <p:cNvPr id="3" name="Content Placeholder 2"/>
          <p:cNvSpPr>
            <a:spLocks noGrp="1"/>
          </p:cNvSpPr>
          <p:nvPr>
            <p:ph idx="1"/>
          </p:nvPr>
        </p:nvSpPr>
        <p:spPr>
          <a:xfrm>
            <a:off x="457200" y="762000"/>
            <a:ext cx="8229600" cy="5867400"/>
          </a:xfrm>
        </p:spPr>
        <p:txBody>
          <a:bodyPr>
            <a:normAutofit fontScale="62500" lnSpcReduction="20000"/>
          </a:bodyPr>
          <a:lstStyle/>
          <a:p>
            <a:pPr>
              <a:buNone/>
            </a:pPr>
            <a:r>
              <a:rPr lang="en-US" dirty="0" smtClean="0"/>
              <a:t>#include&lt;</a:t>
            </a:r>
            <a:r>
              <a:rPr lang="en-US" dirty="0" err="1" smtClean="0"/>
              <a:t>stdio.h</a:t>
            </a:r>
            <a:r>
              <a:rPr lang="en-US" dirty="0" smtClean="0"/>
              <a:t>&gt;</a:t>
            </a:r>
          </a:p>
          <a:p>
            <a:pPr>
              <a:buNone/>
            </a:pPr>
            <a:r>
              <a:rPr lang="en-US" dirty="0" smtClean="0"/>
              <a:t>void main() {</a:t>
            </a:r>
          </a:p>
          <a:p>
            <a:pPr>
              <a:buNone/>
            </a:pPr>
            <a:r>
              <a:rPr lang="en-US" dirty="0" smtClean="0"/>
              <a:t>   char str1[30], str2[30];</a:t>
            </a:r>
          </a:p>
          <a:p>
            <a:pPr>
              <a:buNone/>
            </a:pPr>
            <a:r>
              <a:rPr lang="en-US" dirty="0" smtClean="0"/>
              <a:t>   </a:t>
            </a:r>
            <a:r>
              <a:rPr lang="en-US" dirty="0" err="1" smtClean="0"/>
              <a:t>int</a:t>
            </a:r>
            <a:r>
              <a:rPr lang="en-US" dirty="0" smtClean="0"/>
              <a:t> </a:t>
            </a:r>
            <a:r>
              <a:rPr lang="en-US" dirty="0" err="1" smtClean="0"/>
              <a:t>i</a:t>
            </a:r>
            <a:r>
              <a:rPr lang="en-US" dirty="0" smtClean="0"/>
              <a:t>;</a:t>
            </a:r>
          </a:p>
          <a:p>
            <a:pPr>
              <a:buNone/>
            </a:pPr>
            <a:r>
              <a:rPr lang="en-US" dirty="0" smtClean="0"/>
              <a:t>   </a:t>
            </a:r>
            <a:r>
              <a:rPr lang="en-US" dirty="0" err="1" smtClean="0"/>
              <a:t>printf</a:t>
            </a:r>
            <a:r>
              <a:rPr lang="en-US" dirty="0" smtClean="0"/>
              <a:t>("\</a:t>
            </a:r>
            <a:r>
              <a:rPr lang="en-US" dirty="0" err="1" smtClean="0"/>
              <a:t>nEnter</a:t>
            </a:r>
            <a:r>
              <a:rPr lang="en-US" dirty="0" smtClean="0"/>
              <a:t> two strings :");</a:t>
            </a:r>
          </a:p>
          <a:p>
            <a:pPr>
              <a:buNone/>
            </a:pPr>
            <a:r>
              <a:rPr lang="en-US" dirty="0" smtClean="0"/>
              <a:t>   gets(str1);</a:t>
            </a:r>
          </a:p>
          <a:p>
            <a:pPr>
              <a:buNone/>
            </a:pPr>
            <a:r>
              <a:rPr lang="en-US" dirty="0" smtClean="0"/>
              <a:t>   gets(str2);</a:t>
            </a:r>
          </a:p>
          <a:p>
            <a:pPr>
              <a:buNone/>
            </a:pPr>
            <a:r>
              <a:rPr lang="en-US" dirty="0" smtClean="0"/>
              <a:t>   </a:t>
            </a:r>
            <a:r>
              <a:rPr lang="en-US" dirty="0" err="1" smtClean="0"/>
              <a:t>i</a:t>
            </a:r>
            <a:r>
              <a:rPr lang="en-US" dirty="0" smtClean="0"/>
              <a:t> = 0;</a:t>
            </a:r>
          </a:p>
          <a:p>
            <a:pPr>
              <a:buNone/>
            </a:pPr>
            <a:r>
              <a:rPr lang="en-US" dirty="0" smtClean="0"/>
              <a:t>   while (str1[</a:t>
            </a:r>
            <a:r>
              <a:rPr lang="en-US" dirty="0" err="1" smtClean="0"/>
              <a:t>i</a:t>
            </a:r>
            <a:r>
              <a:rPr lang="en-US" dirty="0" smtClean="0"/>
              <a:t>] == str2[</a:t>
            </a:r>
            <a:r>
              <a:rPr lang="en-US" dirty="0" err="1" smtClean="0"/>
              <a:t>i</a:t>
            </a:r>
            <a:r>
              <a:rPr lang="en-US" dirty="0" smtClean="0"/>
              <a:t>] &amp;&amp; str1[</a:t>
            </a:r>
            <a:r>
              <a:rPr lang="en-US" dirty="0" err="1" smtClean="0"/>
              <a:t>i</a:t>
            </a:r>
            <a:r>
              <a:rPr lang="en-US" dirty="0" smtClean="0"/>
              <a:t>] != '\0')</a:t>
            </a:r>
          </a:p>
          <a:p>
            <a:pPr>
              <a:buNone/>
            </a:pPr>
            <a:r>
              <a:rPr lang="en-US" dirty="0" smtClean="0"/>
              <a:t>      </a:t>
            </a:r>
            <a:r>
              <a:rPr lang="en-US" dirty="0" err="1" smtClean="0"/>
              <a:t>i</a:t>
            </a:r>
            <a:r>
              <a:rPr lang="en-US" dirty="0" smtClean="0"/>
              <a:t>++;</a:t>
            </a:r>
          </a:p>
          <a:p>
            <a:pPr>
              <a:buNone/>
            </a:pPr>
            <a:r>
              <a:rPr lang="en-US" dirty="0" smtClean="0"/>
              <a:t>   if (str1[</a:t>
            </a:r>
            <a:r>
              <a:rPr lang="en-US" dirty="0" err="1" smtClean="0"/>
              <a:t>i</a:t>
            </a:r>
            <a:r>
              <a:rPr lang="en-US" dirty="0" smtClean="0"/>
              <a:t>] &gt; str2[</a:t>
            </a:r>
            <a:r>
              <a:rPr lang="en-US" dirty="0" err="1" smtClean="0"/>
              <a:t>i</a:t>
            </a:r>
            <a:r>
              <a:rPr lang="en-US" dirty="0" smtClean="0"/>
              <a:t>])</a:t>
            </a:r>
          </a:p>
          <a:p>
            <a:pPr>
              <a:buNone/>
            </a:pPr>
            <a:r>
              <a:rPr lang="en-US" dirty="0" smtClean="0"/>
              <a:t>      </a:t>
            </a:r>
            <a:r>
              <a:rPr lang="en-US" dirty="0" err="1" smtClean="0"/>
              <a:t>printf</a:t>
            </a:r>
            <a:r>
              <a:rPr lang="en-US" dirty="0" smtClean="0"/>
              <a:t>("str1 &gt; str2");</a:t>
            </a:r>
          </a:p>
          <a:p>
            <a:pPr>
              <a:buNone/>
            </a:pPr>
            <a:r>
              <a:rPr lang="en-US" dirty="0" smtClean="0"/>
              <a:t>   else if (str1[</a:t>
            </a:r>
            <a:r>
              <a:rPr lang="en-US" dirty="0" err="1" smtClean="0"/>
              <a:t>i</a:t>
            </a:r>
            <a:r>
              <a:rPr lang="en-US" dirty="0" smtClean="0"/>
              <a:t>] &lt; str2[</a:t>
            </a:r>
            <a:r>
              <a:rPr lang="en-US" dirty="0" err="1" smtClean="0"/>
              <a:t>i</a:t>
            </a:r>
            <a:r>
              <a:rPr lang="en-US" dirty="0" smtClean="0"/>
              <a:t>])</a:t>
            </a:r>
          </a:p>
          <a:p>
            <a:pPr>
              <a:buNone/>
            </a:pPr>
            <a:r>
              <a:rPr lang="en-US" dirty="0" smtClean="0"/>
              <a:t>      </a:t>
            </a:r>
            <a:r>
              <a:rPr lang="en-US" dirty="0" err="1" smtClean="0"/>
              <a:t>printf</a:t>
            </a:r>
            <a:r>
              <a:rPr lang="en-US" dirty="0" smtClean="0"/>
              <a:t>("str1 &lt; str2");</a:t>
            </a:r>
          </a:p>
          <a:p>
            <a:pPr>
              <a:buNone/>
            </a:pPr>
            <a:r>
              <a:rPr lang="en-US" dirty="0" smtClean="0"/>
              <a:t>   else</a:t>
            </a:r>
          </a:p>
          <a:p>
            <a:pPr>
              <a:buNone/>
            </a:pPr>
            <a:r>
              <a:rPr lang="en-US" dirty="0" smtClean="0"/>
              <a:t>      </a:t>
            </a:r>
            <a:r>
              <a:rPr lang="en-US" dirty="0" err="1" smtClean="0"/>
              <a:t>printf</a:t>
            </a:r>
            <a:r>
              <a:rPr lang="en-US" dirty="0" smtClean="0"/>
              <a:t>("str1 = str2");</a:t>
            </a:r>
          </a:p>
          <a:p>
            <a:pPr>
              <a:buNone/>
            </a:pPr>
            <a:r>
              <a:rPr lang="en-US" dirty="0" err="1" smtClean="0"/>
              <a:t>getch</a:t>
            </a:r>
            <a:r>
              <a:rPr lang="en-US" dirty="0" smtClean="0"/>
              <a:t>();</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2800" b="1" dirty="0" smtClean="0"/>
              <a:t>Program to count vowels, consonants</a:t>
            </a:r>
            <a:endParaRPr lang="en-US" sz="2800" dirty="0"/>
          </a:p>
        </p:txBody>
      </p:sp>
      <p:sp>
        <p:nvSpPr>
          <p:cNvPr id="3" name="Content Placeholder 2"/>
          <p:cNvSpPr>
            <a:spLocks noGrp="1"/>
          </p:cNvSpPr>
          <p:nvPr>
            <p:ph idx="1"/>
          </p:nvPr>
        </p:nvSpPr>
        <p:spPr>
          <a:xfrm>
            <a:off x="0" y="533400"/>
            <a:ext cx="9144000" cy="6324600"/>
          </a:xfrm>
        </p:spPr>
        <p:txBody>
          <a:bodyPr>
            <a:noAutofit/>
          </a:bodyPr>
          <a:lstStyle/>
          <a:p>
            <a:pPr>
              <a:buNone/>
            </a:pPr>
            <a:r>
              <a:rPr lang="en-US" sz="1600" dirty="0" smtClean="0"/>
              <a:t>#include &lt;</a:t>
            </a:r>
            <a:r>
              <a:rPr lang="en-US" sz="1600" dirty="0" err="1" smtClean="0"/>
              <a:t>stdio.h</a:t>
            </a:r>
            <a:r>
              <a:rPr lang="en-US" sz="1600" dirty="0" smtClean="0"/>
              <a:t>&gt; </a:t>
            </a:r>
          </a:p>
          <a:p>
            <a:pPr>
              <a:buNone/>
            </a:pPr>
            <a:r>
              <a:rPr lang="en-US" sz="1600" dirty="0" err="1" smtClean="0"/>
              <a:t>int</a:t>
            </a:r>
            <a:r>
              <a:rPr lang="en-US" sz="1600" dirty="0" smtClean="0"/>
              <a:t> main() { </a:t>
            </a:r>
          </a:p>
          <a:p>
            <a:pPr>
              <a:buNone/>
            </a:pPr>
            <a:r>
              <a:rPr lang="en-US" sz="1600" dirty="0" smtClean="0"/>
              <a:t>char line[150]; </a:t>
            </a:r>
          </a:p>
          <a:p>
            <a:pPr>
              <a:buNone/>
            </a:pPr>
            <a:r>
              <a:rPr lang="en-US" sz="1600" dirty="0" err="1" smtClean="0"/>
              <a:t>int</a:t>
            </a:r>
            <a:r>
              <a:rPr lang="en-US" sz="1600" dirty="0" smtClean="0"/>
              <a:t> vowels, consonant, digit, space; </a:t>
            </a:r>
          </a:p>
          <a:p>
            <a:pPr>
              <a:buNone/>
            </a:pPr>
            <a:r>
              <a:rPr lang="en-US" sz="1600" dirty="0" smtClean="0"/>
              <a:t>vowels = consonant = digit = space = 0; </a:t>
            </a:r>
          </a:p>
          <a:p>
            <a:pPr>
              <a:buNone/>
            </a:pPr>
            <a:r>
              <a:rPr lang="en-US" sz="1600" dirty="0" err="1" smtClean="0"/>
              <a:t>printf</a:t>
            </a:r>
            <a:r>
              <a:rPr lang="en-US" sz="1600" dirty="0" smtClean="0"/>
              <a:t>("Enter a line of string: "); </a:t>
            </a:r>
          </a:p>
          <a:p>
            <a:pPr>
              <a:buNone/>
            </a:pPr>
            <a:r>
              <a:rPr lang="en-US" sz="1600" dirty="0" err="1" smtClean="0"/>
              <a:t>fgets</a:t>
            </a:r>
            <a:r>
              <a:rPr lang="en-US" sz="1600" dirty="0" smtClean="0"/>
              <a:t>(line, </a:t>
            </a:r>
            <a:r>
              <a:rPr lang="en-US" sz="1600" dirty="0" err="1" smtClean="0"/>
              <a:t>sizeof</a:t>
            </a:r>
            <a:r>
              <a:rPr lang="en-US" sz="1600" dirty="0" smtClean="0"/>
              <a:t>(line), </a:t>
            </a:r>
            <a:r>
              <a:rPr lang="en-US" sz="1600" dirty="0" err="1" smtClean="0"/>
              <a:t>stdin</a:t>
            </a:r>
            <a:r>
              <a:rPr lang="en-US" sz="1600" dirty="0" smtClean="0"/>
              <a:t>); </a:t>
            </a:r>
          </a:p>
          <a:p>
            <a:pPr>
              <a:buNone/>
            </a:pPr>
            <a:r>
              <a:rPr lang="en-US" sz="1600" dirty="0" smtClean="0"/>
              <a:t>for (</a:t>
            </a:r>
            <a:r>
              <a:rPr lang="en-US" sz="1600" dirty="0" err="1" smtClean="0"/>
              <a:t>int</a:t>
            </a:r>
            <a:r>
              <a:rPr lang="en-US" sz="1600" dirty="0" smtClean="0"/>
              <a:t> </a:t>
            </a:r>
            <a:r>
              <a:rPr lang="en-US" sz="1600" dirty="0" err="1" smtClean="0"/>
              <a:t>i</a:t>
            </a:r>
            <a:r>
              <a:rPr lang="en-US" sz="1600" dirty="0" smtClean="0"/>
              <a:t> = 0; line[</a:t>
            </a:r>
            <a:r>
              <a:rPr lang="en-US" sz="1600" dirty="0" err="1" smtClean="0"/>
              <a:t>i</a:t>
            </a:r>
            <a:r>
              <a:rPr lang="en-US" sz="1600" dirty="0" smtClean="0"/>
              <a:t>] != '\0'; ++</a:t>
            </a:r>
            <a:r>
              <a:rPr lang="en-US" sz="1600" dirty="0" err="1" smtClean="0"/>
              <a:t>i</a:t>
            </a:r>
            <a:r>
              <a:rPr lang="en-US" sz="1600" dirty="0" smtClean="0"/>
              <a:t>) { </a:t>
            </a:r>
          </a:p>
          <a:p>
            <a:pPr>
              <a:buNone/>
            </a:pPr>
            <a:r>
              <a:rPr lang="en-US" sz="1600" dirty="0" smtClean="0"/>
              <a:t>if (line[</a:t>
            </a:r>
            <a:r>
              <a:rPr lang="en-US" sz="1600" dirty="0" err="1" smtClean="0"/>
              <a:t>i</a:t>
            </a:r>
            <a:r>
              <a:rPr lang="en-US" sz="1600" dirty="0" smtClean="0"/>
              <a:t>] == 'a' || line[</a:t>
            </a:r>
            <a:r>
              <a:rPr lang="en-US" sz="1600" dirty="0" err="1" smtClean="0"/>
              <a:t>i</a:t>
            </a:r>
            <a:r>
              <a:rPr lang="en-US" sz="1600" dirty="0" smtClean="0"/>
              <a:t>] == 'e' || line[</a:t>
            </a:r>
            <a:r>
              <a:rPr lang="en-US" sz="1600" dirty="0" err="1" smtClean="0"/>
              <a:t>i</a:t>
            </a:r>
            <a:r>
              <a:rPr lang="en-US" sz="1600" dirty="0" smtClean="0"/>
              <a:t>] == '</a:t>
            </a:r>
            <a:r>
              <a:rPr lang="en-US" sz="1600" dirty="0" err="1" smtClean="0"/>
              <a:t>i</a:t>
            </a:r>
            <a:r>
              <a:rPr lang="en-US" sz="1600" dirty="0" smtClean="0"/>
              <a:t>' || line[</a:t>
            </a:r>
            <a:r>
              <a:rPr lang="en-US" sz="1600" dirty="0" err="1" smtClean="0"/>
              <a:t>i</a:t>
            </a:r>
            <a:r>
              <a:rPr lang="en-US" sz="1600" dirty="0" smtClean="0"/>
              <a:t>] == 'o' || line[</a:t>
            </a:r>
            <a:r>
              <a:rPr lang="en-US" sz="1600" dirty="0" err="1" smtClean="0"/>
              <a:t>i</a:t>
            </a:r>
            <a:r>
              <a:rPr lang="en-US" sz="1600" dirty="0" smtClean="0"/>
              <a:t>] == 'u' || line[</a:t>
            </a:r>
            <a:r>
              <a:rPr lang="en-US" sz="1600" dirty="0" err="1" smtClean="0"/>
              <a:t>i</a:t>
            </a:r>
            <a:r>
              <a:rPr lang="en-US" sz="1600" dirty="0" smtClean="0"/>
              <a:t>] == 'A' || line[</a:t>
            </a:r>
            <a:r>
              <a:rPr lang="en-US" sz="1600" dirty="0" err="1" smtClean="0"/>
              <a:t>i</a:t>
            </a:r>
            <a:r>
              <a:rPr lang="en-US" sz="1600" dirty="0" smtClean="0"/>
              <a:t>] == 'E' || line[</a:t>
            </a:r>
            <a:r>
              <a:rPr lang="en-US" sz="1600" dirty="0" err="1" smtClean="0"/>
              <a:t>i</a:t>
            </a:r>
            <a:r>
              <a:rPr lang="en-US" sz="1600" dirty="0" smtClean="0"/>
              <a:t>] == 'I' || line[</a:t>
            </a:r>
            <a:r>
              <a:rPr lang="en-US" sz="1600" dirty="0" err="1" smtClean="0"/>
              <a:t>i</a:t>
            </a:r>
            <a:r>
              <a:rPr lang="en-US" sz="1600" dirty="0" smtClean="0"/>
              <a:t>] == 'O' || line[</a:t>
            </a:r>
            <a:r>
              <a:rPr lang="en-US" sz="1600" dirty="0" err="1" smtClean="0"/>
              <a:t>i</a:t>
            </a:r>
            <a:r>
              <a:rPr lang="en-US" sz="1600" dirty="0" smtClean="0"/>
              <a:t>] == 'U') </a:t>
            </a:r>
          </a:p>
          <a:p>
            <a:pPr>
              <a:buNone/>
            </a:pPr>
            <a:r>
              <a:rPr lang="en-US" sz="1600" dirty="0" smtClean="0"/>
              <a:t>{</a:t>
            </a:r>
          </a:p>
          <a:p>
            <a:pPr>
              <a:buNone/>
            </a:pPr>
            <a:r>
              <a:rPr lang="en-US" sz="1600" dirty="0" smtClean="0"/>
              <a:t> ++vowels; } </a:t>
            </a:r>
          </a:p>
          <a:p>
            <a:pPr>
              <a:buNone/>
            </a:pPr>
            <a:r>
              <a:rPr lang="en-US" sz="1600" dirty="0" smtClean="0"/>
              <a:t>else if ((line[</a:t>
            </a:r>
            <a:r>
              <a:rPr lang="en-US" sz="1600" dirty="0" err="1" smtClean="0"/>
              <a:t>i</a:t>
            </a:r>
            <a:r>
              <a:rPr lang="en-US" sz="1600" dirty="0" smtClean="0"/>
              <a:t>] &gt;= 'a' &amp;&amp; line[</a:t>
            </a:r>
            <a:r>
              <a:rPr lang="en-US" sz="1600" dirty="0" err="1" smtClean="0"/>
              <a:t>i</a:t>
            </a:r>
            <a:r>
              <a:rPr lang="en-US" sz="1600" dirty="0" smtClean="0"/>
              <a:t>] &lt;= 'z') || (line[</a:t>
            </a:r>
            <a:r>
              <a:rPr lang="en-US" sz="1600" dirty="0" err="1" smtClean="0"/>
              <a:t>i</a:t>
            </a:r>
            <a:r>
              <a:rPr lang="en-US" sz="1600" dirty="0" smtClean="0"/>
              <a:t>] &gt;= 'A' &amp;&amp; line[</a:t>
            </a:r>
            <a:r>
              <a:rPr lang="en-US" sz="1600" dirty="0" err="1" smtClean="0"/>
              <a:t>i</a:t>
            </a:r>
            <a:r>
              <a:rPr lang="en-US" sz="1600" dirty="0" smtClean="0"/>
              <a:t>] &lt;= 'Z')) {</a:t>
            </a:r>
          </a:p>
          <a:p>
            <a:pPr>
              <a:buNone/>
            </a:pPr>
            <a:r>
              <a:rPr lang="en-US" sz="1600" dirty="0" smtClean="0"/>
              <a:t> ++consonant; } </a:t>
            </a:r>
          </a:p>
          <a:p>
            <a:pPr>
              <a:buNone/>
            </a:pPr>
            <a:r>
              <a:rPr lang="en-US" sz="1600" dirty="0" smtClean="0"/>
              <a:t>else if (line[</a:t>
            </a:r>
            <a:r>
              <a:rPr lang="en-US" sz="1600" dirty="0" err="1" smtClean="0"/>
              <a:t>i</a:t>
            </a:r>
            <a:r>
              <a:rPr lang="en-US" sz="1600" dirty="0" smtClean="0"/>
              <a:t>] &gt;= '0' &amp;&amp; line[</a:t>
            </a:r>
            <a:r>
              <a:rPr lang="en-US" sz="1600" dirty="0" err="1" smtClean="0"/>
              <a:t>i</a:t>
            </a:r>
            <a:r>
              <a:rPr lang="en-US" sz="1600" dirty="0" smtClean="0"/>
              <a:t>] &lt;= '9') { </a:t>
            </a:r>
          </a:p>
          <a:p>
            <a:pPr>
              <a:buNone/>
            </a:pPr>
            <a:r>
              <a:rPr lang="en-US" sz="1600" dirty="0" smtClean="0"/>
              <a:t>++digit; }</a:t>
            </a:r>
          </a:p>
          <a:p>
            <a:pPr>
              <a:buNone/>
            </a:pPr>
            <a:r>
              <a:rPr lang="en-US" sz="1600" dirty="0" smtClean="0"/>
              <a:t>else if (line[</a:t>
            </a:r>
            <a:r>
              <a:rPr lang="en-US" sz="1600" dirty="0" err="1" smtClean="0"/>
              <a:t>i</a:t>
            </a:r>
            <a:r>
              <a:rPr lang="en-US" sz="1600" dirty="0" smtClean="0"/>
              <a:t>] == ' ') { </a:t>
            </a:r>
          </a:p>
          <a:p>
            <a:pPr>
              <a:buNone/>
            </a:pPr>
            <a:r>
              <a:rPr lang="en-US" sz="1600" dirty="0" smtClean="0"/>
              <a:t>++space; } } </a:t>
            </a:r>
          </a:p>
          <a:p>
            <a:pPr>
              <a:buNone/>
            </a:pPr>
            <a:r>
              <a:rPr lang="en-US" sz="1600" dirty="0" err="1" smtClean="0"/>
              <a:t>printf</a:t>
            </a:r>
            <a:r>
              <a:rPr lang="en-US" sz="1600" dirty="0" smtClean="0"/>
              <a:t>("Vowels: %d", vowels); </a:t>
            </a:r>
          </a:p>
          <a:p>
            <a:pPr>
              <a:buNone/>
            </a:pPr>
            <a:r>
              <a:rPr lang="en-US" sz="1600" dirty="0" err="1" smtClean="0"/>
              <a:t>printf</a:t>
            </a:r>
            <a:r>
              <a:rPr lang="en-US" sz="1600" dirty="0" smtClean="0"/>
              <a:t>("\</a:t>
            </a:r>
            <a:r>
              <a:rPr lang="en-US" sz="1600" dirty="0" err="1" smtClean="0"/>
              <a:t>nConsonants</a:t>
            </a:r>
            <a:r>
              <a:rPr lang="en-US" sz="1600" dirty="0" smtClean="0"/>
              <a:t>: %d", consonant); </a:t>
            </a:r>
          </a:p>
          <a:p>
            <a:pPr>
              <a:buNone/>
            </a:pPr>
            <a:r>
              <a:rPr lang="en-US" sz="1600" dirty="0" err="1" smtClean="0"/>
              <a:t>printf</a:t>
            </a:r>
            <a:r>
              <a:rPr lang="en-US" sz="1600" dirty="0" smtClean="0"/>
              <a:t>("\</a:t>
            </a:r>
            <a:r>
              <a:rPr lang="en-US" sz="1600" dirty="0" err="1" smtClean="0"/>
              <a:t>nDigits</a:t>
            </a:r>
            <a:r>
              <a:rPr lang="en-US" sz="1600" dirty="0" smtClean="0"/>
              <a:t>: %d", digit); </a:t>
            </a:r>
          </a:p>
          <a:p>
            <a:pPr>
              <a:buNone/>
            </a:pPr>
            <a:r>
              <a:rPr lang="en-US" sz="1600" dirty="0" err="1" smtClean="0"/>
              <a:t>printf</a:t>
            </a:r>
            <a:r>
              <a:rPr lang="en-US" sz="1600" dirty="0" smtClean="0"/>
              <a:t>("\</a:t>
            </a:r>
            <a:r>
              <a:rPr lang="en-US" sz="1600" dirty="0" err="1" smtClean="0"/>
              <a:t>nWhite</a:t>
            </a:r>
            <a:r>
              <a:rPr lang="en-US" sz="1600" dirty="0" smtClean="0"/>
              <a:t> spaces: %d", space);  }</a:t>
            </a: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Autofit/>
          </a:bodyPr>
          <a:lstStyle/>
          <a:p>
            <a:r>
              <a:rPr lang="en-US" sz="3200" dirty="0" smtClean="0"/>
              <a:t>Program to check palindrome of a string</a:t>
            </a:r>
            <a:endParaRPr lang="en-US" sz="3200" dirty="0"/>
          </a:p>
        </p:txBody>
      </p:sp>
      <p:sp>
        <p:nvSpPr>
          <p:cNvPr id="3" name="Content Placeholder 2"/>
          <p:cNvSpPr>
            <a:spLocks noGrp="1"/>
          </p:cNvSpPr>
          <p:nvPr>
            <p:ph idx="1"/>
          </p:nvPr>
        </p:nvSpPr>
        <p:spPr>
          <a:xfrm>
            <a:off x="457200" y="609600"/>
            <a:ext cx="8229600" cy="6248400"/>
          </a:xfrm>
        </p:spPr>
        <p:txBody>
          <a:bodyPr>
            <a:normAutofit fontScale="47500" lnSpcReduction="20000"/>
          </a:bodyPr>
          <a:lstStyle/>
          <a:p>
            <a:pPr>
              <a:buNone/>
            </a:pPr>
            <a:r>
              <a:rPr lang="en-US" dirty="0" smtClean="0"/>
              <a:t>#include &lt;</a:t>
            </a:r>
            <a:r>
              <a:rPr lang="en-US" dirty="0" err="1" smtClean="0"/>
              <a:t>stdio.h</a:t>
            </a:r>
            <a:r>
              <a:rPr lang="en-US" dirty="0" smtClean="0"/>
              <a:t>&gt; </a:t>
            </a:r>
          </a:p>
          <a:p>
            <a:pPr>
              <a:buNone/>
            </a:pPr>
            <a:r>
              <a:rPr lang="en-US" dirty="0" smtClean="0"/>
              <a:t>#include &lt;</a:t>
            </a:r>
            <a:r>
              <a:rPr lang="en-US" dirty="0" err="1" smtClean="0"/>
              <a:t>string.h</a:t>
            </a:r>
            <a:r>
              <a:rPr lang="en-US" dirty="0" smtClean="0"/>
              <a:t>&gt;</a:t>
            </a:r>
          </a:p>
          <a:p>
            <a:pPr>
              <a:buNone/>
            </a:pPr>
            <a:r>
              <a:rPr lang="en-US" dirty="0" smtClean="0"/>
              <a:t>void main()</a:t>
            </a:r>
          </a:p>
          <a:p>
            <a:pPr>
              <a:buNone/>
            </a:pPr>
            <a:r>
              <a:rPr lang="en-US" dirty="0" smtClean="0"/>
              <a:t>{ </a:t>
            </a:r>
          </a:p>
          <a:p>
            <a:pPr>
              <a:buNone/>
            </a:pPr>
            <a:r>
              <a:rPr lang="en-US" dirty="0" smtClean="0"/>
              <a:t>char string1[20]; </a:t>
            </a:r>
          </a:p>
          <a:p>
            <a:pPr>
              <a:buNone/>
            </a:pPr>
            <a:r>
              <a:rPr lang="en-US" dirty="0" err="1" smtClean="0"/>
              <a:t>int</a:t>
            </a:r>
            <a:r>
              <a:rPr lang="en-US" dirty="0" smtClean="0"/>
              <a:t> </a:t>
            </a:r>
            <a:r>
              <a:rPr lang="en-US" dirty="0" err="1" smtClean="0"/>
              <a:t>i</a:t>
            </a:r>
            <a:r>
              <a:rPr lang="en-US" dirty="0" smtClean="0"/>
              <a:t>, length, flag = 0; </a:t>
            </a:r>
          </a:p>
          <a:p>
            <a:pPr>
              <a:buNone/>
            </a:pPr>
            <a:r>
              <a:rPr lang="en-US" dirty="0" err="1" smtClean="0"/>
              <a:t>printf</a:t>
            </a:r>
            <a:r>
              <a:rPr lang="en-US" dirty="0" smtClean="0"/>
              <a:t>("Enter a string:"); </a:t>
            </a:r>
          </a:p>
          <a:p>
            <a:pPr>
              <a:buNone/>
            </a:pPr>
            <a:r>
              <a:rPr lang="en-US" dirty="0" err="1" smtClean="0"/>
              <a:t>scanf</a:t>
            </a:r>
            <a:r>
              <a:rPr lang="en-US" dirty="0" smtClean="0"/>
              <a:t>("%s", string1); </a:t>
            </a:r>
          </a:p>
          <a:p>
            <a:pPr>
              <a:buNone/>
            </a:pPr>
            <a:r>
              <a:rPr lang="en-US" dirty="0" smtClean="0"/>
              <a:t>length = </a:t>
            </a:r>
            <a:r>
              <a:rPr lang="en-US" dirty="0" err="1" smtClean="0"/>
              <a:t>strlen</a:t>
            </a:r>
            <a:r>
              <a:rPr lang="en-US" dirty="0" smtClean="0"/>
              <a:t>(string1); </a:t>
            </a:r>
          </a:p>
          <a:p>
            <a:pPr>
              <a:buNone/>
            </a:pPr>
            <a:r>
              <a:rPr lang="en-US" dirty="0" smtClean="0"/>
              <a:t>for(</a:t>
            </a:r>
            <a:r>
              <a:rPr lang="en-US" dirty="0" err="1" smtClean="0"/>
              <a:t>i</a:t>
            </a:r>
            <a:r>
              <a:rPr lang="en-US" dirty="0" smtClean="0"/>
              <a:t>=0;i &lt; length ;</a:t>
            </a:r>
            <a:r>
              <a:rPr lang="en-US" dirty="0" err="1" smtClean="0"/>
              <a:t>i</a:t>
            </a:r>
            <a:r>
              <a:rPr lang="en-US" dirty="0" smtClean="0"/>
              <a:t>++)</a:t>
            </a:r>
          </a:p>
          <a:p>
            <a:pPr>
              <a:buNone/>
            </a:pPr>
            <a:r>
              <a:rPr lang="en-US" dirty="0" smtClean="0"/>
              <a:t>{ </a:t>
            </a:r>
          </a:p>
          <a:p>
            <a:pPr>
              <a:buNone/>
            </a:pPr>
            <a:r>
              <a:rPr lang="en-US" dirty="0" smtClean="0"/>
              <a:t>if(string1[</a:t>
            </a:r>
            <a:r>
              <a:rPr lang="en-US" dirty="0" err="1" smtClean="0"/>
              <a:t>i</a:t>
            </a:r>
            <a:r>
              <a:rPr lang="en-US" dirty="0" smtClean="0"/>
              <a:t>] != string1[length-i-1])</a:t>
            </a:r>
          </a:p>
          <a:p>
            <a:pPr>
              <a:buNone/>
            </a:pPr>
            <a:r>
              <a:rPr lang="en-US" dirty="0" smtClean="0"/>
              <a:t>{ flag = 1;</a:t>
            </a:r>
          </a:p>
          <a:p>
            <a:pPr>
              <a:buNone/>
            </a:pPr>
            <a:r>
              <a:rPr lang="en-US" dirty="0" smtClean="0"/>
              <a:t> break; </a:t>
            </a:r>
          </a:p>
          <a:p>
            <a:pPr>
              <a:buNone/>
            </a:pPr>
            <a:r>
              <a:rPr lang="en-US" dirty="0" smtClean="0"/>
              <a:t>} } </a:t>
            </a:r>
          </a:p>
          <a:p>
            <a:pPr>
              <a:buNone/>
            </a:pPr>
            <a:r>
              <a:rPr lang="en-US" dirty="0" smtClean="0"/>
              <a:t>if (flag) { </a:t>
            </a:r>
          </a:p>
          <a:p>
            <a:pPr>
              <a:buNone/>
            </a:pPr>
            <a:r>
              <a:rPr lang="en-US" dirty="0" err="1" smtClean="0"/>
              <a:t>printf</a:t>
            </a:r>
            <a:r>
              <a:rPr lang="en-US" dirty="0" smtClean="0"/>
              <a:t>("%s is not a palindrome", string1); </a:t>
            </a:r>
          </a:p>
          <a:p>
            <a:pPr>
              <a:buNone/>
            </a:pPr>
            <a:r>
              <a:rPr lang="en-US" dirty="0" smtClean="0"/>
              <a:t>} </a:t>
            </a:r>
          </a:p>
          <a:p>
            <a:pPr>
              <a:buNone/>
            </a:pPr>
            <a:r>
              <a:rPr lang="en-US" dirty="0" smtClean="0"/>
              <a:t>else {</a:t>
            </a:r>
          </a:p>
          <a:p>
            <a:pPr>
              <a:buNone/>
            </a:pPr>
            <a:r>
              <a:rPr lang="en-US" dirty="0" smtClean="0"/>
              <a:t> </a:t>
            </a:r>
            <a:r>
              <a:rPr lang="en-US" dirty="0" err="1" smtClean="0"/>
              <a:t>printf</a:t>
            </a:r>
            <a:r>
              <a:rPr lang="en-US" dirty="0" smtClean="0"/>
              <a:t>("%s is a palindrome", string1); </a:t>
            </a:r>
          </a:p>
          <a:p>
            <a:pPr>
              <a:buNone/>
            </a:pPr>
            <a:r>
              <a:rPr lang="en-US" dirty="0" smtClean="0"/>
              <a:t>} </a:t>
            </a:r>
          </a:p>
          <a:p>
            <a:pPr>
              <a:buNone/>
            </a:pPr>
            <a:r>
              <a:rPr lang="en-US" dirty="0" err="1" smtClean="0"/>
              <a:t>getch</a:t>
            </a:r>
            <a:r>
              <a:rPr lang="en-US" dirty="0" smtClean="0"/>
              <a:t>(); </a:t>
            </a:r>
          </a:p>
          <a:p>
            <a:pPr>
              <a:buNone/>
            </a:pPr>
            <a:r>
              <a:rPr lang="en-US" dirty="0"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Reverse of a string</a:t>
            </a:r>
            <a:endParaRPr lang="en-US" dirty="0"/>
          </a:p>
        </p:txBody>
      </p:sp>
      <p:sp>
        <p:nvSpPr>
          <p:cNvPr id="3" name="Content Placeholder 2"/>
          <p:cNvSpPr>
            <a:spLocks noGrp="1"/>
          </p:cNvSpPr>
          <p:nvPr>
            <p:ph idx="1"/>
          </p:nvPr>
        </p:nvSpPr>
        <p:spPr>
          <a:xfrm>
            <a:off x="457200" y="762000"/>
            <a:ext cx="8229600" cy="5867400"/>
          </a:xfrm>
        </p:spPr>
        <p:txBody>
          <a:bodyPr>
            <a:normAutofit fontScale="92500" lnSpcReduction="20000"/>
          </a:bodyPr>
          <a:lstStyle/>
          <a:p>
            <a:pPr>
              <a:buNone/>
            </a:pPr>
            <a:r>
              <a:rPr lang="en-US" dirty="0" smtClean="0"/>
              <a:t>#include&lt;</a:t>
            </a:r>
            <a:r>
              <a:rPr lang="en-US" dirty="0" err="1" smtClean="0"/>
              <a:t>stdio.h</a:t>
            </a:r>
            <a:r>
              <a:rPr lang="en-US" dirty="0" smtClean="0"/>
              <a:t>&gt;</a:t>
            </a:r>
          </a:p>
          <a:p>
            <a:pPr>
              <a:buNone/>
            </a:pPr>
            <a:r>
              <a:rPr lang="en-US" dirty="0" smtClean="0"/>
              <a:t>void main()</a:t>
            </a:r>
          </a:p>
          <a:p>
            <a:pPr>
              <a:buNone/>
            </a:pPr>
            <a:r>
              <a:rPr lang="en-US" dirty="0" smtClean="0"/>
              <a:t>{</a:t>
            </a:r>
          </a:p>
          <a:p>
            <a:pPr>
              <a:buNone/>
            </a:pPr>
            <a:r>
              <a:rPr lang="en-US" dirty="0" smtClean="0"/>
              <a:t>    char </a:t>
            </a:r>
            <a:r>
              <a:rPr lang="en-US" dirty="0" err="1" smtClean="0"/>
              <a:t>str</a:t>
            </a:r>
            <a:r>
              <a:rPr lang="en-US" dirty="0" smtClean="0"/>
              <a:t>[50], </a:t>
            </a:r>
            <a:r>
              <a:rPr lang="en-US" dirty="0" err="1" smtClean="0"/>
              <a:t>i</a:t>
            </a:r>
            <a:r>
              <a:rPr lang="en-US" dirty="0" smtClean="0"/>
              <a:t>, j, count=0;</a:t>
            </a:r>
          </a:p>
          <a:p>
            <a:pPr>
              <a:buNone/>
            </a:pPr>
            <a:r>
              <a:rPr lang="en-US" dirty="0" smtClean="0"/>
              <a:t>    </a:t>
            </a:r>
            <a:r>
              <a:rPr lang="en-US" dirty="0" err="1" smtClean="0"/>
              <a:t>printf</a:t>
            </a:r>
            <a:r>
              <a:rPr lang="en-US" dirty="0" smtClean="0"/>
              <a:t>("Enter any string: ");</a:t>
            </a:r>
          </a:p>
          <a:p>
            <a:pPr>
              <a:buNone/>
            </a:pPr>
            <a:r>
              <a:rPr lang="en-US" dirty="0" smtClean="0"/>
              <a:t>    gets(</a:t>
            </a:r>
            <a:r>
              <a:rPr lang="en-US" dirty="0" err="1" smtClean="0"/>
              <a:t>str</a:t>
            </a:r>
            <a:r>
              <a:rPr lang="en-US" dirty="0" smtClean="0"/>
              <a:t>);</a:t>
            </a:r>
          </a:p>
          <a:p>
            <a:pPr>
              <a:buNone/>
            </a:pPr>
            <a:r>
              <a:rPr lang="en-US" dirty="0" smtClean="0"/>
              <a:t>    for(</a:t>
            </a:r>
            <a:r>
              <a:rPr lang="en-US" dirty="0" err="1" smtClean="0"/>
              <a:t>i</a:t>
            </a:r>
            <a:r>
              <a:rPr lang="en-US" dirty="0" smtClean="0"/>
              <a:t>=0; </a:t>
            </a:r>
            <a:r>
              <a:rPr lang="en-US" dirty="0" err="1" smtClean="0"/>
              <a:t>str</a:t>
            </a:r>
            <a:r>
              <a:rPr lang="en-US" dirty="0" smtClean="0"/>
              <a:t>[</a:t>
            </a:r>
            <a:r>
              <a:rPr lang="en-US" dirty="0" err="1" smtClean="0"/>
              <a:t>i</a:t>
            </a:r>
            <a:r>
              <a:rPr lang="en-US" dirty="0" smtClean="0"/>
              <a:t>]!='\0'; </a:t>
            </a:r>
            <a:r>
              <a:rPr lang="en-US" dirty="0" err="1" smtClean="0"/>
              <a:t>i</a:t>
            </a:r>
            <a:r>
              <a:rPr lang="en-US" dirty="0" smtClean="0"/>
              <a:t>++)</a:t>
            </a:r>
          </a:p>
          <a:p>
            <a:pPr>
              <a:buNone/>
            </a:pPr>
            <a:r>
              <a:rPr lang="en-US" dirty="0" smtClean="0"/>
              <a:t>        count++;</a:t>
            </a:r>
          </a:p>
          <a:p>
            <a:pPr>
              <a:buNone/>
            </a:pPr>
            <a:r>
              <a:rPr lang="en-US" dirty="0" smtClean="0"/>
              <a:t>    for(j=count-1; j&gt;=0; j--)</a:t>
            </a:r>
          </a:p>
          <a:p>
            <a:pPr>
              <a:buNone/>
            </a:pPr>
            <a:r>
              <a:rPr lang="en-US" dirty="0" smtClean="0"/>
              <a:t>        </a:t>
            </a:r>
            <a:r>
              <a:rPr lang="en-US" dirty="0" err="1" smtClean="0"/>
              <a:t>printf</a:t>
            </a:r>
            <a:r>
              <a:rPr lang="en-US" dirty="0" smtClean="0"/>
              <a:t>("%c", </a:t>
            </a:r>
            <a:r>
              <a:rPr lang="en-US" dirty="0" err="1" smtClean="0"/>
              <a:t>str</a:t>
            </a:r>
            <a:r>
              <a:rPr lang="en-US" dirty="0" smtClean="0"/>
              <a:t>[j]);</a:t>
            </a:r>
          </a:p>
          <a:p>
            <a:pPr>
              <a:buNone/>
            </a:pPr>
            <a:r>
              <a:rPr lang="en-US" dirty="0" smtClean="0"/>
              <a:t>    </a:t>
            </a:r>
            <a:r>
              <a:rPr lang="en-US" dirty="0" err="1" smtClean="0"/>
              <a:t>getch</a:t>
            </a:r>
            <a:r>
              <a:rPr lang="en-US" dirty="0" smtClean="0"/>
              <a:t>();</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Pointers and Strings </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a:t> </a:t>
            </a:r>
            <a:r>
              <a:rPr lang="en-US" dirty="0" smtClean="0"/>
              <a:t>Suppose </a:t>
            </a:r>
            <a:r>
              <a:rPr lang="en-US" dirty="0"/>
              <a:t>we wish to store “Hello”. We may either store it in a string or we may ask the C compiler to store it at some location in memory and assign the address of the string in a char pointer. This is shown below: </a:t>
            </a:r>
          </a:p>
          <a:p>
            <a:pPr>
              <a:buNone/>
            </a:pPr>
            <a:r>
              <a:rPr lang="en-US" dirty="0"/>
              <a:t> </a:t>
            </a:r>
          </a:p>
          <a:p>
            <a:pPr>
              <a:buNone/>
            </a:pPr>
            <a:r>
              <a:rPr lang="en-US" dirty="0"/>
              <a:t>char </a:t>
            </a:r>
            <a:r>
              <a:rPr lang="en-US" dirty="0" err="1"/>
              <a:t>str</a:t>
            </a:r>
            <a:r>
              <a:rPr lang="en-US" dirty="0"/>
              <a:t>[ ] = "Hello" ; </a:t>
            </a:r>
          </a:p>
          <a:p>
            <a:pPr>
              <a:buNone/>
            </a:pPr>
            <a:r>
              <a:rPr lang="en-US" dirty="0"/>
              <a:t>char *p = "Hello" ; </a:t>
            </a:r>
            <a:endParaRPr lang="en-US" dirty="0" smtClean="0"/>
          </a:p>
          <a:p>
            <a:pPr>
              <a:buNone/>
            </a:pPr>
            <a:endParaRPr lang="en-US" dirty="0" smtClean="0"/>
          </a:p>
          <a:p>
            <a:pPr>
              <a:buNone/>
            </a:pPr>
            <a:r>
              <a:rPr lang="en-US" dirty="0" smtClean="0"/>
              <a:t>There is a subtle difference in usage of these two forms.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92500" lnSpcReduction="20000"/>
          </a:bodyPr>
          <a:lstStyle/>
          <a:p>
            <a:pPr>
              <a:buNone/>
            </a:pPr>
            <a:r>
              <a:rPr lang="en-US" b="1" dirty="0" smtClean="0"/>
              <a:t>Difference 1:</a:t>
            </a:r>
          </a:p>
          <a:p>
            <a:pPr>
              <a:buNone/>
            </a:pPr>
            <a:endParaRPr lang="en-US" dirty="0" smtClean="0"/>
          </a:p>
          <a:p>
            <a:pPr>
              <a:buNone/>
            </a:pPr>
            <a:r>
              <a:rPr lang="en-US" dirty="0"/>
              <a:t>void main( ) </a:t>
            </a:r>
          </a:p>
          <a:p>
            <a:pPr>
              <a:buNone/>
            </a:pPr>
            <a:r>
              <a:rPr lang="en-US" dirty="0"/>
              <a:t>{ </a:t>
            </a:r>
          </a:p>
          <a:p>
            <a:pPr>
              <a:buNone/>
            </a:pPr>
            <a:r>
              <a:rPr lang="en-US" dirty="0"/>
              <a:t>char str1[ ] = "Hello" ; </a:t>
            </a:r>
          </a:p>
          <a:p>
            <a:pPr>
              <a:buNone/>
            </a:pPr>
            <a:r>
              <a:rPr lang="en-US" dirty="0"/>
              <a:t>char str2[10] ; </a:t>
            </a:r>
          </a:p>
          <a:p>
            <a:pPr>
              <a:buNone/>
            </a:pPr>
            <a:r>
              <a:rPr lang="en-US" dirty="0"/>
              <a:t>char *s = "Good Morning" ; </a:t>
            </a:r>
          </a:p>
          <a:p>
            <a:pPr>
              <a:buNone/>
            </a:pPr>
            <a:r>
              <a:rPr lang="en-US" dirty="0"/>
              <a:t>char *q ;</a:t>
            </a:r>
            <a:endParaRPr lang="en-US" b="1" i="1" dirty="0"/>
          </a:p>
          <a:p>
            <a:pPr>
              <a:buNone/>
            </a:pPr>
            <a:r>
              <a:rPr lang="en-US" dirty="0"/>
              <a:t>str2 = str1 ; </a:t>
            </a:r>
            <a:r>
              <a:rPr lang="en-US" dirty="0" smtClean="0"/>
              <a:t>		/* </a:t>
            </a:r>
            <a:r>
              <a:rPr lang="en-US" dirty="0"/>
              <a:t>error */ </a:t>
            </a:r>
          </a:p>
          <a:p>
            <a:pPr>
              <a:buNone/>
            </a:pPr>
            <a:r>
              <a:rPr lang="en-US" dirty="0"/>
              <a:t>q = s </a:t>
            </a:r>
            <a:r>
              <a:rPr lang="en-US" dirty="0" smtClean="0"/>
              <a:t>;		                   /* </a:t>
            </a:r>
            <a:r>
              <a:rPr lang="en-US" dirty="0"/>
              <a:t>works */ </a:t>
            </a:r>
          </a:p>
          <a:p>
            <a:pPr>
              <a:buNone/>
            </a:pPr>
            <a:r>
              <a:rPr lang="en-US" dirty="0"/>
              <a:t>} </a:t>
            </a:r>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normAutofit fontScale="92500" lnSpcReduction="20000"/>
          </a:bodyPr>
          <a:lstStyle/>
          <a:p>
            <a:pPr>
              <a:buNone/>
            </a:pPr>
            <a:r>
              <a:rPr lang="en-US" b="1" dirty="0" smtClean="0"/>
              <a:t>Difference 2:</a:t>
            </a:r>
          </a:p>
          <a:p>
            <a:pPr>
              <a:buNone/>
            </a:pPr>
            <a:endParaRPr lang="en-US" dirty="0" smtClean="0"/>
          </a:p>
          <a:p>
            <a:pPr>
              <a:buNone/>
            </a:pPr>
            <a:r>
              <a:rPr lang="en-US" dirty="0" smtClean="0"/>
              <a:t>void </a:t>
            </a:r>
            <a:r>
              <a:rPr lang="en-US" dirty="0"/>
              <a:t>main( ) </a:t>
            </a:r>
          </a:p>
          <a:p>
            <a:pPr>
              <a:buNone/>
            </a:pPr>
            <a:r>
              <a:rPr lang="en-US" dirty="0"/>
              <a:t>{ </a:t>
            </a:r>
          </a:p>
          <a:p>
            <a:pPr>
              <a:buNone/>
            </a:pPr>
            <a:r>
              <a:rPr lang="en-US" dirty="0"/>
              <a:t>char str1[ ] = "Hello" ; </a:t>
            </a:r>
          </a:p>
          <a:p>
            <a:pPr>
              <a:buNone/>
            </a:pPr>
            <a:r>
              <a:rPr lang="en-US" dirty="0"/>
              <a:t>char *p = "Hello" ; </a:t>
            </a:r>
          </a:p>
          <a:p>
            <a:pPr>
              <a:buNone/>
            </a:pPr>
            <a:r>
              <a:rPr lang="en-US" dirty="0"/>
              <a:t>str1 = "Bye" ; /* error */ </a:t>
            </a:r>
          </a:p>
          <a:p>
            <a:pPr>
              <a:buNone/>
            </a:pPr>
            <a:r>
              <a:rPr lang="en-US" dirty="0"/>
              <a:t>p = "Bye" ; /* works */ </a:t>
            </a:r>
          </a:p>
          <a:p>
            <a:pPr>
              <a:buNone/>
            </a:pPr>
            <a:r>
              <a:rPr lang="en-US" dirty="0"/>
              <a:t>}</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None/>
            </a:pPr>
            <a:r>
              <a:rPr lang="en-US" dirty="0"/>
              <a:t>Strings are actually one-dimensional array of characters terminated by a null character '\0'. Thus a null-terminated string contains the characters that comprise the string followed by a null.</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u="sng" dirty="0" smtClean="0"/>
              <a:t>Accessing string elements using pointers</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pPr>
              <a:buNone/>
            </a:pPr>
            <a:r>
              <a:rPr lang="en-US" dirty="0" smtClean="0"/>
              <a:t> void main( ) </a:t>
            </a:r>
          </a:p>
          <a:p>
            <a:pPr>
              <a:buNone/>
            </a:pPr>
            <a:r>
              <a:rPr lang="en-US" dirty="0" smtClean="0"/>
              <a:t>{ </a:t>
            </a:r>
          </a:p>
          <a:p>
            <a:pPr>
              <a:buNone/>
            </a:pPr>
            <a:r>
              <a:rPr lang="en-US" dirty="0" smtClean="0"/>
              <a:t>char name[ ] = "</a:t>
            </a:r>
            <a:r>
              <a:rPr lang="en-US" dirty="0" err="1" smtClean="0"/>
              <a:t>Klinsman</a:t>
            </a:r>
            <a:r>
              <a:rPr lang="en-US" dirty="0" smtClean="0"/>
              <a:t>" ; </a:t>
            </a:r>
          </a:p>
          <a:p>
            <a:pPr>
              <a:buNone/>
            </a:pPr>
            <a:r>
              <a:rPr lang="en-US" dirty="0" smtClean="0"/>
              <a:t>char *</a:t>
            </a:r>
            <a:r>
              <a:rPr lang="en-US" dirty="0" err="1" smtClean="0"/>
              <a:t>ptr</a:t>
            </a:r>
            <a:r>
              <a:rPr lang="en-US" dirty="0" smtClean="0"/>
              <a:t> ; </a:t>
            </a:r>
          </a:p>
          <a:p>
            <a:pPr>
              <a:buNone/>
            </a:pPr>
            <a:r>
              <a:rPr lang="en-US" dirty="0" err="1" smtClean="0"/>
              <a:t>ptr</a:t>
            </a:r>
            <a:r>
              <a:rPr lang="en-US" dirty="0" smtClean="0"/>
              <a:t> = name ; /* store base address of string */</a:t>
            </a:r>
          </a:p>
          <a:p>
            <a:pPr>
              <a:buNone/>
            </a:pPr>
            <a:r>
              <a:rPr lang="en-US" dirty="0" smtClean="0"/>
              <a:t> </a:t>
            </a:r>
          </a:p>
          <a:p>
            <a:pPr>
              <a:buNone/>
            </a:pPr>
            <a:r>
              <a:rPr lang="en-US" dirty="0" smtClean="0"/>
              <a:t>while ( *</a:t>
            </a:r>
            <a:r>
              <a:rPr lang="en-US" dirty="0" err="1" smtClean="0"/>
              <a:t>ptr</a:t>
            </a:r>
            <a:r>
              <a:rPr lang="en-US" dirty="0" smtClean="0"/>
              <a:t> != `\0' ) </a:t>
            </a:r>
          </a:p>
          <a:p>
            <a:pPr>
              <a:buNone/>
            </a:pPr>
            <a:r>
              <a:rPr lang="en-US" dirty="0" smtClean="0"/>
              <a:t>{ </a:t>
            </a:r>
          </a:p>
          <a:p>
            <a:pPr>
              <a:buNone/>
            </a:pPr>
            <a:r>
              <a:rPr lang="en-US" dirty="0" err="1" smtClean="0"/>
              <a:t>printf</a:t>
            </a:r>
            <a:r>
              <a:rPr lang="en-US" dirty="0" smtClean="0"/>
              <a:t> ( "%c", *</a:t>
            </a:r>
            <a:r>
              <a:rPr lang="en-US" dirty="0" err="1" smtClean="0"/>
              <a:t>ptr</a:t>
            </a:r>
            <a:r>
              <a:rPr lang="en-US" dirty="0" smtClean="0"/>
              <a:t> ) ; </a:t>
            </a:r>
          </a:p>
          <a:p>
            <a:pPr>
              <a:buNone/>
            </a:pPr>
            <a:r>
              <a:rPr lang="en-US" dirty="0" err="1" smtClean="0"/>
              <a:t>ptr</a:t>
            </a:r>
            <a:r>
              <a:rPr lang="en-US" dirty="0" smtClean="0"/>
              <a:t>++ ; </a:t>
            </a:r>
          </a:p>
          <a:p>
            <a:pPr>
              <a:buNone/>
            </a:pPr>
            <a:r>
              <a:rPr lang="en-US" dirty="0" smtClean="0"/>
              <a:t>} </a:t>
            </a:r>
          </a:p>
          <a:p>
            <a:pPr>
              <a:buNone/>
            </a:pPr>
            <a:r>
              <a:rPr lang="en-US" dirty="0" smtClean="0"/>
              <a:t>}</a:t>
            </a: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lstStyle/>
          <a:p>
            <a:pPr>
              <a:buNone/>
            </a:pPr>
            <a:r>
              <a:rPr lang="en-US" b="1" dirty="0" smtClean="0"/>
              <a:t>Note:</a:t>
            </a:r>
          </a:p>
          <a:p>
            <a:pPr>
              <a:buNone/>
            </a:pPr>
            <a:r>
              <a:rPr lang="en-US" dirty="0" smtClean="0"/>
              <a:t>All the following notations refer to the same element: </a:t>
            </a:r>
          </a:p>
          <a:p>
            <a:pPr>
              <a:buNone/>
            </a:pPr>
            <a:endParaRPr lang="en-US" dirty="0" smtClean="0"/>
          </a:p>
          <a:p>
            <a:pPr>
              <a:buNone/>
            </a:pPr>
            <a:r>
              <a:rPr lang="en-US" b="1" dirty="0" smtClean="0"/>
              <a:t>name[</a:t>
            </a:r>
            <a:r>
              <a:rPr lang="en-US" b="1" dirty="0" err="1" smtClean="0"/>
              <a:t>i</a:t>
            </a:r>
            <a:r>
              <a:rPr lang="en-US" b="1" dirty="0" smtClean="0"/>
              <a:t>] </a:t>
            </a:r>
          </a:p>
          <a:p>
            <a:pPr>
              <a:buNone/>
            </a:pPr>
            <a:r>
              <a:rPr lang="en-US" b="1" dirty="0" smtClean="0"/>
              <a:t>*( name + </a:t>
            </a:r>
            <a:r>
              <a:rPr lang="en-US" b="1" dirty="0" err="1" smtClean="0"/>
              <a:t>i</a:t>
            </a:r>
            <a:r>
              <a:rPr lang="en-US" b="1" dirty="0" smtClean="0"/>
              <a:t> ) </a:t>
            </a:r>
          </a:p>
          <a:p>
            <a:pPr>
              <a:buNone/>
            </a:pPr>
            <a:r>
              <a:rPr lang="en-US" b="1" dirty="0" smtClean="0"/>
              <a:t>*( </a:t>
            </a:r>
            <a:r>
              <a:rPr lang="en-US" b="1" dirty="0" err="1" smtClean="0"/>
              <a:t>i</a:t>
            </a:r>
            <a:r>
              <a:rPr lang="en-US" b="1" dirty="0" smtClean="0"/>
              <a:t> + name ) </a:t>
            </a:r>
          </a:p>
          <a:p>
            <a:pPr>
              <a:buNone/>
            </a:pPr>
            <a:r>
              <a:rPr lang="en-US" b="1" dirty="0" err="1" smtClean="0"/>
              <a:t>i</a:t>
            </a:r>
            <a:r>
              <a:rPr lang="en-US" b="1" dirty="0" smtClean="0"/>
              <a:t>[name]</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err="1" smtClean="0"/>
              <a:t>strcat</a:t>
            </a:r>
            <a:r>
              <a:rPr lang="en-US" b="1" u="sng" dirty="0" smtClean="0"/>
              <a: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It takes two arguments, </a:t>
            </a:r>
            <a:r>
              <a:rPr lang="en-US" dirty="0" err="1" smtClean="0"/>
              <a:t>i.e</a:t>
            </a:r>
            <a:r>
              <a:rPr lang="en-US" dirty="0" smtClean="0"/>
              <a:t>, two strings or character arrays, and stores the resultant concatenated string in the first string specified in the argument.</a:t>
            </a:r>
          </a:p>
          <a:p>
            <a:pPr>
              <a:buNone/>
            </a:pPr>
            <a:r>
              <a:rPr lang="en-US" dirty="0" smtClean="0"/>
              <a:t> </a:t>
            </a:r>
          </a:p>
          <a:p>
            <a:pPr>
              <a:buNone/>
            </a:pPr>
            <a:r>
              <a:rPr lang="en-US" b="1" dirty="0" smtClean="0"/>
              <a:t>Syntax:</a:t>
            </a:r>
            <a:r>
              <a:rPr lang="en-US" dirty="0" smtClean="0"/>
              <a:t> </a:t>
            </a:r>
            <a:r>
              <a:rPr lang="en-US" dirty="0" err="1" smtClean="0"/>
              <a:t>strcat</a:t>
            </a:r>
            <a:r>
              <a:rPr lang="en-US" dirty="0" smtClean="0"/>
              <a:t>(str1,str2);</a:t>
            </a:r>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943600"/>
          </a:xfrm>
        </p:spPr>
        <p:txBody>
          <a:bodyPr>
            <a:normAutofit/>
          </a:bodyPr>
          <a:lstStyle/>
          <a:p>
            <a:pPr>
              <a:buNone/>
            </a:pPr>
            <a:r>
              <a:rPr lang="en-US" dirty="0" smtClean="0"/>
              <a:t>void main()</a:t>
            </a:r>
          </a:p>
          <a:p>
            <a:pPr>
              <a:buNone/>
            </a:pPr>
            <a:r>
              <a:rPr lang="en-US" dirty="0" smtClean="0"/>
              <a:t>{</a:t>
            </a:r>
          </a:p>
          <a:p>
            <a:pPr>
              <a:buNone/>
            </a:pPr>
            <a:r>
              <a:rPr lang="en-US" dirty="0" smtClean="0"/>
              <a:t>char str1[]="String";</a:t>
            </a:r>
          </a:p>
          <a:p>
            <a:pPr>
              <a:buNone/>
            </a:pPr>
            <a:r>
              <a:rPr lang="en-US" dirty="0" smtClean="0"/>
              <a:t>char str2[]=" Handling";</a:t>
            </a:r>
          </a:p>
          <a:p>
            <a:pPr>
              <a:buNone/>
            </a:pPr>
            <a:r>
              <a:rPr lang="en-US" dirty="0" err="1" smtClean="0"/>
              <a:t>clrscr</a:t>
            </a:r>
            <a:r>
              <a:rPr lang="en-US" dirty="0" smtClean="0"/>
              <a:t>();</a:t>
            </a:r>
          </a:p>
          <a:p>
            <a:pPr>
              <a:buNone/>
            </a:pPr>
            <a:r>
              <a:rPr lang="en-US" dirty="0" err="1" smtClean="0"/>
              <a:t>strcat</a:t>
            </a:r>
            <a:r>
              <a:rPr lang="en-US" dirty="0" smtClean="0"/>
              <a:t>(str1,str2);</a:t>
            </a:r>
          </a:p>
          <a:p>
            <a:pPr>
              <a:buNone/>
            </a:pPr>
            <a:r>
              <a:rPr lang="en-US" dirty="0" smtClean="0"/>
              <a:t>puts(str1);</a:t>
            </a:r>
          </a:p>
          <a:p>
            <a:pPr>
              <a:buNone/>
            </a:pPr>
            <a:r>
              <a:rPr lang="en-US" dirty="0" err="1" smtClean="0"/>
              <a:t>getch</a:t>
            </a:r>
            <a:r>
              <a:rPr lang="en-US" dirty="0" smtClean="0"/>
              <a:t>();</a:t>
            </a:r>
          </a:p>
          <a:p>
            <a:pPr>
              <a:buNone/>
            </a:pPr>
            <a:r>
              <a:rPr lang="en-US" dirty="0" smtClean="0"/>
              <a:t>}</a:t>
            </a:r>
          </a:p>
          <a:p>
            <a:pPr>
              <a:buNone/>
            </a:pPr>
            <a:endParaRPr lang="en-US" dirty="0" smtClean="0"/>
          </a:p>
          <a:p>
            <a:pPr>
              <a:buNone/>
            </a:pPr>
            <a:endParaRPr lang="en-US" dirty="0"/>
          </a:p>
        </p:txBody>
      </p:sp>
      <p:pic>
        <p:nvPicPr>
          <p:cNvPr id="4" name="Picture 3"/>
          <p:cNvPicPr/>
          <p:nvPr/>
        </p:nvPicPr>
        <p:blipFill>
          <a:blip r:embed="rId2" cstate="print"/>
          <a:srcRect l="47165" t="7016" r="40116" b="87236"/>
          <a:stretch>
            <a:fillRect/>
          </a:stretch>
        </p:blipFill>
        <p:spPr bwMode="auto">
          <a:xfrm>
            <a:off x="4419600" y="4495800"/>
            <a:ext cx="36576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err="1" smtClean="0"/>
              <a:t>strncat</a:t>
            </a:r>
            <a:r>
              <a:rPr lang="en-US" b="1" u="sng" dirty="0" smtClean="0"/>
              <a: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err="1" smtClean="0"/>
              <a:t>strncat</a:t>
            </a:r>
            <a:r>
              <a:rPr lang="en-US" dirty="0" smtClean="0"/>
              <a:t>( ) function in C language concatenates (appends) portion of one string at the end of another string. </a:t>
            </a:r>
          </a:p>
          <a:p>
            <a:pPr>
              <a:buNone/>
            </a:pPr>
            <a:endParaRPr lang="en-US" dirty="0" smtClean="0"/>
          </a:p>
          <a:p>
            <a:pPr>
              <a:buNone/>
            </a:pPr>
            <a:r>
              <a:rPr lang="en-US" b="1" dirty="0" smtClean="0"/>
              <a:t>Syntax:</a:t>
            </a:r>
            <a:r>
              <a:rPr lang="en-US" dirty="0" smtClean="0"/>
              <a:t> </a:t>
            </a:r>
            <a:r>
              <a:rPr lang="en-US" dirty="0" err="1" smtClean="0"/>
              <a:t>strncat</a:t>
            </a:r>
            <a:r>
              <a:rPr lang="en-US" dirty="0" smtClean="0"/>
              <a:t> ( str2, str1, 3 ); </a:t>
            </a:r>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lnSpcReduction="10000"/>
          </a:bodyPr>
          <a:lstStyle/>
          <a:p>
            <a:pPr>
              <a:buNone/>
            </a:pPr>
            <a:r>
              <a:rPr lang="en-US" dirty="0" smtClean="0"/>
              <a:t>void main()</a:t>
            </a:r>
          </a:p>
          <a:p>
            <a:pPr>
              <a:buNone/>
            </a:pPr>
            <a:r>
              <a:rPr lang="en-US" dirty="0" smtClean="0"/>
              <a:t>{</a:t>
            </a:r>
          </a:p>
          <a:p>
            <a:pPr>
              <a:buNone/>
            </a:pPr>
            <a:r>
              <a:rPr lang="en-US" dirty="0" smtClean="0"/>
              <a:t>char str1[]="String";</a:t>
            </a:r>
          </a:p>
          <a:p>
            <a:pPr>
              <a:buNone/>
            </a:pPr>
            <a:r>
              <a:rPr lang="en-US" dirty="0" smtClean="0"/>
              <a:t>char str2[]="Handling";</a:t>
            </a:r>
          </a:p>
          <a:p>
            <a:pPr>
              <a:buNone/>
            </a:pPr>
            <a:r>
              <a:rPr lang="en-US" dirty="0" err="1" smtClean="0"/>
              <a:t>clrscr</a:t>
            </a:r>
            <a:r>
              <a:rPr lang="en-US" dirty="0" smtClean="0"/>
              <a:t>();</a:t>
            </a:r>
          </a:p>
          <a:p>
            <a:pPr>
              <a:buNone/>
            </a:pPr>
            <a:r>
              <a:rPr lang="en-US" dirty="0" err="1" smtClean="0"/>
              <a:t>strncat</a:t>
            </a:r>
            <a:r>
              <a:rPr lang="en-US" dirty="0" smtClean="0"/>
              <a:t>(str1,str2,3);</a:t>
            </a:r>
          </a:p>
          <a:p>
            <a:pPr>
              <a:buNone/>
            </a:pPr>
            <a:r>
              <a:rPr lang="en-US" dirty="0" smtClean="0"/>
              <a:t>puts(str1);</a:t>
            </a:r>
          </a:p>
          <a:p>
            <a:pPr>
              <a:buNone/>
            </a:pPr>
            <a:r>
              <a:rPr lang="en-US" dirty="0" err="1" smtClean="0"/>
              <a:t>getch</a:t>
            </a:r>
            <a:r>
              <a:rPr lang="en-US" dirty="0" smtClean="0"/>
              <a:t>();</a:t>
            </a:r>
          </a:p>
          <a:p>
            <a:pPr>
              <a:buNone/>
            </a:pPr>
            <a:r>
              <a:rPr lang="en-US" dirty="0" smtClean="0"/>
              <a:t>}</a:t>
            </a:r>
            <a:endParaRPr lang="en-US" dirty="0"/>
          </a:p>
        </p:txBody>
      </p:sp>
      <p:pic>
        <p:nvPicPr>
          <p:cNvPr id="4" name="Picture 3"/>
          <p:cNvPicPr/>
          <p:nvPr/>
        </p:nvPicPr>
        <p:blipFill>
          <a:blip r:embed="rId2" cstate="print"/>
          <a:srcRect l="47266" t="7275" r="44847" b="88571"/>
          <a:stretch>
            <a:fillRect/>
          </a:stretch>
        </p:blipFill>
        <p:spPr bwMode="auto">
          <a:xfrm>
            <a:off x="5181600" y="4191000"/>
            <a:ext cx="29718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err="1" smtClean="0"/>
              <a:t>strcpy</a:t>
            </a:r>
            <a:r>
              <a:rPr lang="en-US" b="1" u="sng" dirty="0" smtClean="0"/>
              <a: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The </a:t>
            </a:r>
            <a:r>
              <a:rPr lang="en-US" dirty="0" err="1" smtClean="0"/>
              <a:t>strcpy</a:t>
            </a:r>
            <a:r>
              <a:rPr lang="en-US" dirty="0" smtClean="0"/>
              <a:t>() function copies the string pointed by </a:t>
            </a:r>
            <a:r>
              <a:rPr lang="en-US" i="1" dirty="0" smtClean="0"/>
              <a:t>source</a:t>
            </a:r>
            <a:r>
              <a:rPr lang="en-US" dirty="0" smtClean="0"/>
              <a:t> (including the null character) to the character array </a:t>
            </a:r>
            <a:r>
              <a:rPr lang="en-US" i="1" dirty="0" smtClean="0"/>
              <a:t>destination</a:t>
            </a:r>
            <a:r>
              <a:rPr lang="en-US" dirty="0" smtClean="0"/>
              <a:t>.</a:t>
            </a:r>
          </a:p>
          <a:p>
            <a:pPr>
              <a:buNone/>
            </a:pPr>
            <a:r>
              <a:rPr lang="en-US" dirty="0" smtClean="0"/>
              <a:t> </a:t>
            </a:r>
          </a:p>
          <a:p>
            <a:pPr>
              <a:buNone/>
            </a:pPr>
            <a:r>
              <a:rPr lang="en-US" b="1" dirty="0" smtClean="0"/>
              <a:t>Syntax:</a:t>
            </a:r>
            <a:r>
              <a:rPr lang="en-US" dirty="0" smtClean="0"/>
              <a:t> </a:t>
            </a:r>
            <a:r>
              <a:rPr lang="en-US" dirty="0" err="1" smtClean="0"/>
              <a:t>strcpy</a:t>
            </a:r>
            <a:r>
              <a:rPr lang="en-US" dirty="0" smtClean="0"/>
              <a:t>(</a:t>
            </a:r>
            <a:r>
              <a:rPr lang="en-US" dirty="0" err="1" smtClean="0"/>
              <a:t>target,source</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buNone/>
            </a:pPr>
            <a:r>
              <a:rPr lang="en-US" dirty="0" smtClean="0"/>
              <a:t>void main()</a:t>
            </a:r>
          </a:p>
          <a:p>
            <a:pPr>
              <a:buNone/>
            </a:pPr>
            <a:r>
              <a:rPr lang="en-US" dirty="0" smtClean="0"/>
              <a:t>{</a:t>
            </a:r>
          </a:p>
          <a:p>
            <a:pPr>
              <a:buNone/>
            </a:pPr>
            <a:r>
              <a:rPr lang="en-US" dirty="0" smtClean="0"/>
              <a:t>char str1[]="String";</a:t>
            </a:r>
          </a:p>
          <a:p>
            <a:pPr>
              <a:buNone/>
            </a:pPr>
            <a:r>
              <a:rPr lang="en-US" dirty="0" smtClean="0"/>
              <a:t>Char str2[]="Handling";</a:t>
            </a:r>
          </a:p>
          <a:p>
            <a:pPr>
              <a:buNone/>
            </a:pPr>
            <a:r>
              <a:rPr lang="en-US" dirty="0" err="1" smtClean="0"/>
              <a:t>clrscr</a:t>
            </a:r>
            <a:r>
              <a:rPr lang="en-US" dirty="0" smtClean="0"/>
              <a:t>();</a:t>
            </a:r>
          </a:p>
          <a:p>
            <a:pPr>
              <a:buNone/>
            </a:pPr>
            <a:r>
              <a:rPr lang="en-US" dirty="0" err="1" smtClean="0"/>
              <a:t>strcpy</a:t>
            </a:r>
            <a:r>
              <a:rPr lang="en-US" dirty="0" smtClean="0"/>
              <a:t>(str1,str2);</a:t>
            </a:r>
          </a:p>
          <a:p>
            <a:pPr>
              <a:buNone/>
            </a:pPr>
            <a:r>
              <a:rPr lang="en-US" dirty="0" smtClean="0"/>
              <a:t>puts(str1);</a:t>
            </a:r>
          </a:p>
          <a:p>
            <a:pPr>
              <a:buNone/>
            </a:pPr>
            <a:r>
              <a:rPr lang="en-US" dirty="0" err="1" smtClean="0"/>
              <a:t>getch</a:t>
            </a:r>
            <a:r>
              <a:rPr lang="en-US" dirty="0" smtClean="0"/>
              <a:t>();</a:t>
            </a:r>
          </a:p>
          <a:p>
            <a:pPr>
              <a:buNone/>
            </a:pPr>
            <a:r>
              <a:rPr lang="en-US" dirty="0" smtClean="0"/>
              <a:t>}</a:t>
            </a:r>
            <a:endParaRPr lang="en-US" dirty="0"/>
          </a:p>
        </p:txBody>
      </p:sp>
      <p:pic>
        <p:nvPicPr>
          <p:cNvPr id="4" name="Picture 3"/>
          <p:cNvPicPr/>
          <p:nvPr/>
        </p:nvPicPr>
        <p:blipFill>
          <a:blip r:embed="rId2" cstate="print"/>
          <a:srcRect l="51095" t="18571" r="41771" b="76347"/>
          <a:stretch>
            <a:fillRect/>
          </a:stretch>
        </p:blipFill>
        <p:spPr bwMode="auto">
          <a:xfrm>
            <a:off x="5029200" y="4572000"/>
            <a:ext cx="28194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smtClean="0"/>
              <a:t>strncpy</a:t>
            </a:r>
            <a:r>
              <a:rPr lang="en-US" b="1" u="sng" dirty="0" smtClean="0"/>
              <a:t>()</a:t>
            </a:r>
            <a:r>
              <a:rPr lang="en-US" dirty="0" smtClean="0"/>
              <a:t> </a:t>
            </a:r>
            <a:endParaRPr lang="en-US" dirty="0"/>
          </a:p>
        </p:txBody>
      </p:sp>
      <p:sp>
        <p:nvSpPr>
          <p:cNvPr id="3" name="Content Placeholder 2"/>
          <p:cNvSpPr>
            <a:spLocks noGrp="1"/>
          </p:cNvSpPr>
          <p:nvPr>
            <p:ph idx="1"/>
          </p:nvPr>
        </p:nvSpPr>
        <p:spPr/>
        <p:txBody>
          <a:bodyPr/>
          <a:lstStyle/>
          <a:p>
            <a:pPr>
              <a:buNone/>
            </a:pPr>
            <a:r>
              <a:rPr lang="en-US" dirty="0" err="1" smtClean="0"/>
              <a:t>strncpy</a:t>
            </a:r>
            <a:r>
              <a:rPr lang="en-US" dirty="0" smtClean="0"/>
              <a:t>( ) function copies portion of contents of one string into another string. Syntax for </a:t>
            </a:r>
            <a:r>
              <a:rPr lang="en-US" dirty="0" err="1" smtClean="0"/>
              <a:t>strncpy</a:t>
            </a:r>
            <a:r>
              <a:rPr lang="en-US" dirty="0" smtClean="0"/>
              <a:t>( ) function is given below.</a:t>
            </a:r>
            <a:br>
              <a:rPr lang="en-US" dirty="0" smtClean="0"/>
            </a:br>
            <a:endParaRPr lang="en-US" dirty="0" smtClean="0"/>
          </a:p>
          <a:p>
            <a:pPr>
              <a:buNone/>
            </a:pPr>
            <a:r>
              <a:rPr lang="en-US" b="1" dirty="0" smtClean="0"/>
              <a:t>Syntax: </a:t>
            </a:r>
            <a:r>
              <a:rPr lang="en-US" dirty="0" smtClean="0"/>
              <a:t>char </a:t>
            </a:r>
            <a:r>
              <a:rPr lang="en-US" dirty="0" err="1" smtClean="0"/>
              <a:t>strncpy</a:t>
            </a:r>
            <a:r>
              <a:rPr lang="en-US" dirty="0" smtClean="0"/>
              <a:t> ( char  destination, const char source, </a:t>
            </a:r>
            <a:r>
              <a:rPr lang="en-US" dirty="0" err="1" smtClean="0"/>
              <a:t>size_t</a:t>
            </a:r>
            <a:r>
              <a:rPr lang="en-US" dirty="0" smtClean="0"/>
              <a:t> num );</a:t>
            </a:r>
          </a:p>
          <a:p>
            <a:pPr>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l="14977" t="23571" r="59186" b="17772"/>
          <a:stretch>
            <a:fillRect/>
          </a:stretch>
        </p:blipFill>
        <p:spPr bwMode="auto">
          <a:xfrm>
            <a:off x="457200" y="304800"/>
            <a:ext cx="6248400" cy="632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a:t>To hold the null character at the end of the array, the size of the character array containing the string is one more than the number of characters in the word "Hello."</a:t>
            </a:r>
          </a:p>
          <a:p>
            <a:pPr>
              <a:buNone/>
            </a:pPr>
            <a:r>
              <a:rPr lang="en-US" dirty="0"/>
              <a:t> </a:t>
            </a:r>
          </a:p>
          <a:p>
            <a:pPr>
              <a:buNone/>
            </a:pPr>
            <a:r>
              <a:rPr lang="en-US" dirty="0"/>
              <a:t>char greeting[6] = {'H', 'e', 'l', 'l', 'o', '\0'};</a:t>
            </a:r>
          </a:p>
          <a:p>
            <a:pPr>
              <a:buNone/>
            </a:pPr>
            <a:r>
              <a:rPr lang="en-US" dirty="0"/>
              <a:t> </a:t>
            </a:r>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err="1" smtClean="0"/>
              <a:t>strlen</a:t>
            </a:r>
            <a:r>
              <a:rPr lang="en-US" b="1" u="sng" dirty="0" smtClean="0"/>
              <a:t>()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dirty="0" smtClean="0"/>
              <a:t>The function takes a single argument, </a:t>
            </a:r>
            <a:r>
              <a:rPr lang="en-US" dirty="0" err="1" smtClean="0"/>
              <a:t>i.e</a:t>
            </a:r>
            <a:r>
              <a:rPr lang="en-US" dirty="0" smtClean="0"/>
              <a:t>, the string variable whose length is to be found, and returns the length of the string passed. The </a:t>
            </a:r>
            <a:r>
              <a:rPr lang="en-US" dirty="0" err="1" smtClean="0"/>
              <a:t>strlen</a:t>
            </a:r>
            <a:r>
              <a:rPr lang="en-US" dirty="0" smtClean="0"/>
              <a:t>() function is defined in &lt;</a:t>
            </a:r>
            <a:r>
              <a:rPr lang="en-US" dirty="0" err="1" smtClean="0"/>
              <a:t>string.h</a:t>
            </a:r>
            <a:r>
              <a:rPr lang="en-US" dirty="0" smtClean="0"/>
              <a:t>&gt; header file.</a:t>
            </a:r>
          </a:p>
          <a:p>
            <a:pPr>
              <a:buNone/>
            </a:pPr>
            <a:r>
              <a:rPr lang="en-US" dirty="0" smtClean="0"/>
              <a:t> </a:t>
            </a:r>
          </a:p>
          <a:p>
            <a:pPr>
              <a:buNone/>
            </a:pPr>
            <a:r>
              <a:rPr lang="en-US" b="1" dirty="0" smtClean="0"/>
              <a:t>Syntax:</a:t>
            </a:r>
            <a:r>
              <a:rPr lang="en-US" dirty="0" smtClean="0"/>
              <a:t> </a:t>
            </a:r>
            <a:r>
              <a:rPr lang="en-US" dirty="0" err="1" smtClean="0"/>
              <a:t>strlen</a:t>
            </a:r>
            <a:r>
              <a:rPr lang="en-US" dirty="0" smtClean="0"/>
              <a:t>(string1)</a:t>
            </a:r>
          </a:p>
          <a:p>
            <a:pPr>
              <a:buNone/>
            </a:pPr>
            <a:r>
              <a:rPr lang="en-US" b="1" dirty="0" smtClean="0"/>
              <a:t> </a:t>
            </a: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char a[20]="Program"; </a:t>
            </a:r>
          </a:p>
          <a:p>
            <a:pPr>
              <a:buNone/>
            </a:pPr>
            <a:r>
              <a:rPr lang="en-US" dirty="0" smtClean="0"/>
              <a:t> </a:t>
            </a:r>
            <a:r>
              <a:rPr lang="en-US" dirty="0" err="1" smtClean="0"/>
              <a:t>printf</a:t>
            </a:r>
            <a:r>
              <a:rPr lang="en-US" dirty="0" smtClean="0"/>
              <a:t>("Length of string a = %</a:t>
            </a:r>
            <a:r>
              <a:rPr lang="en-US" dirty="0" err="1" smtClean="0"/>
              <a:t>d",strlen</a:t>
            </a:r>
            <a:r>
              <a:rPr lang="en-US" dirty="0" smtClean="0"/>
              <a:t>(a));</a:t>
            </a:r>
          </a:p>
          <a:p>
            <a:pPr>
              <a:buNone/>
            </a:pPr>
            <a:endParaRPr lang="en-US" b="1" u="sng" dirty="0" smtClean="0"/>
          </a:p>
          <a:p>
            <a:pPr>
              <a:buNone/>
            </a:pPr>
            <a:r>
              <a:rPr lang="en-US" b="1" u="sng" dirty="0" smtClean="0"/>
              <a:t>Output:</a:t>
            </a:r>
            <a:r>
              <a:rPr lang="en-US" u="sng" dirty="0" smtClean="0"/>
              <a:t> </a:t>
            </a:r>
            <a:r>
              <a:rPr lang="en-US" dirty="0" smtClean="0"/>
              <a:t>Length of string a =7</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err="1" smtClean="0"/>
              <a:t>strcmp</a:t>
            </a:r>
            <a:r>
              <a:rPr lang="en-US" b="1" u="sng" dirty="0" smtClean="0"/>
              <a: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The </a:t>
            </a:r>
            <a:r>
              <a:rPr lang="en-US" dirty="0" err="1" smtClean="0"/>
              <a:t>strcmp</a:t>
            </a:r>
            <a:r>
              <a:rPr lang="en-US" dirty="0" smtClean="0"/>
              <a:t>() compares two strings character by character. If the first character of two strings are equal, next character of two strings are compared. This continues until the corresponding characters of two strings are different or a null character '\0' is reached.</a:t>
            </a:r>
          </a:p>
          <a:p>
            <a:pPr>
              <a:buNone/>
            </a:pPr>
            <a:endParaRPr lang="en-US" dirty="0" smtClean="0"/>
          </a:p>
          <a:p>
            <a:pPr>
              <a:buNone/>
            </a:pPr>
            <a:r>
              <a:rPr lang="en-US" b="1" dirty="0" smtClean="0"/>
              <a:t>Syntax: </a:t>
            </a:r>
            <a:r>
              <a:rPr lang="en-US" dirty="0" err="1" smtClean="0"/>
              <a:t>strcmp</a:t>
            </a:r>
            <a:r>
              <a:rPr lang="en-US" dirty="0" smtClean="0"/>
              <a:t>(str1, str2);</a:t>
            </a:r>
          </a:p>
          <a:p>
            <a:pPr>
              <a:buNone/>
            </a:pPr>
            <a:endParaRPr lang="en-US" dirty="0" smtClean="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l="13084" t="22457" r="62305" b="15819"/>
          <a:stretch>
            <a:fillRect/>
          </a:stretch>
        </p:blipFill>
        <p:spPr bwMode="auto">
          <a:xfrm>
            <a:off x="914400" y="360214"/>
            <a:ext cx="6019800" cy="649778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err="1" smtClean="0"/>
              <a:t>strcmpi</a:t>
            </a:r>
            <a:r>
              <a:rPr lang="en-US" b="1" u="sng" dirty="0" smtClean="0"/>
              <a: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err="1" smtClean="0"/>
              <a:t>strcmpi</a:t>
            </a:r>
            <a:r>
              <a:rPr lang="en-US" dirty="0" smtClean="0"/>
              <a:t>() function is use two compare two strings. </a:t>
            </a:r>
            <a:r>
              <a:rPr lang="en-US" dirty="0" err="1" smtClean="0"/>
              <a:t>strcmp</a:t>
            </a:r>
            <a:r>
              <a:rPr lang="en-US" dirty="0" smtClean="0"/>
              <a:t>() function does a case insensitive comparison between two strings. </a:t>
            </a:r>
          </a:p>
          <a:p>
            <a:pPr>
              <a:buNone/>
            </a:pPr>
            <a:endParaRPr lang="en-US" dirty="0" smtClean="0"/>
          </a:p>
          <a:p>
            <a:pPr>
              <a:buNone/>
            </a:pPr>
            <a:r>
              <a:rPr lang="en-US" b="1" dirty="0" smtClean="0"/>
              <a:t>Syntax:  </a:t>
            </a:r>
            <a:r>
              <a:rPr lang="en-US" dirty="0" smtClean="0"/>
              <a:t> </a:t>
            </a:r>
            <a:r>
              <a:rPr lang="en-US" dirty="0" err="1" smtClean="0"/>
              <a:t>strcmpi</a:t>
            </a:r>
            <a:r>
              <a:rPr lang="en-US" dirty="0" smtClean="0"/>
              <a:t>(string1, string2);</a:t>
            </a:r>
            <a:br>
              <a:rPr lang="en-US" dirty="0" smtClean="0"/>
            </a:b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l="13084" t="25254" r="63252" b="15819"/>
          <a:stretch>
            <a:fillRect/>
          </a:stretch>
        </p:blipFill>
        <p:spPr bwMode="auto">
          <a:xfrm>
            <a:off x="1600200" y="289560"/>
            <a:ext cx="5791200" cy="618744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err="1" smtClean="0"/>
              <a:t>strchr</a:t>
            </a:r>
            <a:r>
              <a:rPr lang="en-US" b="1" u="sng" dirty="0" smtClean="0"/>
              <a: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err="1" smtClean="0"/>
              <a:t>strchr</a:t>
            </a:r>
            <a:r>
              <a:rPr lang="en-US" dirty="0" smtClean="0"/>
              <a:t>( ) function returns pointer to the first occurrence of the character in a given string. Syntax for </a:t>
            </a:r>
            <a:r>
              <a:rPr lang="en-US" dirty="0" err="1" smtClean="0"/>
              <a:t>strchr</a:t>
            </a:r>
            <a:r>
              <a:rPr lang="en-US" dirty="0" smtClean="0"/>
              <a:t>( ) function is given below.</a:t>
            </a:r>
            <a:br>
              <a:rPr lang="en-US" dirty="0" smtClean="0"/>
            </a:br>
            <a:endParaRPr lang="en-US" dirty="0" smtClean="0"/>
          </a:p>
          <a:p>
            <a:pPr>
              <a:buNone/>
            </a:pPr>
            <a:r>
              <a:rPr lang="en-US" b="1" dirty="0" smtClean="0"/>
              <a:t>Syntax: </a:t>
            </a:r>
            <a:r>
              <a:rPr lang="en-US" dirty="0" smtClean="0"/>
              <a:t>char  </a:t>
            </a:r>
            <a:r>
              <a:rPr lang="en-US" dirty="0" err="1" smtClean="0"/>
              <a:t>strchr</a:t>
            </a:r>
            <a:r>
              <a:rPr lang="en-US" dirty="0" smtClean="0"/>
              <a:t>(const char  </a:t>
            </a:r>
            <a:r>
              <a:rPr lang="en-US" dirty="0" err="1" smtClean="0"/>
              <a:t>str</a:t>
            </a:r>
            <a:r>
              <a:rPr lang="en-US" dirty="0" smtClean="0"/>
              <a:t>, </a:t>
            </a:r>
            <a:r>
              <a:rPr lang="en-US" dirty="0" err="1" smtClean="0"/>
              <a:t>int</a:t>
            </a:r>
            <a:r>
              <a:rPr lang="en-US" dirty="0" smtClean="0"/>
              <a:t> character);</a:t>
            </a:r>
          </a:p>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l="24443" t="31989" r="38641" b="15819"/>
          <a:stretch>
            <a:fillRect/>
          </a:stretch>
        </p:blipFill>
        <p:spPr bwMode="auto">
          <a:xfrm>
            <a:off x="597310" y="736600"/>
            <a:ext cx="6184490" cy="56642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err="1" smtClean="0"/>
              <a:t>strrchr</a:t>
            </a:r>
            <a:r>
              <a:rPr lang="en-US" b="1" u="sng" dirty="0" smtClean="0"/>
              <a: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err="1" smtClean="0"/>
              <a:t>strrchr</a:t>
            </a:r>
            <a:r>
              <a:rPr lang="en-US" dirty="0" smtClean="0"/>
              <a:t>( ) function in C returns pointer to the last occurrence of the character in a given string. Syntax for </a:t>
            </a:r>
            <a:r>
              <a:rPr lang="en-US" dirty="0" err="1" smtClean="0"/>
              <a:t>strrchr</a:t>
            </a:r>
            <a:r>
              <a:rPr lang="en-US" dirty="0" smtClean="0"/>
              <a:t>( ) function is given below.</a:t>
            </a:r>
            <a:br>
              <a:rPr lang="en-US" dirty="0" smtClean="0"/>
            </a:br>
            <a:endParaRPr lang="en-US" dirty="0" smtClean="0"/>
          </a:p>
          <a:p>
            <a:pPr>
              <a:buNone/>
            </a:pPr>
            <a:r>
              <a:rPr lang="en-US" b="1" dirty="0" smtClean="0"/>
              <a:t>Syntax: </a:t>
            </a:r>
            <a:r>
              <a:rPr lang="en-US" dirty="0" smtClean="0"/>
              <a:t>char  </a:t>
            </a:r>
            <a:r>
              <a:rPr lang="en-US" dirty="0" err="1" smtClean="0"/>
              <a:t>strrchr</a:t>
            </a:r>
            <a:r>
              <a:rPr lang="en-US" dirty="0" smtClean="0"/>
              <a:t>(const char </a:t>
            </a:r>
            <a:r>
              <a:rPr lang="en-US" dirty="0" err="1" smtClean="0"/>
              <a:t>str</a:t>
            </a:r>
            <a:r>
              <a:rPr lang="en-US" dirty="0" smtClean="0"/>
              <a:t>, </a:t>
            </a:r>
            <a:r>
              <a:rPr lang="en-US" dirty="0" err="1" smtClean="0"/>
              <a:t>int</a:t>
            </a:r>
            <a:r>
              <a:rPr lang="en-US" dirty="0" smtClean="0"/>
              <a:t> character);</a:t>
            </a: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rcRect l="24443" t="30305" r="38641" b="15819"/>
          <a:stretch>
            <a:fillRect/>
          </a:stretch>
        </p:blipFill>
        <p:spPr bwMode="auto">
          <a:xfrm>
            <a:off x="838201" y="533401"/>
            <a:ext cx="6784180" cy="625230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Initialization of strings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a:t> </a:t>
            </a:r>
            <a:r>
              <a:rPr lang="en-US" dirty="0" smtClean="0"/>
              <a:t>In </a:t>
            </a:r>
            <a:r>
              <a:rPr lang="en-US" dirty="0"/>
              <a:t>C, string can be initialized in a number of different ways.</a:t>
            </a:r>
          </a:p>
          <a:p>
            <a:pPr>
              <a:buNone/>
            </a:pPr>
            <a:r>
              <a:rPr lang="en-US" dirty="0"/>
              <a:t>For convenience and ease, both initialization and declaration are done in the same step.</a:t>
            </a:r>
          </a:p>
          <a:p>
            <a:pPr>
              <a:buNone/>
            </a:pPr>
            <a:r>
              <a:rPr lang="en-US" b="1" dirty="0"/>
              <a:t> </a:t>
            </a:r>
            <a:endParaRPr lang="en-US" dirty="0"/>
          </a:p>
          <a:p>
            <a:pPr>
              <a:buNone/>
            </a:pPr>
            <a:r>
              <a:rPr lang="en-US" b="1" u="sng" dirty="0"/>
              <a:t>Using arrays</a:t>
            </a:r>
            <a:endParaRPr lang="en-US" dirty="0"/>
          </a:p>
          <a:p>
            <a:pPr>
              <a:buNone/>
            </a:pPr>
            <a:r>
              <a:rPr lang="en-US" dirty="0"/>
              <a:t>char c[] = "</a:t>
            </a:r>
            <a:r>
              <a:rPr lang="en-US" dirty="0" err="1"/>
              <a:t>abcd</a:t>
            </a:r>
            <a:r>
              <a:rPr lang="en-US" dirty="0"/>
              <a:t>";</a:t>
            </a:r>
          </a:p>
          <a:p>
            <a:pPr>
              <a:buNone/>
            </a:pPr>
            <a:r>
              <a:rPr lang="en-US" dirty="0"/>
              <a:t>     OR,</a:t>
            </a:r>
          </a:p>
          <a:p>
            <a:pPr>
              <a:buNone/>
            </a:pPr>
            <a:r>
              <a:rPr lang="en-US" dirty="0"/>
              <a:t>char c[50] = "</a:t>
            </a:r>
            <a:r>
              <a:rPr lang="en-US" dirty="0" err="1"/>
              <a:t>abcd</a:t>
            </a:r>
            <a:r>
              <a:rPr lang="en-US" dirty="0"/>
              <a:t>";</a:t>
            </a:r>
          </a:p>
          <a:p>
            <a:pPr>
              <a:buNone/>
            </a:pPr>
            <a:r>
              <a:rPr lang="en-US" dirty="0"/>
              <a:t>     OR,</a:t>
            </a:r>
          </a:p>
          <a:p>
            <a:pPr>
              <a:buNone/>
            </a:pPr>
            <a:r>
              <a:rPr lang="en-US" dirty="0"/>
              <a:t>char c[] = {'a', 'b', 'c', 'd', '\0'};</a:t>
            </a:r>
          </a:p>
          <a:p>
            <a:pPr>
              <a:buNone/>
            </a:pPr>
            <a:r>
              <a:rPr lang="en-US" dirty="0"/>
              <a:t>     OR,</a:t>
            </a:r>
          </a:p>
          <a:p>
            <a:pPr>
              <a:buNone/>
            </a:pPr>
            <a:r>
              <a:rPr lang="en-US" dirty="0"/>
              <a:t>char c[5] = {'a', 'b', 'c', 'd', '\0'};</a:t>
            </a:r>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err="1" smtClean="0"/>
              <a:t>strstr</a:t>
            </a:r>
            <a:r>
              <a:rPr lang="en-US" b="1" u="sng" dirty="0" smtClean="0"/>
              <a: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err="1" smtClean="0"/>
              <a:t>strstr</a:t>
            </a:r>
            <a:r>
              <a:rPr lang="en-US" dirty="0" smtClean="0"/>
              <a:t>( ) function returns pointer to the first occurrence of the string in a given string. Syntax for </a:t>
            </a:r>
            <a:r>
              <a:rPr lang="en-US" dirty="0" err="1" smtClean="0"/>
              <a:t>strstr</a:t>
            </a:r>
            <a:r>
              <a:rPr lang="en-US" dirty="0" smtClean="0"/>
              <a:t>( ) function is given below.</a:t>
            </a:r>
            <a:br>
              <a:rPr lang="en-US" dirty="0" smtClean="0"/>
            </a:br>
            <a:endParaRPr lang="en-US" dirty="0" smtClean="0"/>
          </a:p>
          <a:p>
            <a:pPr>
              <a:buNone/>
            </a:pPr>
            <a:r>
              <a:rPr lang="en-US" b="1" dirty="0" smtClean="0"/>
              <a:t>Syntax: </a:t>
            </a:r>
          </a:p>
          <a:p>
            <a:pPr>
              <a:buNone/>
            </a:pPr>
            <a:r>
              <a:rPr lang="en-US" dirty="0" smtClean="0"/>
              <a:t>char </a:t>
            </a:r>
            <a:r>
              <a:rPr lang="en-US" dirty="0" err="1" smtClean="0"/>
              <a:t>strstr</a:t>
            </a:r>
            <a:r>
              <a:rPr lang="en-US" dirty="0" smtClean="0"/>
              <a:t>(const char  str1, const char  str2);</a:t>
            </a:r>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cstate="print"/>
          <a:srcRect l="24442" t="31989" r="41481" b="17503"/>
          <a:stretch>
            <a:fillRect/>
          </a:stretch>
        </p:blipFill>
        <p:spPr bwMode="auto">
          <a:xfrm>
            <a:off x="960120" y="838200"/>
            <a:ext cx="6659880" cy="57912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err="1" smtClean="0"/>
              <a:t>strrstr</a:t>
            </a:r>
            <a:r>
              <a:rPr lang="en-US" b="1" u="sng" dirty="0" smtClean="0"/>
              <a: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err="1" smtClean="0"/>
              <a:t>strrstr</a:t>
            </a:r>
            <a:r>
              <a:rPr lang="en-US" dirty="0" smtClean="0"/>
              <a:t>( ) function returns pointer to the last occurrence of the string in a given string. Syntax for </a:t>
            </a:r>
            <a:r>
              <a:rPr lang="en-US" dirty="0" err="1" smtClean="0"/>
              <a:t>strrstr</a:t>
            </a:r>
            <a:r>
              <a:rPr lang="en-US" dirty="0" smtClean="0"/>
              <a:t>( ) function is given below.</a:t>
            </a:r>
            <a:br>
              <a:rPr lang="en-US" dirty="0" smtClean="0"/>
            </a:br>
            <a:endParaRPr lang="en-US" dirty="0" smtClean="0"/>
          </a:p>
          <a:p>
            <a:pPr>
              <a:buNone/>
            </a:pPr>
            <a:r>
              <a:rPr lang="en-US" b="1" dirty="0" smtClean="0"/>
              <a:t>Syntax: </a:t>
            </a:r>
            <a:r>
              <a:rPr lang="en-US" dirty="0" smtClean="0"/>
              <a:t>char *</a:t>
            </a:r>
            <a:r>
              <a:rPr lang="en-US" dirty="0" err="1" smtClean="0"/>
              <a:t>strrstr</a:t>
            </a:r>
            <a:r>
              <a:rPr lang="en-US" dirty="0" smtClean="0"/>
              <a:t>(const char *str1, const char *str2);</a:t>
            </a:r>
          </a:p>
          <a:p>
            <a:pPr>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Grp="1" noChangeAspect="1" noChangeArrowheads="1"/>
          </p:cNvPicPr>
          <p:nvPr>
            <p:ph idx="1"/>
          </p:nvPr>
        </p:nvPicPr>
        <p:blipFill>
          <a:blip r:embed="rId2" cstate="print"/>
          <a:srcRect l="25389" t="28622" r="40534" b="25921"/>
          <a:stretch>
            <a:fillRect/>
          </a:stretch>
        </p:blipFill>
        <p:spPr bwMode="auto">
          <a:xfrm>
            <a:off x="990600" y="1066800"/>
            <a:ext cx="6781800" cy="508635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err="1" smtClean="0"/>
              <a:t>strdup</a:t>
            </a:r>
            <a:r>
              <a:rPr lang="en-US" b="1" u="sng" dirty="0" smtClean="0"/>
              <a: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err="1" smtClean="0"/>
              <a:t>strdup</a:t>
            </a:r>
            <a:r>
              <a:rPr lang="en-US" dirty="0" smtClean="0"/>
              <a:t>( ) function in C duplicates the given string. Syntax for </a:t>
            </a:r>
            <a:r>
              <a:rPr lang="en-US" dirty="0" err="1" smtClean="0"/>
              <a:t>strdup</a:t>
            </a:r>
            <a:r>
              <a:rPr lang="en-US" dirty="0" smtClean="0"/>
              <a:t>( ) function is given below.</a:t>
            </a:r>
            <a:br>
              <a:rPr lang="en-US" dirty="0" smtClean="0"/>
            </a:br>
            <a:endParaRPr lang="en-US" dirty="0" smtClean="0"/>
          </a:p>
          <a:p>
            <a:pPr>
              <a:buNone/>
            </a:pPr>
            <a:r>
              <a:rPr lang="en-US" b="1" dirty="0" smtClean="0"/>
              <a:t>Syntax: </a:t>
            </a:r>
            <a:r>
              <a:rPr lang="en-US" dirty="0" smtClean="0"/>
              <a:t>char </a:t>
            </a:r>
            <a:r>
              <a:rPr lang="en-US" dirty="0" err="1" smtClean="0"/>
              <a:t>strdup</a:t>
            </a:r>
            <a:r>
              <a:rPr lang="en-US" dirty="0" smtClean="0"/>
              <a:t>(const char string);</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cstate="print"/>
          <a:srcRect l="24442" t="33672" r="48107" b="14135"/>
          <a:stretch>
            <a:fillRect/>
          </a:stretch>
        </p:blipFill>
        <p:spPr bwMode="auto">
          <a:xfrm>
            <a:off x="1828800" y="457200"/>
            <a:ext cx="5715000" cy="5762297"/>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err="1" smtClean="0"/>
              <a:t>strlwr</a:t>
            </a:r>
            <a:r>
              <a:rPr lang="en-US" b="1" u="sng" dirty="0" smtClean="0"/>
              <a: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err="1" smtClean="0"/>
              <a:t>strlwr</a:t>
            </a:r>
            <a:r>
              <a:rPr lang="en-US" dirty="0" smtClean="0"/>
              <a:t>( ) function converts a given string into lowercase. Syntax for </a:t>
            </a:r>
            <a:r>
              <a:rPr lang="en-US" dirty="0" err="1" smtClean="0"/>
              <a:t>strlwr</a:t>
            </a:r>
            <a:r>
              <a:rPr lang="en-US" dirty="0" smtClean="0"/>
              <a:t>( ) function is given below.</a:t>
            </a:r>
          </a:p>
          <a:p>
            <a:pPr>
              <a:buNone/>
            </a:pPr>
            <a:r>
              <a:rPr lang="en-US" dirty="0" smtClean="0"/>
              <a:t/>
            </a:r>
            <a:br>
              <a:rPr lang="en-US" dirty="0" smtClean="0"/>
            </a:br>
            <a:r>
              <a:rPr lang="en-US" b="1" dirty="0" smtClean="0"/>
              <a:t>Syntax:</a:t>
            </a:r>
            <a:r>
              <a:rPr lang="en-US" dirty="0" smtClean="0"/>
              <a:t> char </a:t>
            </a:r>
            <a:r>
              <a:rPr lang="en-US" dirty="0" err="1" smtClean="0"/>
              <a:t>strlwr</a:t>
            </a:r>
            <a:r>
              <a:rPr lang="en-US" dirty="0" smtClean="0"/>
              <a:t>(char string);</a:t>
            </a:r>
          </a:p>
          <a:p>
            <a:pPr>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cstate="print"/>
          <a:srcRect l="25389" t="31989" r="44321" b="24237"/>
          <a:stretch>
            <a:fillRect/>
          </a:stretch>
        </p:blipFill>
        <p:spPr bwMode="auto">
          <a:xfrm>
            <a:off x="1600200" y="457200"/>
            <a:ext cx="6054968" cy="60198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err="1" smtClean="0"/>
              <a:t>strupr</a:t>
            </a:r>
            <a:r>
              <a:rPr lang="en-US" b="1" u="sng" dirty="0" smtClean="0"/>
              <a: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err="1" smtClean="0"/>
              <a:t>strupr</a:t>
            </a:r>
            <a:r>
              <a:rPr lang="en-US" dirty="0" smtClean="0"/>
              <a:t>( ) function converts a given string into uppercase. Syntax for </a:t>
            </a:r>
            <a:r>
              <a:rPr lang="en-US" dirty="0" err="1" smtClean="0"/>
              <a:t>strupr</a:t>
            </a:r>
            <a:r>
              <a:rPr lang="en-US" dirty="0" smtClean="0"/>
              <a:t>( ) function is given below.</a:t>
            </a:r>
          </a:p>
          <a:p>
            <a:pPr>
              <a:buNone/>
            </a:pPr>
            <a:r>
              <a:rPr lang="en-US" dirty="0" smtClean="0"/>
              <a:t/>
            </a:r>
            <a:br>
              <a:rPr lang="en-US" dirty="0" smtClean="0"/>
            </a:br>
            <a:r>
              <a:rPr lang="en-US" b="1" dirty="0" smtClean="0"/>
              <a:t>Syntax:</a:t>
            </a:r>
            <a:r>
              <a:rPr lang="en-US" dirty="0" smtClean="0"/>
              <a:t> char </a:t>
            </a:r>
            <a:r>
              <a:rPr lang="en-US" dirty="0" err="1" smtClean="0"/>
              <a:t>strupr</a:t>
            </a:r>
            <a:r>
              <a:rPr lang="en-US" dirty="0" smtClean="0"/>
              <a:t>(char string);</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cstate="print"/>
          <a:srcRect l="24611" t="37040" r="39588" b="12452"/>
          <a:stretch>
            <a:fillRect/>
          </a:stretch>
        </p:blipFill>
        <p:spPr bwMode="auto">
          <a:xfrm>
            <a:off x="1143000" y="381000"/>
            <a:ext cx="6934200" cy="61722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b="1" u="sng" dirty="0" smtClean="0"/>
              <a:t>Input and Display string using </a:t>
            </a:r>
            <a:r>
              <a:rPr lang="en-US" b="1" u="sng" dirty="0" err="1" smtClean="0"/>
              <a:t>printf</a:t>
            </a:r>
            <a:r>
              <a:rPr lang="en-US" b="1" u="sng" dirty="0" smtClean="0"/>
              <a:t>() and </a:t>
            </a:r>
            <a:r>
              <a:rPr lang="en-US" b="1" u="sng" dirty="0" err="1" smtClean="0"/>
              <a:t>scanf</a:t>
            </a:r>
            <a:r>
              <a:rPr lang="en-US" b="1" u="sng" dirty="0" smtClean="0"/>
              <a:t>()</a:t>
            </a:r>
            <a:r>
              <a:rPr lang="en-US" dirty="0" smtClean="0"/>
              <a:t/>
            </a:r>
            <a:br>
              <a:rPr lang="en-US" dirty="0" smtClean="0"/>
            </a:br>
            <a:endParaRPr lang="en-US"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pPr>
              <a:buNone/>
            </a:pPr>
            <a:r>
              <a:rPr lang="en-US" b="1" dirty="0"/>
              <a:t> </a:t>
            </a:r>
            <a:endParaRPr lang="en-US" dirty="0"/>
          </a:p>
          <a:p>
            <a:pPr>
              <a:buNone/>
            </a:pPr>
            <a:r>
              <a:rPr lang="en-US" dirty="0"/>
              <a:t>void main</a:t>
            </a:r>
            <a:r>
              <a:rPr lang="en-US" dirty="0" smtClean="0"/>
              <a:t>()</a:t>
            </a:r>
          </a:p>
          <a:p>
            <a:pPr>
              <a:buNone/>
            </a:pPr>
            <a:r>
              <a:rPr lang="en-US" dirty="0" smtClean="0"/>
              <a:t>{</a:t>
            </a:r>
          </a:p>
          <a:p>
            <a:pPr>
              <a:buNone/>
            </a:pPr>
            <a:r>
              <a:rPr lang="en-US" dirty="0" smtClean="0"/>
              <a:t>    </a:t>
            </a:r>
            <a:r>
              <a:rPr lang="en-US" dirty="0"/>
              <a:t>char name[20];  </a:t>
            </a:r>
            <a:endParaRPr lang="en-US" dirty="0" smtClean="0"/>
          </a:p>
          <a:p>
            <a:pPr>
              <a:buNone/>
            </a:pPr>
            <a:r>
              <a:rPr lang="en-US" dirty="0" smtClean="0"/>
              <a:t>    </a:t>
            </a:r>
            <a:r>
              <a:rPr lang="en-US" dirty="0" err="1" smtClean="0"/>
              <a:t>printf</a:t>
            </a:r>
            <a:r>
              <a:rPr lang="en-US" dirty="0"/>
              <a:t>("Enter name: </a:t>
            </a:r>
            <a:r>
              <a:rPr lang="en-US" dirty="0" smtClean="0"/>
              <a:t>");</a:t>
            </a:r>
          </a:p>
          <a:p>
            <a:pPr>
              <a:buNone/>
            </a:pPr>
            <a:r>
              <a:rPr lang="en-US" dirty="0" smtClean="0"/>
              <a:t>    </a:t>
            </a:r>
            <a:r>
              <a:rPr lang="en-US" dirty="0" err="1"/>
              <a:t>scanf</a:t>
            </a:r>
            <a:r>
              <a:rPr lang="en-US" dirty="0"/>
              <a:t>("%s", &amp;name);          // OR </a:t>
            </a:r>
            <a:r>
              <a:rPr lang="en-US" dirty="0" err="1"/>
              <a:t>scanf</a:t>
            </a:r>
            <a:r>
              <a:rPr lang="en-US" dirty="0"/>
              <a:t>(“%</a:t>
            </a:r>
            <a:r>
              <a:rPr lang="en-US" dirty="0" err="1"/>
              <a:t>s”,name</a:t>
            </a:r>
            <a:r>
              <a:rPr lang="en-US" dirty="0"/>
              <a:t>);    </a:t>
            </a:r>
            <a:endParaRPr lang="en-US" dirty="0" smtClean="0"/>
          </a:p>
          <a:p>
            <a:pPr>
              <a:buNone/>
            </a:pPr>
            <a:r>
              <a:rPr lang="en-US" dirty="0"/>
              <a:t> </a:t>
            </a:r>
            <a:r>
              <a:rPr lang="en-US" dirty="0" smtClean="0"/>
              <a:t>   </a:t>
            </a:r>
            <a:r>
              <a:rPr lang="en-US" dirty="0" err="1" smtClean="0"/>
              <a:t>printf</a:t>
            </a:r>
            <a:r>
              <a:rPr lang="en-US" dirty="0"/>
              <a:t>("Your name is %s.", name); </a:t>
            </a:r>
            <a:endParaRPr lang="en-US" dirty="0" smtClean="0"/>
          </a:p>
          <a:p>
            <a:pPr>
              <a:buNone/>
            </a:pPr>
            <a:r>
              <a:rPr lang="en-US" dirty="0" smtClean="0"/>
              <a:t>   }</a:t>
            </a:r>
          </a:p>
          <a:p>
            <a:pPr>
              <a:buNone/>
            </a:pPr>
            <a:r>
              <a:rPr lang="en-US" dirty="0"/>
              <a:t> </a:t>
            </a:r>
            <a:endParaRPr lang="en-US" dirty="0" smtClean="0"/>
          </a:p>
          <a:p>
            <a:pPr>
              <a:buNone/>
            </a:pPr>
            <a:r>
              <a:rPr lang="en-US" dirty="0" smtClean="0"/>
              <a:t> </a:t>
            </a:r>
            <a:r>
              <a:rPr lang="en-US" b="1" u="sng" dirty="0"/>
              <a:t>Output:</a:t>
            </a:r>
            <a:endParaRPr lang="en-US" dirty="0"/>
          </a:p>
          <a:p>
            <a:pPr>
              <a:buNone/>
            </a:pPr>
            <a:r>
              <a:rPr lang="en-US" dirty="0"/>
              <a:t>Enter name: Dennis </a:t>
            </a:r>
            <a:r>
              <a:rPr lang="en-US" dirty="0" smtClean="0"/>
              <a:t>Ritchie</a:t>
            </a:r>
          </a:p>
          <a:p>
            <a:pPr>
              <a:buNone/>
            </a:pPr>
            <a:r>
              <a:rPr lang="en-US" dirty="0" smtClean="0"/>
              <a:t>Your </a:t>
            </a:r>
            <a:r>
              <a:rPr lang="en-US" dirty="0"/>
              <a:t>name is Dennis.</a:t>
            </a:r>
            <a:r>
              <a:rPr lang="en-US" dirty="0" smtClean="0"/>
              <a:t> </a:t>
            </a:r>
          </a:p>
          <a:p>
            <a:pPr>
              <a:buNone/>
            </a:pPr>
            <a:endParaRPr lang="en-US" dirty="0"/>
          </a:p>
          <a:p>
            <a:pPr>
              <a:buNone/>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err="1" smtClean="0"/>
              <a:t>strrev</a:t>
            </a:r>
            <a:r>
              <a:rPr lang="en-US" b="1" u="sng" dirty="0" smtClean="0"/>
              <a: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err="1" smtClean="0"/>
              <a:t>strrev</a:t>
            </a:r>
            <a:r>
              <a:rPr lang="en-US" dirty="0" smtClean="0"/>
              <a:t>( ) function reverses a given string in C language. Syntax for </a:t>
            </a:r>
            <a:r>
              <a:rPr lang="en-US" dirty="0" err="1" smtClean="0"/>
              <a:t>strrev</a:t>
            </a:r>
            <a:r>
              <a:rPr lang="en-US" dirty="0" smtClean="0"/>
              <a:t>( ) function is given below.</a:t>
            </a:r>
            <a:br>
              <a:rPr lang="en-US" dirty="0" smtClean="0"/>
            </a:br>
            <a:endParaRPr lang="en-US" dirty="0" smtClean="0"/>
          </a:p>
          <a:p>
            <a:pPr>
              <a:buNone/>
            </a:pPr>
            <a:r>
              <a:rPr lang="en-US" b="1" dirty="0" smtClean="0"/>
              <a:t>Syntax:</a:t>
            </a:r>
            <a:r>
              <a:rPr lang="en-US" dirty="0" smtClean="0"/>
              <a:t> char </a:t>
            </a:r>
            <a:r>
              <a:rPr lang="en-US" dirty="0" err="1" smtClean="0"/>
              <a:t>strrev</a:t>
            </a:r>
            <a:r>
              <a:rPr lang="en-US" dirty="0" smtClean="0"/>
              <a:t>(char string);</a:t>
            </a:r>
          </a:p>
          <a:p>
            <a:pPr>
              <a:buNone/>
            </a:pP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cstate="print"/>
          <a:srcRect l="24442" t="35356" r="30122" b="17503"/>
          <a:stretch>
            <a:fillRect/>
          </a:stretch>
        </p:blipFill>
        <p:spPr bwMode="auto">
          <a:xfrm>
            <a:off x="762001" y="457201"/>
            <a:ext cx="7892142" cy="5899148"/>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err="1" smtClean="0"/>
              <a:t>strset</a:t>
            </a:r>
            <a:r>
              <a:rPr lang="en-US" b="1" u="sng" dirty="0" smtClean="0"/>
              <a: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err="1" smtClean="0"/>
              <a:t>strset</a:t>
            </a:r>
            <a:r>
              <a:rPr lang="en-US" dirty="0" smtClean="0"/>
              <a:t>( ) function sets all the characters in a string to given character. Syntax for </a:t>
            </a:r>
            <a:r>
              <a:rPr lang="en-US" dirty="0" err="1" smtClean="0"/>
              <a:t>strset</a:t>
            </a:r>
            <a:r>
              <a:rPr lang="en-US" dirty="0" smtClean="0"/>
              <a:t>( ) function is given below.</a:t>
            </a:r>
            <a:br>
              <a:rPr lang="en-US" dirty="0" smtClean="0"/>
            </a:br>
            <a:endParaRPr lang="en-US" dirty="0" smtClean="0"/>
          </a:p>
          <a:p>
            <a:pPr>
              <a:buNone/>
            </a:pPr>
            <a:r>
              <a:rPr lang="en-US" b="1" dirty="0" smtClean="0"/>
              <a:t>Syntax:</a:t>
            </a:r>
            <a:r>
              <a:rPr lang="en-US" dirty="0" smtClean="0"/>
              <a:t> char </a:t>
            </a:r>
            <a:r>
              <a:rPr lang="en-US" dirty="0" err="1" smtClean="0"/>
              <a:t>strset</a:t>
            </a:r>
            <a:r>
              <a:rPr lang="en-US" dirty="0" smtClean="0"/>
              <a:t>(char string, </a:t>
            </a:r>
            <a:r>
              <a:rPr lang="en-US" dirty="0" err="1" smtClean="0"/>
              <a:t>int</a:t>
            </a:r>
            <a:r>
              <a:rPr lang="en-US" dirty="0" smtClean="0"/>
              <a:t> c);</a:t>
            </a:r>
          </a:p>
          <a:p>
            <a:pPr>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cstate="print"/>
          <a:srcRect l="24443" t="38724" r="49053" b="10768"/>
          <a:stretch>
            <a:fillRect/>
          </a:stretch>
        </p:blipFill>
        <p:spPr bwMode="auto">
          <a:xfrm>
            <a:off x="1447800" y="457201"/>
            <a:ext cx="6172200" cy="5834742"/>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err="1" smtClean="0"/>
              <a:t>strnset</a:t>
            </a:r>
            <a:r>
              <a:rPr lang="en-US" b="1" u="sng" dirty="0" smtClean="0"/>
              <a: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err="1" smtClean="0"/>
              <a:t>strnset</a:t>
            </a:r>
            <a:r>
              <a:rPr lang="en-US" dirty="0" smtClean="0"/>
              <a:t>( ) function sets portion of characters in a string to given character. Syntax for </a:t>
            </a:r>
            <a:r>
              <a:rPr lang="en-US" dirty="0" err="1" smtClean="0"/>
              <a:t>strnset</a:t>
            </a:r>
            <a:r>
              <a:rPr lang="en-US" dirty="0" smtClean="0"/>
              <a:t>( ) function is given below.</a:t>
            </a:r>
          </a:p>
          <a:p>
            <a:pPr>
              <a:buNone/>
            </a:pPr>
            <a:r>
              <a:rPr lang="en-US" dirty="0" smtClean="0"/>
              <a:t/>
            </a:r>
            <a:br>
              <a:rPr lang="en-US" dirty="0" smtClean="0"/>
            </a:br>
            <a:r>
              <a:rPr lang="en-US" b="1" dirty="0" smtClean="0"/>
              <a:t>Syntax:</a:t>
            </a:r>
            <a:r>
              <a:rPr lang="en-US" dirty="0" smtClean="0"/>
              <a:t> char </a:t>
            </a:r>
            <a:r>
              <a:rPr lang="en-US" dirty="0" err="1" smtClean="0"/>
              <a:t>strnset</a:t>
            </a:r>
            <a:r>
              <a:rPr lang="en-US" dirty="0" smtClean="0"/>
              <a:t>(char string, </a:t>
            </a:r>
            <a:r>
              <a:rPr lang="en-US" dirty="0" err="1" smtClean="0"/>
              <a:t>int</a:t>
            </a:r>
            <a:r>
              <a:rPr lang="en-US" dirty="0" smtClean="0"/>
              <a:t> c);</a:t>
            </a:r>
          </a:p>
          <a:p>
            <a:pPr>
              <a:buNone/>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cstate="print"/>
          <a:srcRect l="24442" t="37040" r="50947" b="20870"/>
          <a:stretch>
            <a:fillRect/>
          </a:stretch>
        </p:blipFill>
        <p:spPr bwMode="auto">
          <a:xfrm>
            <a:off x="1295400" y="761999"/>
            <a:ext cx="4800600" cy="535451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smtClean="0"/>
              <a:t>Read string with spaces using </a:t>
            </a:r>
            <a:r>
              <a:rPr lang="en-US" sz="3200" dirty="0" err="1" smtClean="0"/>
              <a:t>scanf</a:t>
            </a:r>
            <a:r>
              <a:rPr lang="en-US" sz="3200" dirty="0" smtClean="0"/>
              <a:t>()</a:t>
            </a:r>
            <a:endParaRPr lang="en-US" sz="3200" dirty="0"/>
          </a:p>
        </p:txBody>
      </p:sp>
      <p:sp>
        <p:nvSpPr>
          <p:cNvPr id="3" name="Content Placeholder 2"/>
          <p:cNvSpPr>
            <a:spLocks noGrp="1"/>
          </p:cNvSpPr>
          <p:nvPr>
            <p:ph idx="1"/>
          </p:nvPr>
        </p:nvSpPr>
        <p:spPr>
          <a:xfrm>
            <a:off x="457200" y="838200"/>
            <a:ext cx="8229600" cy="5287963"/>
          </a:xfrm>
        </p:spPr>
        <p:txBody>
          <a:bodyPr>
            <a:normAutofit/>
          </a:bodyPr>
          <a:lstStyle/>
          <a:p>
            <a:pPr>
              <a:buNone/>
            </a:pPr>
            <a:r>
              <a:rPr lang="en-US" sz="2800" dirty="0" smtClean="0"/>
              <a:t>#include &lt;</a:t>
            </a:r>
            <a:r>
              <a:rPr lang="en-US" sz="2800" dirty="0" err="1" smtClean="0"/>
              <a:t>stdio.h</a:t>
            </a:r>
            <a:r>
              <a:rPr lang="en-US" sz="2800" dirty="0" smtClean="0"/>
              <a:t>&gt; </a:t>
            </a:r>
          </a:p>
          <a:p>
            <a:pPr>
              <a:buNone/>
            </a:pPr>
            <a:r>
              <a:rPr lang="en-US" sz="2800" b="1" dirty="0" smtClean="0"/>
              <a:t>void</a:t>
            </a:r>
            <a:r>
              <a:rPr lang="en-US" sz="2800" dirty="0" smtClean="0"/>
              <a:t> main() </a:t>
            </a:r>
          </a:p>
          <a:p>
            <a:pPr>
              <a:buNone/>
            </a:pPr>
            <a:r>
              <a:rPr lang="en-US" sz="2800" dirty="0" smtClean="0"/>
              <a:t>{ </a:t>
            </a:r>
          </a:p>
          <a:p>
            <a:pPr>
              <a:buNone/>
            </a:pPr>
            <a:r>
              <a:rPr lang="en-US" sz="2800" b="1" dirty="0" smtClean="0"/>
              <a:t>char</a:t>
            </a:r>
            <a:r>
              <a:rPr lang="en-US" sz="2800" dirty="0" smtClean="0"/>
              <a:t> name[30]; </a:t>
            </a:r>
          </a:p>
          <a:p>
            <a:pPr>
              <a:buNone/>
            </a:pPr>
            <a:r>
              <a:rPr lang="en-US" sz="2800" dirty="0" err="1" smtClean="0"/>
              <a:t>printf</a:t>
            </a:r>
            <a:r>
              <a:rPr lang="en-US" sz="2800" dirty="0" smtClean="0"/>
              <a:t>("Enter name: "); </a:t>
            </a:r>
          </a:p>
          <a:p>
            <a:pPr>
              <a:buNone/>
            </a:pPr>
            <a:r>
              <a:rPr lang="en-US" sz="2800" dirty="0" err="1" smtClean="0"/>
              <a:t>scanf</a:t>
            </a:r>
            <a:r>
              <a:rPr lang="en-US" sz="2800" dirty="0" smtClean="0"/>
              <a:t>("%[^\n]",name); </a:t>
            </a:r>
          </a:p>
          <a:p>
            <a:pPr>
              <a:buNone/>
            </a:pPr>
            <a:r>
              <a:rPr lang="en-US" sz="2800" dirty="0" err="1" smtClean="0"/>
              <a:t>printf</a:t>
            </a:r>
            <a:r>
              <a:rPr lang="en-US" sz="2800" dirty="0" smtClean="0"/>
              <a:t>("Name is: %s\</a:t>
            </a:r>
            <a:r>
              <a:rPr lang="en-US" sz="2800" dirty="0" err="1" smtClean="0"/>
              <a:t>n",name</a:t>
            </a:r>
            <a:r>
              <a:rPr lang="en-US" sz="2800" dirty="0" smtClean="0"/>
              <a:t>); </a:t>
            </a:r>
          </a:p>
          <a:p>
            <a:pPr>
              <a:buNone/>
            </a:pPr>
            <a:r>
              <a:rPr lang="en-US" sz="2800" dirty="0" smtClean="0"/>
              <a:t>}</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2800" dirty="0" smtClean="0"/>
              <a:t>Read string with spaces using </a:t>
            </a:r>
            <a:r>
              <a:rPr lang="en-US" sz="2800" dirty="0" err="1" smtClean="0"/>
              <a:t>getchar</a:t>
            </a:r>
            <a:r>
              <a:rPr lang="en-US" sz="2800" dirty="0" smtClean="0"/>
              <a:t>()</a:t>
            </a:r>
            <a:endParaRPr lang="en-US" sz="2800" dirty="0"/>
          </a:p>
        </p:txBody>
      </p:sp>
      <p:sp>
        <p:nvSpPr>
          <p:cNvPr id="3" name="Content Placeholder 2"/>
          <p:cNvSpPr>
            <a:spLocks noGrp="1"/>
          </p:cNvSpPr>
          <p:nvPr>
            <p:ph idx="1"/>
          </p:nvPr>
        </p:nvSpPr>
        <p:spPr>
          <a:xfrm>
            <a:off x="457200" y="685800"/>
            <a:ext cx="8229600" cy="6172200"/>
          </a:xfrm>
        </p:spPr>
        <p:txBody>
          <a:bodyPr>
            <a:normAutofit fontScale="70000" lnSpcReduction="20000"/>
          </a:bodyPr>
          <a:lstStyle/>
          <a:p>
            <a:pPr>
              <a:buNone/>
            </a:pPr>
            <a:r>
              <a:rPr lang="en-US" dirty="0" smtClean="0"/>
              <a:t>#include&lt;</a:t>
            </a:r>
            <a:r>
              <a:rPr lang="en-US" dirty="0" err="1" smtClean="0"/>
              <a:t>stdio.h</a:t>
            </a:r>
            <a:r>
              <a:rPr lang="en-US" dirty="0" smtClean="0"/>
              <a:t>&gt;</a:t>
            </a:r>
          </a:p>
          <a:p>
            <a:pPr>
              <a:buNone/>
            </a:pPr>
            <a:r>
              <a:rPr lang="en-US" dirty="0" smtClean="0"/>
              <a:t>void main()</a:t>
            </a:r>
          </a:p>
          <a:p>
            <a:pPr>
              <a:buNone/>
            </a:pPr>
            <a:r>
              <a:rPr lang="en-US" dirty="0" smtClean="0"/>
              <a:t>{</a:t>
            </a:r>
          </a:p>
          <a:p>
            <a:pPr>
              <a:buNone/>
            </a:pPr>
            <a:r>
              <a:rPr lang="en-US" dirty="0" smtClean="0"/>
              <a:t>char </a:t>
            </a:r>
            <a:r>
              <a:rPr lang="en-US" dirty="0" err="1" smtClean="0"/>
              <a:t>str</a:t>
            </a:r>
            <a:r>
              <a:rPr lang="en-US" dirty="0" smtClean="0"/>
              <a:t>[100],</a:t>
            </a:r>
            <a:r>
              <a:rPr lang="en-US" dirty="0" err="1" smtClean="0"/>
              <a:t>ch</a:t>
            </a:r>
            <a:r>
              <a:rPr lang="en-US" dirty="0" smtClean="0"/>
              <a:t>;</a:t>
            </a:r>
          </a:p>
          <a:p>
            <a:pPr>
              <a:buNone/>
            </a:pPr>
            <a:r>
              <a:rPr lang="en-US" dirty="0" err="1" smtClean="0"/>
              <a:t>int</a:t>
            </a:r>
            <a:r>
              <a:rPr lang="en-US" dirty="0" smtClean="0"/>
              <a:t> </a:t>
            </a:r>
            <a:r>
              <a:rPr lang="en-US" dirty="0" err="1" smtClean="0"/>
              <a:t>i</a:t>
            </a:r>
            <a:r>
              <a:rPr lang="en-US" dirty="0" smtClean="0"/>
              <a:t>=0;</a:t>
            </a:r>
          </a:p>
          <a:p>
            <a:pPr>
              <a:buNone/>
            </a:pPr>
            <a:r>
              <a:rPr lang="en-US" dirty="0" err="1" smtClean="0"/>
              <a:t>printf</a:t>
            </a:r>
            <a:r>
              <a:rPr lang="en-US" dirty="0" smtClean="0"/>
              <a:t>("Enter a string:\n");</a:t>
            </a:r>
          </a:p>
          <a:p>
            <a:pPr>
              <a:buNone/>
            </a:pPr>
            <a:r>
              <a:rPr lang="en-US" dirty="0" smtClean="0"/>
              <a:t>while(</a:t>
            </a:r>
            <a:r>
              <a:rPr lang="en-US" dirty="0" err="1" smtClean="0"/>
              <a:t>ch</a:t>
            </a:r>
            <a:r>
              <a:rPr lang="en-US" dirty="0" smtClean="0"/>
              <a:t>!='\n')</a:t>
            </a:r>
          </a:p>
          <a:p>
            <a:pPr>
              <a:buNone/>
            </a:pPr>
            <a:r>
              <a:rPr lang="en-US" dirty="0" smtClean="0"/>
              <a:t>{</a:t>
            </a:r>
          </a:p>
          <a:p>
            <a:pPr>
              <a:buNone/>
            </a:pPr>
            <a:r>
              <a:rPr lang="en-US" dirty="0" err="1" smtClean="0"/>
              <a:t>ch</a:t>
            </a:r>
            <a:r>
              <a:rPr lang="en-US" dirty="0" smtClean="0"/>
              <a:t>=</a:t>
            </a:r>
            <a:r>
              <a:rPr lang="en-US" dirty="0" err="1" smtClean="0"/>
              <a:t>getchar</a:t>
            </a:r>
            <a:r>
              <a:rPr lang="en-US" dirty="0" smtClean="0"/>
              <a:t>();</a:t>
            </a:r>
          </a:p>
          <a:p>
            <a:pPr>
              <a:buNone/>
            </a:pPr>
            <a:r>
              <a:rPr lang="en-US" dirty="0" err="1" smtClean="0"/>
              <a:t>str</a:t>
            </a:r>
            <a:r>
              <a:rPr lang="en-US" dirty="0" smtClean="0"/>
              <a:t>[</a:t>
            </a:r>
            <a:r>
              <a:rPr lang="en-US" dirty="0" err="1" smtClean="0"/>
              <a:t>i</a:t>
            </a:r>
            <a:r>
              <a:rPr lang="en-US" dirty="0" smtClean="0"/>
              <a:t>]=</a:t>
            </a:r>
            <a:r>
              <a:rPr lang="en-US" dirty="0" err="1" smtClean="0"/>
              <a:t>ch</a:t>
            </a:r>
            <a:r>
              <a:rPr lang="en-US" dirty="0" smtClean="0"/>
              <a:t>;</a:t>
            </a:r>
          </a:p>
          <a:p>
            <a:pPr>
              <a:buNone/>
            </a:pPr>
            <a:r>
              <a:rPr lang="en-US" dirty="0" err="1" smtClean="0"/>
              <a:t>i</a:t>
            </a:r>
            <a:r>
              <a:rPr lang="en-US" dirty="0" smtClean="0"/>
              <a:t>++;</a:t>
            </a:r>
          </a:p>
          <a:p>
            <a:pPr>
              <a:buNone/>
            </a:pPr>
            <a:r>
              <a:rPr lang="en-US" dirty="0" smtClean="0"/>
              <a:t>}</a:t>
            </a:r>
          </a:p>
          <a:p>
            <a:pPr>
              <a:buNone/>
            </a:pPr>
            <a:r>
              <a:rPr lang="en-US" dirty="0" err="1" smtClean="0"/>
              <a:t>str</a:t>
            </a:r>
            <a:r>
              <a:rPr lang="en-US" dirty="0" smtClean="0"/>
              <a:t>[</a:t>
            </a:r>
            <a:r>
              <a:rPr lang="en-US" dirty="0" err="1" smtClean="0"/>
              <a:t>i</a:t>
            </a:r>
            <a:r>
              <a:rPr lang="en-US" dirty="0" smtClean="0"/>
              <a:t>]='\0';</a:t>
            </a:r>
          </a:p>
          <a:p>
            <a:pPr>
              <a:buNone/>
            </a:pPr>
            <a:r>
              <a:rPr lang="en-US" dirty="0" err="1" smtClean="0"/>
              <a:t>printf</a:t>
            </a:r>
            <a:r>
              <a:rPr lang="en-US" dirty="0" smtClean="0"/>
              <a:t>("Entered String is:\n");</a:t>
            </a:r>
          </a:p>
          <a:p>
            <a:pPr>
              <a:buNone/>
            </a:pPr>
            <a:r>
              <a:rPr lang="en-US" dirty="0" smtClean="0"/>
              <a:t>puts(</a:t>
            </a:r>
            <a:r>
              <a:rPr lang="en-US" dirty="0" err="1" smtClean="0"/>
              <a:t>str</a:t>
            </a:r>
            <a:r>
              <a:rPr lang="en-US" dirty="0" smtClean="0"/>
              <a:t>);</a:t>
            </a:r>
          </a:p>
          <a:p>
            <a:pPr>
              <a:buNone/>
            </a:pPr>
            <a:r>
              <a:rPr lang="en-US" dirty="0" err="1" smtClean="0"/>
              <a:t>getch</a:t>
            </a:r>
            <a:r>
              <a:rPr lang="en-US" dirty="0" smtClean="0"/>
              <a:t>();</a:t>
            </a:r>
          </a:p>
          <a:p>
            <a:pPr>
              <a:buNone/>
            </a:pP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b="1" u="sng" dirty="0" smtClean="0"/>
              <a:t>Input and Display string using gets() and puts()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a:t> </a:t>
            </a:r>
            <a:r>
              <a:rPr lang="en-US" dirty="0" smtClean="0"/>
              <a:t>void </a:t>
            </a:r>
            <a:r>
              <a:rPr lang="en-US" dirty="0"/>
              <a:t>main</a:t>
            </a:r>
            <a:r>
              <a:rPr lang="en-US" dirty="0" smtClean="0"/>
              <a:t>()</a:t>
            </a:r>
          </a:p>
          <a:p>
            <a:pPr>
              <a:buNone/>
            </a:pPr>
            <a:r>
              <a:rPr lang="en-US" dirty="0" smtClean="0"/>
              <a:t>{    </a:t>
            </a:r>
          </a:p>
          <a:p>
            <a:pPr>
              <a:buNone/>
            </a:pPr>
            <a:r>
              <a:rPr lang="en-US" dirty="0" smtClean="0"/>
              <a:t>char </a:t>
            </a:r>
            <a:r>
              <a:rPr lang="en-US" dirty="0"/>
              <a:t>name[30];   </a:t>
            </a:r>
            <a:endParaRPr lang="en-US" dirty="0" smtClean="0"/>
          </a:p>
          <a:p>
            <a:pPr>
              <a:buNone/>
            </a:pPr>
            <a:r>
              <a:rPr lang="en-US" dirty="0" smtClean="0"/>
              <a:t> </a:t>
            </a:r>
            <a:r>
              <a:rPr lang="en-US" dirty="0" err="1"/>
              <a:t>printf</a:t>
            </a:r>
            <a:r>
              <a:rPr lang="en-US" dirty="0"/>
              <a:t>("Enter name: "); </a:t>
            </a:r>
            <a:endParaRPr lang="en-US" dirty="0" smtClean="0"/>
          </a:p>
          <a:p>
            <a:pPr>
              <a:buNone/>
            </a:pPr>
            <a:r>
              <a:rPr lang="en-US" dirty="0" smtClean="0"/>
              <a:t>   </a:t>
            </a:r>
            <a:r>
              <a:rPr lang="en-US" dirty="0"/>
              <a:t>gets(name);     //Function to read string from user.    </a:t>
            </a:r>
            <a:r>
              <a:rPr lang="en-US" dirty="0" err="1"/>
              <a:t>printf</a:t>
            </a:r>
            <a:r>
              <a:rPr lang="en-US" dirty="0"/>
              <a:t>("Name: "); </a:t>
            </a:r>
            <a:endParaRPr lang="en-US" dirty="0" smtClean="0"/>
          </a:p>
          <a:p>
            <a:pPr>
              <a:buNone/>
            </a:pPr>
            <a:r>
              <a:rPr lang="en-US" dirty="0" smtClean="0"/>
              <a:t>   </a:t>
            </a:r>
            <a:r>
              <a:rPr lang="en-US" dirty="0"/>
              <a:t>puts(name);    //Function to display string.  </a:t>
            </a:r>
            <a:endParaRPr lang="en-US" dirty="0" smtClean="0"/>
          </a:p>
          <a:p>
            <a:pPr>
              <a:buNone/>
            </a:pPr>
            <a:r>
              <a:rPr lang="en-US" dirty="0" smtClean="0"/>
              <a:t>  </a:t>
            </a:r>
            <a:r>
              <a:rPr lang="en-US" dirty="0"/>
              <a:t>}</a:t>
            </a:r>
            <a:r>
              <a:rPr lang="en-US" dirty="0" smtClean="0"/>
              <a:t> </a:t>
            </a:r>
          </a:p>
          <a:p>
            <a:pPr>
              <a:buNone/>
            </a:pPr>
            <a:r>
              <a:rPr lang="en-US" b="1" dirty="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Printing a string on the screen</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a:buNone/>
            </a:pPr>
            <a:r>
              <a:rPr lang="en-US" dirty="0"/>
              <a:t>void main( ) </a:t>
            </a:r>
          </a:p>
          <a:p>
            <a:pPr>
              <a:buNone/>
            </a:pPr>
            <a:r>
              <a:rPr lang="en-US" dirty="0"/>
              <a:t>{ </a:t>
            </a:r>
          </a:p>
          <a:p>
            <a:pPr>
              <a:buNone/>
            </a:pPr>
            <a:r>
              <a:rPr lang="en-US" dirty="0"/>
              <a:t>char name[ ] = " </a:t>
            </a:r>
            <a:r>
              <a:rPr lang="en-US" dirty="0" err="1"/>
              <a:t>Alen</a:t>
            </a:r>
            <a:r>
              <a:rPr lang="en-US" dirty="0"/>
              <a:t> Joe " ; </a:t>
            </a:r>
          </a:p>
          <a:p>
            <a:pPr>
              <a:buNone/>
            </a:pPr>
            <a:r>
              <a:rPr lang="en-US" dirty="0" err="1"/>
              <a:t>int</a:t>
            </a:r>
            <a:r>
              <a:rPr lang="en-US" dirty="0"/>
              <a:t> </a:t>
            </a:r>
            <a:r>
              <a:rPr lang="en-US" dirty="0" err="1"/>
              <a:t>i</a:t>
            </a:r>
            <a:r>
              <a:rPr lang="en-US" dirty="0"/>
              <a:t> = 0 ; </a:t>
            </a:r>
          </a:p>
          <a:p>
            <a:pPr>
              <a:buNone/>
            </a:pPr>
            <a:r>
              <a:rPr lang="en-US" dirty="0"/>
              <a:t>while ( name[</a:t>
            </a:r>
            <a:r>
              <a:rPr lang="en-US" dirty="0" err="1"/>
              <a:t>i</a:t>
            </a:r>
            <a:r>
              <a:rPr lang="en-US" dirty="0"/>
              <a:t>] != `\0' ) </a:t>
            </a:r>
          </a:p>
          <a:p>
            <a:pPr>
              <a:buNone/>
            </a:pPr>
            <a:r>
              <a:rPr lang="en-US" dirty="0"/>
              <a:t>{ </a:t>
            </a:r>
          </a:p>
          <a:p>
            <a:pPr>
              <a:buNone/>
            </a:pPr>
            <a:r>
              <a:rPr lang="en-US" dirty="0" err="1"/>
              <a:t>printf</a:t>
            </a:r>
            <a:r>
              <a:rPr lang="en-US" dirty="0"/>
              <a:t> ( "%c", name[</a:t>
            </a:r>
            <a:r>
              <a:rPr lang="en-US" dirty="0" err="1"/>
              <a:t>i</a:t>
            </a:r>
            <a:r>
              <a:rPr lang="en-US" dirty="0"/>
              <a:t>] ) ; </a:t>
            </a:r>
          </a:p>
          <a:p>
            <a:pPr>
              <a:buNone/>
            </a:pPr>
            <a:r>
              <a:rPr lang="en-US" dirty="0" err="1"/>
              <a:t>i</a:t>
            </a:r>
            <a:r>
              <a:rPr lang="en-US" dirty="0"/>
              <a:t>++ ; </a:t>
            </a:r>
          </a:p>
          <a:p>
            <a:pPr>
              <a:buNone/>
            </a:pPr>
            <a:r>
              <a:rPr lang="en-US" dirty="0"/>
              <a:t>} </a:t>
            </a:r>
          </a:p>
          <a:p>
            <a:pPr>
              <a:buNone/>
            </a:pPr>
            <a:r>
              <a:rPr lang="en-US" dirty="0"/>
              <a:t>}</a:t>
            </a:r>
            <a:endParaRPr lang="en-US" b="1" dirty="0"/>
          </a:p>
          <a:p>
            <a:pPr>
              <a:buNone/>
            </a:pPr>
            <a:r>
              <a:rPr lang="en-US" dirty="0"/>
              <a:t> </a:t>
            </a:r>
            <a:endParaRPr lang="en-US" b="1" dirty="0"/>
          </a:p>
          <a:p>
            <a:pPr>
              <a:buNone/>
            </a:pPr>
            <a:r>
              <a:rPr lang="en-US" b="1" u="sng" dirty="0"/>
              <a:t>Output:</a:t>
            </a:r>
            <a:r>
              <a:rPr lang="en-US" dirty="0"/>
              <a:t> </a:t>
            </a:r>
            <a:r>
              <a:rPr lang="en-US" dirty="0" err="1"/>
              <a:t>Alen</a:t>
            </a:r>
            <a:r>
              <a:rPr lang="en-US" dirty="0"/>
              <a:t> Joe</a:t>
            </a:r>
            <a:endParaRPr lang="en-US" b="1" dirty="0"/>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1111</TotalTime>
  <Words>1584</Words>
  <Application>Microsoft Office PowerPoint</Application>
  <PresentationFormat>On-screen Show (4:3)</PresentationFormat>
  <Paragraphs>326</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STRINGS</vt:lpstr>
      <vt:lpstr>Introduction</vt:lpstr>
      <vt:lpstr>Example</vt:lpstr>
      <vt:lpstr>Initialization of strings </vt:lpstr>
      <vt:lpstr>Input and Display string using printf() and scanf() </vt:lpstr>
      <vt:lpstr>Read string with spaces using scanf()</vt:lpstr>
      <vt:lpstr>Read string with spaces using getchar()</vt:lpstr>
      <vt:lpstr>Input and Display string using gets() and puts() </vt:lpstr>
      <vt:lpstr>Printing a string on the screen </vt:lpstr>
      <vt:lpstr>Calculating length of a string</vt:lpstr>
      <vt:lpstr>Passing Strings to Functions </vt:lpstr>
      <vt:lpstr>Example</vt:lpstr>
      <vt:lpstr>Find out two strings are equal</vt:lpstr>
      <vt:lpstr>Program to count vowels, consonants</vt:lpstr>
      <vt:lpstr>Program to check palindrome of a string</vt:lpstr>
      <vt:lpstr>Reverse of a string</vt:lpstr>
      <vt:lpstr>Pointers and Strings </vt:lpstr>
      <vt:lpstr>Slide 18</vt:lpstr>
      <vt:lpstr>Slide 19</vt:lpstr>
      <vt:lpstr>Accessing string elements using pointers </vt:lpstr>
      <vt:lpstr>Slide 21</vt:lpstr>
      <vt:lpstr>strcat() </vt:lpstr>
      <vt:lpstr>Slide 23</vt:lpstr>
      <vt:lpstr>strncat() </vt:lpstr>
      <vt:lpstr>Slide 25</vt:lpstr>
      <vt:lpstr>strcpy() </vt:lpstr>
      <vt:lpstr>Slide 27</vt:lpstr>
      <vt:lpstr>strncpy() </vt:lpstr>
      <vt:lpstr>Slide 29</vt:lpstr>
      <vt:lpstr>strlen()      </vt:lpstr>
      <vt:lpstr>Slide 31</vt:lpstr>
      <vt:lpstr>strcmp() </vt:lpstr>
      <vt:lpstr>Slide 33</vt:lpstr>
      <vt:lpstr>strcmpi() </vt:lpstr>
      <vt:lpstr>Slide 35</vt:lpstr>
      <vt:lpstr>strchr() </vt:lpstr>
      <vt:lpstr>Slide 37</vt:lpstr>
      <vt:lpstr>strrchr() </vt:lpstr>
      <vt:lpstr>Slide 39</vt:lpstr>
      <vt:lpstr>strstr() </vt:lpstr>
      <vt:lpstr>Slide 41</vt:lpstr>
      <vt:lpstr>strrstr() </vt:lpstr>
      <vt:lpstr>Slide 43</vt:lpstr>
      <vt:lpstr>strdup() </vt:lpstr>
      <vt:lpstr>Slide 45</vt:lpstr>
      <vt:lpstr>strlwr() </vt:lpstr>
      <vt:lpstr>Slide 47</vt:lpstr>
      <vt:lpstr>strupr() </vt:lpstr>
      <vt:lpstr>Slide 49</vt:lpstr>
      <vt:lpstr>strrev() </vt:lpstr>
      <vt:lpstr>Slide 51</vt:lpstr>
      <vt:lpstr>strset() </vt:lpstr>
      <vt:lpstr>Slide 53</vt:lpstr>
      <vt:lpstr>strnset() </vt:lpstr>
      <vt:lpstr>Slide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dc:title>
  <dc:creator>madhu</dc:creator>
  <cp:lastModifiedBy>Administrator</cp:lastModifiedBy>
  <cp:revision>124</cp:revision>
  <dcterms:created xsi:type="dcterms:W3CDTF">2017-09-21T07:01:38Z</dcterms:created>
  <dcterms:modified xsi:type="dcterms:W3CDTF">2021-03-12T09:57:02Z</dcterms:modified>
</cp:coreProperties>
</file>