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76" r:id="rId9"/>
    <p:sldId id="263" r:id="rId10"/>
    <p:sldId id="277" r:id="rId11"/>
    <p:sldId id="264" r:id="rId12"/>
    <p:sldId id="265" r:id="rId13"/>
    <p:sldId id="278" r:id="rId14"/>
    <p:sldId id="279" r:id="rId15"/>
    <p:sldId id="280" r:id="rId16"/>
    <p:sldId id="281" r:id="rId17"/>
    <p:sldId id="282" r:id="rId18"/>
    <p:sldId id="269" r:id="rId19"/>
    <p:sldId id="270" r:id="rId20"/>
    <p:sldId id="272" r:id="rId21"/>
    <p:sldId id="271" r:id="rId22"/>
    <p:sldId id="273" r:id="rId23"/>
    <p:sldId id="27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STRUCTURE AND UNION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098FA-F95D-47DB-B718-EF522C53B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BA4B9-071A-4B26-B83B-631A606E7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197" y="1600199"/>
            <a:ext cx="8229600" cy="4983163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1st employee record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name	Deepti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employee salary	50000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2st employee record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name	Shubham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employee salary	80000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Displaying Employee record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name is Deepti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Salary is 50000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name is Shubham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Salary is 80000</a:t>
            </a:r>
          </a:p>
        </p:txBody>
      </p:sp>
    </p:spTree>
    <p:extLst>
      <p:ext uri="{BB962C8B-B14F-4D97-AF65-F5344CB8AC3E}">
        <p14:creationId xmlns:p14="http://schemas.microsoft.com/office/powerpoint/2010/main" val="495077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81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typedef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60960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err="1"/>
              <a:t>typedef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employee </a:t>
            </a:r>
          </a:p>
          <a:p>
            <a:pPr>
              <a:buNone/>
            </a:pPr>
            <a:r>
              <a:rPr lang="en-US" dirty="0"/>
              <a:t>{ </a:t>
            </a:r>
          </a:p>
          <a:p>
            <a:pPr>
              <a:buNone/>
            </a:pPr>
            <a:r>
              <a:rPr lang="en-US" dirty="0"/>
              <a:t>char name[50]; 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salary; </a:t>
            </a:r>
          </a:p>
          <a:p>
            <a:pPr>
              <a:buNone/>
            </a:pPr>
            <a:r>
              <a:rPr lang="en-US" dirty="0"/>
              <a:t>} </a:t>
            </a:r>
            <a:r>
              <a:rPr lang="en-US" dirty="0" err="1"/>
              <a:t>emp</a:t>
            </a:r>
            <a:r>
              <a:rPr lang="en-US" dirty="0"/>
              <a:t> ; </a:t>
            </a:r>
          </a:p>
          <a:p>
            <a:pPr>
              <a:buNone/>
            </a:pPr>
            <a:r>
              <a:rPr lang="en-US" dirty="0"/>
              <a:t>void main( ) </a:t>
            </a:r>
          </a:p>
          <a:p>
            <a:pPr>
              <a:buNone/>
            </a:pPr>
            <a:r>
              <a:rPr lang="en-US" dirty="0"/>
              <a:t>{ </a:t>
            </a:r>
          </a:p>
          <a:p>
            <a:pPr>
              <a:buNone/>
            </a:pPr>
            <a:r>
              <a:rPr lang="en-US" dirty="0" err="1"/>
              <a:t>emp</a:t>
            </a:r>
            <a:r>
              <a:rPr lang="en-US" dirty="0"/>
              <a:t> e1; </a:t>
            </a:r>
          </a:p>
          <a:p>
            <a:pPr>
              <a:buNone/>
            </a:pP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nEnter</a:t>
            </a:r>
            <a:r>
              <a:rPr lang="en-US" dirty="0"/>
              <a:t> Employee record\n"); </a:t>
            </a:r>
          </a:p>
          <a:p>
            <a:pPr>
              <a:buNone/>
            </a:pP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nEmployee</a:t>
            </a:r>
            <a:r>
              <a:rPr lang="en-US" dirty="0"/>
              <a:t> name\t"); </a:t>
            </a:r>
          </a:p>
          <a:p>
            <a:pPr>
              <a:buNone/>
            </a:pPr>
            <a:r>
              <a:rPr lang="en-US" dirty="0" err="1"/>
              <a:t>scanf</a:t>
            </a:r>
            <a:r>
              <a:rPr lang="en-US" dirty="0"/>
              <a:t>("%s",e1.name); </a:t>
            </a:r>
          </a:p>
          <a:p>
            <a:pPr>
              <a:buNone/>
            </a:pP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nEnter</a:t>
            </a:r>
            <a:r>
              <a:rPr lang="en-US" dirty="0"/>
              <a:t> Employee salary \t"); </a:t>
            </a:r>
          </a:p>
          <a:p>
            <a:pPr>
              <a:buNone/>
            </a:pPr>
            <a:r>
              <a:rPr lang="en-US" dirty="0" err="1"/>
              <a:t>scanf</a:t>
            </a:r>
            <a:r>
              <a:rPr lang="en-US" dirty="0"/>
              <a:t>("%d",&amp;e1.salary); </a:t>
            </a:r>
          </a:p>
          <a:p>
            <a:pPr>
              <a:buNone/>
            </a:pPr>
            <a:r>
              <a:rPr lang="nl-NL" dirty="0"/>
              <a:t>printf("\nstudent name is %s",e1.name); </a:t>
            </a:r>
          </a:p>
          <a:p>
            <a:pPr>
              <a:buNone/>
            </a:pP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nroll</a:t>
            </a:r>
            <a:r>
              <a:rPr lang="en-US" dirty="0"/>
              <a:t> is %d",e1.salary); </a:t>
            </a:r>
          </a:p>
          <a:p>
            <a:pPr>
              <a:buNone/>
            </a:pPr>
            <a:r>
              <a:rPr lang="en-US" dirty="0" err="1"/>
              <a:t>getch</a:t>
            </a:r>
            <a:r>
              <a:rPr lang="en-US" dirty="0"/>
              <a:t>(); 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57200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Structures within structures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6172200"/>
          </a:xfrm>
        </p:spPr>
        <p:txBody>
          <a:bodyPr/>
          <a:lstStyle/>
          <a:p>
            <a:pPr algn="just"/>
            <a:r>
              <a:rPr lang="en-US" dirty="0"/>
              <a:t>Structures can be nested within other structures in C programming. </a:t>
            </a:r>
          </a:p>
          <a:p>
            <a:pPr algn="just"/>
            <a:r>
              <a:rPr lang="en-US" dirty="0"/>
              <a:t>You can use a structure inside another structure, which is fairly possible. </a:t>
            </a:r>
          </a:p>
          <a:p>
            <a:pPr algn="just"/>
            <a:r>
              <a:rPr lang="en-US" dirty="0"/>
              <a:t>As explained you above that once you declared a structure, the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struct_name</a:t>
            </a:r>
            <a:r>
              <a:rPr lang="en-US" dirty="0"/>
              <a:t> would act as a new data type so you can include it in another </a:t>
            </a:r>
            <a:r>
              <a:rPr lang="en-US" dirty="0" err="1"/>
              <a:t>struct</a:t>
            </a:r>
            <a:r>
              <a:rPr lang="en-US" dirty="0"/>
              <a:t> just like a normal data member of any data type.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42AC3-960E-4C16-9E12-48E7D7C53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3F464-6C34-4A56-89B5-05B871361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struct date</a:t>
            </a:r>
          </a:p>
          <a:p>
            <a:pPr marL="0" indent="0">
              <a:buNone/>
            </a:pPr>
            <a:r>
              <a:rPr lang="en-US" dirty="0"/>
              <a:t> { int month; int day; int year; </a:t>
            </a:r>
          </a:p>
          <a:p>
            <a:pPr marL="0" indent="0">
              <a:buNone/>
            </a:pPr>
            <a:r>
              <a:rPr lang="en-US" dirty="0"/>
              <a:t>}; </a:t>
            </a:r>
          </a:p>
          <a:p>
            <a:pPr marL="0" indent="0">
              <a:buNone/>
            </a:pPr>
            <a:r>
              <a:rPr lang="en-US" dirty="0"/>
              <a:t>struct student </a:t>
            </a:r>
          </a:p>
          <a:p>
            <a:pPr marL="0" indent="0">
              <a:buNone/>
            </a:pPr>
            <a:r>
              <a:rPr lang="en-US" dirty="0"/>
              <a:t>{ char name[80]; </a:t>
            </a:r>
          </a:p>
          <a:p>
            <a:pPr marL="0" indent="0">
              <a:buNone/>
            </a:pPr>
            <a:r>
              <a:rPr lang="en-US" dirty="0"/>
              <a:t>char address[80]; </a:t>
            </a:r>
          </a:p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roll_no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/>
              <a:t>char grade; </a:t>
            </a:r>
          </a:p>
          <a:p>
            <a:pPr marL="0" indent="0">
              <a:buNone/>
            </a:pPr>
            <a:r>
              <a:rPr lang="en-US" dirty="0"/>
              <a:t>float marks; </a:t>
            </a:r>
          </a:p>
          <a:p>
            <a:pPr marL="0" indent="0">
              <a:buNone/>
            </a:pPr>
            <a:r>
              <a:rPr lang="en-US" dirty="0"/>
              <a:t>struct date d1; }</a:t>
            </a:r>
            <a:r>
              <a:rPr lang="en-US" dirty="0" err="1"/>
              <a:t>st</a:t>
            </a:r>
            <a:r>
              <a:rPr lang="en-US" dirty="0"/>
              <a:t>[10];</a:t>
            </a:r>
          </a:p>
        </p:txBody>
      </p:sp>
    </p:spTree>
    <p:extLst>
      <p:ext uri="{BB962C8B-B14F-4D97-AF65-F5344CB8AC3E}">
        <p14:creationId xmlns:p14="http://schemas.microsoft.com/office/powerpoint/2010/main" val="1864434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19F51-7FD9-4E3E-A692-C9094DAF9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void main() </a:t>
            </a:r>
          </a:p>
          <a:p>
            <a:pPr marL="0" indent="0">
              <a:buNone/>
            </a:pPr>
            <a:r>
              <a:rPr lang="en-US" dirty="0"/>
              <a:t>{ int </a:t>
            </a:r>
            <a:r>
              <a:rPr lang="en-US" dirty="0" err="1"/>
              <a:t>i,n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readinput</a:t>
            </a:r>
            <a:r>
              <a:rPr lang="en-US" dirty="0"/>
              <a:t> (int </a:t>
            </a:r>
            <a:r>
              <a:rPr lang="en-US" dirty="0" err="1"/>
              <a:t>i</a:t>
            </a:r>
            <a:r>
              <a:rPr lang="en-US" dirty="0"/>
              <a:t>); 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writeoutput</a:t>
            </a:r>
            <a:r>
              <a:rPr lang="en-US" dirty="0"/>
              <a:t>(int </a:t>
            </a:r>
            <a:r>
              <a:rPr lang="en-US" dirty="0" err="1"/>
              <a:t>i</a:t>
            </a:r>
            <a:r>
              <a:rPr lang="en-US" dirty="0"/>
              <a:t>); 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("Student system");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printf</a:t>
            </a:r>
            <a:r>
              <a:rPr lang="en-US" dirty="0"/>
              <a:t>("How many students are there ?"); </a:t>
            </a:r>
            <a:r>
              <a:rPr lang="en-US" dirty="0" err="1"/>
              <a:t>scanf</a:t>
            </a:r>
            <a:r>
              <a:rPr lang="en-US" dirty="0"/>
              <a:t>("%</a:t>
            </a:r>
            <a:r>
              <a:rPr lang="en-US" dirty="0" err="1"/>
              <a:t>d",&amp;n</a:t>
            </a:r>
            <a:r>
              <a:rPr lang="en-US" dirty="0"/>
              <a:t>); </a:t>
            </a:r>
          </a:p>
          <a:p>
            <a:pPr marL="0" indent="0">
              <a:buNone/>
            </a:pPr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&lt;n; ++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{ </a:t>
            </a:r>
            <a:r>
              <a:rPr lang="en-US" dirty="0" err="1"/>
              <a:t>readinput</a:t>
            </a:r>
            <a:r>
              <a:rPr lang="en-US" dirty="0"/>
              <a:t> (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if(</a:t>
            </a:r>
            <a:r>
              <a:rPr lang="en-US" dirty="0" err="1"/>
              <a:t>st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].marks &lt;70) </a:t>
            </a:r>
          </a:p>
          <a:p>
            <a:pPr marL="0" indent="0">
              <a:buNone/>
            </a:pPr>
            <a:r>
              <a:rPr lang="en-US" dirty="0" err="1"/>
              <a:t>st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].grade='B’; </a:t>
            </a:r>
          </a:p>
          <a:p>
            <a:pPr marL="0" indent="0">
              <a:buNone/>
            </a:pPr>
            <a:r>
              <a:rPr lang="en-US" dirty="0"/>
              <a:t>else </a:t>
            </a:r>
          </a:p>
          <a:p>
            <a:pPr marL="0" indent="0">
              <a:buNone/>
            </a:pPr>
            <a:r>
              <a:rPr lang="en-US" dirty="0" err="1"/>
              <a:t>st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].grade='A’; </a:t>
            </a:r>
          </a:p>
          <a:p>
            <a:pPr marL="0" indent="0">
              <a:buNone/>
            </a:pPr>
            <a:r>
              <a:rPr lang="nn-NO" dirty="0"/>
              <a:t>} </a:t>
            </a:r>
          </a:p>
          <a:p>
            <a:pPr marL="0" indent="0">
              <a:buNone/>
            </a:pPr>
            <a:r>
              <a:rPr lang="nn-NO" dirty="0"/>
              <a:t>for (i=0; i&lt;n; ++i)</a:t>
            </a:r>
          </a:p>
          <a:p>
            <a:pPr marL="0" indent="0">
              <a:buNone/>
            </a:pPr>
            <a:r>
              <a:rPr lang="nn-NO" dirty="0"/>
              <a:t>writeoutput(i);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805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F6A73-54D2-4760-B513-CE1A1E51D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readinput</a:t>
            </a:r>
            <a:r>
              <a:rPr lang="en-US" dirty="0"/>
              <a:t> (int </a:t>
            </a:r>
            <a:r>
              <a:rPr lang="en-US" dirty="0" err="1"/>
              <a:t>i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{ </a:t>
            </a:r>
            <a:r>
              <a:rPr lang="en-US" dirty="0" err="1"/>
              <a:t>printf</a:t>
            </a:r>
            <a:r>
              <a:rPr lang="en-US" dirty="0"/>
              <a:t>("\n student no %d \n", i+1); </a:t>
            </a:r>
            <a:r>
              <a:rPr lang="en-US" dirty="0" err="1"/>
              <a:t>printf</a:t>
            </a:r>
            <a:r>
              <a:rPr lang="en-US" dirty="0"/>
              <a:t>("Name:"); </a:t>
            </a:r>
          </a:p>
          <a:p>
            <a:pPr marL="0" indent="0">
              <a:buNone/>
            </a:pPr>
            <a:r>
              <a:rPr lang="en-US" dirty="0" err="1"/>
              <a:t>scanf</a:t>
            </a:r>
            <a:r>
              <a:rPr lang="en-US" dirty="0"/>
              <a:t>("%s", &amp;</a:t>
            </a:r>
            <a:r>
              <a:rPr lang="en-US" dirty="0" err="1"/>
              <a:t>st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].name); 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("Address:"); </a:t>
            </a:r>
          </a:p>
          <a:p>
            <a:pPr marL="0" indent="0">
              <a:buNone/>
            </a:pPr>
            <a:r>
              <a:rPr lang="en-US" dirty="0" err="1"/>
              <a:t>scanf</a:t>
            </a:r>
            <a:r>
              <a:rPr lang="en-US" dirty="0"/>
              <a:t>("%s", &amp;</a:t>
            </a:r>
            <a:r>
              <a:rPr lang="en-US" dirty="0" err="1"/>
              <a:t>st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].address); 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("Roll number"); </a:t>
            </a:r>
          </a:p>
          <a:p>
            <a:pPr marL="0" indent="0">
              <a:buNone/>
            </a:pPr>
            <a:r>
              <a:rPr lang="en-US" dirty="0" err="1"/>
              <a:t>scanf</a:t>
            </a:r>
            <a:r>
              <a:rPr lang="en-US" dirty="0"/>
              <a:t>("%d", &amp;</a:t>
            </a:r>
            <a:r>
              <a:rPr lang="en-US" dirty="0" err="1"/>
              <a:t>st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].</a:t>
            </a:r>
            <a:r>
              <a:rPr lang="en-US" dirty="0" err="1"/>
              <a:t>roll_no</a:t>
            </a:r>
            <a:r>
              <a:rPr lang="en-US" dirty="0"/>
              <a:t>); 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("marks"); </a:t>
            </a:r>
          </a:p>
          <a:p>
            <a:pPr marL="0" indent="0">
              <a:buNone/>
            </a:pPr>
            <a:r>
              <a:rPr lang="en-US" dirty="0" err="1"/>
              <a:t>scanf</a:t>
            </a:r>
            <a:r>
              <a:rPr lang="en-US" dirty="0"/>
              <a:t>("%f",&amp;</a:t>
            </a:r>
            <a:r>
              <a:rPr lang="en-US" dirty="0" err="1"/>
              <a:t>st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].marks); 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("Date of Birth {mm/dd/</a:t>
            </a:r>
            <a:r>
              <a:rPr lang="en-US" dirty="0" err="1"/>
              <a:t>yyyy</a:t>
            </a:r>
            <a:r>
              <a:rPr lang="en-US" dirty="0"/>
              <a:t>)");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scanf</a:t>
            </a:r>
            <a:r>
              <a:rPr lang="en-US" dirty="0"/>
              <a:t>("%d %d %d", &amp; </a:t>
            </a:r>
            <a:r>
              <a:rPr lang="en-US" dirty="0" err="1"/>
              <a:t>st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].d1.month, &amp; </a:t>
            </a:r>
            <a:r>
              <a:rPr lang="en-US" dirty="0" err="1"/>
              <a:t>st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].d1.day, &amp; </a:t>
            </a:r>
            <a:r>
              <a:rPr lang="en-US" dirty="0" err="1"/>
              <a:t>st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].d1.year); } </a:t>
            </a:r>
          </a:p>
        </p:txBody>
      </p:sp>
    </p:spTree>
    <p:extLst>
      <p:ext uri="{BB962C8B-B14F-4D97-AF65-F5344CB8AC3E}">
        <p14:creationId xmlns:p14="http://schemas.microsoft.com/office/powerpoint/2010/main" val="3202560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2D3DD-5A7B-4825-9DDB-A9C025AEA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writeoutput</a:t>
            </a:r>
            <a:r>
              <a:rPr lang="en-US" dirty="0"/>
              <a:t>(int </a:t>
            </a:r>
            <a:r>
              <a:rPr lang="en-US" dirty="0" err="1"/>
              <a:t>i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{ 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("\n Name:%s \n",</a:t>
            </a:r>
            <a:r>
              <a:rPr lang="en-US" dirty="0" err="1"/>
              <a:t>st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].name); </a:t>
            </a:r>
            <a:r>
              <a:rPr lang="en-US" dirty="0" err="1"/>
              <a:t>printf</a:t>
            </a:r>
            <a:r>
              <a:rPr lang="en-US" dirty="0"/>
              <a:t>("Address %s\n", </a:t>
            </a:r>
            <a:r>
              <a:rPr lang="en-US" dirty="0" err="1"/>
              <a:t>st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].address); </a:t>
            </a:r>
            <a:r>
              <a:rPr lang="en-US" dirty="0" err="1"/>
              <a:t>printf</a:t>
            </a:r>
            <a:r>
              <a:rPr lang="en-US" dirty="0"/>
              <a:t>("Marks % f \n", </a:t>
            </a:r>
            <a:r>
              <a:rPr lang="en-US" dirty="0" err="1"/>
              <a:t>st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].marks); 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("Roll number %d\n", </a:t>
            </a:r>
            <a:r>
              <a:rPr lang="en-US" dirty="0" err="1"/>
              <a:t>st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].</a:t>
            </a:r>
            <a:r>
              <a:rPr lang="en-US" dirty="0" err="1"/>
              <a:t>roll_no</a:t>
            </a:r>
            <a:r>
              <a:rPr lang="en-US" dirty="0"/>
              <a:t>); </a:t>
            </a:r>
            <a:r>
              <a:rPr lang="en-US" dirty="0" err="1"/>
              <a:t>printf</a:t>
            </a:r>
            <a:r>
              <a:rPr lang="en-US" dirty="0"/>
              <a:t>("Grade %c\n",</a:t>
            </a:r>
            <a:r>
              <a:rPr lang="en-US" dirty="0" err="1"/>
              <a:t>st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].grade);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61585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EE901F-E090-4DE0-919A-37D1ECD66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066800"/>
            <a:ext cx="5397115" cy="345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111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Structure and Pointer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6172200"/>
          </a:xfrm>
        </p:spPr>
        <p:txBody>
          <a:bodyPr>
            <a:noAutofit/>
          </a:bodyPr>
          <a:lstStyle/>
          <a:p>
            <a:r>
              <a:rPr lang="en-US" sz="1800" dirty="0"/>
              <a:t>The data members of functions can also be accessed through pointers.</a:t>
            </a:r>
          </a:p>
          <a:p>
            <a:pPr>
              <a:buNone/>
            </a:pPr>
            <a:r>
              <a:rPr lang="en-US" sz="1800" dirty="0"/>
              <a:t>#include &lt;</a:t>
            </a:r>
            <a:r>
              <a:rPr lang="en-US" sz="1800" dirty="0" err="1"/>
              <a:t>string.h</a:t>
            </a:r>
            <a:r>
              <a:rPr lang="en-US" sz="1800" dirty="0"/>
              <a:t>&gt; </a:t>
            </a:r>
          </a:p>
          <a:p>
            <a:pPr>
              <a:buNone/>
            </a:pPr>
            <a:r>
              <a:rPr lang="en-US" sz="1800" dirty="0" err="1"/>
              <a:t>struct</a:t>
            </a:r>
            <a:r>
              <a:rPr lang="en-US" sz="1800" dirty="0"/>
              <a:t> student </a:t>
            </a:r>
          </a:p>
          <a:p>
            <a:pPr>
              <a:buNone/>
            </a:pPr>
            <a:r>
              <a:rPr lang="en-US" sz="1800" dirty="0"/>
              <a:t>{ </a:t>
            </a:r>
          </a:p>
          <a:p>
            <a:pPr>
              <a:buNone/>
            </a:pPr>
            <a:r>
              <a:rPr lang="en-US" sz="1800" dirty="0" err="1"/>
              <a:t>int</a:t>
            </a:r>
            <a:r>
              <a:rPr lang="en-US" sz="1800" dirty="0"/>
              <a:t> id; </a:t>
            </a:r>
          </a:p>
          <a:p>
            <a:pPr>
              <a:buNone/>
            </a:pPr>
            <a:r>
              <a:rPr lang="en-US" sz="1800" dirty="0"/>
              <a:t>char name[30]; </a:t>
            </a:r>
          </a:p>
          <a:p>
            <a:pPr>
              <a:buNone/>
            </a:pPr>
            <a:r>
              <a:rPr lang="en-US" sz="1800" dirty="0"/>
              <a:t>float percentage; </a:t>
            </a:r>
          </a:p>
          <a:p>
            <a:pPr>
              <a:buNone/>
            </a:pPr>
            <a:r>
              <a:rPr lang="en-US" sz="1800" dirty="0"/>
              <a:t>}; </a:t>
            </a:r>
          </a:p>
          <a:p>
            <a:pPr>
              <a:buNone/>
            </a:pPr>
            <a:r>
              <a:rPr lang="en-US" sz="1800" dirty="0"/>
              <a:t>void main() </a:t>
            </a:r>
          </a:p>
          <a:p>
            <a:pPr>
              <a:buNone/>
            </a:pPr>
            <a:r>
              <a:rPr lang="en-US" sz="1800" dirty="0"/>
              <a:t>{ </a:t>
            </a:r>
          </a:p>
          <a:p>
            <a:pPr>
              <a:buNone/>
            </a:pP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; </a:t>
            </a:r>
          </a:p>
          <a:p>
            <a:pPr>
              <a:buNone/>
            </a:pPr>
            <a:r>
              <a:rPr lang="en-US" sz="1800" dirty="0" err="1"/>
              <a:t>struct</a:t>
            </a:r>
            <a:r>
              <a:rPr lang="en-US" sz="1800" dirty="0"/>
              <a:t> student record1 = {1, "</a:t>
            </a:r>
            <a:r>
              <a:rPr lang="en-US" sz="1800" dirty="0" err="1"/>
              <a:t>Raju</a:t>
            </a:r>
            <a:r>
              <a:rPr lang="en-US" sz="1800" dirty="0"/>
              <a:t>", 90.5}; </a:t>
            </a:r>
          </a:p>
          <a:p>
            <a:pPr>
              <a:buNone/>
            </a:pPr>
            <a:r>
              <a:rPr lang="en-US" sz="1800" dirty="0" err="1"/>
              <a:t>struct</a:t>
            </a:r>
            <a:r>
              <a:rPr lang="en-US" sz="1800" dirty="0"/>
              <a:t> student *</a:t>
            </a:r>
            <a:r>
              <a:rPr lang="en-US" sz="1800" dirty="0" err="1"/>
              <a:t>ptr</a:t>
            </a:r>
            <a:r>
              <a:rPr lang="en-US" sz="1800" dirty="0"/>
              <a:t>; </a:t>
            </a:r>
          </a:p>
          <a:p>
            <a:pPr>
              <a:buNone/>
            </a:pPr>
            <a:r>
              <a:rPr lang="en-US" sz="1800" dirty="0" err="1"/>
              <a:t>ptr</a:t>
            </a:r>
            <a:r>
              <a:rPr lang="en-US" sz="1800" dirty="0"/>
              <a:t> = &amp;record1; </a:t>
            </a:r>
          </a:p>
          <a:p>
            <a:pPr>
              <a:buNone/>
            </a:pPr>
            <a:r>
              <a:rPr lang="en-US" sz="1800" dirty="0" err="1"/>
              <a:t>printf</a:t>
            </a:r>
            <a:r>
              <a:rPr lang="en-US" sz="1800" dirty="0"/>
              <a:t>("Records of STUDENT1: \n"); </a:t>
            </a:r>
          </a:p>
          <a:p>
            <a:pPr>
              <a:buNone/>
            </a:pPr>
            <a:r>
              <a:rPr lang="en-US" sz="1800" dirty="0" err="1"/>
              <a:t>printf</a:t>
            </a:r>
            <a:r>
              <a:rPr lang="en-US" sz="1800" dirty="0"/>
              <a:t>(" Id is: %d \n", </a:t>
            </a:r>
            <a:r>
              <a:rPr lang="en-US" sz="1800" dirty="0" err="1"/>
              <a:t>ptr</a:t>
            </a:r>
            <a:r>
              <a:rPr lang="en-US" sz="1800" dirty="0"/>
              <a:t>-&gt;id); </a:t>
            </a:r>
          </a:p>
          <a:p>
            <a:pPr>
              <a:buNone/>
            </a:pPr>
            <a:r>
              <a:rPr lang="en-US" sz="1800" dirty="0" err="1"/>
              <a:t>printf</a:t>
            </a:r>
            <a:r>
              <a:rPr lang="en-US" sz="1800" dirty="0"/>
              <a:t>(" Name is: %s \n", </a:t>
            </a:r>
            <a:r>
              <a:rPr lang="en-US" sz="1800" dirty="0" err="1"/>
              <a:t>ptr</a:t>
            </a:r>
            <a:r>
              <a:rPr lang="en-US" sz="1800" dirty="0"/>
              <a:t>-&gt;name); </a:t>
            </a:r>
          </a:p>
          <a:p>
            <a:pPr>
              <a:buNone/>
            </a:pPr>
            <a:r>
              <a:rPr lang="pt-BR" sz="1800" dirty="0"/>
              <a:t>printf(" Percentage is: %f \n\n", ptr-&gt;percentage); </a:t>
            </a:r>
          </a:p>
          <a:p>
            <a:pPr>
              <a:buNone/>
            </a:pPr>
            <a:r>
              <a:rPr lang="en-US" sz="1800" dirty="0"/>
              <a:t>}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04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Passing structure by reference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1000"/>
            <a:ext cx="9144000" cy="6477000"/>
          </a:xfrm>
        </p:spPr>
        <p:txBody>
          <a:bodyPr>
            <a:noAutofit/>
          </a:bodyPr>
          <a:lstStyle/>
          <a:p>
            <a:r>
              <a:rPr lang="en-US" sz="1800" dirty="0"/>
              <a:t>The memory address of a structure variable is passed to function while passing it by reference. </a:t>
            </a:r>
          </a:p>
          <a:p>
            <a:r>
              <a:rPr lang="en-US" sz="1800" dirty="0"/>
              <a:t>If structure is passed by reference, changes made to the structure variable inside function definition reflects in the originally passed structure variable. </a:t>
            </a:r>
          </a:p>
          <a:p>
            <a:pPr>
              <a:buNone/>
            </a:pPr>
            <a:r>
              <a:rPr lang="en-US" sz="1800" dirty="0"/>
              <a:t>#include &lt;</a:t>
            </a:r>
            <a:r>
              <a:rPr lang="en-US" sz="1800" dirty="0" err="1"/>
              <a:t>string.h</a:t>
            </a:r>
            <a:r>
              <a:rPr lang="en-US" sz="1800" dirty="0"/>
              <a:t>&gt; </a:t>
            </a:r>
          </a:p>
          <a:p>
            <a:pPr>
              <a:buNone/>
            </a:pPr>
            <a:r>
              <a:rPr lang="en-US" sz="1800" dirty="0" err="1"/>
              <a:t>struct</a:t>
            </a:r>
            <a:r>
              <a:rPr lang="en-US" sz="1800" dirty="0"/>
              <a:t> student { </a:t>
            </a:r>
          </a:p>
          <a:p>
            <a:pPr>
              <a:buNone/>
            </a:pPr>
            <a:r>
              <a:rPr lang="en-US" sz="1800" dirty="0" err="1"/>
              <a:t>int</a:t>
            </a:r>
            <a:r>
              <a:rPr lang="en-US" sz="1800" dirty="0"/>
              <a:t> id; </a:t>
            </a:r>
          </a:p>
          <a:p>
            <a:pPr>
              <a:buNone/>
            </a:pPr>
            <a:r>
              <a:rPr lang="en-US" sz="1800" dirty="0"/>
              <a:t>char name[20];  float percentage; </a:t>
            </a:r>
          </a:p>
          <a:p>
            <a:pPr>
              <a:buNone/>
            </a:pPr>
            <a:r>
              <a:rPr lang="en-US" sz="1800" dirty="0"/>
              <a:t>}; </a:t>
            </a:r>
          </a:p>
          <a:p>
            <a:pPr>
              <a:buNone/>
            </a:pPr>
            <a:r>
              <a:rPr lang="en-US" sz="1800" dirty="0"/>
              <a:t>void </a:t>
            </a:r>
            <a:r>
              <a:rPr lang="en-US" sz="1800" dirty="0" err="1"/>
              <a:t>func</a:t>
            </a:r>
            <a:r>
              <a:rPr lang="en-US" sz="1800" dirty="0"/>
              <a:t>(</a:t>
            </a:r>
            <a:r>
              <a:rPr lang="en-US" sz="1800" dirty="0" err="1"/>
              <a:t>struct</a:t>
            </a:r>
            <a:r>
              <a:rPr lang="en-US" sz="1800" dirty="0"/>
              <a:t> student *record); </a:t>
            </a:r>
          </a:p>
          <a:p>
            <a:pPr>
              <a:buNone/>
            </a:pPr>
            <a:r>
              <a:rPr lang="en-US" sz="1800" dirty="0"/>
              <a:t>void main() { </a:t>
            </a:r>
          </a:p>
          <a:p>
            <a:pPr>
              <a:buNone/>
            </a:pPr>
            <a:r>
              <a:rPr lang="en-US" sz="1800" dirty="0" err="1"/>
              <a:t>struct</a:t>
            </a:r>
            <a:r>
              <a:rPr lang="en-US" sz="1800" dirty="0"/>
              <a:t> student record; </a:t>
            </a:r>
          </a:p>
          <a:p>
            <a:pPr>
              <a:buNone/>
            </a:pPr>
            <a:r>
              <a:rPr lang="en-US" sz="1800" dirty="0"/>
              <a:t>record.id=1; </a:t>
            </a:r>
          </a:p>
          <a:p>
            <a:pPr>
              <a:buNone/>
            </a:pPr>
            <a:r>
              <a:rPr lang="en-US" sz="1800" dirty="0" err="1"/>
              <a:t>strcpy</a:t>
            </a:r>
            <a:r>
              <a:rPr lang="en-US" sz="1800" dirty="0"/>
              <a:t>(record.name, "</a:t>
            </a:r>
            <a:r>
              <a:rPr lang="en-US" sz="1800" dirty="0" err="1"/>
              <a:t>Raju</a:t>
            </a:r>
            <a:r>
              <a:rPr lang="en-US" sz="1800" dirty="0"/>
              <a:t>"); </a:t>
            </a:r>
          </a:p>
          <a:p>
            <a:pPr>
              <a:buNone/>
            </a:pPr>
            <a:r>
              <a:rPr lang="en-US" sz="1800" dirty="0" err="1"/>
              <a:t>record.percentage</a:t>
            </a:r>
            <a:r>
              <a:rPr lang="en-US" sz="1800" dirty="0"/>
              <a:t> = 86.5; </a:t>
            </a:r>
          </a:p>
          <a:p>
            <a:pPr>
              <a:buNone/>
            </a:pPr>
            <a:r>
              <a:rPr lang="en-US" sz="1800" dirty="0" err="1"/>
              <a:t>func</a:t>
            </a:r>
            <a:r>
              <a:rPr lang="en-US" sz="1800" dirty="0"/>
              <a:t>(&amp;record); } </a:t>
            </a:r>
          </a:p>
          <a:p>
            <a:pPr>
              <a:buNone/>
            </a:pPr>
            <a:r>
              <a:rPr lang="en-US" sz="1800" dirty="0"/>
              <a:t>void </a:t>
            </a:r>
            <a:r>
              <a:rPr lang="en-US" sz="1800" dirty="0" err="1"/>
              <a:t>func</a:t>
            </a:r>
            <a:r>
              <a:rPr lang="en-US" sz="1800" dirty="0"/>
              <a:t>(</a:t>
            </a:r>
            <a:r>
              <a:rPr lang="en-US" sz="1800" dirty="0" err="1"/>
              <a:t>struct</a:t>
            </a:r>
            <a:r>
              <a:rPr lang="en-US" sz="1800" dirty="0"/>
              <a:t> student *record) { </a:t>
            </a:r>
          </a:p>
          <a:p>
            <a:pPr>
              <a:buNone/>
            </a:pPr>
            <a:r>
              <a:rPr lang="en-US" sz="1800" dirty="0" err="1"/>
              <a:t>printf</a:t>
            </a:r>
            <a:r>
              <a:rPr lang="en-US" sz="1800" dirty="0"/>
              <a:t>(" Id is: %d \n", record-&gt;id); </a:t>
            </a:r>
          </a:p>
          <a:p>
            <a:pPr>
              <a:buNone/>
            </a:pPr>
            <a:r>
              <a:rPr lang="en-US" sz="1800" dirty="0" err="1"/>
              <a:t>printf</a:t>
            </a:r>
            <a:r>
              <a:rPr lang="en-US" sz="1800" dirty="0"/>
              <a:t>(" Name is: %s \n", record-&gt;name); </a:t>
            </a:r>
          </a:p>
          <a:p>
            <a:pPr>
              <a:buNone/>
            </a:pPr>
            <a:r>
              <a:rPr lang="en-US" sz="1800" dirty="0" err="1"/>
              <a:t>printf</a:t>
            </a:r>
            <a:r>
              <a:rPr lang="en-US" sz="1800" dirty="0"/>
              <a:t>(" Percentage is: %f \n", record-&gt;percentage); }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943600"/>
          </a:xfrm>
        </p:spPr>
        <p:txBody>
          <a:bodyPr>
            <a:normAutofit/>
          </a:bodyPr>
          <a:lstStyle/>
          <a:p>
            <a:r>
              <a:rPr lang="en-US" dirty="0"/>
              <a:t>Structure is a user-defined data type in C which allows you to combine different data types to store a particular type of record. </a:t>
            </a:r>
          </a:p>
          <a:p>
            <a:r>
              <a:rPr lang="en-US" dirty="0"/>
              <a:t>Structure helps to construct a complex data type in more meaningful way. </a:t>
            </a:r>
          </a:p>
          <a:p>
            <a:r>
              <a:rPr lang="en-US" dirty="0"/>
              <a:t>It is somewhat similar to an Array. </a:t>
            </a:r>
          </a:p>
          <a:p>
            <a:r>
              <a:rPr lang="en-US" dirty="0"/>
              <a:t>The only difference is that array is used to store collection of similar data types while structure can store collection of any type of data.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Union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686800" cy="22860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Unions are conceptually similar to structures. The syntax of union is also similar to that of structure. </a:t>
            </a:r>
          </a:p>
          <a:p>
            <a:r>
              <a:rPr lang="en-US" dirty="0"/>
              <a:t>The only differences is in terms of storage. </a:t>
            </a:r>
          </a:p>
          <a:p>
            <a:r>
              <a:rPr lang="en-US" dirty="0"/>
              <a:t>In structure each member has its own storage location, whereas all members of union uses a single shared memory location which is equal to the size of its largest data member.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048000"/>
            <a:ext cx="78486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810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19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union Data { 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; </a:t>
            </a:r>
          </a:p>
          <a:p>
            <a:pPr>
              <a:buNone/>
            </a:pPr>
            <a:r>
              <a:rPr lang="en-US" dirty="0"/>
              <a:t>float f; </a:t>
            </a:r>
          </a:p>
          <a:p>
            <a:pPr>
              <a:buNone/>
            </a:pPr>
            <a:r>
              <a:rPr lang="en-US" dirty="0"/>
              <a:t>char </a:t>
            </a:r>
            <a:r>
              <a:rPr lang="en-US" dirty="0" err="1"/>
              <a:t>str</a:t>
            </a:r>
            <a:r>
              <a:rPr lang="en-US" dirty="0"/>
              <a:t>[20]; </a:t>
            </a:r>
          </a:p>
          <a:p>
            <a:pPr>
              <a:buNone/>
            </a:pPr>
            <a:r>
              <a:rPr lang="en-US" dirty="0"/>
              <a:t>}; 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main( ) { </a:t>
            </a:r>
          </a:p>
          <a:p>
            <a:pPr>
              <a:buNone/>
            </a:pPr>
            <a:r>
              <a:rPr lang="en-US" dirty="0"/>
              <a:t>union Data </a:t>
            </a:r>
            <a:r>
              <a:rPr lang="en-US" dirty="0" err="1"/>
              <a:t>data</a:t>
            </a:r>
            <a:r>
              <a:rPr lang="en-US" dirty="0"/>
              <a:t>; </a:t>
            </a:r>
          </a:p>
          <a:p>
            <a:pPr>
              <a:buNone/>
            </a:pPr>
            <a:r>
              <a:rPr lang="en-US" dirty="0" err="1"/>
              <a:t>printf</a:t>
            </a:r>
            <a:r>
              <a:rPr lang="en-US" dirty="0"/>
              <a:t>( "Memory size occupied by data : %d\n", </a:t>
            </a:r>
            <a:r>
              <a:rPr lang="en-US" dirty="0" err="1"/>
              <a:t>sizeof</a:t>
            </a:r>
            <a:r>
              <a:rPr lang="en-US" dirty="0"/>
              <a:t>(data)); </a:t>
            </a:r>
          </a:p>
          <a:p>
            <a:pPr>
              <a:buNone/>
            </a:pPr>
            <a:r>
              <a:rPr lang="en-US" dirty="0"/>
              <a:t>return 0; </a:t>
            </a:r>
          </a:p>
          <a:p>
            <a:pPr>
              <a:buNone/>
            </a:pPr>
            <a:r>
              <a:rPr lang="en-US" dirty="0"/>
              <a:t>}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Accessing a Union Member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86740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Syntax for accessing union member is similar to accessing structure member, </a:t>
            </a:r>
          </a:p>
          <a:p>
            <a:pPr>
              <a:buNone/>
            </a:pPr>
            <a:r>
              <a:rPr lang="en-US" dirty="0"/>
              <a:t>union test </a:t>
            </a:r>
          </a:p>
          <a:p>
            <a:pPr>
              <a:buNone/>
            </a:pPr>
            <a:r>
              <a:rPr lang="en-US" dirty="0"/>
              <a:t>{ 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a; </a:t>
            </a:r>
          </a:p>
          <a:p>
            <a:pPr>
              <a:buNone/>
            </a:pPr>
            <a:r>
              <a:rPr lang="en-US" dirty="0"/>
              <a:t>float b; </a:t>
            </a:r>
          </a:p>
          <a:p>
            <a:pPr>
              <a:buNone/>
            </a:pPr>
            <a:r>
              <a:rPr lang="en-US" dirty="0"/>
              <a:t>char c; </a:t>
            </a:r>
          </a:p>
          <a:p>
            <a:pPr>
              <a:buNone/>
            </a:pPr>
            <a:r>
              <a:rPr lang="en-US" dirty="0"/>
              <a:t>}t; </a:t>
            </a:r>
          </a:p>
          <a:p>
            <a:pPr>
              <a:buNone/>
            </a:pPr>
            <a:r>
              <a:rPr lang="en-US" dirty="0" err="1"/>
              <a:t>t.a</a:t>
            </a:r>
            <a:r>
              <a:rPr lang="en-US" dirty="0"/>
              <a:t> ; //to access members of union t </a:t>
            </a:r>
          </a:p>
          <a:p>
            <a:pPr>
              <a:buNone/>
            </a:pPr>
            <a:r>
              <a:rPr lang="en-US" dirty="0" err="1"/>
              <a:t>t.b</a:t>
            </a:r>
            <a:r>
              <a:rPr lang="en-US" dirty="0"/>
              <a:t> ; </a:t>
            </a:r>
          </a:p>
          <a:p>
            <a:pPr>
              <a:buNone/>
            </a:pPr>
            <a:r>
              <a:rPr lang="en-US" dirty="0" err="1"/>
              <a:t>t.c</a:t>
            </a:r>
            <a:r>
              <a:rPr lang="en-US" dirty="0"/>
              <a:t> ;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1A55A4-55A0-4A76-AD11-5097BDB1F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34"/>
            <a:ext cx="9144000" cy="63726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/>
              <a:t> In a structure, </a:t>
            </a:r>
          </a:p>
          <a:p>
            <a:pPr>
              <a:buNone/>
            </a:pPr>
            <a:r>
              <a:rPr lang="en-US" dirty="0"/>
              <a:t>1. Each member declared in Structure is called member. </a:t>
            </a:r>
          </a:p>
          <a:p>
            <a:pPr>
              <a:buNone/>
            </a:pPr>
            <a:r>
              <a:rPr lang="en-US" dirty="0"/>
              <a:t>2. Name given to structure is called as tag. </a:t>
            </a:r>
          </a:p>
          <a:p>
            <a:pPr>
              <a:buNone/>
            </a:pPr>
            <a:r>
              <a:rPr lang="en-US" dirty="0"/>
              <a:t>3. Structure member may be of different data type including user defined data-type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You want to store some information about a person: his/her name, citizenship number and salary. You can easily create different variables name, </a:t>
            </a:r>
            <a:r>
              <a:rPr lang="en-US" dirty="0" err="1"/>
              <a:t>citNo</a:t>
            </a:r>
            <a:r>
              <a:rPr lang="en-US" dirty="0"/>
              <a:t>, salary to store these information separately. </a:t>
            </a:r>
          </a:p>
          <a:p>
            <a:pPr>
              <a:buNone/>
            </a:pPr>
            <a:r>
              <a:rPr lang="en-US" dirty="0"/>
              <a:t>	However, in the future, you would want to store information about multiple persons. Now, you'd need to create different variables for each information per person: name1, citNo1, salary1, name2, citNo2, salary2 </a:t>
            </a:r>
          </a:p>
          <a:p>
            <a:pPr>
              <a:buNone/>
            </a:pPr>
            <a:r>
              <a:rPr lang="en-US" dirty="0"/>
              <a:t>	Since no relation between the variables (information) would exist, it's going to be a daunting task.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Syntax of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458200" cy="60198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structure_name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{ </a:t>
            </a:r>
          </a:p>
          <a:p>
            <a:pPr>
              <a:buNone/>
            </a:pPr>
            <a:r>
              <a:rPr lang="en-US" dirty="0" err="1"/>
              <a:t>data_type</a:t>
            </a:r>
            <a:r>
              <a:rPr lang="en-US" dirty="0"/>
              <a:t> member1; </a:t>
            </a:r>
          </a:p>
          <a:p>
            <a:pPr>
              <a:buNone/>
            </a:pPr>
            <a:r>
              <a:rPr lang="en-US" dirty="0" err="1"/>
              <a:t>data_type</a:t>
            </a:r>
            <a:r>
              <a:rPr lang="en-US" dirty="0"/>
              <a:t> member2; </a:t>
            </a:r>
          </a:p>
          <a:p>
            <a:pPr>
              <a:buNone/>
            </a:pPr>
            <a:r>
              <a:rPr lang="en-US" dirty="0"/>
              <a:t>. </a:t>
            </a:r>
          </a:p>
          <a:p>
            <a:pPr>
              <a:buNone/>
            </a:pPr>
            <a:r>
              <a:rPr lang="en-US" dirty="0"/>
              <a:t>. </a:t>
            </a:r>
          </a:p>
          <a:p>
            <a:pPr>
              <a:buNone/>
            </a:pPr>
            <a:r>
              <a:rPr lang="en-US" dirty="0" err="1"/>
              <a:t>data_type</a:t>
            </a:r>
            <a:r>
              <a:rPr lang="en-US" dirty="0"/>
              <a:t> </a:t>
            </a:r>
            <a:r>
              <a:rPr lang="en-US" dirty="0" err="1"/>
              <a:t>memeber</a:t>
            </a:r>
            <a:r>
              <a:rPr lang="en-US" dirty="0"/>
              <a:t>; </a:t>
            </a:r>
          </a:p>
          <a:p>
            <a:pPr>
              <a:buNone/>
            </a:pPr>
            <a:r>
              <a:rPr lang="en-US" dirty="0"/>
              <a:t>};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We can create the structure for a person as mentioned above as: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struct person </a:t>
            </a:r>
          </a:p>
          <a:p>
            <a:pPr>
              <a:buNone/>
            </a:pPr>
            <a:r>
              <a:rPr lang="en-US" dirty="0"/>
              <a:t>{ </a:t>
            </a:r>
          </a:p>
          <a:p>
            <a:pPr>
              <a:buNone/>
            </a:pPr>
            <a:r>
              <a:rPr lang="en-US" dirty="0"/>
              <a:t>char name[20]; 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citNo</a:t>
            </a:r>
            <a:r>
              <a:rPr lang="en-US" dirty="0"/>
              <a:t>; </a:t>
            </a:r>
          </a:p>
          <a:p>
            <a:pPr>
              <a:buNone/>
            </a:pPr>
            <a:r>
              <a:rPr lang="en-US" dirty="0"/>
              <a:t>float salary; </a:t>
            </a:r>
          </a:p>
          <a:p>
            <a:pPr>
              <a:buNone/>
            </a:pPr>
            <a:r>
              <a:rPr lang="en-US" dirty="0"/>
              <a:t>};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Structure variable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9436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err="1"/>
              <a:t>struct</a:t>
            </a:r>
            <a:r>
              <a:rPr lang="en-US" dirty="0"/>
              <a:t> person </a:t>
            </a:r>
          </a:p>
          <a:p>
            <a:pPr>
              <a:buNone/>
            </a:pPr>
            <a:r>
              <a:rPr lang="en-US" dirty="0"/>
              <a:t>{ </a:t>
            </a:r>
          </a:p>
          <a:p>
            <a:pPr>
              <a:buNone/>
            </a:pPr>
            <a:r>
              <a:rPr lang="en-US" dirty="0"/>
              <a:t>char name[20]; 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citNo</a:t>
            </a:r>
            <a:r>
              <a:rPr lang="en-US" dirty="0"/>
              <a:t>; </a:t>
            </a:r>
          </a:p>
          <a:p>
            <a:pPr>
              <a:buNone/>
            </a:pPr>
            <a:r>
              <a:rPr lang="en-US" dirty="0"/>
              <a:t>float salary; </a:t>
            </a:r>
          </a:p>
          <a:p>
            <a:pPr>
              <a:buNone/>
            </a:pPr>
            <a:r>
              <a:rPr lang="en-US" dirty="0"/>
              <a:t>}; </a:t>
            </a:r>
          </a:p>
          <a:p>
            <a:pPr>
              <a:buNone/>
            </a:pPr>
            <a:r>
              <a:rPr lang="en-US" dirty="0"/>
              <a:t>void main() </a:t>
            </a:r>
          </a:p>
          <a:p>
            <a:pPr>
              <a:buNone/>
            </a:pPr>
            <a:r>
              <a:rPr lang="en-US" dirty="0"/>
              <a:t>{ </a:t>
            </a:r>
          </a:p>
          <a:p>
            <a:pPr>
              <a:buNone/>
            </a:pPr>
            <a:r>
              <a:rPr lang="en-US" dirty="0" err="1"/>
              <a:t>struct</a:t>
            </a:r>
            <a:r>
              <a:rPr lang="en-US" dirty="0"/>
              <a:t> person person1, person2; 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Another way of creating a structure variable is: </a:t>
            </a:r>
          </a:p>
          <a:p>
            <a:pPr>
              <a:buNone/>
            </a:pPr>
            <a:r>
              <a:rPr lang="en-US" dirty="0" err="1"/>
              <a:t>struct</a:t>
            </a:r>
            <a:r>
              <a:rPr lang="en-US" dirty="0"/>
              <a:t> person </a:t>
            </a:r>
          </a:p>
          <a:p>
            <a:pPr>
              <a:buNone/>
            </a:pPr>
            <a:r>
              <a:rPr lang="en-US" dirty="0"/>
              <a:t>{ </a:t>
            </a:r>
          </a:p>
          <a:p>
            <a:pPr>
              <a:buNone/>
            </a:pPr>
            <a:r>
              <a:rPr lang="en-US" dirty="0"/>
              <a:t>char name[50]; 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citNo</a:t>
            </a:r>
            <a:r>
              <a:rPr lang="en-US" dirty="0"/>
              <a:t>; </a:t>
            </a:r>
          </a:p>
          <a:p>
            <a:pPr>
              <a:buNone/>
            </a:pPr>
            <a:r>
              <a:rPr lang="en-US" dirty="0"/>
              <a:t>float salary; </a:t>
            </a:r>
          </a:p>
          <a:p>
            <a:pPr>
              <a:buNone/>
            </a:pPr>
            <a:r>
              <a:rPr lang="en-US" dirty="0"/>
              <a:t>} person1, person2;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Initialization of structure data members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915400" cy="6096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err="1"/>
              <a:t>struct</a:t>
            </a:r>
            <a:r>
              <a:rPr lang="en-US" dirty="0"/>
              <a:t> Patient </a:t>
            </a:r>
          </a:p>
          <a:p>
            <a:pPr>
              <a:buNone/>
            </a:pPr>
            <a:r>
              <a:rPr lang="en-US" dirty="0"/>
              <a:t>{ </a:t>
            </a:r>
          </a:p>
          <a:p>
            <a:pPr>
              <a:buNone/>
            </a:pPr>
            <a:r>
              <a:rPr lang="en-US" dirty="0"/>
              <a:t>float height; 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weight; 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age; </a:t>
            </a:r>
          </a:p>
          <a:p>
            <a:pPr>
              <a:buNone/>
            </a:pPr>
            <a:r>
              <a:rPr lang="en-US" dirty="0"/>
              <a:t>}; </a:t>
            </a:r>
          </a:p>
          <a:p>
            <a:pPr>
              <a:buNone/>
            </a:pPr>
            <a:r>
              <a:rPr lang="en-US" dirty="0" err="1"/>
              <a:t>struct</a:t>
            </a:r>
            <a:r>
              <a:rPr lang="en-US" dirty="0"/>
              <a:t> Patient p1 = { 180.75 , 73, 23 }; //initialization </a:t>
            </a:r>
          </a:p>
          <a:p>
            <a:pPr>
              <a:buNone/>
            </a:pPr>
            <a:r>
              <a:rPr lang="en-US" dirty="0"/>
              <a:t>or </a:t>
            </a:r>
          </a:p>
          <a:p>
            <a:pPr>
              <a:buNone/>
            </a:pPr>
            <a:r>
              <a:rPr lang="en-US" dirty="0" err="1"/>
              <a:t>struct</a:t>
            </a:r>
            <a:r>
              <a:rPr lang="en-US" dirty="0"/>
              <a:t> patient p1; </a:t>
            </a:r>
          </a:p>
          <a:p>
            <a:pPr>
              <a:buNone/>
            </a:pPr>
            <a:r>
              <a:rPr lang="en-US" dirty="0"/>
              <a:t>p1.height = 180.75; //initialization of each member separately </a:t>
            </a:r>
          </a:p>
          <a:p>
            <a:pPr>
              <a:buNone/>
            </a:pPr>
            <a:r>
              <a:rPr lang="en-US" dirty="0"/>
              <a:t>p1.weight = 73; </a:t>
            </a:r>
          </a:p>
          <a:p>
            <a:pPr>
              <a:buNone/>
            </a:pPr>
            <a:r>
              <a:rPr lang="en-US" dirty="0"/>
              <a:t>p1.age = 23;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915400" cy="609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Accessing members of 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61722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 </a:t>
            </a:r>
          </a:p>
          <a:p>
            <a:pPr>
              <a:buNone/>
            </a:pPr>
            <a:r>
              <a:rPr lang="en-US" dirty="0"/>
              <a:t>#include &lt;</a:t>
            </a:r>
            <a:r>
              <a:rPr lang="en-US" dirty="0" err="1"/>
              <a:t>string.h</a:t>
            </a:r>
            <a:r>
              <a:rPr lang="en-US" dirty="0"/>
              <a:t>&gt; </a:t>
            </a:r>
          </a:p>
          <a:p>
            <a:pPr>
              <a:buNone/>
            </a:pPr>
            <a:r>
              <a:rPr lang="en-US" dirty="0" err="1"/>
              <a:t>struct</a:t>
            </a:r>
            <a:r>
              <a:rPr lang="en-US" dirty="0"/>
              <a:t> student </a:t>
            </a:r>
          </a:p>
          <a:p>
            <a:pPr>
              <a:buNone/>
            </a:pPr>
            <a:r>
              <a:rPr lang="en-US" dirty="0"/>
              <a:t>{ 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id; </a:t>
            </a:r>
          </a:p>
          <a:p>
            <a:pPr>
              <a:buNone/>
            </a:pPr>
            <a:r>
              <a:rPr lang="en-US" dirty="0"/>
              <a:t>char name[20]; </a:t>
            </a:r>
          </a:p>
          <a:p>
            <a:pPr>
              <a:buNone/>
            </a:pPr>
            <a:r>
              <a:rPr lang="en-US" dirty="0"/>
              <a:t>float percentage; </a:t>
            </a:r>
          </a:p>
          <a:p>
            <a:pPr>
              <a:buNone/>
            </a:pPr>
            <a:r>
              <a:rPr lang="en-US" dirty="0"/>
              <a:t>} record; 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main() </a:t>
            </a:r>
          </a:p>
          <a:p>
            <a:pPr>
              <a:buNone/>
            </a:pPr>
            <a:r>
              <a:rPr lang="en-US" dirty="0"/>
              <a:t>{ </a:t>
            </a:r>
          </a:p>
          <a:p>
            <a:pPr>
              <a:buNone/>
            </a:pPr>
            <a:r>
              <a:rPr lang="en-US" dirty="0"/>
              <a:t>record.id=1; 			//struct student record={1,"Raju",86.5}; </a:t>
            </a:r>
          </a:p>
          <a:p>
            <a:pPr>
              <a:buNone/>
            </a:pPr>
            <a:r>
              <a:rPr lang="en-US" dirty="0" err="1"/>
              <a:t>strcpy</a:t>
            </a:r>
            <a:r>
              <a:rPr lang="en-US" dirty="0"/>
              <a:t>(record.name, "</a:t>
            </a:r>
            <a:r>
              <a:rPr lang="en-US" dirty="0" err="1"/>
              <a:t>Raju</a:t>
            </a:r>
            <a:r>
              <a:rPr lang="en-US" dirty="0"/>
              <a:t>"); </a:t>
            </a:r>
          </a:p>
          <a:p>
            <a:pPr>
              <a:buNone/>
            </a:pPr>
            <a:r>
              <a:rPr lang="en-US" dirty="0" err="1"/>
              <a:t>record.percentage</a:t>
            </a:r>
            <a:r>
              <a:rPr lang="en-US" dirty="0"/>
              <a:t> = 86.5; </a:t>
            </a:r>
          </a:p>
          <a:p>
            <a:pPr>
              <a:buNone/>
            </a:pPr>
            <a:r>
              <a:rPr lang="en-US" dirty="0" err="1"/>
              <a:t>printf</a:t>
            </a:r>
            <a:r>
              <a:rPr lang="en-US" dirty="0"/>
              <a:t>(" Id is: %d \n", record.id); </a:t>
            </a:r>
          </a:p>
          <a:p>
            <a:pPr>
              <a:buNone/>
            </a:pPr>
            <a:r>
              <a:rPr lang="en-US" dirty="0" err="1"/>
              <a:t>printf</a:t>
            </a:r>
            <a:r>
              <a:rPr lang="en-US" dirty="0"/>
              <a:t>(" Name is: %s \n", record.name); </a:t>
            </a:r>
          </a:p>
          <a:p>
            <a:pPr>
              <a:buNone/>
            </a:pPr>
            <a:r>
              <a:rPr lang="en-US" dirty="0" err="1"/>
              <a:t>printf</a:t>
            </a:r>
            <a:r>
              <a:rPr lang="en-US" dirty="0"/>
              <a:t>(" Percentage is: %f \n", </a:t>
            </a:r>
            <a:r>
              <a:rPr lang="en-US" dirty="0" err="1"/>
              <a:t>record.percentage</a:t>
            </a:r>
            <a:r>
              <a:rPr lang="en-US" dirty="0"/>
              <a:t>); </a:t>
            </a:r>
          </a:p>
          <a:p>
            <a:pPr>
              <a:buNone/>
            </a:pPr>
            <a:r>
              <a:rPr lang="en-US" dirty="0"/>
              <a:t>return 0; </a:t>
            </a:r>
          </a:p>
          <a:p>
            <a:pPr>
              <a:buNone/>
            </a:pPr>
            <a:r>
              <a:rPr lang="en-US" dirty="0"/>
              <a:t>} 	</a:t>
            </a:r>
          </a:p>
          <a:p>
            <a:pPr>
              <a:buNone/>
            </a:pP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422882-CEB8-4BE4-90DD-290391D38BAB}"/>
              </a:ext>
            </a:extLst>
          </p:cNvPr>
          <p:cNvCxnSpPr/>
          <p:nvPr/>
        </p:nvCxnSpPr>
        <p:spPr>
          <a:xfrm>
            <a:off x="3581400" y="36576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3082512-AB25-4698-881C-CC8DF597D458}"/>
              </a:ext>
            </a:extLst>
          </p:cNvPr>
          <p:cNvCxnSpPr>
            <a:cxnSpLocks/>
          </p:cNvCxnSpPr>
          <p:nvPr/>
        </p:nvCxnSpPr>
        <p:spPr>
          <a:xfrm>
            <a:off x="3962400" y="3657600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35F3FCF-494E-4CCA-A47A-F14D0A296A73}"/>
              </a:ext>
            </a:extLst>
          </p:cNvPr>
          <p:cNvCxnSpPr/>
          <p:nvPr/>
        </p:nvCxnSpPr>
        <p:spPr>
          <a:xfrm>
            <a:off x="3581400" y="45720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BD280-B43B-4D2D-8EDD-12C09783C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605EA-78E1-4BAB-A71F-7B46D207C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 is: 1 </a:t>
            </a:r>
          </a:p>
          <a:p>
            <a:r>
              <a:rPr lang="en-US" dirty="0"/>
              <a:t> Name is: Raju </a:t>
            </a:r>
          </a:p>
          <a:p>
            <a:r>
              <a:rPr lang="en-US" dirty="0"/>
              <a:t> Percentage is: 86.500000 </a:t>
            </a:r>
          </a:p>
        </p:txBody>
      </p:sp>
    </p:spTree>
    <p:extLst>
      <p:ext uri="{BB962C8B-B14F-4D97-AF65-F5344CB8AC3E}">
        <p14:creationId xmlns:p14="http://schemas.microsoft.com/office/powerpoint/2010/main" val="3384871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81000"/>
          </a:xfrm>
        </p:spPr>
        <p:txBody>
          <a:bodyPr>
            <a:noAutofit/>
          </a:bodyPr>
          <a:lstStyle/>
          <a:p>
            <a:r>
              <a:rPr lang="en-US" sz="3200" b="1" dirty="0"/>
              <a:t>Array of Structure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477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err="1"/>
              <a:t>struct</a:t>
            </a:r>
            <a:r>
              <a:rPr lang="en-US" sz="1600" dirty="0"/>
              <a:t> employee  { </a:t>
            </a:r>
          </a:p>
          <a:p>
            <a:pPr>
              <a:buNone/>
            </a:pPr>
            <a:r>
              <a:rPr lang="en-US" sz="1600" dirty="0"/>
              <a:t>char </a:t>
            </a:r>
            <a:r>
              <a:rPr lang="en-US" sz="1600" dirty="0" err="1"/>
              <a:t>ename</a:t>
            </a:r>
            <a:r>
              <a:rPr lang="en-US" sz="1600" dirty="0"/>
              <a:t>[10]; </a:t>
            </a:r>
          </a:p>
          <a:p>
            <a:pPr>
              <a:buNone/>
            </a:pP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sal</a:t>
            </a:r>
            <a:r>
              <a:rPr lang="en-US" sz="1600" dirty="0"/>
              <a:t>; </a:t>
            </a:r>
          </a:p>
          <a:p>
            <a:pPr>
              <a:buNone/>
            </a:pPr>
            <a:r>
              <a:rPr lang="en-US" sz="1600" dirty="0"/>
              <a:t>}; </a:t>
            </a:r>
          </a:p>
          <a:p>
            <a:pPr>
              <a:buNone/>
            </a:pPr>
            <a:r>
              <a:rPr lang="en-US" sz="1600" dirty="0" err="1"/>
              <a:t>struct</a:t>
            </a:r>
            <a:r>
              <a:rPr lang="en-US" sz="1600" dirty="0"/>
              <a:t> employee </a:t>
            </a:r>
            <a:r>
              <a:rPr lang="en-US" sz="1600" dirty="0" err="1"/>
              <a:t>emp</a:t>
            </a:r>
            <a:r>
              <a:rPr lang="en-US" sz="1600" dirty="0"/>
              <a:t>[5]; </a:t>
            </a:r>
          </a:p>
          <a:p>
            <a:pPr>
              <a:buNone/>
            </a:pP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i,j</a:t>
            </a:r>
            <a:r>
              <a:rPr lang="en-US" sz="1600" dirty="0"/>
              <a:t>; </a:t>
            </a:r>
          </a:p>
          <a:p>
            <a:pPr>
              <a:buNone/>
            </a:pPr>
            <a:r>
              <a:rPr lang="en-US" sz="1600" dirty="0"/>
              <a:t>void ask()  { </a:t>
            </a:r>
          </a:p>
          <a:p>
            <a:pPr>
              <a:buNone/>
            </a:pPr>
            <a:r>
              <a:rPr lang="en-US" sz="1600" dirty="0"/>
              <a:t>for(</a:t>
            </a:r>
            <a:r>
              <a:rPr lang="en-US" sz="1600" dirty="0" err="1"/>
              <a:t>i</a:t>
            </a:r>
            <a:r>
              <a:rPr lang="en-US" sz="1600" dirty="0"/>
              <a:t>=0;i&lt;2;i++)  { </a:t>
            </a:r>
          </a:p>
          <a:p>
            <a:pPr>
              <a:buNone/>
            </a:pPr>
            <a:r>
              <a:rPr lang="en-US" sz="1600" dirty="0" err="1"/>
              <a:t>printf</a:t>
            </a:r>
            <a:r>
              <a:rPr lang="en-US" sz="1600" dirty="0"/>
              <a:t>("\</a:t>
            </a:r>
            <a:r>
              <a:rPr lang="en-US" sz="1600" dirty="0" err="1"/>
              <a:t>nEnter</a:t>
            </a:r>
            <a:r>
              <a:rPr lang="en-US" sz="1600" dirty="0"/>
              <a:t> %</a:t>
            </a:r>
            <a:r>
              <a:rPr lang="en-US" sz="1600" dirty="0" err="1"/>
              <a:t>dst</a:t>
            </a:r>
            <a:r>
              <a:rPr lang="en-US" sz="1600" dirty="0"/>
              <a:t> employee record\n",i+1); </a:t>
            </a:r>
          </a:p>
          <a:p>
            <a:pPr>
              <a:buNone/>
            </a:pPr>
            <a:r>
              <a:rPr lang="en-US" sz="1600" dirty="0" err="1"/>
              <a:t>printf</a:t>
            </a:r>
            <a:r>
              <a:rPr lang="en-US" sz="1600" dirty="0"/>
              <a:t>("\</a:t>
            </a:r>
            <a:r>
              <a:rPr lang="en-US" sz="1600" dirty="0" err="1"/>
              <a:t>nEmployee</a:t>
            </a:r>
            <a:r>
              <a:rPr lang="en-US" sz="1600" dirty="0"/>
              <a:t> name\t"); </a:t>
            </a:r>
          </a:p>
          <a:p>
            <a:pPr>
              <a:buNone/>
            </a:pPr>
            <a:r>
              <a:rPr lang="en-US" sz="1600" dirty="0" err="1"/>
              <a:t>scanf</a:t>
            </a:r>
            <a:r>
              <a:rPr lang="en-US" sz="1600" dirty="0"/>
              <a:t>("%</a:t>
            </a:r>
            <a:r>
              <a:rPr lang="en-US" sz="1600" dirty="0" err="1"/>
              <a:t>s",emp</a:t>
            </a:r>
            <a:r>
              <a:rPr lang="en-US" sz="1600" dirty="0"/>
              <a:t>[</a:t>
            </a:r>
            <a:r>
              <a:rPr lang="en-US" sz="1600" dirty="0" err="1"/>
              <a:t>i</a:t>
            </a:r>
            <a:r>
              <a:rPr lang="en-US" sz="1600" dirty="0"/>
              <a:t>].</a:t>
            </a:r>
            <a:r>
              <a:rPr lang="en-US" sz="1600" dirty="0" err="1"/>
              <a:t>ename</a:t>
            </a:r>
            <a:r>
              <a:rPr lang="en-US" sz="1600" dirty="0"/>
              <a:t>); </a:t>
            </a:r>
          </a:p>
          <a:p>
            <a:pPr>
              <a:buNone/>
            </a:pPr>
            <a:r>
              <a:rPr lang="en-US" sz="1600" dirty="0" err="1"/>
              <a:t>printf</a:t>
            </a:r>
            <a:r>
              <a:rPr lang="en-US" sz="1600" dirty="0"/>
              <a:t>("\</a:t>
            </a:r>
            <a:r>
              <a:rPr lang="en-US" sz="1600" dirty="0" err="1"/>
              <a:t>nEnter</a:t>
            </a:r>
            <a:r>
              <a:rPr lang="en-US" sz="1600" dirty="0"/>
              <a:t> employee salary\t"); </a:t>
            </a:r>
          </a:p>
          <a:p>
            <a:pPr>
              <a:buNone/>
            </a:pPr>
            <a:r>
              <a:rPr lang="en-US" sz="1600" dirty="0" err="1"/>
              <a:t>scanf</a:t>
            </a:r>
            <a:r>
              <a:rPr lang="en-US" sz="1600" dirty="0"/>
              <a:t>("%</a:t>
            </a:r>
            <a:r>
              <a:rPr lang="en-US" sz="1600" dirty="0" err="1"/>
              <a:t>d",&amp;emp</a:t>
            </a:r>
            <a:r>
              <a:rPr lang="en-US" sz="1600" dirty="0"/>
              <a:t>[</a:t>
            </a:r>
            <a:r>
              <a:rPr lang="en-US" sz="1600" dirty="0" err="1"/>
              <a:t>i</a:t>
            </a:r>
            <a:r>
              <a:rPr lang="en-US" sz="1600" dirty="0"/>
              <a:t>].</a:t>
            </a:r>
            <a:r>
              <a:rPr lang="en-US" sz="1600" dirty="0" err="1"/>
              <a:t>sal</a:t>
            </a:r>
            <a:r>
              <a:rPr lang="en-US" sz="1600" dirty="0"/>
              <a:t>);  } </a:t>
            </a:r>
          </a:p>
          <a:p>
            <a:pPr>
              <a:buNone/>
            </a:pPr>
            <a:r>
              <a:rPr lang="en-US" sz="1600" dirty="0" err="1"/>
              <a:t>printf</a:t>
            </a:r>
            <a:r>
              <a:rPr lang="en-US" sz="1600" dirty="0"/>
              <a:t>("\</a:t>
            </a:r>
            <a:r>
              <a:rPr lang="en-US" sz="1600" dirty="0" err="1"/>
              <a:t>nDisplaying</a:t>
            </a:r>
            <a:r>
              <a:rPr lang="en-US" sz="1600" dirty="0"/>
              <a:t> Employee record\n"); </a:t>
            </a:r>
          </a:p>
          <a:p>
            <a:pPr>
              <a:buNone/>
            </a:pPr>
            <a:r>
              <a:rPr lang="en-US" sz="1600" dirty="0"/>
              <a:t>for(</a:t>
            </a:r>
            <a:r>
              <a:rPr lang="en-US" sz="1600" dirty="0" err="1"/>
              <a:t>i</a:t>
            </a:r>
            <a:r>
              <a:rPr lang="en-US" sz="1600" dirty="0"/>
              <a:t>=0;i&lt;2;i++)  { </a:t>
            </a:r>
          </a:p>
          <a:p>
            <a:pPr>
              <a:buNone/>
            </a:pPr>
            <a:r>
              <a:rPr lang="en-US" sz="1600" dirty="0" err="1"/>
              <a:t>printf</a:t>
            </a:r>
            <a:r>
              <a:rPr lang="en-US" sz="1600" dirty="0"/>
              <a:t>("\</a:t>
            </a:r>
            <a:r>
              <a:rPr lang="en-US" sz="1600" dirty="0" err="1"/>
              <a:t>nEmployee</a:t>
            </a:r>
            <a:r>
              <a:rPr lang="en-US" sz="1600" dirty="0"/>
              <a:t> name is %</a:t>
            </a:r>
            <a:r>
              <a:rPr lang="en-US" sz="1600" dirty="0" err="1"/>
              <a:t>s",emp</a:t>
            </a:r>
            <a:r>
              <a:rPr lang="en-US" sz="1600" dirty="0"/>
              <a:t>[</a:t>
            </a:r>
            <a:r>
              <a:rPr lang="en-US" sz="1600" dirty="0" err="1"/>
              <a:t>i</a:t>
            </a:r>
            <a:r>
              <a:rPr lang="en-US" sz="1600" dirty="0"/>
              <a:t>].</a:t>
            </a:r>
            <a:r>
              <a:rPr lang="en-US" sz="1600" dirty="0" err="1"/>
              <a:t>ename</a:t>
            </a:r>
            <a:r>
              <a:rPr lang="en-US" sz="1600" dirty="0"/>
              <a:t>); </a:t>
            </a:r>
          </a:p>
          <a:p>
            <a:pPr>
              <a:buNone/>
            </a:pPr>
            <a:r>
              <a:rPr lang="en-US" sz="1600" dirty="0" err="1"/>
              <a:t>printf</a:t>
            </a:r>
            <a:r>
              <a:rPr lang="en-US" sz="1600" dirty="0"/>
              <a:t>("\</a:t>
            </a:r>
            <a:r>
              <a:rPr lang="en-US" sz="1600" dirty="0" err="1"/>
              <a:t>nSlary</a:t>
            </a:r>
            <a:r>
              <a:rPr lang="en-US" sz="1600" dirty="0"/>
              <a:t> is %</a:t>
            </a:r>
            <a:r>
              <a:rPr lang="en-US" sz="1600" dirty="0" err="1"/>
              <a:t>d",emp</a:t>
            </a:r>
            <a:r>
              <a:rPr lang="en-US" sz="1600" dirty="0"/>
              <a:t>[</a:t>
            </a:r>
            <a:r>
              <a:rPr lang="en-US" sz="1600" dirty="0" err="1"/>
              <a:t>i</a:t>
            </a:r>
            <a:r>
              <a:rPr lang="en-US" sz="1600" dirty="0"/>
              <a:t>].</a:t>
            </a:r>
            <a:r>
              <a:rPr lang="en-US" sz="1600" dirty="0" err="1"/>
              <a:t>sal</a:t>
            </a:r>
            <a:r>
              <a:rPr lang="en-US" sz="1600" dirty="0"/>
              <a:t>); </a:t>
            </a:r>
          </a:p>
          <a:p>
            <a:pPr>
              <a:buNone/>
            </a:pPr>
            <a:r>
              <a:rPr lang="en-US" sz="1600" dirty="0"/>
              <a:t>}  } </a:t>
            </a:r>
          </a:p>
          <a:p>
            <a:pPr>
              <a:buNone/>
            </a:pPr>
            <a:r>
              <a:rPr lang="en-US" sz="1600" dirty="0"/>
              <a:t>void main()  { </a:t>
            </a:r>
          </a:p>
          <a:p>
            <a:pPr>
              <a:buNone/>
            </a:pPr>
            <a:r>
              <a:rPr lang="en-US" sz="1600" dirty="0" err="1"/>
              <a:t>clrscr</a:t>
            </a:r>
            <a:r>
              <a:rPr lang="en-US" sz="1600" dirty="0"/>
              <a:t>(); </a:t>
            </a:r>
          </a:p>
          <a:p>
            <a:pPr>
              <a:buNone/>
            </a:pPr>
            <a:r>
              <a:rPr lang="en-US" sz="1600" dirty="0"/>
              <a:t>ask(); </a:t>
            </a:r>
          </a:p>
          <a:p>
            <a:pPr>
              <a:buNone/>
            </a:pPr>
            <a:r>
              <a:rPr lang="en-US" sz="1600" dirty="0" err="1"/>
              <a:t>getch</a:t>
            </a:r>
            <a:r>
              <a:rPr lang="en-US" sz="1600" dirty="0"/>
              <a:t>();  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1426</TotalTime>
  <Words>1697</Words>
  <Application>Microsoft Office PowerPoint</Application>
  <PresentationFormat>On-screen Show (4:3)</PresentationFormat>
  <Paragraphs>255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Times New Roman</vt:lpstr>
      <vt:lpstr>Office Theme</vt:lpstr>
      <vt:lpstr>STRUCTURE AND UNION </vt:lpstr>
      <vt:lpstr>STRUCTURE</vt:lpstr>
      <vt:lpstr>PowerPoint Presentation</vt:lpstr>
      <vt:lpstr>Syntax of structure</vt:lpstr>
      <vt:lpstr>Structure variable declaration</vt:lpstr>
      <vt:lpstr>Initialization of structure data members</vt:lpstr>
      <vt:lpstr>Accessing members of a structure</vt:lpstr>
      <vt:lpstr>output</vt:lpstr>
      <vt:lpstr>Array of Structure</vt:lpstr>
      <vt:lpstr>output</vt:lpstr>
      <vt:lpstr>typedef</vt:lpstr>
      <vt:lpstr>Structures within structures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Structure and Pointer </vt:lpstr>
      <vt:lpstr>Passing structure by reference </vt:lpstr>
      <vt:lpstr>Union</vt:lpstr>
      <vt:lpstr>Example</vt:lpstr>
      <vt:lpstr>Accessing a Union Member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 AND UNION</dc:title>
  <dc:creator>Govind</dc:creator>
  <cp:lastModifiedBy>Deepti Gupta</cp:lastModifiedBy>
  <cp:revision>77</cp:revision>
  <dcterms:created xsi:type="dcterms:W3CDTF">2006-08-16T00:00:00Z</dcterms:created>
  <dcterms:modified xsi:type="dcterms:W3CDTF">2021-07-23T15:29:31Z</dcterms:modified>
</cp:coreProperties>
</file>