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coursera.org/professional-certificates/ibm-data-science?&amp;instructo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23.png"/><Relationship Id="rId20" Type="http://schemas.openxmlformats.org/officeDocument/2006/relationships/image" Target="../media/image22.png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38.png"/><Relationship Id="rId14" Type="http://schemas.openxmlformats.org/officeDocument/2006/relationships/image" Target="../media/image37.png"/><Relationship Id="rId13" Type="http://schemas.openxmlformats.org/officeDocument/2006/relationships/image" Target="../media/image36.png"/><Relationship Id="rId12" Type="http://schemas.openxmlformats.org/officeDocument/2006/relationships/image" Target="../media/image35.jpe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142873" y="40386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43000" y="1219260"/>
            <a:ext cx="9848849" cy="2584450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lang="en-US"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Machine Learning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  <a:endParaRPr sz="8800" spc="-360" dirty="0">
              <a:solidFill>
                <a:srgbClr val="00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19" y="4114800"/>
            <a:ext cx="5885180" cy="214884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dirty="0">
                <a:latin typeface="Arial" panose="020B0604020202020204"/>
                <a:cs typeface="Arial" panose="020B0604020202020204"/>
              </a:rPr>
              <a:t>Prajwal Kumar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u="sng" spc="13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/>
                <a:cs typeface="Arial" panose="020B0604020202020204"/>
              </a:rPr>
              <a:t>https://github.com/Prajwal111299/Predicting-Successful-Stage-1-Recovery-for-SpaceY</a:t>
            </a:r>
            <a:endParaRPr sz="2400" u="sng" spc="13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lang="en-US"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lang="en-US"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12</a:t>
            </a:r>
            <a:r>
              <a:rPr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/2021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  <a:endParaRPr spc="-27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66890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0.</a:t>
            </a:r>
            <a:endParaRPr sz="2000" dirty="0">
              <a:latin typeface="Calibri" panose="020F0502020204030204" charset="0"/>
              <a:cs typeface="Calibri" panose="020F0502020204030204" charset="0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Location’</a:t>
            </a:r>
            <a:endParaRPr sz="2000" dirty="0">
              <a:latin typeface="Calibri" panose="020F0502020204030204" charset="0"/>
              <a:cs typeface="Calibri" panose="020F0502020204030204" charset="0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with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if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True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charset="0"/>
                <a:cs typeface="Calibri" panose="020F0502020204030204" charset="0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charset="0"/>
                <a:cs typeface="Calibri" panose="020F0502020204030204" charset="0"/>
              </a:rPr>
              <a:t>Mapping:</a:t>
            </a:r>
            <a:endParaRPr sz="2000" dirty="0">
              <a:latin typeface="Calibri" panose="020F0502020204030204" charset="0"/>
              <a:cs typeface="Calibri" panose="020F0502020204030204" charset="0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True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True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  <a:endParaRPr sz="2000" dirty="0">
              <a:latin typeface="Calibri" panose="020F0502020204030204" charset="0"/>
              <a:cs typeface="Calibri" panose="020F0502020204030204" charset="0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RTLS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  <a:endParaRPr sz="2000" dirty="0">
              <a:latin typeface="Calibri" panose="020F0502020204030204" charset="0"/>
              <a:cs typeface="Calibri" panose="020F0502020204030204" charset="0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000" u="sng" spc="-5" dirty="0">
              <a:solidFill>
                <a:schemeClr val="accent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063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Year.</a:t>
            </a:r>
            <a:endParaRPr sz="2000" dirty="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charset="0"/>
                <a:cs typeface="Calibri" panose="020F0502020204030204" charset="0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charset="0"/>
                <a:cs typeface="Calibri" panose="020F0502020204030204" charset="0"/>
              </a:rPr>
              <a:t>Used:</a:t>
            </a:r>
            <a:endParaRPr sz="2000" dirty="0">
              <a:latin typeface="Calibri" panose="020F0502020204030204" charset="0"/>
              <a:cs typeface="Calibri" panose="020F0502020204030204" charset="0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vs.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Trend</a:t>
            </a:r>
            <a:endParaRPr sz="2000" dirty="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to</a:t>
            </a:r>
            <a:endParaRPr sz="2000" dirty="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model</a:t>
            </a:r>
            <a:endParaRPr sz="2000" u="sng" spc="-5" dirty="0">
              <a:solidFill>
                <a:schemeClr val="accent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  <a:endParaRPr spc="-7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49682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into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Database.</a:t>
            </a:r>
            <a:endParaRPr sz="2000" dirty="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integration.</a:t>
            </a:r>
            <a:endParaRPr sz="2000" dirty="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were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get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dataset.</a:t>
            </a:r>
            <a:endParaRPr sz="2000" dirty="0">
              <a:latin typeface="Calibri" panose="020F0502020204030204" charset="0"/>
              <a:cs typeface="Calibri" panose="020F0502020204030204" charset="0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outcomes</a:t>
            </a:r>
            <a:endParaRPr sz="2000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u="sng" spc="-5" dirty="0">
              <a:solidFill>
                <a:schemeClr val="accent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19199" y="2819653"/>
            <a:ext cx="9765665" cy="134175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City.</a:t>
            </a:r>
            <a:endParaRPr sz="2000" dirty="0">
              <a:latin typeface="Calibri" panose="020F0502020204030204" charset="0"/>
              <a:cs typeface="Calibri" panose="020F0502020204030204" charset="0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may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are.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location.</a:t>
            </a:r>
            <a:endParaRPr sz="2000" u="sng" dirty="0">
              <a:solidFill>
                <a:schemeClr val="accent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  <a:endParaRPr spc="-4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2057247"/>
            <a:ext cx="11430000" cy="285750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pie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plot.</a:t>
            </a:r>
            <a:endParaRPr sz="2000" dirty="0">
              <a:latin typeface="Calibri" panose="020F0502020204030204" charset="0"/>
              <a:cs typeface="Calibri" panose="020F0502020204030204" charset="0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Pie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can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show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site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rates.</a:t>
            </a:r>
            <a:endParaRPr sz="2000" dirty="0">
              <a:latin typeface="Calibri" panose="020F0502020204030204" charset="0"/>
              <a:cs typeface="Calibri" panose="020F0502020204030204" charset="0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two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or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site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kg.</a:t>
            </a:r>
            <a:endParaRPr sz="2000" dirty="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site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rate.</a:t>
            </a:r>
            <a:endParaRPr sz="2000" dirty="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and</a:t>
            </a:r>
            <a:endParaRPr sz="2000" dirty="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category.</a:t>
            </a:r>
            <a:endParaRPr sz="2000" u="sng" dirty="0">
              <a:solidFill>
                <a:schemeClr val="accent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  <a:endParaRPr spc="-280" dirty="0"/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74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column</a:t>
            </a:r>
            <a:endParaRPr sz="17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74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dataset</a:t>
            </a:r>
            <a:endParaRPr sz="17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74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Fit </a:t>
            </a:r>
            <a:r>
              <a:rPr sz="17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Transform</a:t>
            </a:r>
            <a:endParaRPr sz="17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using</a:t>
            </a:r>
            <a:endParaRPr sz="17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Scaler</a:t>
            </a:r>
            <a:endParaRPr sz="17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74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Train_test_split</a:t>
            </a:r>
            <a:endParaRPr sz="17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sz="17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  <a:endParaRPr sz="17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GridSearchCV</a:t>
            </a:r>
            <a:endParaRPr sz="17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78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parameters</a:t>
            </a:r>
            <a:endParaRPr sz="17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74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GridSearchCV</a:t>
            </a:r>
            <a:endParaRPr sz="17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SVM,</a:t>
            </a:r>
            <a:endParaRPr sz="17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and</a:t>
            </a:r>
            <a:endParaRPr sz="17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models</a:t>
            </a:r>
            <a:endParaRPr sz="17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74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on</a:t>
            </a:r>
            <a:endParaRPr sz="17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74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set</a:t>
            </a:r>
            <a:endParaRPr sz="17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74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Matrix</a:t>
            </a:r>
            <a:endParaRPr sz="17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74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sz="17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models</a:t>
            </a:r>
            <a:endParaRPr sz="17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78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models</a:t>
            </a:r>
            <a:endParaRPr sz="17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  <a:endParaRPr u="heavy" spc="-37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180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with </a:t>
            </a:r>
            <a:r>
              <a:rPr sz="180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accuracy.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PLOTS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05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10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volume.</a:t>
            </a:r>
            <a:endParaRPr sz="16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libri" panose="020F0502020204030204" charset="0"/>
                <a:cs typeface="Calibri" panose="020F0502020204030204" charset="0"/>
              </a:rPr>
              <a:t>Green indicates successful </a:t>
            </a:r>
            <a:r>
              <a:rPr sz="1600" spc="-10" dirty="0">
                <a:latin typeface="Calibri" panose="020F0502020204030204" charset="0"/>
                <a:cs typeface="Calibri" panose="020F0502020204030204" charset="0"/>
              </a:rPr>
              <a:t>launch; </a:t>
            </a:r>
            <a:r>
              <a:rPr sz="1600" spc="-15" dirty="0">
                <a:latin typeface="Calibri" panose="020F0502020204030204" charset="0"/>
                <a:cs typeface="Calibri" panose="020F0502020204030204" charset="0"/>
              </a:rPr>
              <a:t>Purple </a:t>
            </a:r>
            <a:r>
              <a:rPr sz="1600" spc="-20" dirty="0">
                <a:latin typeface="Calibri" panose="020F0502020204030204" charset="0"/>
                <a:cs typeface="Calibri" panose="020F0502020204030204" charset="0"/>
              </a:rPr>
              <a:t>indicates unsuccessful</a:t>
            </a:r>
            <a:r>
              <a:rPr sz="1600" spc="18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600" spc="-10" dirty="0">
                <a:latin typeface="Calibri" panose="020F0502020204030204" charset="0"/>
                <a:cs typeface="Calibri" panose="020F0502020204030204" charset="0"/>
              </a:rPr>
              <a:t>launch.</a:t>
            </a:r>
            <a:endParaRPr sz="16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mass.</a:t>
            </a:r>
            <a:endParaRPr sz="16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libri" panose="020F0502020204030204" charset="0"/>
                <a:cs typeface="Calibri" panose="020F0502020204030204" charset="0"/>
              </a:rPr>
              <a:t>Green indicates successful </a:t>
            </a:r>
            <a:r>
              <a:rPr sz="1600" spc="-10" dirty="0">
                <a:latin typeface="Calibri" panose="020F0502020204030204" charset="0"/>
                <a:cs typeface="Calibri" panose="020F0502020204030204" charset="0"/>
              </a:rPr>
              <a:t>launch; </a:t>
            </a:r>
            <a:r>
              <a:rPr sz="1600" spc="-15" dirty="0">
                <a:latin typeface="Calibri" panose="020F0502020204030204" charset="0"/>
                <a:cs typeface="Calibri" panose="020F0502020204030204" charset="0"/>
              </a:rPr>
              <a:t>Purple </a:t>
            </a:r>
            <a:r>
              <a:rPr sz="1600" spc="-20" dirty="0">
                <a:latin typeface="Calibri" panose="020F0502020204030204" charset="0"/>
                <a:cs typeface="Calibri" panose="020F0502020204030204" charset="0"/>
              </a:rPr>
              <a:t>indicates unsuccessful</a:t>
            </a:r>
            <a:r>
              <a:rPr sz="1600" spc="18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600" spc="-10" dirty="0">
                <a:latin typeface="Calibri" panose="020F0502020204030204" charset="0"/>
                <a:cs typeface="Calibri" panose="020F0502020204030204" charset="0"/>
              </a:rPr>
              <a:t>launch.</a:t>
            </a:r>
            <a:endParaRPr sz="16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800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(3)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(4)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(6)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(16)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(46)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(47)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50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rate</a:t>
            </a:r>
            <a:endParaRPr sz="160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attempts</a:t>
            </a:r>
            <a:endParaRPr sz="160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rate</a:t>
            </a:r>
            <a:endParaRPr sz="160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sample</a:t>
            </a:r>
            <a:endParaRPr sz="16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 charset="0"/>
                <a:cs typeface="Calibri" panose="020F0502020204030204" charset="0"/>
              </a:rPr>
              <a:t>Success </a:t>
            </a:r>
            <a:r>
              <a:rPr sz="1800" spc="-25" dirty="0">
                <a:latin typeface="Calibri" panose="020F0502020204030204" charset="0"/>
                <a:cs typeface="Calibri" panose="020F0502020204030204" charset="0"/>
              </a:rPr>
              <a:t>Rate </a:t>
            </a:r>
            <a:r>
              <a:rPr sz="1800" spc="-20" dirty="0">
                <a:latin typeface="Calibri" panose="020F0502020204030204" charset="0"/>
                <a:cs typeface="Calibri" panose="020F0502020204030204" charset="0"/>
              </a:rPr>
              <a:t>Scale</a:t>
            </a:r>
            <a:r>
              <a:rPr sz="1800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5" dirty="0">
                <a:latin typeface="Calibri" panose="020F0502020204030204" charset="0"/>
                <a:cs typeface="Calibri" panose="020F0502020204030204" charset="0"/>
              </a:rPr>
              <a:t>with  </a:t>
            </a:r>
            <a:r>
              <a:rPr sz="1800" dirty="0">
                <a:latin typeface="Calibri" panose="020F0502020204030204" charset="0"/>
                <a:cs typeface="Calibri" panose="020F0502020204030204" charset="0"/>
              </a:rPr>
              <a:t>0 as</a:t>
            </a:r>
            <a:r>
              <a:rPr sz="18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5" dirty="0">
                <a:latin typeface="Calibri" panose="020F0502020204030204" charset="0"/>
                <a:cs typeface="Calibri" panose="020F0502020204030204" charset="0"/>
              </a:rPr>
              <a:t>0%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libri" panose="020F0502020204030204" charset="0"/>
                <a:cs typeface="Calibri" panose="020F0502020204030204" charset="0"/>
              </a:rPr>
              <a:t>0.6 as</a:t>
            </a:r>
            <a:r>
              <a:rPr sz="1800" spc="-19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dirty="0">
                <a:latin typeface="Calibri" panose="020F0502020204030204" charset="0"/>
                <a:cs typeface="Calibri" panose="020F0502020204030204" charset="0"/>
              </a:rPr>
              <a:t>60%  1 as</a:t>
            </a:r>
            <a:r>
              <a:rPr sz="1800" spc="-1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5" dirty="0">
                <a:latin typeface="Calibri" panose="020F0502020204030204" charset="0"/>
                <a:cs typeface="Calibri" panose="020F0502020204030204" charset="0"/>
              </a:rPr>
              <a:t>100%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2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5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preference.</a:t>
            </a:r>
            <a:endParaRPr sz="1600">
              <a:latin typeface="Calibri" panose="020F0502020204030204" charset="0"/>
              <a:cs typeface="Calibri" panose="020F0502020204030204" charset="0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VLEO </a:t>
            </a:r>
            <a:r>
              <a:rPr sz="16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orbits</a:t>
            </a:r>
            <a:endParaRPr sz="16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libri" panose="020F0502020204030204" charset="0"/>
                <a:cs typeface="Calibri" panose="020F0502020204030204" charset="0"/>
              </a:rPr>
              <a:t>Green indicates successful </a:t>
            </a:r>
            <a:r>
              <a:rPr sz="1600" spc="-10" dirty="0">
                <a:latin typeface="Calibri" panose="020F0502020204030204" charset="0"/>
                <a:cs typeface="Calibri" panose="020F0502020204030204" charset="0"/>
              </a:rPr>
              <a:t>launch; </a:t>
            </a:r>
            <a:r>
              <a:rPr sz="1600" spc="-15" dirty="0">
                <a:latin typeface="Calibri" panose="020F0502020204030204" charset="0"/>
                <a:cs typeface="Calibri" panose="020F0502020204030204" charset="0"/>
              </a:rPr>
              <a:t>Purple </a:t>
            </a:r>
            <a:r>
              <a:rPr sz="1600" spc="-20" dirty="0">
                <a:latin typeface="Calibri" panose="020F0502020204030204" charset="0"/>
                <a:cs typeface="Calibri" panose="020F0502020204030204" charset="0"/>
              </a:rPr>
              <a:t>indicates unsuccessful</a:t>
            </a:r>
            <a:r>
              <a:rPr sz="1600" spc="18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600" spc="-10" dirty="0">
                <a:latin typeface="Calibri" panose="020F0502020204030204" charset="0"/>
                <a:cs typeface="Calibri" panose="020F0502020204030204" charset="0"/>
              </a:rPr>
              <a:t>launch.</a:t>
            </a:r>
            <a:endParaRPr sz="16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42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orbit</a:t>
            </a:r>
            <a:endParaRPr sz="160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mass</a:t>
            </a:r>
            <a:endParaRPr sz="160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range</a:t>
            </a:r>
            <a:endParaRPr sz="16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libri" panose="020F0502020204030204" charset="0"/>
                <a:cs typeface="Calibri" panose="020F0502020204030204" charset="0"/>
              </a:rPr>
              <a:t>Green indicates successful </a:t>
            </a:r>
            <a:r>
              <a:rPr sz="1600" spc="-10" dirty="0">
                <a:latin typeface="Calibri" panose="020F0502020204030204" charset="0"/>
                <a:cs typeface="Calibri" panose="020F0502020204030204" charset="0"/>
              </a:rPr>
              <a:t>launch; </a:t>
            </a:r>
            <a:r>
              <a:rPr sz="1600" spc="-15" dirty="0">
                <a:latin typeface="Calibri" panose="020F0502020204030204" charset="0"/>
                <a:cs typeface="Calibri" panose="020F0502020204030204" charset="0"/>
              </a:rPr>
              <a:t>Purple </a:t>
            </a:r>
            <a:r>
              <a:rPr sz="1600" spc="-20" dirty="0">
                <a:latin typeface="Calibri" panose="020F0502020204030204" charset="0"/>
                <a:cs typeface="Calibri" panose="020F0502020204030204" charset="0"/>
              </a:rPr>
              <a:t>indicates unsuccessful</a:t>
            </a:r>
            <a:r>
              <a:rPr sz="1600" spc="18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600" spc="-10" dirty="0">
                <a:latin typeface="Calibri" panose="020F0502020204030204" charset="0"/>
                <a:cs typeface="Calibri" panose="020F0502020204030204" charset="0"/>
              </a:rPr>
              <a:t>launch.</a:t>
            </a:r>
            <a:endParaRPr sz="16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SQL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DB2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SQLALCHEMY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  <a:endParaRPr spc="-459"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40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database.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same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site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errors.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2700" marR="2114550">
              <a:lnSpc>
                <a:spcPct val="1420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was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only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SLC-4E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  <a:endParaRPr spc="-630"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3256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CCA.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  <a:endParaRPr spc="-690"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90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sums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mass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was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customer.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that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(ISS).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  <a:endParaRPr spc="-290"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9646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v1.1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2700" marR="5080">
              <a:lnSpc>
                <a:spcPct val="920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low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range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  <a:endParaRPr spc="-340"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749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date.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pad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wasn’t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2015.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general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2014.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  <a:endParaRPr u="heavy" spc="-3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5315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cs typeface="+mn-lt"/>
              </a:rPr>
              <a:t>Collected </a:t>
            </a:r>
            <a:r>
              <a:rPr sz="2200" spc="-35" dirty="0">
                <a:solidFill>
                  <a:srgbClr val="BB562C"/>
                </a:solidFill>
                <a:cs typeface="+mn-lt"/>
              </a:rPr>
              <a:t>data </a:t>
            </a:r>
            <a:r>
              <a:rPr sz="2200" spc="-20" dirty="0">
                <a:solidFill>
                  <a:srgbClr val="BB562C"/>
                </a:solidFill>
                <a:cs typeface="+mn-lt"/>
              </a:rPr>
              <a:t>from </a:t>
            </a:r>
            <a:r>
              <a:rPr sz="2200" spc="-15" dirty="0">
                <a:solidFill>
                  <a:srgbClr val="BB562C"/>
                </a:solidFill>
                <a:cs typeface="+mn-lt"/>
              </a:rPr>
              <a:t>public SpaceX </a:t>
            </a:r>
            <a:r>
              <a:rPr sz="2200" spc="-5" dirty="0">
                <a:solidFill>
                  <a:srgbClr val="BB562C"/>
                </a:solidFill>
                <a:cs typeface="+mn-lt"/>
              </a:rPr>
              <a:t>API and </a:t>
            </a:r>
            <a:r>
              <a:rPr sz="2200" spc="-10" dirty="0">
                <a:solidFill>
                  <a:srgbClr val="BB562C"/>
                </a:solidFill>
                <a:cs typeface="+mn-lt"/>
              </a:rPr>
              <a:t>SpaceX </a:t>
            </a:r>
            <a:r>
              <a:rPr sz="2200" spc="-5" dirty="0">
                <a:solidFill>
                  <a:srgbClr val="BB562C"/>
                </a:solidFill>
                <a:cs typeface="+mn-lt"/>
              </a:rPr>
              <a:t>Wikipedia </a:t>
            </a:r>
            <a:r>
              <a:rPr sz="2200" spc="-20" dirty="0">
                <a:solidFill>
                  <a:srgbClr val="BB562C"/>
                </a:solidFill>
                <a:cs typeface="+mn-lt"/>
              </a:rPr>
              <a:t>page. </a:t>
            </a:r>
            <a:r>
              <a:rPr sz="2200" spc="-25" dirty="0">
                <a:solidFill>
                  <a:srgbClr val="BB562C"/>
                </a:solidFill>
                <a:cs typeface="+mn-lt"/>
              </a:rPr>
              <a:t>Created </a:t>
            </a:r>
            <a:r>
              <a:rPr sz="2200" spc="-5" dirty="0">
                <a:solidFill>
                  <a:srgbClr val="BB562C"/>
                </a:solidFill>
                <a:cs typeface="+mn-lt"/>
              </a:rPr>
              <a:t>labels  </a:t>
            </a:r>
            <a:r>
              <a:rPr sz="2200" spc="-20" dirty="0">
                <a:solidFill>
                  <a:srgbClr val="BB562C"/>
                </a:solidFill>
                <a:cs typeface="+mn-lt"/>
              </a:rPr>
              <a:t>column </a:t>
            </a:r>
            <a:r>
              <a:rPr sz="2200" spc="-35" dirty="0">
                <a:solidFill>
                  <a:srgbClr val="BB562C"/>
                </a:solidFill>
                <a:cs typeface="+mn-lt"/>
              </a:rPr>
              <a:t>‘class’ </a:t>
            </a:r>
            <a:r>
              <a:rPr sz="2200" spc="-5" dirty="0">
                <a:solidFill>
                  <a:srgbClr val="BB562C"/>
                </a:solidFill>
                <a:cs typeface="+mn-lt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cs typeface="+mn-lt"/>
              </a:rPr>
              <a:t>successful </a:t>
            </a:r>
            <a:r>
              <a:rPr sz="2200" spc="-5" dirty="0">
                <a:solidFill>
                  <a:srgbClr val="BB562C"/>
                </a:solidFill>
                <a:cs typeface="+mn-lt"/>
              </a:rPr>
              <a:t>landings. </a:t>
            </a:r>
            <a:r>
              <a:rPr sz="2200" spc="-20" dirty="0">
                <a:solidFill>
                  <a:srgbClr val="BB562C"/>
                </a:solidFill>
                <a:cs typeface="+mn-lt"/>
              </a:rPr>
              <a:t>Explored </a:t>
            </a:r>
            <a:r>
              <a:rPr sz="2200" spc="-35" dirty="0">
                <a:solidFill>
                  <a:srgbClr val="BB562C"/>
                </a:solidFill>
                <a:cs typeface="+mn-lt"/>
              </a:rPr>
              <a:t>data </a:t>
            </a:r>
            <a:r>
              <a:rPr sz="2200" spc="-10" dirty="0">
                <a:solidFill>
                  <a:srgbClr val="BB562C"/>
                </a:solidFill>
                <a:cs typeface="+mn-lt"/>
              </a:rPr>
              <a:t>using </a:t>
            </a:r>
            <a:r>
              <a:rPr sz="2200" dirty="0">
                <a:solidFill>
                  <a:srgbClr val="BB562C"/>
                </a:solidFill>
                <a:cs typeface="+mn-lt"/>
              </a:rPr>
              <a:t>SQL,  </a:t>
            </a:r>
            <a:r>
              <a:rPr sz="2200" spc="-20" dirty="0">
                <a:solidFill>
                  <a:srgbClr val="BB562C"/>
                </a:solidFill>
                <a:cs typeface="+mn-lt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cs typeface="+mn-lt"/>
              </a:rPr>
              <a:t>folium </a:t>
            </a:r>
            <a:r>
              <a:rPr sz="2200" spc="-15" dirty="0">
                <a:solidFill>
                  <a:srgbClr val="BB562C"/>
                </a:solidFill>
                <a:cs typeface="+mn-lt"/>
              </a:rPr>
              <a:t>maps, </a:t>
            </a:r>
            <a:r>
              <a:rPr sz="2200" spc="-5" dirty="0">
                <a:solidFill>
                  <a:srgbClr val="BB562C"/>
                </a:solidFill>
                <a:cs typeface="+mn-lt"/>
              </a:rPr>
              <a:t>and </a:t>
            </a:r>
            <a:r>
              <a:rPr sz="2200" spc="-15" dirty="0">
                <a:solidFill>
                  <a:srgbClr val="BB562C"/>
                </a:solidFill>
                <a:cs typeface="+mn-lt"/>
              </a:rPr>
              <a:t>dashboards. </a:t>
            </a:r>
            <a:r>
              <a:rPr sz="2200" spc="-25" dirty="0">
                <a:solidFill>
                  <a:srgbClr val="BB562C"/>
                </a:solidFill>
                <a:cs typeface="+mn-lt"/>
              </a:rPr>
              <a:t>Gathered </a:t>
            </a:r>
            <a:r>
              <a:rPr sz="2200" spc="-30" dirty="0">
                <a:solidFill>
                  <a:srgbClr val="BB562C"/>
                </a:solidFill>
                <a:cs typeface="+mn-lt"/>
              </a:rPr>
              <a:t>relevant </a:t>
            </a:r>
            <a:r>
              <a:rPr sz="2200" spc="-20" dirty="0">
                <a:solidFill>
                  <a:srgbClr val="BB562C"/>
                </a:solidFill>
                <a:cs typeface="+mn-lt"/>
              </a:rPr>
              <a:t>columns </a:t>
            </a:r>
            <a:r>
              <a:rPr sz="2200" spc="-30" dirty="0">
                <a:solidFill>
                  <a:srgbClr val="BB562C"/>
                </a:solidFill>
                <a:cs typeface="+mn-lt"/>
              </a:rPr>
              <a:t>to </a:t>
            </a:r>
            <a:r>
              <a:rPr sz="2200" spc="-5" dirty="0">
                <a:solidFill>
                  <a:srgbClr val="BB562C"/>
                </a:solidFill>
                <a:cs typeface="+mn-lt"/>
              </a:rPr>
              <a:t>be </a:t>
            </a:r>
            <a:r>
              <a:rPr sz="2200" spc="-10" dirty="0">
                <a:solidFill>
                  <a:srgbClr val="BB562C"/>
                </a:solidFill>
                <a:cs typeface="+mn-lt"/>
              </a:rPr>
              <a:t>used </a:t>
            </a:r>
            <a:r>
              <a:rPr sz="2200" spc="-5" dirty="0">
                <a:solidFill>
                  <a:srgbClr val="BB562C"/>
                </a:solidFill>
                <a:cs typeface="+mn-lt"/>
              </a:rPr>
              <a:t>as  </a:t>
            </a:r>
            <a:r>
              <a:rPr sz="2200" spc="-30" dirty="0">
                <a:solidFill>
                  <a:srgbClr val="BB562C"/>
                </a:solidFill>
                <a:cs typeface="+mn-lt"/>
              </a:rPr>
              <a:t>features. </a:t>
            </a:r>
            <a:r>
              <a:rPr sz="2200" spc="-20" dirty="0">
                <a:solidFill>
                  <a:srgbClr val="BB562C"/>
                </a:solidFill>
                <a:cs typeface="+mn-lt"/>
              </a:rPr>
              <a:t>Changed </a:t>
            </a:r>
            <a:r>
              <a:rPr sz="2200" spc="-5" dirty="0">
                <a:solidFill>
                  <a:srgbClr val="BB562C"/>
                </a:solidFill>
                <a:cs typeface="+mn-lt"/>
              </a:rPr>
              <a:t>all </a:t>
            </a:r>
            <a:r>
              <a:rPr sz="2200" spc="-25" dirty="0">
                <a:solidFill>
                  <a:srgbClr val="BB562C"/>
                </a:solidFill>
                <a:cs typeface="+mn-lt"/>
              </a:rPr>
              <a:t>categorical </a:t>
            </a:r>
            <a:r>
              <a:rPr sz="2200" spc="-20" dirty="0">
                <a:solidFill>
                  <a:srgbClr val="BB562C"/>
                </a:solidFill>
                <a:cs typeface="+mn-lt"/>
              </a:rPr>
              <a:t>variables </a:t>
            </a:r>
            <a:r>
              <a:rPr sz="2200" spc="-30" dirty="0">
                <a:solidFill>
                  <a:srgbClr val="BB562C"/>
                </a:solidFill>
                <a:cs typeface="+mn-lt"/>
              </a:rPr>
              <a:t>to </a:t>
            </a:r>
            <a:r>
              <a:rPr sz="2200" spc="-5" dirty="0">
                <a:solidFill>
                  <a:srgbClr val="BB562C"/>
                </a:solidFill>
                <a:cs typeface="+mn-lt"/>
              </a:rPr>
              <a:t>binary </a:t>
            </a:r>
            <a:r>
              <a:rPr sz="2200" spc="-15" dirty="0">
                <a:solidFill>
                  <a:srgbClr val="BB562C"/>
                </a:solidFill>
                <a:cs typeface="+mn-lt"/>
              </a:rPr>
              <a:t>using </a:t>
            </a:r>
            <a:r>
              <a:rPr sz="2200" spc="-5" dirty="0">
                <a:solidFill>
                  <a:srgbClr val="BB562C"/>
                </a:solidFill>
                <a:cs typeface="+mn-lt"/>
              </a:rPr>
              <a:t>one hot </a:t>
            </a:r>
            <a:r>
              <a:rPr sz="2200" spc="-20" dirty="0">
                <a:solidFill>
                  <a:srgbClr val="BB562C"/>
                </a:solidFill>
                <a:cs typeface="+mn-lt"/>
              </a:rPr>
              <a:t>encoding.  </a:t>
            </a:r>
            <a:r>
              <a:rPr sz="2200" spc="-25" dirty="0">
                <a:solidFill>
                  <a:srgbClr val="BB562C"/>
                </a:solidFill>
                <a:cs typeface="+mn-lt"/>
              </a:rPr>
              <a:t>Standardized </a:t>
            </a:r>
            <a:r>
              <a:rPr sz="2200" spc="-35" dirty="0">
                <a:solidFill>
                  <a:srgbClr val="BB562C"/>
                </a:solidFill>
                <a:cs typeface="+mn-lt"/>
              </a:rPr>
              <a:t>data </a:t>
            </a:r>
            <a:r>
              <a:rPr sz="2200" spc="-5" dirty="0">
                <a:solidFill>
                  <a:srgbClr val="BB562C"/>
                </a:solidFill>
                <a:cs typeface="+mn-lt"/>
              </a:rPr>
              <a:t>and </a:t>
            </a:r>
            <a:r>
              <a:rPr sz="2200" spc="-15" dirty="0">
                <a:solidFill>
                  <a:srgbClr val="BB562C"/>
                </a:solidFill>
                <a:cs typeface="+mn-lt"/>
              </a:rPr>
              <a:t>used </a:t>
            </a:r>
            <a:r>
              <a:rPr sz="2200" spc="-20" dirty="0">
                <a:solidFill>
                  <a:srgbClr val="BB562C"/>
                </a:solidFill>
                <a:cs typeface="+mn-lt"/>
              </a:rPr>
              <a:t>GridSearchCV </a:t>
            </a:r>
            <a:r>
              <a:rPr sz="2200" spc="-30" dirty="0">
                <a:solidFill>
                  <a:srgbClr val="BB562C"/>
                </a:solidFill>
                <a:cs typeface="+mn-lt"/>
              </a:rPr>
              <a:t>to </a:t>
            </a:r>
            <a:r>
              <a:rPr sz="2200" spc="-15" dirty="0">
                <a:solidFill>
                  <a:srgbClr val="BB562C"/>
                </a:solidFill>
                <a:cs typeface="+mn-lt"/>
              </a:rPr>
              <a:t>find </a:t>
            </a:r>
            <a:r>
              <a:rPr sz="2200" spc="-20" dirty="0">
                <a:solidFill>
                  <a:srgbClr val="BB562C"/>
                </a:solidFill>
                <a:cs typeface="+mn-lt"/>
              </a:rPr>
              <a:t>best </a:t>
            </a:r>
            <a:r>
              <a:rPr sz="2200" spc="-40" dirty="0">
                <a:solidFill>
                  <a:srgbClr val="BB562C"/>
                </a:solidFill>
                <a:cs typeface="+mn-lt"/>
              </a:rPr>
              <a:t>parameters </a:t>
            </a:r>
            <a:r>
              <a:rPr sz="2200" spc="-35" dirty="0">
                <a:solidFill>
                  <a:srgbClr val="BB562C"/>
                </a:solidFill>
                <a:cs typeface="+mn-lt"/>
              </a:rPr>
              <a:t>for </a:t>
            </a:r>
            <a:r>
              <a:rPr sz="2200" spc="-5" dirty="0">
                <a:solidFill>
                  <a:srgbClr val="BB562C"/>
                </a:solidFill>
                <a:cs typeface="+mn-lt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cs typeface="+mn-lt"/>
              </a:rPr>
              <a:t>Visualize </a:t>
            </a:r>
            <a:r>
              <a:rPr sz="2200" spc="-25" dirty="0">
                <a:solidFill>
                  <a:srgbClr val="BB562C"/>
                </a:solidFill>
                <a:cs typeface="+mn-lt"/>
              </a:rPr>
              <a:t>accuracy score </a:t>
            </a:r>
            <a:r>
              <a:rPr sz="2200" dirty="0">
                <a:solidFill>
                  <a:srgbClr val="BB562C"/>
                </a:solidFill>
                <a:cs typeface="+mn-lt"/>
              </a:rPr>
              <a:t>of </a:t>
            </a:r>
            <a:r>
              <a:rPr sz="2200" spc="-5" dirty="0">
                <a:solidFill>
                  <a:srgbClr val="BB562C"/>
                </a:solidFill>
                <a:cs typeface="+mn-lt"/>
              </a:rPr>
              <a:t>all</a:t>
            </a:r>
            <a:r>
              <a:rPr sz="2200" spc="-40" dirty="0">
                <a:solidFill>
                  <a:srgbClr val="BB562C"/>
                </a:solidFill>
                <a:cs typeface="+mn-lt"/>
              </a:rPr>
              <a:t> </a:t>
            </a:r>
            <a:r>
              <a:rPr sz="2200" spc="-5" dirty="0">
                <a:solidFill>
                  <a:srgbClr val="BB562C"/>
                </a:solidFill>
                <a:cs typeface="+mn-lt"/>
              </a:rPr>
              <a:t>models.</a:t>
            </a:r>
            <a:endParaRPr sz="2200">
              <a:cs typeface="+mn-lt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200">
              <a:cs typeface="+mn-lt"/>
            </a:endParaRPr>
          </a:p>
          <a:p>
            <a:pPr marL="241300" marR="5080" indent="-228600">
              <a:lnSpc>
                <a:spcPct val="91000"/>
              </a:lnSpc>
              <a:spcBef>
                <a:spcPts val="164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cs typeface="+mn-lt"/>
              </a:rPr>
              <a:t>Four </a:t>
            </a:r>
            <a:r>
              <a:rPr sz="2200" spc="-15" dirty="0">
                <a:solidFill>
                  <a:srgbClr val="BB562C"/>
                </a:solidFill>
                <a:cs typeface="+mn-lt"/>
              </a:rPr>
              <a:t>machine </a:t>
            </a:r>
            <a:r>
              <a:rPr sz="2200" spc="-5" dirty="0">
                <a:solidFill>
                  <a:srgbClr val="BB562C"/>
                </a:solidFill>
                <a:cs typeface="+mn-lt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cs typeface="+mn-lt"/>
              </a:rPr>
              <a:t>were </a:t>
            </a:r>
            <a:r>
              <a:rPr sz="2200" spc="-20" dirty="0">
                <a:solidFill>
                  <a:srgbClr val="BB562C"/>
                </a:solidFill>
                <a:cs typeface="+mn-lt"/>
              </a:rPr>
              <a:t>produced: </a:t>
            </a:r>
            <a:r>
              <a:rPr sz="2200" spc="-5" dirty="0">
                <a:solidFill>
                  <a:srgbClr val="BB562C"/>
                </a:solidFill>
                <a:cs typeface="+mn-lt"/>
              </a:rPr>
              <a:t>Logistic </a:t>
            </a:r>
            <a:r>
              <a:rPr sz="2200" spc="-20" dirty="0">
                <a:solidFill>
                  <a:srgbClr val="BB562C"/>
                </a:solidFill>
                <a:cs typeface="+mn-lt"/>
              </a:rPr>
              <a:t>Regression, </a:t>
            </a:r>
            <a:r>
              <a:rPr sz="2200" spc="-15" dirty="0">
                <a:solidFill>
                  <a:srgbClr val="BB562C"/>
                </a:solidFill>
                <a:cs typeface="+mn-lt"/>
              </a:rPr>
              <a:t>Support </a:t>
            </a:r>
            <a:r>
              <a:rPr sz="2200" spc="-50" dirty="0">
                <a:solidFill>
                  <a:srgbClr val="BB562C"/>
                </a:solidFill>
                <a:cs typeface="+mn-lt"/>
              </a:rPr>
              <a:t>Vector  </a:t>
            </a:r>
            <a:r>
              <a:rPr sz="2200" spc="-5" dirty="0">
                <a:solidFill>
                  <a:srgbClr val="BB562C"/>
                </a:solidFill>
                <a:cs typeface="+mn-lt"/>
              </a:rPr>
              <a:t>Machine, </a:t>
            </a:r>
            <a:r>
              <a:rPr sz="2200" spc="-15" dirty="0">
                <a:solidFill>
                  <a:srgbClr val="BB562C"/>
                </a:solidFill>
                <a:cs typeface="+mn-lt"/>
              </a:rPr>
              <a:t>Decision </a:t>
            </a:r>
            <a:r>
              <a:rPr sz="2200" spc="-80" dirty="0">
                <a:solidFill>
                  <a:srgbClr val="BB562C"/>
                </a:solidFill>
                <a:cs typeface="+mn-lt"/>
              </a:rPr>
              <a:t>Tree </a:t>
            </a:r>
            <a:r>
              <a:rPr sz="2200" spc="-45" dirty="0">
                <a:solidFill>
                  <a:srgbClr val="BB562C"/>
                </a:solidFill>
                <a:cs typeface="+mn-lt"/>
              </a:rPr>
              <a:t>Classifier, </a:t>
            </a:r>
            <a:r>
              <a:rPr sz="2200" spc="-5" dirty="0">
                <a:solidFill>
                  <a:srgbClr val="BB562C"/>
                </a:solidFill>
                <a:cs typeface="+mn-lt"/>
              </a:rPr>
              <a:t>and K </a:t>
            </a:r>
            <a:r>
              <a:rPr sz="2200" spc="-20" dirty="0">
                <a:solidFill>
                  <a:srgbClr val="BB562C"/>
                </a:solidFill>
                <a:cs typeface="+mn-lt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cs typeface="+mn-lt"/>
              </a:rPr>
              <a:t>All </a:t>
            </a:r>
            <a:r>
              <a:rPr sz="2200" spc="-20" dirty="0">
                <a:solidFill>
                  <a:srgbClr val="BB562C"/>
                </a:solidFill>
                <a:cs typeface="+mn-lt"/>
              </a:rPr>
              <a:t>produced </a:t>
            </a:r>
            <a:r>
              <a:rPr sz="2200" spc="-15" dirty="0">
                <a:solidFill>
                  <a:srgbClr val="BB562C"/>
                </a:solidFill>
                <a:cs typeface="+mn-lt"/>
              </a:rPr>
              <a:t>similar </a:t>
            </a:r>
            <a:r>
              <a:rPr sz="2200" spc="-20" dirty="0">
                <a:solidFill>
                  <a:srgbClr val="BB562C"/>
                </a:solidFill>
                <a:cs typeface="+mn-lt"/>
              </a:rPr>
              <a:t>results  </a:t>
            </a:r>
            <a:r>
              <a:rPr sz="2200" spc="-5" dirty="0">
                <a:solidFill>
                  <a:srgbClr val="BB562C"/>
                </a:solidFill>
                <a:cs typeface="+mn-lt"/>
              </a:rPr>
              <a:t>with </a:t>
            </a:r>
            <a:r>
              <a:rPr sz="2200" spc="-25" dirty="0">
                <a:solidFill>
                  <a:srgbClr val="BB562C"/>
                </a:solidFill>
                <a:cs typeface="+mn-lt"/>
              </a:rPr>
              <a:t>accuracy </a:t>
            </a:r>
            <a:r>
              <a:rPr sz="2200" spc="-45" dirty="0">
                <a:solidFill>
                  <a:srgbClr val="BB562C"/>
                </a:solidFill>
                <a:cs typeface="+mn-lt"/>
              </a:rPr>
              <a:t>rate </a:t>
            </a:r>
            <a:r>
              <a:rPr sz="2200" dirty="0">
                <a:solidFill>
                  <a:srgbClr val="BB562C"/>
                </a:solidFill>
                <a:cs typeface="+mn-lt"/>
              </a:rPr>
              <a:t>of </a:t>
            </a:r>
            <a:r>
              <a:rPr sz="2200" spc="-5" dirty="0">
                <a:solidFill>
                  <a:srgbClr val="BB562C"/>
                </a:solidFill>
                <a:cs typeface="+mn-lt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cs typeface="+mn-lt"/>
              </a:rPr>
              <a:t>over </a:t>
            </a:r>
            <a:r>
              <a:rPr sz="2200" spc="-25" dirty="0">
                <a:solidFill>
                  <a:srgbClr val="BB562C"/>
                </a:solidFill>
                <a:cs typeface="+mn-lt"/>
              </a:rPr>
              <a:t>predicted </a:t>
            </a:r>
            <a:r>
              <a:rPr sz="2200" spc="-20" dirty="0">
                <a:solidFill>
                  <a:srgbClr val="BB562C"/>
                </a:solidFill>
                <a:cs typeface="+mn-lt"/>
              </a:rPr>
              <a:t>successful </a:t>
            </a:r>
            <a:r>
              <a:rPr sz="2200" spc="-5" dirty="0">
                <a:solidFill>
                  <a:srgbClr val="BB562C"/>
                </a:solidFill>
                <a:cs typeface="+mn-lt"/>
              </a:rPr>
              <a:t>landings. </a:t>
            </a:r>
            <a:r>
              <a:rPr sz="2200" spc="-20" dirty="0">
                <a:solidFill>
                  <a:srgbClr val="BB562C"/>
                </a:solidFill>
                <a:cs typeface="+mn-lt"/>
              </a:rPr>
              <a:t>More  </a:t>
            </a:r>
            <a:r>
              <a:rPr sz="2200" spc="-35" dirty="0">
                <a:solidFill>
                  <a:srgbClr val="BB562C"/>
                </a:solidFill>
                <a:cs typeface="+mn-lt"/>
              </a:rPr>
              <a:t>data </a:t>
            </a:r>
            <a:r>
              <a:rPr sz="2200" spc="-5" dirty="0">
                <a:solidFill>
                  <a:srgbClr val="BB562C"/>
                </a:solidFill>
                <a:cs typeface="+mn-lt"/>
              </a:rPr>
              <a:t>is </a:t>
            </a:r>
            <a:r>
              <a:rPr sz="2200" spc="-15" dirty="0">
                <a:solidFill>
                  <a:srgbClr val="BB562C"/>
                </a:solidFill>
                <a:cs typeface="+mn-lt"/>
              </a:rPr>
              <a:t>needed </a:t>
            </a:r>
            <a:r>
              <a:rPr sz="2200" spc="-35" dirty="0">
                <a:solidFill>
                  <a:srgbClr val="BB562C"/>
                </a:solidFill>
                <a:cs typeface="+mn-lt"/>
              </a:rPr>
              <a:t>for </a:t>
            </a:r>
            <a:r>
              <a:rPr sz="2200" spc="-40" dirty="0">
                <a:solidFill>
                  <a:srgbClr val="BB562C"/>
                </a:solidFill>
                <a:cs typeface="+mn-lt"/>
              </a:rPr>
              <a:t>better </a:t>
            </a:r>
            <a:r>
              <a:rPr sz="2200" spc="-5" dirty="0">
                <a:solidFill>
                  <a:srgbClr val="BB562C"/>
                </a:solidFill>
                <a:cs typeface="+mn-lt"/>
              </a:rPr>
              <a:t>model </a:t>
            </a:r>
            <a:r>
              <a:rPr sz="2200" spc="-20" dirty="0">
                <a:solidFill>
                  <a:srgbClr val="BB562C"/>
                </a:solidFill>
                <a:cs typeface="+mn-lt"/>
              </a:rPr>
              <a:t>determination </a:t>
            </a:r>
            <a:r>
              <a:rPr sz="2200" spc="-5" dirty="0">
                <a:solidFill>
                  <a:srgbClr val="BB562C"/>
                </a:solidFill>
                <a:cs typeface="+mn-lt"/>
              </a:rPr>
              <a:t>and</a:t>
            </a:r>
            <a:r>
              <a:rPr sz="2200" spc="204" dirty="0">
                <a:solidFill>
                  <a:srgbClr val="BB562C"/>
                </a:solidFill>
                <a:cs typeface="+mn-lt"/>
              </a:rPr>
              <a:t> </a:t>
            </a:r>
            <a:r>
              <a:rPr sz="2200" spc="-50" dirty="0">
                <a:solidFill>
                  <a:srgbClr val="BB562C"/>
                </a:solidFill>
                <a:cs typeface="+mn-lt"/>
              </a:rPr>
              <a:t>accuracy.</a:t>
            </a:r>
            <a:endParaRPr sz="2200">
              <a:cs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516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noninclusively.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  <a:endParaRPr spc="-320"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404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each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outcome.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time.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most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landing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intended.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one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has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flight.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  <a:endParaRPr spc="-434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685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15600  kg.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variety.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with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used.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  <a:endParaRPr spc="-455"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97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ship.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occurrences.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517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inclusively.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2700" marR="464185">
              <a:lnSpc>
                <a:spcPct val="920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ship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pad 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landings.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period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  <a:endParaRPr u="heavy" spc="-30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103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US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very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near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ocean.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  <a:endParaRPr u="heavy" spc="-2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0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can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failed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landings.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  <a:endParaRPr u="heavy" spc="-26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5918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also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areas.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  <a:endParaRPr spc="-145" dirty="0"/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7802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libri" panose="020F0502020204030204" charset="0"/>
                <a:cs typeface="Calibri" panose="020F0502020204030204" charset="0"/>
              </a:rPr>
              <a:t>Background:</a:t>
            </a:r>
            <a:endParaRPr sz="3000">
              <a:latin typeface="Calibri" panose="020F0502020204030204" charset="0"/>
              <a:cs typeface="Calibri" panose="020F0502020204030204" charset="0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Here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USD)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part </a:t>
            </a:r>
            <a:r>
              <a:rPr sz="220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1)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X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5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 panose="020B0604020202020204"/>
              <a:buChar char="•"/>
            </a:pPr>
            <a:endParaRPr sz="3350">
              <a:latin typeface="Calibri" panose="020F0502020204030204" charset="0"/>
              <a:cs typeface="Calibri" panose="020F0502020204030204" charset="0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libri" panose="020F0502020204030204" charset="0"/>
                <a:cs typeface="Calibri" panose="020F0502020204030204" charset="0"/>
              </a:rPr>
              <a:t>Problem:</a:t>
            </a:r>
            <a:endParaRPr sz="3000">
              <a:latin typeface="Calibri" panose="020F0502020204030204" charset="0"/>
              <a:cs typeface="Calibri" panose="020F0502020204030204" charset="0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recovery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  <a:endParaRPr u="heavy" spc="-38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06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have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name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has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may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coast.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  <a:endParaRPr u="heavy" spc="-32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with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landings.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70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  <a:endParaRPr u="heavy" spc="-33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0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from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kg.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  <a:endParaRPr spc="-42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DECISION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KNN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3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1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18.</a:t>
            </a:r>
            <a:endParaRPr sz="160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runs.</a:t>
            </a:r>
            <a:endParaRPr sz="160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model.</a:t>
            </a:r>
            <a:endParaRPr sz="16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8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3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landing.</a:t>
            </a:r>
            <a:endParaRPr sz="160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landing.</a:t>
            </a:r>
            <a:endParaRPr sz="1600">
              <a:latin typeface="Calibri" panose="020F0502020204030204" charset="0"/>
              <a:cs typeface="Calibri" panose="020F0502020204030204" charset="0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landings.</a:t>
            </a:r>
            <a:endParaRPr sz="16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 panose="020F0502020204030204" charset="0"/>
                <a:cs typeface="Calibri" panose="020F0502020204030204" charset="0"/>
              </a:rPr>
              <a:t>Correct predictions are  </a:t>
            </a:r>
            <a:r>
              <a:rPr sz="1800" spc="-5" dirty="0">
                <a:latin typeface="Calibri" panose="020F0502020204030204" charset="0"/>
                <a:cs typeface="Calibri" panose="020F0502020204030204" charset="0"/>
              </a:rPr>
              <a:t>on </a:t>
            </a:r>
            <a:r>
              <a:rPr sz="1800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1800" spc="-10" dirty="0">
                <a:latin typeface="Calibri" panose="020F0502020204030204" charset="0"/>
                <a:cs typeface="Calibri" panose="020F0502020204030204" charset="0"/>
              </a:rPr>
              <a:t>diagonal </a:t>
            </a:r>
            <a:r>
              <a:rPr sz="1800" spc="-20" dirty="0">
                <a:latin typeface="Calibri" panose="020F0502020204030204" charset="0"/>
                <a:cs typeface="Calibri" panose="020F0502020204030204" charset="0"/>
              </a:rPr>
              <a:t>from </a:t>
            </a:r>
            <a:r>
              <a:rPr sz="1800" spc="-15" dirty="0">
                <a:latin typeface="Calibri" panose="020F0502020204030204" charset="0"/>
                <a:cs typeface="Calibri" panose="020F0502020204030204" charset="0"/>
              </a:rPr>
              <a:t>top  </a:t>
            </a:r>
            <a:r>
              <a:rPr sz="1800" spc="-5" dirty="0">
                <a:latin typeface="Calibri" panose="020F0502020204030204" charset="0"/>
                <a:cs typeface="Calibri" panose="020F0502020204030204" charset="0"/>
              </a:rPr>
              <a:t>left </a:t>
            </a:r>
            <a:r>
              <a:rPr sz="1800" spc="-15" dirty="0"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1800" spc="-20" dirty="0">
                <a:latin typeface="Calibri" panose="020F0502020204030204" charset="0"/>
                <a:cs typeface="Calibri" panose="020F0502020204030204" charset="0"/>
              </a:rPr>
              <a:t>bottom</a:t>
            </a:r>
            <a:r>
              <a:rPr sz="1800" spc="-8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5" dirty="0">
                <a:latin typeface="Calibri" panose="020F0502020204030204" charset="0"/>
                <a:cs typeface="Calibri" panose="020F0502020204030204" charset="0"/>
              </a:rPr>
              <a:t>right.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  <a:endParaRPr spc="-6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71983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SpaceX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USD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95580" indent="-183515">
              <a:lnSpc>
                <a:spcPct val="100000"/>
              </a:lnSpc>
              <a:spcBef>
                <a:spcPts val="41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from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page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database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visualization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with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83%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have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not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best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accuracy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  <a:endParaRPr spc="-6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6195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url:</a:t>
            </a:r>
            <a:endParaRPr sz="2000" dirty="0">
              <a:latin typeface="Bahnschrift Condensed" panose="020B0502040204020203" pitchFamily="34" charset="0"/>
              <a:cs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750" u="sng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https://github.com/Prajwal111299/Predicting-Successful-Stage-1-Recovery-for-SpaceY</a:t>
            </a:r>
            <a:endParaRPr sz="1750" u="sng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Bahnschrift Condensed" panose="020B0502040204020203" pitchFamily="34" charset="0"/>
              <a:cs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Bahnschrift Condensed" panose="020B0502040204020203" pitchFamily="34" charset="0"/>
              <a:cs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Bahnschrift Condensed" panose="020B0502040204020203" pitchFamily="34" charset="0"/>
              <a:cs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Bahnschrift Condensed" panose="020B0502040204020203" pitchFamily="34" charset="0"/>
              <a:cs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Bahnschrift Condensed" panose="020B0502040204020203" pitchFamily="34" charset="0"/>
              <a:cs typeface="Bahnschrift Condensed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Bahnschrift Condensed" panose="020B0502040204020203" pitchFamily="34" charset="0"/>
              <a:cs typeface="Bahnschrift Condensed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:</a:t>
            </a:r>
            <a:endParaRPr sz="2000" dirty="0">
              <a:latin typeface="Bahnschrift Condensed" panose="020B0502040204020203" pitchFamily="34" charset="0"/>
              <a:cs typeface="Bahnschrift Condensed" panose="020B0502040204020203" pitchFamily="34" charset="0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 panose="020B0502040204020203" pitchFamily="34" charset="0"/>
                <a:cs typeface="Bahnschrift Condensed" panose="020B0502040204020203" pitchFamily="34" charset="0"/>
              </a:rPr>
              <a:t>, Yan Luo</a:t>
            </a:r>
            <a:endParaRPr sz="2000" u="heavy" spc="-20" dirty="0">
              <a:solidFill>
                <a:schemeClr val="accent1"/>
              </a:solidFill>
              <a:uFill>
                <a:solidFill>
                  <a:srgbClr val="2996E1"/>
                </a:solidFill>
              </a:uFill>
              <a:latin typeface="Bahnschrift Condensed" panose="020B0502040204020203" pitchFamily="34" charset="0"/>
              <a:cs typeface="Bahnschrift Condensed" panose="020B0502040204020203" pitchFamily="34" charset="0"/>
              <a:hlinkClick r:id="rId1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699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methodology: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page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wrangling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otherwise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SQL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Dash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models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libri" panose="020F0502020204030204" charset="0"/>
                <a:cs typeface="Calibri" panose="020F0502020204030204" charset="0"/>
              </a:rPr>
              <a:t>GridSearchCV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Methodology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VISUALIZATION,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  <a:endParaRPr spc="-275" dirty="0"/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3888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from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entry.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from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webscraping.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charset="0"/>
                <a:cs typeface="Calibri" panose="020F0502020204030204" charset="0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charset="0"/>
                <a:cs typeface="Calibri" panose="020F0502020204030204" charset="0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charset="0"/>
                <a:cs typeface="Calibri" panose="020F0502020204030204" charset="0"/>
              </a:rPr>
              <a:t>Columns: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GridFins,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Latitude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charset="0"/>
                <a:cs typeface="Calibri" panose="020F0502020204030204" charset="0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charset="0"/>
                <a:cs typeface="Calibri" panose="020F0502020204030204" charset="0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 charset="0"/>
                <a:cs typeface="Calibri" panose="020F0502020204030204" charset="0"/>
              </a:rPr>
              <a:t>Columns: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Time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API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5656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X  APIs)</a:t>
            </a:r>
            <a:endParaRPr sz="15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011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20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file </a:t>
            </a:r>
            <a:r>
              <a:rPr sz="15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Data)</a:t>
            </a:r>
            <a:endParaRPr sz="15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5656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40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data</a:t>
            </a:r>
            <a:endParaRPr sz="15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5656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Cast </a:t>
            </a:r>
            <a:r>
              <a:rPr sz="15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15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DataFrame</a:t>
            </a:r>
            <a:endParaRPr sz="15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699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9  launches</a:t>
            </a:r>
            <a:endParaRPr sz="15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616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mean</a:t>
            </a:r>
            <a:endParaRPr sz="15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Scraping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57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Wikipedia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html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57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BeautifulSoup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Parser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738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table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5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dictionary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397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20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dictionary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548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60"/>
              </a:spcBef>
            </a:pPr>
            <a:r>
              <a:rPr sz="22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DataFrame</a:t>
            </a:r>
            <a:endParaRPr sz="22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13975</Words>
  <Application>WPS Presentation</Application>
  <PresentationFormat>Widescreen</PresentationFormat>
  <Paragraphs>447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3" baseType="lpstr">
      <vt:lpstr>Arial</vt:lpstr>
      <vt:lpstr>SimSun</vt:lpstr>
      <vt:lpstr>Wingdings</vt:lpstr>
      <vt:lpstr>Arial</vt:lpstr>
      <vt:lpstr>Carlito</vt:lpstr>
      <vt:lpstr>Segoe Print</vt:lpstr>
      <vt:lpstr>Bahnschrift Light SemiCondensed</vt:lpstr>
      <vt:lpstr>Calibri</vt:lpstr>
      <vt:lpstr>Microsoft YaHei</vt:lpstr>
      <vt:lpstr>Arial Unicode MS</vt:lpstr>
      <vt:lpstr>Bahnschrift Condensed</vt:lpstr>
      <vt:lpstr>Arial Black</vt:lpstr>
      <vt:lpstr>Sitka Subheading Semibold</vt:lpstr>
      <vt:lpstr>Bahnschrift</vt:lpstr>
      <vt:lpstr>Times New Roman</vt:lpstr>
      <vt:lpstr>Office Theme</vt:lpstr>
      <vt:lpstr>PowerPoint 演示文稿</vt:lpstr>
      <vt:lpstr>Outline	</vt:lpstr>
      <vt:lpstr>Executive Summary	</vt:lpstr>
      <vt:lpstr>Introduction</vt:lpstr>
      <vt:lpstr>Methodology	</vt:lpstr>
      <vt:lpstr>PowerPoint 演示文稿</vt:lpstr>
      <vt:lpstr>Data Collection Overview</vt:lpstr>
      <vt:lpstr>Filter data to only  include Falcon 9  launches</vt:lpstr>
      <vt:lpstr>PowerPoint 演示文稿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	</vt:lpstr>
      <vt:lpstr>PowerPoint 演示文稿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演示文稿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	</vt:lpstr>
      <vt:lpstr>Color-Coded Launch Markers	</vt:lpstr>
      <vt:lpstr>Key Location Proximities	</vt:lpstr>
      <vt:lpstr>Build a Dashboard with  Plotly Dash</vt:lpstr>
      <vt:lpstr>Successful Launches Across Launch Sites	</vt:lpstr>
      <vt:lpstr>Highest Success Rate Launch Site	</vt:lpstr>
      <vt:lpstr>Payload Mass vs. Success vs. Booster  Version Category	</vt:lpstr>
      <vt:lpstr>PowerPoint 演示文稿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prajw</cp:lastModifiedBy>
  <cp:revision>6</cp:revision>
  <dcterms:created xsi:type="dcterms:W3CDTF">2021-08-26T16:53:00Z</dcterms:created>
  <dcterms:modified xsi:type="dcterms:W3CDTF">2023-10-04T10:44:16Z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2021-08-25T21:30:00Z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2021-08-25T21:30:00Z</vt:filetime>
  </property>
  <property fmtid="{D5CDD505-2E9C-101B-9397-08002B2CF9AE}" pid="5" name="ICV">
    <vt:lpwstr>E125DA57AA4D4A31923D02B1CA9FB099</vt:lpwstr>
  </property>
  <property fmtid="{D5CDD505-2E9C-101B-9397-08002B2CF9AE}" pid="6" name="KSOProductBuildVer">
    <vt:lpwstr>1033-12.2.0.13215</vt:lpwstr>
  </property>
</Properties>
</file>