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6" r:id="rId1"/>
  </p:sldMasterIdLst>
  <p:sldIdLst>
    <p:sldId id="256" r:id="rId2"/>
    <p:sldId id="257" r:id="rId3"/>
    <p:sldId id="265" r:id="rId4"/>
    <p:sldId id="258" r:id="rId5"/>
    <p:sldId id="266" r:id="rId6"/>
    <p:sldId id="259" r:id="rId7"/>
    <p:sldId id="260" r:id="rId8"/>
    <p:sldId id="261" r:id="rId9"/>
    <p:sldId id="262" r:id="rId10"/>
    <p:sldId id="267" r:id="rId11"/>
    <p:sldId id="268" r:id="rId12"/>
    <p:sldId id="263" r:id="rId13"/>
    <p:sldId id="264" r:id="rId14"/>
    <p:sldId id="269"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3306883-0324-4FFC-9C7E-60F91A0EA161}">
          <p14:sldIdLst>
            <p14:sldId id="256"/>
            <p14:sldId id="257"/>
            <p14:sldId id="265"/>
            <p14:sldId id="258"/>
            <p14:sldId id="266"/>
            <p14:sldId id="259"/>
            <p14:sldId id="260"/>
            <p14:sldId id="261"/>
            <p14:sldId id="262"/>
            <p14:sldId id="267"/>
            <p14:sldId id="268"/>
            <p14:sldId id="263"/>
            <p14:sldId id="264"/>
            <p14:sldId id="269"/>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44" y="5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3" name="Group 42"/>
          <p:cNvGrpSpPr/>
          <p:nvPr/>
        </p:nvGrpSpPr>
        <p:grpSpPr>
          <a:xfrm>
            <a:off x="-382404" y="0"/>
            <a:ext cx="9932332" cy="68580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4649096" y="-21511"/>
            <a:ext cx="35052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733365" y="2708476"/>
            <a:ext cx="3313355" cy="1702160"/>
          </a:xfrm>
        </p:spPr>
        <p:txBody>
          <a:bodyPr>
            <a:normAutofit/>
          </a:bodyPr>
          <a:lstStyle>
            <a:lvl1pPr>
              <a:defRPr sz="3600"/>
            </a:lvl1pPr>
          </a:lstStyle>
          <a:p>
            <a:r>
              <a:rPr lang="en-US" smtClean="0"/>
              <a:t>Click to edit Master title style</a:t>
            </a:r>
            <a:endParaRPr lang="en-US" dirty="0"/>
          </a:p>
        </p:txBody>
      </p:sp>
      <p:sp>
        <p:nvSpPr>
          <p:cNvPr id="3" name="Subtitle 2"/>
          <p:cNvSpPr>
            <a:spLocks noGrp="1"/>
          </p:cNvSpPr>
          <p:nvPr>
            <p:ph type="subTitle" idx="1"/>
          </p:nvPr>
        </p:nvSpPr>
        <p:spPr>
          <a:xfrm>
            <a:off x="4733365" y="4421080"/>
            <a:ext cx="3309803" cy="1260629"/>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4738744" y="1516828"/>
            <a:ext cx="2133600" cy="750981"/>
          </a:xfrm>
        </p:spPr>
        <p:txBody>
          <a:bodyPr anchor="b"/>
          <a:lstStyle>
            <a:lvl1pPr algn="l">
              <a:defRPr sz="2400"/>
            </a:lvl1pPr>
          </a:lstStyle>
          <a:p>
            <a:fld id="{84AF0E0F-E8C8-4ED7-B7F5-23549F345232}" type="datetimeFigureOut">
              <a:rPr lang="en-US" smtClean="0"/>
              <a:t>6/2/2021</a:t>
            </a:fld>
            <a:endParaRPr lang="en-US"/>
          </a:p>
        </p:txBody>
      </p:sp>
      <p:sp>
        <p:nvSpPr>
          <p:cNvPr id="50" name="Rectangle 49"/>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a:xfrm>
            <a:off x="5303520" y="5719966"/>
            <a:ext cx="2831592" cy="365125"/>
          </a:xfrm>
        </p:spPr>
        <p:txBody>
          <a:bodyPr>
            <a:normAutofit/>
          </a:bodyPr>
          <a:lstStyle>
            <a:lvl1pPr>
              <a:defRPr>
                <a:solidFill>
                  <a:schemeClr val="accent1"/>
                </a:solidFill>
              </a:defRPr>
            </a:lvl1pPr>
          </a:lstStyle>
          <a:p>
            <a:endParaRPr lang="en-US"/>
          </a:p>
        </p:txBody>
      </p:sp>
      <p:sp>
        <p:nvSpPr>
          <p:cNvPr id="6" name="Slide Number Placeholder 5"/>
          <p:cNvSpPr>
            <a:spLocks noGrp="1"/>
          </p:cNvSpPr>
          <p:nvPr>
            <p:ph type="sldNum" sz="quarter" idx="12"/>
          </p:nvPr>
        </p:nvSpPr>
        <p:spPr>
          <a:xfrm>
            <a:off x="4649096" y="5719966"/>
            <a:ext cx="643666" cy="365125"/>
          </a:xfrm>
        </p:spPr>
        <p:txBody>
          <a:bodyPr/>
          <a:lstStyle>
            <a:lvl1pPr>
              <a:defRPr>
                <a:solidFill>
                  <a:schemeClr val="accent1"/>
                </a:solidFill>
              </a:defRPr>
            </a:lvl1pPr>
          </a:lstStyle>
          <a:p>
            <a:fld id="{3B585DCB-AF9D-4D6B-8316-19B2E71780E0}" type="slidenum">
              <a:rPr lang="en-US" smtClean="0"/>
              <a:t>‹#›</a:t>
            </a:fld>
            <a:endParaRPr lang="en-US"/>
          </a:p>
        </p:txBody>
      </p:sp>
      <p:sp>
        <p:nvSpPr>
          <p:cNvPr id="89" name="Rectangle 88"/>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4AF0E0F-E8C8-4ED7-B7F5-23549F345232}" type="datetimeFigureOut">
              <a:rPr lang="en-US" smtClean="0"/>
              <a:t>6/2/2021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585DCB-AF9D-4D6B-8316-19B2E71780E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30147"/>
            <a:ext cx="1484453" cy="4780344"/>
          </a:xfrm>
        </p:spPr>
        <p:txBody>
          <a:bodyPr vert="eaVert" anchor="ctr"/>
          <a:lstStyle/>
          <a:p>
            <a:r>
              <a:rPr lang="en-US" smtClean="0"/>
              <a:t>Click to edit Master title style</a:t>
            </a:r>
            <a:endParaRPr lang="en-US"/>
          </a:p>
        </p:txBody>
      </p:sp>
      <p:sp>
        <p:nvSpPr>
          <p:cNvPr id="3" name="Vertical Text Placeholder 2"/>
          <p:cNvSpPr>
            <a:spLocks noGrp="1"/>
          </p:cNvSpPr>
          <p:nvPr>
            <p:ph type="body" orient="vert" idx="1"/>
          </p:nvPr>
        </p:nvSpPr>
        <p:spPr>
          <a:xfrm>
            <a:off x="1053296" y="1030147"/>
            <a:ext cx="5423704" cy="47803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4AF0E0F-E8C8-4ED7-B7F5-23549F345232}" type="datetimeFigureOut">
              <a:rPr lang="en-US" smtClean="0"/>
              <a:t>6/2/2021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585DCB-AF9D-4D6B-8316-19B2E71780E0}"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4AF0E0F-E8C8-4ED7-B7F5-23549F345232}" type="datetimeFigureOut">
              <a:rPr lang="en-US" smtClean="0"/>
              <a:t>6/2/2021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585DCB-AF9D-4D6B-8316-19B2E71780E0}"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58645" y="2900829"/>
            <a:ext cx="6637468" cy="1362075"/>
          </a:xfrm>
        </p:spPr>
        <p:txBody>
          <a:bodyPr anchor="b"/>
          <a:lstStyle>
            <a:lvl1pPr algn="l">
              <a:defRPr sz="4000" b="0"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258645" y="4267200"/>
            <a:ext cx="6637467" cy="1520413"/>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4AF0E0F-E8C8-4ED7-B7F5-23549F345232}" type="datetimeFigureOut">
              <a:rPr lang="en-US" smtClean="0"/>
              <a:t>6/2/2021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585DCB-AF9D-4D6B-8316-19B2E71780E0}"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84AF0E0F-E8C8-4ED7-B7F5-23549F345232}" type="datetimeFigureOut">
              <a:rPr lang="en-US" smtClean="0"/>
              <a:t>6/2/2021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585DCB-AF9D-4D6B-8316-19B2E71780E0}" type="slidenum">
              <a:rPr lang="en-US" smtClean="0"/>
              <a:t>‹#›</a:t>
            </a:fld>
            <a:endParaRPr lang="en-US"/>
          </a:p>
        </p:txBody>
      </p:sp>
      <p:sp>
        <p:nvSpPr>
          <p:cNvPr id="9" name="Content Placeholder 8"/>
          <p:cNvSpPr>
            <a:spLocks noGrp="1"/>
          </p:cNvSpPr>
          <p:nvPr>
            <p:ph sz="quarter" idx="13"/>
          </p:nvPr>
        </p:nvSpPr>
        <p:spPr>
          <a:xfrm>
            <a:off x="1042416" y="2313432"/>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14"/>
          </p:nvPr>
        </p:nvSpPr>
        <p:spPr>
          <a:xfrm>
            <a:off x="4645152" y="2313431"/>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412111" y="2316009"/>
            <a:ext cx="3057148"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41721"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11837" y="2316010"/>
            <a:ext cx="3055717"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152"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4AF0E0F-E8C8-4ED7-B7F5-23549F345232}" type="datetimeFigureOut">
              <a:rPr lang="en-US" smtClean="0"/>
              <a:t>6/2/2021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B585DCB-AF9D-4D6B-8316-19B2E71780E0}"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4AF0E0F-E8C8-4ED7-B7F5-23549F345232}" type="datetimeFigureOut">
              <a:rPr lang="en-US" smtClean="0"/>
              <a:t>6/2/2021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B585DCB-AF9D-4D6B-8316-19B2E71780E0}"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AF0E0F-E8C8-4ED7-B7F5-23549F345232}" type="datetimeFigureOut">
              <a:rPr lang="en-US" smtClean="0"/>
              <a:t>6/2/2021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B585DCB-AF9D-4D6B-8316-19B2E71780E0}"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84AF0E0F-E8C8-4ED7-B7F5-23549F345232}" type="datetimeFigureOut">
              <a:rPr lang="en-US" smtClean="0"/>
              <a:t>6/2/2021</a:t>
            </a:fld>
            <a:endParaRPr lang="en-US"/>
          </a:p>
        </p:txBody>
      </p:sp>
      <p:sp>
        <p:nvSpPr>
          <p:cNvPr id="7" name="Slide Number Placeholder 6"/>
          <p:cNvSpPr>
            <a:spLocks noGrp="1"/>
          </p:cNvSpPr>
          <p:nvPr>
            <p:ph type="sldNum" sz="quarter" idx="12"/>
          </p:nvPr>
        </p:nvSpPr>
        <p:spPr/>
        <p:txBody>
          <a:bodyPr/>
          <a:lstStyle/>
          <a:p>
            <a:fld id="{3B585DCB-AF9D-4D6B-8316-19B2E71780E0}" type="slidenum">
              <a:rPr lang="en-US" smtClean="0"/>
              <a:t>‹#›</a:t>
            </a:fld>
            <a:endParaRPr lang="en-US"/>
          </a:p>
        </p:txBody>
      </p:sp>
      <p:sp>
        <p:nvSpPr>
          <p:cNvPr id="58" name="Rectangle 57"/>
          <p:cNvSpPr/>
          <p:nvPr/>
        </p:nvSpPr>
        <p:spPr>
          <a:xfrm>
            <a:off x="905571" y="601883"/>
            <a:ext cx="3562257"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145894" y="856527"/>
            <a:ext cx="3090440"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1" name="Rectangle 60"/>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US"/>
          </a:p>
        </p:txBody>
      </p:sp>
      <p:sp>
        <p:nvSpPr>
          <p:cNvPr id="2" name="Title 1"/>
          <p:cNvSpPr>
            <a:spLocks noGrp="1"/>
          </p:cNvSpPr>
          <p:nvPr>
            <p:ph type="title"/>
          </p:nvPr>
        </p:nvSpPr>
        <p:spPr>
          <a:xfrm>
            <a:off x="4739833" y="2657434"/>
            <a:ext cx="3304572" cy="1463153"/>
          </a:xfrm>
        </p:spPr>
        <p:txBody>
          <a:bodyPr anchor="b">
            <a:normAutofit/>
          </a:bodyPr>
          <a:lstStyle>
            <a:lvl1pPr algn="l">
              <a:defRPr sz="2800" b="0"/>
            </a:lvl1pPr>
          </a:lstStyle>
          <a:p>
            <a:r>
              <a:rPr lang="en-US" smtClean="0"/>
              <a:t>Click to edit Master title style</a:t>
            </a:r>
            <a:endParaRPr lang="en-US"/>
          </a:p>
        </p:txBody>
      </p:sp>
      <p:sp>
        <p:nvSpPr>
          <p:cNvPr id="4" name="Text Placeholder 3"/>
          <p:cNvSpPr>
            <a:spLocks noGrp="1"/>
          </p:cNvSpPr>
          <p:nvPr>
            <p:ph type="body" sz="half" idx="2"/>
          </p:nvPr>
        </p:nvSpPr>
        <p:spPr>
          <a:xfrm>
            <a:off x="4736592" y="4136994"/>
            <a:ext cx="3298784" cy="1517904"/>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4" name="Rectangle 93"/>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905571" y="601883"/>
            <a:ext cx="3562257"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34424" y="2660904"/>
            <a:ext cx="3300984" cy="1463040"/>
          </a:xfrm>
        </p:spPr>
        <p:txBody>
          <a:bodyPr anchor="b">
            <a:normAutofit/>
          </a:bodyPr>
          <a:lstStyle>
            <a:lvl1pPr algn="l">
              <a:defRPr sz="2800" b="0"/>
            </a:lvl1pPr>
          </a:lstStyle>
          <a:p>
            <a:r>
              <a:rPr lang="en-US" smtClean="0"/>
              <a:t>Click to edit Master title style</a:t>
            </a:r>
            <a:endParaRPr lang="en-US"/>
          </a:p>
        </p:txBody>
      </p:sp>
      <p:sp>
        <p:nvSpPr>
          <p:cNvPr id="3" name="Picture Placeholder 2"/>
          <p:cNvSpPr>
            <a:spLocks noGrp="1"/>
          </p:cNvSpPr>
          <p:nvPr>
            <p:ph type="pic" idx="1"/>
          </p:nvPr>
        </p:nvSpPr>
        <p:spPr>
          <a:xfrm>
            <a:off x="1005208" y="693795"/>
            <a:ext cx="3359623" cy="5468112"/>
          </a:xfrm>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734630" y="4133088"/>
            <a:ext cx="3300573" cy="151956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AF0E0F-E8C8-4ED7-B7F5-23549F345232}" type="datetimeFigureOut">
              <a:rPr lang="en-US" smtClean="0"/>
              <a:t>6/2/2021</a:t>
            </a:fld>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US"/>
          </a:p>
        </p:txBody>
      </p:sp>
      <p:sp>
        <p:nvSpPr>
          <p:cNvPr id="7" name="Slide Number Placeholder 6"/>
          <p:cNvSpPr>
            <a:spLocks noGrp="1"/>
          </p:cNvSpPr>
          <p:nvPr>
            <p:ph type="sldNum" sz="quarter" idx="12"/>
          </p:nvPr>
        </p:nvSpPr>
        <p:spPr/>
        <p:txBody>
          <a:bodyPr/>
          <a:lstStyle/>
          <a:p>
            <a:fld id="{3B585DCB-AF9D-4D6B-8316-19B2E71780E0}"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42" name="Group 41"/>
          <p:cNvGrpSpPr/>
          <p:nvPr/>
        </p:nvGrpSpPr>
        <p:grpSpPr>
          <a:xfrm>
            <a:off x="-304800" y="0"/>
            <a:ext cx="9932332" cy="68580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Rectangle 65"/>
          <p:cNvSpPr/>
          <p:nvPr/>
        </p:nvSpPr>
        <p:spPr>
          <a:xfrm>
            <a:off x="457200" y="333487"/>
            <a:ext cx="82296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4561242" y="-21511"/>
            <a:ext cx="3679116" cy="699244"/>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043490" y="1027664"/>
            <a:ext cx="7024744" cy="11430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43492" y="2323652"/>
            <a:ext cx="6777317" cy="350897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997388" y="224492"/>
            <a:ext cx="2133600" cy="365125"/>
          </a:xfrm>
          <a:prstGeom prst="rect">
            <a:avLst/>
          </a:prstGeom>
        </p:spPr>
        <p:txBody>
          <a:bodyPr vert="horz" lIns="91440" tIns="45720" rIns="91440" bIns="45720" rtlCol="0" anchor="ctr"/>
          <a:lstStyle>
            <a:lvl1pPr algn="r">
              <a:defRPr sz="1200">
                <a:solidFill>
                  <a:srgbClr val="FEFEFE"/>
                </a:solidFill>
              </a:defRPr>
            </a:lvl1pPr>
          </a:lstStyle>
          <a:p>
            <a:fld id="{84AF0E0F-E8C8-4ED7-B7F5-23549F345232}" type="datetimeFigureOut">
              <a:rPr lang="en-US" smtClean="0"/>
              <a:t>6/2/2021</a:t>
            </a:fld>
            <a:endParaRPr lang="en-US"/>
          </a:p>
        </p:txBody>
      </p:sp>
      <p:sp>
        <p:nvSpPr>
          <p:cNvPr id="5" name="Footer Placeholder 4"/>
          <p:cNvSpPr>
            <a:spLocks noGrp="1"/>
          </p:cNvSpPr>
          <p:nvPr>
            <p:ph type="ftr" sz="quarter" idx="3"/>
          </p:nvPr>
        </p:nvSpPr>
        <p:spPr>
          <a:xfrm>
            <a:off x="4641448" y="5852160"/>
            <a:ext cx="3502152" cy="365125"/>
          </a:xfrm>
          <a:prstGeom prst="rect">
            <a:avLst/>
          </a:prstGeom>
        </p:spPr>
        <p:txBody>
          <a:bodyPr vert="horz" lIns="91440" tIns="45720" rIns="91440" bIns="45720" rtlCol="0" anchor="ctr"/>
          <a:lstStyle>
            <a:lvl1pPr algn="r">
              <a:defRPr sz="1200">
                <a:solidFill>
                  <a:schemeClr val="accent1"/>
                </a:solidFill>
              </a:defRPr>
            </a:lvl1pPr>
          </a:lstStyle>
          <a:p>
            <a:endParaRPr lang="en-US"/>
          </a:p>
        </p:txBody>
      </p:sp>
      <p:sp>
        <p:nvSpPr>
          <p:cNvPr id="6" name="Slide Number Placeholder 5"/>
          <p:cNvSpPr>
            <a:spLocks noGrp="1"/>
          </p:cNvSpPr>
          <p:nvPr>
            <p:ph type="sldNum" sz="quarter" idx="4"/>
          </p:nvPr>
        </p:nvSpPr>
        <p:spPr>
          <a:xfrm>
            <a:off x="4649096" y="224491"/>
            <a:ext cx="1332156" cy="365125"/>
          </a:xfrm>
          <a:prstGeom prst="rect">
            <a:avLst/>
          </a:prstGeom>
        </p:spPr>
        <p:txBody>
          <a:bodyPr vert="horz" lIns="91440" tIns="45720" rIns="91440" bIns="45720" rtlCol="0" anchor="ctr"/>
          <a:lstStyle>
            <a:lvl1pPr algn="l">
              <a:defRPr sz="1200">
                <a:solidFill>
                  <a:srgbClr val="FEFEFE"/>
                </a:solidFill>
              </a:defRPr>
            </a:lvl1pPr>
          </a:lstStyle>
          <a:p>
            <a:fld id="{3B585DCB-AF9D-4D6B-8316-19B2E71780E0}"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877" r:id="rId1"/>
    <p:sldLayoutId id="2147483878" r:id="rId2"/>
    <p:sldLayoutId id="2147483879" r:id="rId3"/>
    <p:sldLayoutId id="2147483880" r:id="rId4"/>
    <p:sldLayoutId id="2147483881" r:id="rId5"/>
    <p:sldLayoutId id="2147483882" r:id="rId6"/>
    <p:sldLayoutId id="2147483883" r:id="rId7"/>
    <p:sldLayoutId id="2147483884" r:id="rId8"/>
    <p:sldLayoutId id="2147483885" r:id="rId9"/>
    <p:sldLayoutId id="2147483886" r:id="rId10"/>
    <p:sldLayoutId id="2147483887" r:id="rId11"/>
  </p:sldLayoutIdLst>
  <p:txStyles>
    <p:title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rtf-os-pedagogy.netlify.app/"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normAutofit fontScale="90000"/>
          </a:bodyPr>
          <a:lstStyle/>
          <a:p>
            <a:r>
              <a:rPr lang="en-US" sz="2800" b="1" dirty="0" smtClean="0">
                <a:solidFill>
                  <a:schemeClr val="tx2">
                    <a:lumMod val="50000"/>
                  </a:schemeClr>
                </a:solidFill>
                <a:latin typeface="Euphemia" pitchFamily="34" charset="0"/>
              </a:rPr>
              <a:t/>
            </a:r>
            <a:br>
              <a:rPr lang="en-US" sz="2800" b="1" dirty="0" smtClean="0">
                <a:solidFill>
                  <a:schemeClr val="tx2">
                    <a:lumMod val="50000"/>
                  </a:schemeClr>
                </a:solidFill>
                <a:latin typeface="Euphemia" pitchFamily="34" charset="0"/>
              </a:rPr>
            </a:br>
            <a:r>
              <a:rPr lang="en-US" sz="2800" b="1" dirty="0" smtClean="0">
                <a:solidFill>
                  <a:schemeClr val="tx2">
                    <a:lumMod val="50000"/>
                  </a:schemeClr>
                </a:solidFill>
                <a:latin typeface="Euphemia" pitchFamily="34" charset="0"/>
              </a:rPr>
              <a:t>TOPIC:</a:t>
            </a:r>
            <a:br>
              <a:rPr lang="en-US" sz="2800" b="1" dirty="0" smtClean="0">
                <a:solidFill>
                  <a:schemeClr val="tx2">
                    <a:lumMod val="50000"/>
                  </a:schemeClr>
                </a:solidFill>
                <a:latin typeface="Euphemia" pitchFamily="34" charset="0"/>
              </a:rPr>
            </a:br>
            <a:r>
              <a:rPr lang="en-US" sz="2800" b="1" dirty="0" smtClean="0">
                <a:solidFill>
                  <a:schemeClr val="tx2">
                    <a:lumMod val="50000"/>
                  </a:schemeClr>
                </a:solidFill>
                <a:latin typeface="Euphemia" pitchFamily="34" charset="0"/>
              </a:rPr>
              <a:t>SHORTEST </a:t>
            </a:r>
            <a:br>
              <a:rPr lang="en-US" sz="2800" b="1" dirty="0" smtClean="0">
                <a:solidFill>
                  <a:schemeClr val="tx2">
                    <a:lumMod val="50000"/>
                  </a:schemeClr>
                </a:solidFill>
                <a:latin typeface="Euphemia" pitchFamily="34" charset="0"/>
              </a:rPr>
            </a:br>
            <a:r>
              <a:rPr lang="en-US" sz="2800" b="1" dirty="0" smtClean="0">
                <a:solidFill>
                  <a:schemeClr val="tx2">
                    <a:lumMod val="50000"/>
                  </a:schemeClr>
                </a:solidFill>
                <a:latin typeface="Euphemia" pitchFamily="34" charset="0"/>
              </a:rPr>
              <a:t>REMAINING TIME FIRST</a:t>
            </a:r>
            <a:endParaRPr lang="en-US" sz="2800" b="1" dirty="0">
              <a:solidFill>
                <a:schemeClr val="tx2">
                  <a:lumMod val="50000"/>
                </a:schemeClr>
              </a:solidFill>
              <a:latin typeface="Euphemia" pitchFamily="34" charset="0"/>
            </a:endParaRPr>
          </a:p>
        </p:txBody>
      </p:sp>
      <p:sp>
        <p:nvSpPr>
          <p:cNvPr id="6" name="Subtitle 5"/>
          <p:cNvSpPr>
            <a:spLocks noGrp="1"/>
          </p:cNvSpPr>
          <p:nvPr>
            <p:ph type="subTitle" idx="1"/>
          </p:nvPr>
        </p:nvSpPr>
        <p:spPr/>
        <p:txBody>
          <a:bodyPr>
            <a:normAutofit fontScale="25000" lnSpcReduction="20000"/>
          </a:bodyPr>
          <a:lstStyle/>
          <a:p>
            <a:endParaRPr lang="en-US" b="1" i="1" dirty="0" smtClean="0"/>
          </a:p>
          <a:p>
            <a:endParaRPr lang="en-US" b="1" i="1" dirty="0"/>
          </a:p>
          <a:p>
            <a:r>
              <a:rPr lang="en-US" sz="7200" b="1" i="1" dirty="0" smtClean="0"/>
              <a:t>PRESENTED BY:</a:t>
            </a:r>
          </a:p>
          <a:p>
            <a:r>
              <a:rPr lang="en-US" sz="7200" i="1" dirty="0" smtClean="0">
                <a:latin typeface="Arial Rounded MT Bold" pitchFamily="34" charset="0"/>
              </a:rPr>
              <a:t>PRAJWAL KULAKARNI</a:t>
            </a:r>
          </a:p>
          <a:p>
            <a:r>
              <a:rPr lang="en-US" sz="7200" i="1" dirty="0" smtClean="0">
                <a:latin typeface="Arial Rounded MT Bold" pitchFamily="34" charset="0"/>
              </a:rPr>
              <a:t>SHREESHA S</a:t>
            </a:r>
          </a:p>
          <a:p>
            <a:r>
              <a:rPr lang="en-US" sz="7200" i="1" dirty="0" smtClean="0">
                <a:latin typeface="Arial Rounded MT Bold" pitchFamily="34" charset="0"/>
              </a:rPr>
              <a:t>AKSHAY R </a:t>
            </a:r>
          </a:p>
          <a:p>
            <a:r>
              <a:rPr lang="en-US" sz="7200" i="1" dirty="0" smtClean="0">
                <a:latin typeface="Arial Rounded MT Bold" pitchFamily="34" charset="0"/>
              </a:rPr>
              <a:t>PREETHI K P</a:t>
            </a:r>
          </a:p>
          <a:p>
            <a:r>
              <a:rPr lang="en-US" sz="7200" i="1" dirty="0" smtClean="0">
                <a:latin typeface="Arial Rounded MT Bold" pitchFamily="34" charset="0"/>
              </a:rPr>
              <a:t> </a:t>
            </a:r>
          </a:p>
          <a:p>
            <a:endParaRPr lang="en-US" i="1" dirty="0">
              <a:latin typeface="Arial Rounded MT Bold" pitchFamily="34" charset="0"/>
            </a:endParaRPr>
          </a:p>
        </p:txBody>
      </p:sp>
      <p:pic>
        <p:nvPicPr>
          <p:cNvPr id="1026" name="Picture 2" descr="KSIT | LinkedI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304800"/>
            <a:ext cx="1905000" cy="19050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838200" y="2819400"/>
            <a:ext cx="2362200" cy="2492990"/>
          </a:xfrm>
          <a:prstGeom prst="rect">
            <a:avLst/>
          </a:prstGeom>
          <a:noFill/>
        </p:spPr>
        <p:txBody>
          <a:bodyPr wrap="square" rtlCol="0">
            <a:spAutoFit/>
          </a:bodyPr>
          <a:lstStyle/>
          <a:p>
            <a:r>
              <a:rPr lang="en-US" sz="2400" b="1" dirty="0" smtClean="0"/>
              <a:t>OPERATING SYSTEM </a:t>
            </a:r>
          </a:p>
          <a:p>
            <a:r>
              <a:rPr lang="en-US" sz="2400" b="1" dirty="0" smtClean="0"/>
              <a:t>PEDAGOGY ASSIGNMENT</a:t>
            </a:r>
            <a:endParaRPr lang="en-US" sz="2000" b="1" dirty="0" smtClean="0"/>
          </a:p>
          <a:p>
            <a:r>
              <a:rPr lang="en-US" sz="2000" i="1" dirty="0">
                <a:latin typeface="Arial Rounded MT Bold" pitchFamily="34" charset="0"/>
              </a:rPr>
              <a:t>ORGANIZED BY: VANEETHA MA’AM</a:t>
            </a:r>
            <a:endParaRPr lang="en-US" sz="2000" b="1" dirty="0"/>
          </a:p>
        </p:txBody>
      </p:sp>
    </p:spTree>
    <p:extLst>
      <p:ext uri="{BB962C8B-B14F-4D97-AF65-F5344CB8AC3E}">
        <p14:creationId xmlns:p14="http://schemas.microsoft.com/office/powerpoint/2010/main" val="31721078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EXPLANATION CONTINUED</a:t>
            </a:r>
          </a:p>
        </p:txBody>
      </p:sp>
      <p:sp>
        <p:nvSpPr>
          <p:cNvPr id="3" name="Content Placeholder 2"/>
          <p:cNvSpPr>
            <a:spLocks noGrp="1"/>
          </p:cNvSpPr>
          <p:nvPr>
            <p:ph idx="1"/>
          </p:nvPr>
        </p:nvSpPr>
        <p:spPr/>
        <p:txBody>
          <a:bodyPr>
            <a:noAutofit/>
          </a:bodyPr>
          <a:lstStyle/>
          <a:p>
            <a:r>
              <a:rPr lang="en-US" sz="2800" dirty="0"/>
              <a:t>So, this algorithm picks P3 above P1 due to the reason that the completion time of P3 is less than that of </a:t>
            </a:r>
            <a:r>
              <a:rPr lang="en-US" sz="2800" dirty="0" smtClean="0"/>
              <a:t>P1</a:t>
            </a:r>
          </a:p>
          <a:p>
            <a:r>
              <a:rPr lang="en-US" sz="2800" dirty="0" smtClean="0"/>
              <a:t>P3 </a:t>
            </a:r>
            <a:r>
              <a:rPr lang="en-US" sz="2800" dirty="0"/>
              <a:t>gets completed at time unit 8, there are no new process arrived.</a:t>
            </a:r>
          </a:p>
        </p:txBody>
      </p:sp>
    </p:spTree>
    <p:extLst>
      <p:ext uri="{BB962C8B-B14F-4D97-AF65-F5344CB8AC3E}">
        <p14:creationId xmlns:p14="http://schemas.microsoft.com/office/powerpoint/2010/main" val="24270725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EXPLANATION </a:t>
            </a:r>
            <a:r>
              <a:rPr lang="en-US" dirty="0"/>
              <a:t>CONTINUED</a:t>
            </a:r>
          </a:p>
        </p:txBody>
      </p:sp>
      <p:sp>
        <p:nvSpPr>
          <p:cNvPr id="3" name="Content Placeholder 2"/>
          <p:cNvSpPr>
            <a:spLocks noGrp="1"/>
          </p:cNvSpPr>
          <p:nvPr>
            <p:ph idx="1"/>
          </p:nvPr>
        </p:nvSpPr>
        <p:spPr/>
        <p:txBody>
          <a:bodyPr>
            <a:noAutofit/>
          </a:bodyPr>
          <a:lstStyle/>
          <a:p>
            <a:r>
              <a:rPr lang="en-US" sz="2800" dirty="0"/>
              <a:t>So again, P1 is sent for execution, and it gets completed at the 14th unit</a:t>
            </a:r>
            <a:r>
              <a:rPr lang="en-US" sz="2800" dirty="0" smtClean="0"/>
              <a:t>.</a:t>
            </a:r>
          </a:p>
          <a:p>
            <a:r>
              <a:rPr lang="en-US" sz="2800" dirty="0" smtClean="0"/>
              <a:t>As </a:t>
            </a:r>
            <a:r>
              <a:rPr lang="en-US" sz="2800" dirty="0"/>
              <a:t>Arrival Time and Burst time for three processes P1, P2, P3 are given in the above diagram. Let us calculate Turn around time, completion time, and waiting time</a:t>
            </a:r>
          </a:p>
        </p:txBody>
      </p:sp>
    </p:spTree>
    <p:extLst>
      <p:ext uri="{BB962C8B-B14F-4D97-AF65-F5344CB8AC3E}">
        <p14:creationId xmlns:p14="http://schemas.microsoft.com/office/powerpoint/2010/main" val="29370006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CALCUATION </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247627937"/>
              </p:ext>
            </p:extLst>
          </p:nvPr>
        </p:nvGraphicFramePr>
        <p:xfrm>
          <a:off x="1143000" y="2209800"/>
          <a:ext cx="7010400" cy="3514725"/>
        </p:xfrm>
        <a:graphic>
          <a:graphicData uri="http://schemas.openxmlformats.org/drawingml/2006/table">
            <a:tbl>
              <a:tblPr firstRow="1" bandRow="1">
                <a:tableStyleId>{5C22544A-7EE6-4342-B048-85BDC9FD1C3A}</a:tableStyleId>
              </a:tblPr>
              <a:tblGrid>
                <a:gridCol w="1168400"/>
                <a:gridCol w="1168400"/>
                <a:gridCol w="1168400"/>
                <a:gridCol w="1168400"/>
                <a:gridCol w="1168400"/>
                <a:gridCol w="1168400"/>
              </a:tblGrid>
              <a:tr h="866775">
                <a:tc>
                  <a:txBody>
                    <a:bodyPr/>
                    <a:lstStyle/>
                    <a:p>
                      <a:r>
                        <a:rPr lang="en-US" dirty="0" smtClean="0"/>
                        <a:t>Process</a:t>
                      </a:r>
                    </a:p>
                    <a:p>
                      <a:endParaRPr lang="en-US" dirty="0"/>
                    </a:p>
                  </a:txBody>
                  <a:tcPr/>
                </a:tc>
                <a:tc>
                  <a:txBody>
                    <a:bodyPr/>
                    <a:lstStyle/>
                    <a:p>
                      <a:r>
                        <a:rPr lang="en-US" dirty="0" smtClean="0"/>
                        <a:t>Arrival time </a:t>
                      </a:r>
                    </a:p>
                    <a:p>
                      <a:endParaRPr lang="en-US" dirty="0"/>
                    </a:p>
                  </a:txBody>
                  <a:tcPr/>
                </a:tc>
                <a:tc>
                  <a:txBody>
                    <a:bodyPr/>
                    <a:lstStyle/>
                    <a:p>
                      <a:r>
                        <a:rPr lang="en-US" dirty="0" smtClean="0"/>
                        <a:t>Burst time </a:t>
                      </a:r>
                      <a:endParaRPr lang="en-US" dirty="0"/>
                    </a:p>
                  </a:txBody>
                  <a:tcPr/>
                </a:tc>
                <a:tc>
                  <a:txBody>
                    <a:bodyPr/>
                    <a:lstStyle/>
                    <a:p>
                      <a:r>
                        <a:rPr lang="en-US" dirty="0" smtClean="0"/>
                        <a:t>CT</a:t>
                      </a:r>
                      <a:endParaRPr lang="en-US" dirty="0"/>
                    </a:p>
                  </a:txBody>
                  <a:tcPr/>
                </a:tc>
                <a:tc>
                  <a:txBody>
                    <a:bodyPr/>
                    <a:lstStyle/>
                    <a:p>
                      <a:r>
                        <a:rPr lang="en-US" dirty="0" smtClean="0"/>
                        <a:t>TAT=CT-AT</a:t>
                      </a:r>
                      <a:endParaRPr lang="en-US" dirty="0"/>
                    </a:p>
                  </a:txBody>
                  <a:tcPr/>
                </a:tc>
                <a:tc>
                  <a:txBody>
                    <a:bodyPr/>
                    <a:lstStyle/>
                    <a:p>
                      <a:r>
                        <a:rPr lang="en-US" dirty="0" smtClean="0"/>
                        <a:t>WT=TAT-BT</a:t>
                      </a:r>
                      <a:endParaRPr lang="en-US" dirty="0"/>
                    </a:p>
                  </a:txBody>
                  <a:tcPr/>
                </a:tc>
              </a:tr>
              <a:tr h="866775">
                <a:tc>
                  <a:txBody>
                    <a:bodyPr/>
                    <a:lstStyle/>
                    <a:p>
                      <a:r>
                        <a:rPr lang="en-US" dirty="0" smtClean="0"/>
                        <a:t>P1</a:t>
                      </a:r>
                      <a:endParaRPr lang="en-US" dirty="0"/>
                    </a:p>
                  </a:txBody>
                  <a:tcPr/>
                </a:tc>
                <a:tc>
                  <a:txBody>
                    <a:bodyPr/>
                    <a:lstStyle/>
                    <a:p>
                      <a:r>
                        <a:rPr lang="en-US" dirty="0" smtClean="0"/>
                        <a:t>0</a:t>
                      </a:r>
                      <a:endParaRPr lang="en-US" dirty="0"/>
                    </a:p>
                  </a:txBody>
                  <a:tcPr/>
                </a:tc>
                <a:tc>
                  <a:txBody>
                    <a:bodyPr/>
                    <a:lstStyle/>
                    <a:p>
                      <a:r>
                        <a:rPr lang="en-US" dirty="0" smtClean="0"/>
                        <a:t>7</a:t>
                      </a:r>
                      <a:endParaRPr lang="en-US" dirty="0"/>
                    </a:p>
                  </a:txBody>
                  <a:tcPr/>
                </a:tc>
                <a:tc>
                  <a:txBody>
                    <a:bodyPr/>
                    <a:lstStyle/>
                    <a:p>
                      <a:r>
                        <a:rPr lang="en-US" dirty="0" smtClean="0"/>
                        <a:t>14</a:t>
                      </a:r>
                      <a:endParaRPr lang="en-US" dirty="0"/>
                    </a:p>
                  </a:txBody>
                  <a:tcPr/>
                </a:tc>
                <a:tc>
                  <a:txBody>
                    <a:bodyPr/>
                    <a:lstStyle/>
                    <a:p>
                      <a:r>
                        <a:rPr lang="en-US" dirty="0" smtClean="0"/>
                        <a:t>14</a:t>
                      </a:r>
                      <a:endParaRPr lang="en-US" dirty="0"/>
                    </a:p>
                  </a:txBody>
                  <a:tcPr/>
                </a:tc>
                <a:tc>
                  <a:txBody>
                    <a:bodyPr/>
                    <a:lstStyle/>
                    <a:p>
                      <a:r>
                        <a:rPr lang="en-US" dirty="0" smtClean="0"/>
                        <a:t>7</a:t>
                      </a:r>
                      <a:endParaRPr lang="en-US" dirty="0"/>
                    </a:p>
                  </a:txBody>
                  <a:tcPr/>
                </a:tc>
              </a:tr>
              <a:tr h="866775">
                <a:tc>
                  <a:txBody>
                    <a:bodyPr/>
                    <a:lstStyle/>
                    <a:p>
                      <a:r>
                        <a:rPr lang="en-US" dirty="0" smtClean="0"/>
                        <a:t>P2</a:t>
                      </a:r>
                      <a:endParaRPr lang="en-US" dirty="0"/>
                    </a:p>
                  </a:txBody>
                  <a:tcPr/>
                </a:tc>
                <a:tc>
                  <a:txBody>
                    <a:bodyPr/>
                    <a:lstStyle/>
                    <a:p>
                      <a:r>
                        <a:rPr lang="en-US" dirty="0" smtClean="0"/>
                        <a:t>1</a:t>
                      </a:r>
                      <a:endParaRPr lang="en-US" dirty="0"/>
                    </a:p>
                  </a:txBody>
                  <a:tcPr/>
                </a:tc>
                <a:tc>
                  <a:txBody>
                    <a:bodyPr/>
                    <a:lstStyle/>
                    <a:p>
                      <a:r>
                        <a:rPr lang="en-US" dirty="0" smtClean="0"/>
                        <a:t>3</a:t>
                      </a:r>
                      <a:endParaRPr lang="en-US" dirty="0"/>
                    </a:p>
                  </a:txBody>
                  <a:tcPr/>
                </a:tc>
                <a:tc>
                  <a:txBody>
                    <a:bodyPr/>
                    <a:lstStyle/>
                    <a:p>
                      <a:r>
                        <a:rPr lang="en-US" dirty="0" smtClean="0"/>
                        <a:t>5</a:t>
                      </a:r>
                      <a:endParaRPr lang="en-US" dirty="0"/>
                    </a:p>
                  </a:txBody>
                  <a:tcPr/>
                </a:tc>
                <a:tc>
                  <a:txBody>
                    <a:bodyPr/>
                    <a:lstStyle/>
                    <a:p>
                      <a:r>
                        <a:rPr lang="en-US" dirty="0" smtClean="0"/>
                        <a:t>4</a:t>
                      </a:r>
                      <a:endParaRPr lang="en-US" dirty="0"/>
                    </a:p>
                  </a:txBody>
                  <a:tcPr/>
                </a:tc>
                <a:tc>
                  <a:txBody>
                    <a:bodyPr/>
                    <a:lstStyle/>
                    <a:p>
                      <a:r>
                        <a:rPr lang="en-US" dirty="0" smtClean="0"/>
                        <a:t>1</a:t>
                      </a:r>
                      <a:endParaRPr lang="en-US" dirty="0"/>
                    </a:p>
                  </a:txBody>
                  <a:tcPr/>
                </a:tc>
              </a:tr>
              <a:tr h="866775">
                <a:tc>
                  <a:txBody>
                    <a:bodyPr/>
                    <a:lstStyle/>
                    <a:p>
                      <a:r>
                        <a:rPr lang="en-US" dirty="0" smtClean="0"/>
                        <a:t>P3</a:t>
                      </a:r>
                      <a:endParaRPr lang="en-US" dirty="0"/>
                    </a:p>
                  </a:txBody>
                  <a:tcPr/>
                </a:tc>
                <a:tc>
                  <a:txBody>
                    <a:bodyPr/>
                    <a:lstStyle/>
                    <a:p>
                      <a:r>
                        <a:rPr lang="en-US" dirty="0" smtClean="0"/>
                        <a:t>3</a:t>
                      </a:r>
                      <a:endParaRPr lang="en-US" dirty="0"/>
                    </a:p>
                  </a:txBody>
                  <a:tcPr/>
                </a:tc>
                <a:tc>
                  <a:txBody>
                    <a:bodyPr/>
                    <a:lstStyle/>
                    <a:p>
                      <a:r>
                        <a:rPr lang="en-US" dirty="0" smtClean="0"/>
                        <a:t>4</a:t>
                      </a:r>
                      <a:endParaRPr lang="en-US" dirty="0"/>
                    </a:p>
                  </a:txBody>
                  <a:tcPr/>
                </a:tc>
                <a:tc>
                  <a:txBody>
                    <a:bodyPr/>
                    <a:lstStyle/>
                    <a:p>
                      <a:r>
                        <a:rPr lang="en-US" dirty="0" smtClean="0"/>
                        <a:t>8</a:t>
                      </a:r>
                      <a:endParaRPr lang="en-US" dirty="0"/>
                    </a:p>
                  </a:txBody>
                  <a:tcPr/>
                </a:tc>
                <a:tc>
                  <a:txBody>
                    <a:bodyPr/>
                    <a:lstStyle/>
                    <a:p>
                      <a:r>
                        <a:rPr lang="en-US" dirty="0" smtClean="0"/>
                        <a:t>5</a:t>
                      </a:r>
                      <a:endParaRPr lang="en-US" dirty="0"/>
                    </a:p>
                  </a:txBody>
                  <a:tcPr/>
                </a:tc>
                <a:tc>
                  <a:txBody>
                    <a:bodyPr/>
                    <a:lstStyle/>
                    <a:p>
                      <a:r>
                        <a:rPr lang="en-US" dirty="0" smtClean="0"/>
                        <a:t>1</a:t>
                      </a:r>
                      <a:endParaRPr lang="en-US" dirty="0"/>
                    </a:p>
                  </a:txBody>
                  <a:tcPr/>
                </a:tc>
              </a:tr>
            </a:tbl>
          </a:graphicData>
        </a:graphic>
      </p:graphicFrame>
    </p:spTree>
    <p:extLst>
      <p:ext uri="{BB962C8B-B14F-4D97-AF65-F5344CB8AC3E}">
        <p14:creationId xmlns:p14="http://schemas.microsoft.com/office/powerpoint/2010/main" val="12657992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smtClean="0"/>
              <a:t>CALCULATION CONTINUED</a:t>
            </a:r>
            <a:endParaRPr lang="en-US" dirty="0"/>
          </a:p>
        </p:txBody>
      </p:sp>
      <p:sp>
        <p:nvSpPr>
          <p:cNvPr id="3" name="Content Placeholder 2"/>
          <p:cNvSpPr>
            <a:spLocks noGrp="1"/>
          </p:cNvSpPr>
          <p:nvPr>
            <p:ph idx="1"/>
          </p:nvPr>
        </p:nvSpPr>
        <p:spPr/>
        <p:txBody>
          <a:bodyPr>
            <a:normAutofit fontScale="92500" lnSpcReduction="10000"/>
          </a:bodyPr>
          <a:lstStyle/>
          <a:p>
            <a:pPr marL="68580" indent="0">
              <a:buNone/>
            </a:pPr>
            <a:r>
              <a:rPr lang="en-US" dirty="0" smtClean="0"/>
              <a:t>In the Above table </a:t>
            </a:r>
          </a:p>
          <a:p>
            <a:pPr marL="68580" indent="0">
              <a:buNone/>
            </a:pPr>
            <a:r>
              <a:rPr lang="en-US" dirty="0" smtClean="0"/>
              <a:t>CT-completion time </a:t>
            </a:r>
          </a:p>
          <a:p>
            <a:pPr marL="68580" indent="0">
              <a:buNone/>
            </a:pPr>
            <a:r>
              <a:rPr lang="en-US" dirty="0" smtClean="0"/>
              <a:t>TAT-Turn around time </a:t>
            </a:r>
          </a:p>
          <a:p>
            <a:pPr marL="68580" indent="0">
              <a:buNone/>
            </a:pPr>
            <a:r>
              <a:rPr lang="en-US" dirty="0" smtClean="0"/>
              <a:t>WT-Waiting time </a:t>
            </a:r>
          </a:p>
          <a:p>
            <a:pPr marL="68580" indent="0">
              <a:buNone/>
            </a:pPr>
            <a:r>
              <a:rPr lang="en-US" dirty="0"/>
              <a:t>Average waiting time is calculated by adding the waiting time of all processes and then dividing them by no. of processes</a:t>
            </a:r>
            <a:r>
              <a:rPr lang="en-US" dirty="0" smtClean="0"/>
              <a:t>.</a:t>
            </a:r>
          </a:p>
          <a:p>
            <a:pPr marL="68580" indent="0">
              <a:buNone/>
            </a:pPr>
            <a:r>
              <a:rPr lang="en-US" dirty="0" smtClean="0"/>
              <a:t>average </a:t>
            </a:r>
            <a:r>
              <a:rPr lang="en-US" dirty="0"/>
              <a:t>waiting time = waiting for time of all processes/ no.of </a:t>
            </a:r>
            <a:r>
              <a:rPr lang="en-US" dirty="0" smtClean="0"/>
              <a:t>processes average </a:t>
            </a:r>
            <a:r>
              <a:rPr lang="en-US" dirty="0"/>
              <a:t>waiting time=7+1+1=9/3 = 3ms</a:t>
            </a:r>
          </a:p>
        </p:txBody>
      </p:sp>
    </p:spTree>
    <p:extLst>
      <p:ext uri="{BB962C8B-B14F-4D97-AF65-F5344CB8AC3E}">
        <p14:creationId xmlns:p14="http://schemas.microsoft.com/office/powerpoint/2010/main" val="14977033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CALCULATION</a:t>
            </a:r>
            <a:endParaRPr lang="en-US" dirty="0"/>
          </a:p>
        </p:txBody>
      </p:sp>
      <p:sp>
        <p:nvSpPr>
          <p:cNvPr id="3" name="Content Placeholder 2"/>
          <p:cNvSpPr>
            <a:spLocks noGrp="1"/>
          </p:cNvSpPr>
          <p:nvPr>
            <p:ph idx="1"/>
          </p:nvPr>
        </p:nvSpPr>
        <p:spPr/>
        <p:txBody>
          <a:bodyPr/>
          <a:lstStyle/>
          <a:p>
            <a:r>
              <a:rPr lang="en-US" dirty="0" smtClean="0"/>
              <a:t>Average turn around </a:t>
            </a:r>
            <a:r>
              <a:rPr lang="en-US" dirty="0" smtClean="0"/>
              <a:t>time = turn </a:t>
            </a:r>
            <a:r>
              <a:rPr lang="en-US" dirty="0" smtClean="0"/>
              <a:t>around time of all the process/total no of </a:t>
            </a:r>
            <a:r>
              <a:rPr lang="en-US" dirty="0" smtClean="0"/>
              <a:t>process = (14+4+5)/3 = 7.66ms</a:t>
            </a:r>
          </a:p>
          <a:p>
            <a:endParaRPr lang="en-US" dirty="0" smtClean="0"/>
          </a:p>
          <a:p>
            <a:pPr marL="68580" indent="0">
              <a:buNone/>
            </a:pPr>
            <a:r>
              <a:rPr lang="en-US" dirty="0" smtClean="0"/>
              <a:t>Link to the website to </a:t>
            </a:r>
            <a:r>
              <a:rPr lang="en-US" dirty="0" smtClean="0"/>
              <a:t>check the program output: </a:t>
            </a:r>
            <a:endParaRPr lang="en-US" dirty="0"/>
          </a:p>
          <a:p>
            <a:pPr marL="68580" indent="0">
              <a:buNone/>
            </a:pPr>
            <a:r>
              <a:rPr lang="en-US" dirty="0">
                <a:hlinkClick r:id="rId2"/>
              </a:rPr>
              <a:t>http://srtf-os-pedagogy.netlify.app</a:t>
            </a:r>
            <a:r>
              <a:rPr lang="en-US" dirty="0" smtClean="0">
                <a:hlinkClick r:id="rId2"/>
              </a:rPr>
              <a:t>/</a:t>
            </a:r>
            <a:endParaRPr lang="en-US" dirty="0" smtClean="0"/>
          </a:p>
          <a:p>
            <a:pPr marL="68580" indent="0">
              <a:buNone/>
            </a:pPr>
            <a:endParaRPr lang="en-US" dirty="0" smtClean="0"/>
          </a:p>
          <a:p>
            <a:endParaRPr lang="en-US" dirty="0"/>
          </a:p>
        </p:txBody>
      </p:sp>
    </p:spTree>
    <p:extLst>
      <p:ext uri="{BB962C8B-B14F-4D97-AF65-F5344CB8AC3E}">
        <p14:creationId xmlns:p14="http://schemas.microsoft.com/office/powerpoint/2010/main" val="1764136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6600" dirty="0" smtClean="0">
                <a:latin typeface="Arial" pitchFamily="34" charset="0"/>
                <a:cs typeface="Arial" pitchFamily="34" charset="0"/>
              </a:rPr>
              <a:t>What is </a:t>
            </a:r>
            <a:r>
              <a:rPr lang="en-US" sz="6600" smtClean="0">
                <a:latin typeface="Arial" pitchFamily="34" charset="0"/>
                <a:cs typeface="Arial" pitchFamily="34" charset="0"/>
              </a:rPr>
              <a:t>SRTF</a:t>
            </a:r>
            <a:r>
              <a:rPr lang="en-US" sz="6600" smtClean="0">
                <a:latin typeface="Arial" pitchFamily="34" charset="0"/>
                <a:cs typeface="Arial" pitchFamily="34" charset="0"/>
              </a:rPr>
              <a:t>?</a:t>
            </a:r>
            <a:endParaRPr lang="en-US" sz="6600" dirty="0">
              <a:latin typeface="Arial" pitchFamily="34" charset="0"/>
              <a:cs typeface="Arial" pitchFamily="34" charset="0"/>
            </a:endParaRPr>
          </a:p>
        </p:txBody>
      </p:sp>
      <p:sp>
        <p:nvSpPr>
          <p:cNvPr id="3" name="Content Placeholder 2"/>
          <p:cNvSpPr>
            <a:spLocks noGrp="1"/>
          </p:cNvSpPr>
          <p:nvPr>
            <p:ph idx="1"/>
          </p:nvPr>
        </p:nvSpPr>
        <p:spPr/>
        <p:txBody>
          <a:bodyPr>
            <a:noAutofit/>
          </a:bodyPr>
          <a:lstStyle/>
          <a:p>
            <a:r>
              <a:rPr lang="en-US" sz="2000" b="1" dirty="0"/>
              <a:t>Shortest remaining time</a:t>
            </a:r>
            <a:r>
              <a:rPr lang="en-US" sz="2000" dirty="0"/>
              <a:t>, also known as </a:t>
            </a:r>
            <a:r>
              <a:rPr lang="en-US" sz="2000" b="1" dirty="0"/>
              <a:t>shortest remaining time first (SRTF)</a:t>
            </a:r>
            <a:r>
              <a:rPr lang="en-US" sz="2000" dirty="0"/>
              <a:t>, is a </a:t>
            </a:r>
            <a:r>
              <a:rPr lang="en-US" sz="2000" dirty="0" smtClean="0"/>
              <a:t>scheduling</a:t>
            </a:r>
            <a:r>
              <a:rPr lang="en-US" sz="2000" dirty="0"/>
              <a:t> method that is </a:t>
            </a:r>
            <a:r>
              <a:rPr lang="en-US" sz="2000" dirty="0" smtClean="0"/>
              <a:t>a preemptive</a:t>
            </a:r>
            <a:r>
              <a:rPr lang="en-US" sz="2000" dirty="0"/>
              <a:t> version of </a:t>
            </a:r>
            <a:r>
              <a:rPr lang="en-US" sz="2000" dirty="0" smtClean="0"/>
              <a:t>shortest job first</a:t>
            </a:r>
            <a:r>
              <a:rPr lang="en-US" sz="2000" dirty="0"/>
              <a:t> scheduling. In this scheduling algorithm, the </a:t>
            </a:r>
            <a:r>
              <a:rPr lang="en-US" sz="2000" dirty="0" smtClean="0"/>
              <a:t>process</a:t>
            </a:r>
            <a:r>
              <a:rPr lang="en-US" sz="2000" dirty="0"/>
              <a:t> with the smallest amount of time remaining until completion is selected to execute. Since the currently executing process is the one with the shortest amount of time remaining by definition, and since that time should only reduce as execution progresses, the process will either run until it completes or get preempted if a new process is added that requires a smaller amount of time</a:t>
            </a:r>
            <a:r>
              <a:rPr lang="en-US" sz="2000" dirty="0" smtClean="0"/>
              <a:t>.</a:t>
            </a:r>
            <a:endParaRPr lang="en-US" sz="2000" dirty="0"/>
          </a:p>
        </p:txBody>
      </p:sp>
    </p:spTree>
    <p:extLst>
      <p:ext uri="{BB962C8B-B14F-4D97-AF65-F5344CB8AC3E}">
        <p14:creationId xmlns:p14="http://schemas.microsoft.com/office/powerpoint/2010/main" val="9699771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SRTF CONTINUED</a:t>
            </a:r>
            <a:endParaRPr lang="en-US" dirty="0"/>
          </a:p>
        </p:txBody>
      </p:sp>
      <p:sp>
        <p:nvSpPr>
          <p:cNvPr id="3" name="Content Placeholder 2"/>
          <p:cNvSpPr>
            <a:spLocks noGrp="1"/>
          </p:cNvSpPr>
          <p:nvPr>
            <p:ph idx="1"/>
          </p:nvPr>
        </p:nvSpPr>
        <p:spPr/>
        <p:txBody>
          <a:bodyPr>
            <a:normAutofit fontScale="92500"/>
          </a:bodyPr>
          <a:lstStyle/>
          <a:p>
            <a:r>
              <a:rPr lang="en-US" dirty="0"/>
              <a:t>Shortest remaining time is advantageous because short processes are handled very quickly. The system also requires very little overhead since it only makes a decision when a process completes or a new process is added, and when a new process is added the algorithm only needs to compare the currently executing process with the new process, ignoring all other processes currently waiting to execute.</a:t>
            </a:r>
          </a:p>
          <a:p>
            <a:endParaRPr lang="en-US" dirty="0"/>
          </a:p>
          <a:p>
            <a:endParaRPr lang="en-US" dirty="0"/>
          </a:p>
        </p:txBody>
      </p:sp>
    </p:spTree>
    <p:extLst>
      <p:ext uri="{BB962C8B-B14F-4D97-AF65-F5344CB8AC3E}">
        <p14:creationId xmlns:p14="http://schemas.microsoft.com/office/powerpoint/2010/main" val="8279981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ADVANTAGES OF SRTF:</a:t>
            </a:r>
            <a:endParaRPr lang="en-US" dirty="0"/>
          </a:p>
        </p:txBody>
      </p:sp>
      <p:sp>
        <p:nvSpPr>
          <p:cNvPr id="3" name="Content Placeholder 2"/>
          <p:cNvSpPr>
            <a:spLocks noGrp="1"/>
          </p:cNvSpPr>
          <p:nvPr>
            <p:ph idx="1"/>
          </p:nvPr>
        </p:nvSpPr>
        <p:spPr>
          <a:xfrm>
            <a:off x="609600" y="2362200"/>
            <a:ext cx="6777317" cy="3508977"/>
          </a:xfrm>
        </p:spPr>
        <p:txBody>
          <a:bodyPr>
            <a:normAutofit/>
          </a:bodyPr>
          <a:lstStyle/>
          <a:p>
            <a:pPr fontAlgn="base"/>
            <a:r>
              <a:rPr lang="en-US" sz="3600" b="1" dirty="0"/>
              <a:t>Advantages:</a:t>
            </a:r>
            <a:r>
              <a:rPr lang="en-US" sz="3600" dirty="0"/>
              <a:t/>
            </a:r>
            <a:br>
              <a:rPr lang="en-US" sz="3600" dirty="0"/>
            </a:br>
            <a:r>
              <a:rPr lang="en-US" sz="3600" dirty="0"/>
              <a:t>SRTF algorithm makes the processing of the jobs faster than </a:t>
            </a:r>
            <a:r>
              <a:rPr lang="en-US" sz="3600" dirty="0" smtClean="0"/>
              <a:t>SJF </a:t>
            </a:r>
            <a:r>
              <a:rPr lang="en-US" sz="3600" dirty="0"/>
              <a:t>algorithm, given it’s overhead charges are not counted</a:t>
            </a:r>
            <a:r>
              <a:rPr lang="en-US" dirty="0" smtClean="0"/>
              <a:t>.</a:t>
            </a:r>
            <a:endParaRPr lang="en-US" dirty="0"/>
          </a:p>
        </p:txBody>
      </p:sp>
    </p:spTree>
    <p:extLst>
      <p:ext uri="{BB962C8B-B14F-4D97-AF65-F5344CB8AC3E}">
        <p14:creationId xmlns:p14="http://schemas.microsoft.com/office/powerpoint/2010/main" val="12133322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DISADVANTAGES OF SRTF:</a:t>
            </a:r>
            <a:endParaRPr lang="en-US" dirty="0"/>
          </a:p>
        </p:txBody>
      </p:sp>
      <p:sp>
        <p:nvSpPr>
          <p:cNvPr id="3" name="Content Placeholder 2"/>
          <p:cNvSpPr>
            <a:spLocks noGrp="1"/>
          </p:cNvSpPr>
          <p:nvPr>
            <p:ph idx="1"/>
          </p:nvPr>
        </p:nvSpPr>
        <p:spPr/>
        <p:txBody>
          <a:bodyPr>
            <a:normAutofit/>
          </a:bodyPr>
          <a:lstStyle/>
          <a:p>
            <a:pPr marL="68580" indent="0">
              <a:buNone/>
            </a:pPr>
            <a:r>
              <a:rPr lang="en-US" sz="2800" dirty="0"/>
              <a:t>In SRTF, the context switching is done a lot more times than in </a:t>
            </a:r>
            <a:r>
              <a:rPr lang="en-US" sz="2800" dirty="0" smtClean="0"/>
              <a:t>SJF </a:t>
            </a:r>
            <a:r>
              <a:rPr lang="en-US" sz="2800" dirty="0"/>
              <a:t>due to more consumption of the CPU's valuable time for processing. The consumed time of CPU then adds up to its processing time and which then diminishes the advantage of fast processing of this algorithm.</a:t>
            </a:r>
          </a:p>
          <a:p>
            <a:endParaRPr lang="en-US" sz="2800" dirty="0"/>
          </a:p>
          <a:p>
            <a:endParaRPr lang="en-US" sz="2800" dirty="0"/>
          </a:p>
        </p:txBody>
      </p:sp>
    </p:spTree>
    <p:extLst>
      <p:ext uri="{BB962C8B-B14F-4D97-AF65-F5344CB8AC3E}">
        <p14:creationId xmlns:p14="http://schemas.microsoft.com/office/powerpoint/2010/main" val="21659123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027113"/>
            <a:ext cx="7024688" cy="1143000"/>
          </a:xfrm>
        </p:spPr>
        <p:txBody>
          <a:bodyPr/>
          <a:lstStyle/>
          <a:p>
            <a:r>
              <a:rPr lang="en-US" dirty="0" smtClean="0"/>
              <a:t>			Example of SRTF:</a:t>
            </a:r>
            <a:endParaRPr lang="en-US" dirty="0"/>
          </a:p>
        </p:txBody>
      </p:sp>
      <p:sp>
        <p:nvSpPr>
          <p:cNvPr id="3" name="Content Placeholder 2"/>
          <p:cNvSpPr>
            <a:spLocks noGrp="1"/>
          </p:cNvSpPr>
          <p:nvPr>
            <p:ph idx="4294967295"/>
          </p:nvPr>
        </p:nvSpPr>
        <p:spPr>
          <a:xfrm>
            <a:off x="0" y="2324100"/>
            <a:ext cx="6777038" cy="3508375"/>
          </a:xfrm>
        </p:spPr>
        <p:txBody>
          <a:bodyPr/>
          <a:lstStyle/>
          <a:p>
            <a:pPr lvl="2"/>
            <a:r>
              <a:rPr lang="en-US" dirty="0" smtClean="0"/>
              <a:t>Consider the </a:t>
            </a:r>
            <a:r>
              <a:rPr lang="en-US" dirty="0" smtClean="0"/>
              <a:t>following 3 process</a:t>
            </a:r>
            <a:r>
              <a:rPr lang="en-US" dirty="0" smtClean="0"/>
              <a:t>:</a:t>
            </a: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440314708"/>
              </p:ext>
            </p:extLst>
          </p:nvPr>
        </p:nvGraphicFramePr>
        <p:xfrm>
          <a:off x="1524000" y="2895601"/>
          <a:ext cx="6096000" cy="2092960"/>
        </p:xfrm>
        <a:graphic>
          <a:graphicData uri="http://schemas.openxmlformats.org/drawingml/2006/table">
            <a:tbl>
              <a:tblPr firstRow="1" bandRow="1">
                <a:tableStyleId>{5C22544A-7EE6-4342-B048-85BDC9FD1C3A}</a:tableStyleId>
              </a:tblPr>
              <a:tblGrid>
                <a:gridCol w="2032000"/>
                <a:gridCol w="2032000"/>
                <a:gridCol w="2032000"/>
              </a:tblGrid>
              <a:tr h="980440">
                <a:tc>
                  <a:txBody>
                    <a:bodyPr/>
                    <a:lstStyle/>
                    <a:p>
                      <a:r>
                        <a:rPr lang="en-US" dirty="0" smtClean="0"/>
                        <a:t>Process </a:t>
                      </a:r>
                    </a:p>
                    <a:p>
                      <a:r>
                        <a:rPr lang="en-US" dirty="0" smtClean="0"/>
                        <a:t>queue</a:t>
                      </a:r>
                      <a:endParaRPr lang="en-US" dirty="0"/>
                    </a:p>
                  </a:txBody>
                  <a:tcPr/>
                </a:tc>
                <a:tc>
                  <a:txBody>
                    <a:bodyPr/>
                    <a:lstStyle/>
                    <a:p>
                      <a:r>
                        <a:rPr lang="en-US" dirty="0" smtClean="0"/>
                        <a:t>Arrival time </a:t>
                      </a:r>
                      <a:endParaRPr lang="en-US" dirty="0"/>
                    </a:p>
                  </a:txBody>
                  <a:tcPr/>
                </a:tc>
                <a:tc>
                  <a:txBody>
                    <a:bodyPr/>
                    <a:lstStyle/>
                    <a:p>
                      <a:r>
                        <a:rPr lang="en-US" dirty="0" smtClean="0"/>
                        <a:t>Burst</a:t>
                      </a:r>
                      <a:r>
                        <a:rPr lang="en-US" baseline="0" dirty="0" smtClean="0"/>
                        <a:t> time</a:t>
                      </a:r>
                      <a:endParaRPr lang="en-US" dirty="0"/>
                    </a:p>
                  </a:txBody>
                  <a:tcPr/>
                </a:tc>
              </a:tr>
              <a:tr h="370840">
                <a:tc>
                  <a:txBody>
                    <a:bodyPr/>
                    <a:lstStyle/>
                    <a:p>
                      <a:r>
                        <a:rPr lang="en-US" dirty="0" smtClean="0"/>
                        <a:t>P1</a:t>
                      </a:r>
                      <a:endParaRPr lang="en-US" dirty="0"/>
                    </a:p>
                  </a:txBody>
                  <a:tcPr/>
                </a:tc>
                <a:tc>
                  <a:txBody>
                    <a:bodyPr/>
                    <a:lstStyle/>
                    <a:p>
                      <a:r>
                        <a:rPr lang="en-US" dirty="0" smtClean="0"/>
                        <a:t>0</a:t>
                      </a:r>
                      <a:endParaRPr lang="en-US" dirty="0"/>
                    </a:p>
                  </a:txBody>
                  <a:tcPr/>
                </a:tc>
                <a:tc>
                  <a:txBody>
                    <a:bodyPr/>
                    <a:lstStyle/>
                    <a:p>
                      <a:r>
                        <a:rPr lang="en-US" dirty="0" smtClean="0"/>
                        <a:t>7</a:t>
                      </a:r>
                      <a:endParaRPr lang="en-US" dirty="0"/>
                    </a:p>
                  </a:txBody>
                  <a:tcPr/>
                </a:tc>
              </a:tr>
              <a:tr h="370840">
                <a:tc>
                  <a:txBody>
                    <a:bodyPr/>
                    <a:lstStyle/>
                    <a:p>
                      <a:r>
                        <a:rPr lang="en-US" dirty="0" smtClean="0"/>
                        <a:t>P2</a:t>
                      </a:r>
                      <a:endParaRPr lang="en-US" dirty="0"/>
                    </a:p>
                  </a:txBody>
                  <a:tcPr/>
                </a:tc>
                <a:tc>
                  <a:txBody>
                    <a:bodyPr/>
                    <a:lstStyle/>
                    <a:p>
                      <a:r>
                        <a:rPr lang="en-US" dirty="0" smtClean="0"/>
                        <a:t>1</a:t>
                      </a:r>
                      <a:endParaRPr lang="en-US" dirty="0"/>
                    </a:p>
                  </a:txBody>
                  <a:tcPr/>
                </a:tc>
                <a:tc>
                  <a:txBody>
                    <a:bodyPr/>
                    <a:lstStyle/>
                    <a:p>
                      <a:r>
                        <a:rPr lang="en-US" dirty="0" smtClean="0"/>
                        <a:t>3</a:t>
                      </a:r>
                      <a:endParaRPr lang="en-US" dirty="0"/>
                    </a:p>
                  </a:txBody>
                  <a:tcPr/>
                </a:tc>
              </a:tr>
              <a:tr h="370840">
                <a:tc>
                  <a:txBody>
                    <a:bodyPr/>
                    <a:lstStyle/>
                    <a:p>
                      <a:r>
                        <a:rPr lang="en-US" dirty="0" smtClean="0"/>
                        <a:t>P3</a:t>
                      </a:r>
                      <a:endParaRPr lang="en-US" dirty="0"/>
                    </a:p>
                  </a:txBody>
                  <a:tcPr/>
                </a:tc>
                <a:tc>
                  <a:txBody>
                    <a:bodyPr/>
                    <a:lstStyle/>
                    <a:p>
                      <a:r>
                        <a:rPr lang="en-US" dirty="0" smtClean="0"/>
                        <a:t>3</a:t>
                      </a:r>
                      <a:endParaRPr lang="en-US" dirty="0"/>
                    </a:p>
                  </a:txBody>
                  <a:tcPr/>
                </a:tc>
                <a:tc>
                  <a:txBody>
                    <a:bodyPr/>
                    <a:lstStyle/>
                    <a:p>
                      <a:r>
                        <a:rPr lang="en-US" dirty="0" smtClean="0"/>
                        <a:t>4</a:t>
                      </a:r>
                      <a:endParaRPr lang="en-US" dirty="0"/>
                    </a:p>
                  </a:txBody>
                  <a:tcPr/>
                </a:tc>
              </a:tr>
            </a:tbl>
          </a:graphicData>
        </a:graphic>
      </p:graphicFrame>
    </p:spTree>
    <p:extLst>
      <p:ext uri="{BB962C8B-B14F-4D97-AF65-F5344CB8AC3E}">
        <p14:creationId xmlns:p14="http://schemas.microsoft.com/office/powerpoint/2010/main" val="38046399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SOLUTION :</a:t>
            </a:r>
            <a:endParaRPr lang="en-US" dirty="0"/>
          </a:p>
        </p:txBody>
      </p:sp>
      <p:sp>
        <p:nvSpPr>
          <p:cNvPr id="5" name="Content Placeholder 4"/>
          <p:cNvSpPr>
            <a:spLocks noGrp="1"/>
          </p:cNvSpPr>
          <p:nvPr>
            <p:ph idx="1"/>
          </p:nvPr>
        </p:nvSpPr>
        <p:spPr/>
        <p:txBody>
          <a:bodyPr/>
          <a:lstStyle/>
          <a:p>
            <a:r>
              <a:rPr lang="en-US" dirty="0" smtClean="0"/>
              <a:t>The Gantt chart for SRTF will be:</a:t>
            </a:r>
          </a:p>
          <a:p>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1526926167"/>
              </p:ext>
            </p:extLst>
          </p:nvPr>
        </p:nvGraphicFramePr>
        <p:xfrm>
          <a:off x="1219196" y="3429000"/>
          <a:ext cx="6705608" cy="365760"/>
        </p:xfrm>
        <a:graphic>
          <a:graphicData uri="http://schemas.openxmlformats.org/drawingml/2006/table">
            <a:tbl>
              <a:tblPr firstRow="1" bandRow="1">
                <a:tableStyleId>{5C22544A-7EE6-4342-B048-85BDC9FD1C3A}</a:tableStyleId>
              </a:tblPr>
              <a:tblGrid>
                <a:gridCol w="484480"/>
                <a:gridCol w="484480"/>
                <a:gridCol w="484480"/>
                <a:gridCol w="484480"/>
                <a:gridCol w="441497"/>
                <a:gridCol w="450351"/>
                <a:gridCol w="484480"/>
                <a:gridCol w="484480"/>
                <a:gridCol w="484480"/>
                <a:gridCol w="484480"/>
                <a:gridCol w="484480"/>
                <a:gridCol w="484480"/>
                <a:gridCol w="484480"/>
                <a:gridCol w="484480"/>
              </a:tblGrid>
              <a:tr h="0">
                <a:tc>
                  <a:txBody>
                    <a:bodyPr/>
                    <a:lstStyle/>
                    <a:p>
                      <a:r>
                        <a:rPr lang="en-US" sz="1800" dirty="0" smtClean="0"/>
                        <a:t>P1</a:t>
                      </a:r>
                      <a:endParaRPr lang="en-US" sz="1800" dirty="0"/>
                    </a:p>
                  </a:txBody>
                  <a:tcPr/>
                </a:tc>
                <a:tc>
                  <a:txBody>
                    <a:bodyPr/>
                    <a:lstStyle/>
                    <a:p>
                      <a:r>
                        <a:rPr lang="en-US" sz="1800" dirty="0" smtClean="0"/>
                        <a:t>P2</a:t>
                      </a:r>
                      <a:endParaRPr lang="en-US" sz="1800" dirty="0"/>
                    </a:p>
                  </a:txBody>
                  <a:tcPr/>
                </a:tc>
                <a:tc>
                  <a:txBody>
                    <a:bodyPr/>
                    <a:lstStyle/>
                    <a:p>
                      <a:r>
                        <a:rPr lang="en-US" sz="1800" dirty="0" smtClean="0"/>
                        <a:t>P2</a:t>
                      </a:r>
                      <a:endParaRPr lang="en-US" sz="1800" dirty="0"/>
                    </a:p>
                  </a:txBody>
                  <a:tcPr/>
                </a:tc>
                <a:tc>
                  <a:txBody>
                    <a:bodyPr/>
                    <a:lstStyle/>
                    <a:p>
                      <a:r>
                        <a:rPr lang="en-US" sz="1800" dirty="0" smtClean="0"/>
                        <a:t>P2</a:t>
                      </a:r>
                      <a:endParaRPr lang="en-US" sz="1800" dirty="0"/>
                    </a:p>
                  </a:txBody>
                  <a:tcPr/>
                </a:tc>
                <a:tc>
                  <a:txBody>
                    <a:bodyPr/>
                    <a:lstStyle/>
                    <a:p>
                      <a:r>
                        <a:rPr lang="en-US" sz="1800" dirty="0" smtClean="0"/>
                        <a:t>P3</a:t>
                      </a:r>
                      <a:endParaRPr lang="en-US" sz="1800" dirty="0"/>
                    </a:p>
                  </a:txBody>
                  <a:tcPr/>
                </a:tc>
                <a:tc>
                  <a:txBody>
                    <a:bodyPr/>
                    <a:lstStyle/>
                    <a:p>
                      <a:r>
                        <a:rPr lang="en-US" sz="1800" dirty="0" smtClean="0"/>
                        <a:t>P3</a:t>
                      </a:r>
                      <a:endParaRPr lang="en-US" sz="1800" dirty="0"/>
                    </a:p>
                  </a:txBody>
                  <a:tcPr/>
                </a:tc>
                <a:tc>
                  <a:txBody>
                    <a:bodyPr/>
                    <a:lstStyle/>
                    <a:p>
                      <a:r>
                        <a:rPr lang="en-US" sz="1800" dirty="0" smtClean="0"/>
                        <a:t>P3</a:t>
                      </a:r>
                      <a:endParaRPr lang="en-US" sz="1800" dirty="0"/>
                    </a:p>
                  </a:txBody>
                  <a:tcPr/>
                </a:tc>
                <a:tc>
                  <a:txBody>
                    <a:bodyPr/>
                    <a:lstStyle/>
                    <a:p>
                      <a:r>
                        <a:rPr lang="en-US" sz="1800" dirty="0" smtClean="0"/>
                        <a:t>P3</a:t>
                      </a:r>
                      <a:endParaRPr lang="en-US" sz="1800" dirty="0"/>
                    </a:p>
                  </a:txBody>
                  <a:tcPr/>
                </a:tc>
                <a:tc>
                  <a:txBody>
                    <a:bodyPr/>
                    <a:lstStyle/>
                    <a:p>
                      <a:r>
                        <a:rPr lang="en-US" sz="1800" dirty="0" smtClean="0"/>
                        <a:t>P1</a:t>
                      </a:r>
                      <a:endParaRPr lang="en-US" sz="1800" dirty="0"/>
                    </a:p>
                  </a:txBody>
                  <a:tcPr/>
                </a:tc>
                <a:tc>
                  <a:txBody>
                    <a:bodyPr/>
                    <a:lstStyle/>
                    <a:p>
                      <a:r>
                        <a:rPr lang="en-US" sz="1800" dirty="0" smtClean="0"/>
                        <a:t>P1</a:t>
                      </a:r>
                      <a:endParaRPr lang="en-US" sz="1800" dirty="0"/>
                    </a:p>
                  </a:txBody>
                  <a:tcPr/>
                </a:tc>
                <a:tc>
                  <a:txBody>
                    <a:bodyPr/>
                    <a:lstStyle/>
                    <a:p>
                      <a:r>
                        <a:rPr lang="en-US" sz="1800" dirty="0" smtClean="0"/>
                        <a:t>P1</a:t>
                      </a:r>
                      <a:endParaRPr lang="en-US" sz="1800" dirty="0"/>
                    </a:p>
                  </a:txBody>
                  <a:tcPr/>
                </a:tc>
                <a:tc>
                  <a:txBody>
                    <a:bodyPr/>
                    <a:lstStyle/>
                    <a:p>
                      <a:r>
                        <a:rPr lang="en-US" sz="1800" dirty="0" smtClean="0"/>
                        <a:t>P1</a:t>
                      </a:r>
                      <a:endParaRPr lang="en-US" sz="1800" dirty="0"/>
                    </a:p>
                  </a:txBody>
                  <a:tcPr/>
                </a:tc>
                <a:tc>
                  <a:txBody>
                    <a:bodyPr/>
                    <a:lstStyle/>
                    <a:p>
                      <a:r>
                        <a:rPr lang="en-US" sz="1800" dirty="0" smtClean="0"/>
                        <a:t>P1</a:t>
                      </a:r>
                      <a:endParaRPr lang="en-US" sz="1800" dirty="0"/>
                    </a:p>
                  </a:txBody>
                  <a:tcPr/>
                </a:tc>
                <a:tc>
                  <a:txBody>
                    <a:bodyPr/>
                    <a:lstStyle/>
                    <a:p>
                      <a:r>
                        <a:rPr lang="en-US" sz="1800" dirty="0" smtClean="0"/>
                        <a:t>P1</a:t>
                      </a:r>
                      <a:endParaRPr lang="en-US" sz="1800" dirty="0"/>
                    </a:p>
                  </a:txBody>
                  <a:tcPr/>
                </a:tc>
              </a:tr>
            </a:tbl>
          </a:graphicData>
        </a:graphic>
      </p:graphicFrame>
      <p:sp>
        <p:nvSpPr>
          <p:cNvPr id="9" name="TextBox 8"/>
          <p:cNvSpPr txBox="1"/>
          <p:nvPr/>
        </p:nvSpPr>
        <p:spPr>
          <a:xfrm>
            <a:off x="1130828" y="3854678"/>
            <a:ext cx="269626" cy="276999"/>
          </a:xfrm>
          <a:prstGeom prst="rect">
            <a:avLst/>
          </a:prstGeom>
          <a:noFill/>
        </p:spPr>
        <p:txBody>
          <a:bodyPr wrap="none" rtlCol="0">
            <a:spAutoFit/>
          </a:bodyPr>
          <a:lstStyle/>
          <a:p>
            <a:r>
              <a:rPr lang="en-US" sz="1200" dirty="0" smtClean="0"/>
              <a:t>0</a:t>
            </a:r>
            <a:endParaRPr lang="en-US" sz="1200" dirty="0"/>
          </a:p>
        </p:txBody>
      </p:sp>
      <p:sp>
        <p:nvSpPr>
          <p:cNvPr id="11" name="TextBox 10"/>
          <p:cNvSpPr txBox="1"/>
          <p:nvPr/>
        </p:nvSpPr>
        <p:spPr>
          <a:xfrm>
            <a:off x="1600503" y="3854677"/>
            <a:ext cx="134813" cy="276999"/>
          </a:xfrm>
          <a:prstGeom prst="rect">
            <a:avLst/>
          </a:prstGeom>
          <a:noFill/>
        </p:spPr>
        <p:txBody>
          <a:bodyPr wrap="square" rtlCol="0">
            <a:spAutoFit/>
          </a:bodyPr>
          <a:lstStyle/>
          <a:p>
            <a:r>
              <a:rPr lang="en-US" sz="1200" dirty="0" smtClean="0"/>
              <a:t>1</a:t>
            </a:r>
            <a:endParaRPr lang="en-US" sz="1200" dirty="0"/>
          </a:p>
        </p:txBody>
      </p:sp>
      <p:sp>
        <p:nvSpPr>
          <p:cNvPr id="12" name="TextBox 11"/>
          <p:cNvSpPr txBox="1"/>
          <p:nvPr/>
        </p:nvSpPr>
        <p:spPr>
          <a:xfrm>
            <a:off x="2085221" y="3808507"/>
            <a:ext cx="269626" cy="276999"/>
          </a:xfrm>
          <a:prstGeom prst="rect">
            <a:avLst/>
          </a:prstGeom>
          <a:noFill/>
        </p:spPr>
        <p:txBody>
          <a:bodyPr wrap="none" rtlCol="0">
            <a:spAutoFit/>
          </a:bodyPr>
          <a:lstStyle/>
          <a:p>
            <a:r>
              <a:rPr lang="en-US" sz="1200" dirty="0"/>
              <a:t>2</a:t>
            </a:r>
          </a:p>
        </p:txBody>
      </p:sp>
      <p:sp>
        <p:nvSpPr>
          <p:cNvPr id="13" name="TextBox 12"/>
          <p:cNvSpPr txBox="1"/>
          <p:nvPr/>
        </p:nvSpPr>
        <p:spPr>
          <a:xfrm>
            <a:off x="2525770" y="3808508"/>
            <a:ext cx="269626" cy="276999"/>
          </a:xfrm>
          <a:prstGeom prst="rect">
            <a:avLst/>
          </a:prstGeom>
          <a:noFill/>
        </p:spPr>
        <p:txBody>
          <a:bodyPr wrap="none" rtlCol="0">
            <a:spAutoFit/>
          </a:bodyPr>
          <a:lstStyle/>
          <a:p>
            <a:r>
              <a:rPr lang="en-US" sz="1200" dirty="0"/>
              <a:t>3</a:t>
            </a:r>
          </a:p>
        </p:txBody>
      </p:sp>
      <p:sp>
        <p:nvSpPr>
          <p:cNvPr id="14" name="TextBox 13"/>
          <p:cNvSpPr txBox="1"/>
          <p:nvPr/>
        </p:nvSpPr>
        <p:spPr>
          <a:xfrm>
            <a:off x="3031834" y="3808509"/>
            <a:ext cx="269626" cy="276999"/>
          </a:xfrm>
          <a:prstGeom prst="rect">
            <a:avLst/>
          </a:prstGeom>
          <a:noFill/>
        </p:spPr>
        <p:txBody>
          <a:bodyPr wrap="none" rtlCol="0">
            <a:spAutoFit/>
          </a:bodyPr>
          <a:lstStyle/>
          <a:p>
            <a:r>
              <a:rPr lang="en-US" sz="1200" dirty="0" smtClean="0"/>
              <a:t>4</a:t>
            </a:r>
            <a:endParaRPr lang="en-US" sz="1200" dirty="0"/>
          </a:p>
        </p:txBody>
      </p:sp>
      <p:sp>
        <p:nvSpPr>
          <p:cNvPr id="15" name="TextBox 14"/>
          <p:cNvSpPr txBox="1"/>
          <p:nvPr/>
        </p:nvSpPr>
        <p:spPr>
          <a:xfrm>
            <a:off x="3456946" y="3808506"/>
            <a:ext cx="269626" cy="276999"/>
          </a:xfrm>
          <a:prstGeom prst="rect">
            <a:avLst/>
          </a:prstGeom>
          <a:noFill/>
        </p:spPr>
        <p:txBody>
          <a:bodyPr wrap="none" rtlCol="0">
            <a:spAutoFit/>
          </a:bodyPr>
          <a:lstStyle/>
          <a:p>
            <a:r>
              <a:rPr lang="en-US" sz="1200" dirty="0" smtClean="0"/>
              <a:t>5</a:t>
            </a:r>
            <a:endParaRPr lang="en-US" sz="1200" dirty="0"/>
          </a:p>
        </p:txBody>
      </p:sp>
      <p:sp>
        <p:nvSpPr>
          <p:cNvPr id="16" name="TextBox 15"/>
          <p:cNvSpPr txBox="1"/>
          <p:nvPr/>
        </p:nvSpPr>
        <p:spPr>
          <a:xfrm>
            <a:off x="3955575" y="3804911"/>
            <a:ext cx="269626" cy="276999"/>
          </a:xfrm>
          <a:prstGeom prst="rect">
            <a:avLst/>
          </a:prstGeom>
          <a:noFill/>
        </p:spPr>
        <p:txBody>
          <a:bodyPr wrap="none" rtlCol="0">
            <a:spAutoFit/>
          </a:bodyPr>
          <a:lstStyle/>
          <a:p>
            <a:r>
              <a:rPr lang="en-US" sz="1200" dirty="0" smtClean="0"/>
              <a:t>6</a:t>
            </a:r>
            <a:endParaRPr lang="en-US" sz="1200" dirty="0"/>
          </a:p>
        </p:txBody>
      </p:sp>
      <p:sp>
        <p:nvSpPr>
          <p:cNvPr id="17" name="TextBox 16"/>
          <p:cNvSpPr txBox="1"/>
          <p:nvPr/>
        </p:nvSpPr>
        <p:spPr>
          <a:xfrm>
            <a:off x="4349085" y="3794068"/>
            <a:ext cx="269626" cy="276999"/>
          </a:xfrm>
          <a:prstGeom prst="rect">
            <a:avLst/>
          </a:prstGeom>
          <a:noFill/>
        </p:spPr>
        <p:txBody>
          <a:bodyPr wrap="none" rtlCol="0">
            <a:spAutoFit/>
          </a:bodyPr>
          <a:lstStyle/>
          <a:p>
            <a:r>
              <a:rPr lang="en-US" sz="1200" dirty="0" smtClean="0"/>
              <a:t>7</a:t>
            </a:r>
            <a:endParaRPr lang="en-US" sz="1200" dirty="0"/>
          </a:p>
        </p:txBody>
      </p:sp>
      <p:sp>
        <p:nvSpPr>
          <p:cNvPr id="18" name="TextBox 17"/>
          <p:cNvSpPr txBox="1"/>
          <p:nvPr/>
        </p:nvSpPr>
        <p:spPr>
          <a:xfrm>
            <a:off x="4818186" y="3787259"/>
            <a:ext cx="269626" cy="276999"/>
          </a:xfrm>
          <a:prstGeom prst="rect">
            <a:avLst/>
          </a:prstGeom>
          <a:noFill/>
        </p:spPr>
        <p:txBody>
          <a:bodyPr wrap="none" rtlCol="0">
            <a:spAutoFit/>
          </a:bodyPr>
          <a:lstStyle/>
          <a:p>
            <a:r>
              <a:rPr lang="en-US" sz="1200" dirty="0" smtClean="0"/>
              <a:t>8</a:t>
            </a:r>
            <a:endParaRPr lang="en-US" sz="1200" dirty="0"/>
          </a:p>
        </p:txBody>
      </p:sp>
      <p:sp>
        <p:nvSpPr>
          <p:cNvPr id="19" name="TextBox 18"/>
          <p:cNvSpPr txBox="1"/>
          <p:nvPr/>
        </p:nvSpPr>
        <p:spPr>
          <a:xfrm>
            <a:off x="5322625" y="3794068"/>
            <a:ext cx="269626" cy="276999"/>
          </a:xfrm>
          <a:prstGeom prst="rect">
            <a:avLst/>
          </a:prstGeom>
          <a:noFill/>
        </p:spPr>
        <p:txBody>
          <a:bodyPr wrap="none" rtlCol="0">
            <a:spAutoFit/>
          </a:bodyPr>
          <a:lstStyle/>
          <a:p>
            <a:r>
              <a:rPr lang="en-US" sz="1200" dirty="0" smtClean="0"/>
              <a:t>9</a:t>
            </a:r>
            <a:endParaRPr lang="en-US" sz="1200" dirty="0"/>
          </a:p>
        </p:txBody>
      </p:sp>
      <p:sp>
        <p:nvSpPr>
          <p:cNvPr id="20" name="TextBox 19"/>
          <p:cNvSpPr txBox="1"/>
          <p:nvPr/>
        </p:nvSpPr>
        <p:spPr>
          <a:xfrm>
            <a:off x="5841241" y="3808511"/>
            <a:ext cx="354584" cy="276999"/>
          </a:xfrm>
          <a:prstGeom prst="rect">
            <a:avLst/>
          </a:prstGeom>
          <a:noFill/>
        </p:spPr>
        <p:txBody>
          <a:bodyPr wrap="none" rtlCol="0">
            <a:spAutoFit/>
          </a:bodyPr>
          <a:lstStyle/>
          <a:p>
            <a:r>
              <a:rPr lang="en-US" sz="1200" dirty="0" smtClean="0"/>
              <a:t>10</a:t>
            </a:r>
            <a:endParaRPr lang="en-US" sz="1200" dirty="0"/>
          </a:p>
        </p:txBody>
      </p:sp>
      <p:sp>
        <p:nvSpPr>
          <p:cNvPr id="21" name="TextBox 20"/>
          <p:cNvSpPr txBox="1"/>
          <p:nvPr/>
        </p:nvSpPr>
        <p:spPr>
          <a:xfrm>
            <a:off x="6309813" y="3808511"/>
            <a:ext cx="354584" cy="276999"/>
          </a:xfrm>
          <a:prstGeom prst="rect">
            <a:avLst/>
          </a:prstGeom>
          <a:noFill/>
        </p:spPr>
        <p:txBody>
          <a:bodyPr wrap="none" rtlCol="0">
            <a:spAutoFit/>
          </a:bodyPr>
          <a:lstStyle/>
          <a:p>
            <a:r>
              <a:rPr lang="en-US" sz="1200" dirty="0" smtClean="0"/>
              <a:t>11</a:t>
            </a:r>
            <a:endParaRPr lang="en-US" sz="1200" dirty="0"/>
          </a:p>
        </p:txBody>
      </p:sp>
      <p:sp>
        <p:nvSpPr>
          <p:cNvPr id="22" name="TextBox 21"/>
          <p:cNvSpPr txBox="1"/>
          <p:nvPr/>
        </p:nvSpPr>
        <p:spPr>
          <a:xfrm>
            <a:off x="6818844" y="3787259"/>
            <a:ext cx="354584" cy="276999"/>
          </a:xfrm>
          <a:prstGeom prst="rect">
            <a:avLst/>
          </a:prstGeom>
          <a:noFill/>
        </p:spPr>
        <p:txBody>
          <a:bodyPr wrap="none" rtlCol="0">
            <a:spAutoFit/>
          </a:bodyPr>
          <a:lstStyle/>
          <a:p>
            <a:r>
              <a:rPr lang="en-US" sz="1200" dirty="0" smtClean="0"/>
              <a:t>12</a:t>
            </a:r>
            <a:endParaRPr lang="en-US" sz="1200" dirty="0"/>
          </a:p>
        </p:txBody>
      </p:sp>
      <p:sp>
        <p:nvSpPr>
          <p:cNvPr id="23" name="TextBox 22"/>
          <p:cNvSpPr txBox="1"/>
          <p:nvPr/>
        </p:nvSpPr>
        <p:spPr>
          <a:xfrm>
            <a:off x="7290178" y="3783664"/>
            <a:ext cx="354584" cy="276999"/>
          </a:xfrm>
          <a:prstGeom prst="rect">
            <a:avLst/>
          </a:prstGeom>
          <a:noFill/>
        </p:spPr>
        <p:txBody>
          <a:bodyPr wrap="none" rtlCol="0">
            <a:spAutoFit/>
          </a:bodyPr>
          <a:lstStyle/>
          <a:p>
            <a:r>
              <a:rPr lang="en-US" sz="1200" dirty="0" smtClean="0"/>
              <a:t>13</a:t>
            </a:r>
            <a:endParaRPr lang="en-US" sz="1200" dirty="0"/>
          </a:p>
        </p:txBody>
      </p:sp>
      <p:sp>
        <p:nvSpPr>
          <p:cNvPr id="24" name="TextBox 23"/>
          <p:cNvSpPr txBox="1"/>
          <p:nvPr/>
        </p:nvSpPr>
        <p:spPr>
          <a:xfrm>
            <a:off x="7740069" y="3815362"/>
            <a:ext cx="354584" cy="276999"/>
          </a:xfrm>
          <a:prstGeom prst="rect">
            <a:avLst/>
          </a:prstGeom>
          <a:noFill/>
        </p:spPr>
        <p:txBody>
          <a:bodyPr wrap="none" rtlCol="0">
            <a:spAutoFit/>
          </a:bodyPr>
          <a:lstStyle/>
          <a:p>
            <a:r>
              <a:rPr lang="en-US" sz="1200" dirty="0" smtClean="0"/>
              <a:t>14</a:t>
            </a:r>
            <a:endParaRPr lang="en-US" sz="1200" dirty="0"/>
          </a:p>
        </p:txBody>
      </p:sp>
    </p:spTree>
    <p:extLst>
      <p:ext uri="{BB962C8B-B14F-4D97-AF65-F5344CB8AC3E}">
        <p14:creationId xmlns:p14="http://schemas.microsoft.com/office/powerpoint/2010/main" val="9931012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EXPLANATION</a:t>
            </a:r>
            <a:endParaRPr lang="en-US" dirty="0"/>
          </a:p>
        </p:txBody>
      </p:sp>
      <p:sp>
        <p:nvSpPr>
          <p:cNvPr id="3" name="Content Placeholder 2"/>
          <p:cNvSpPr>
            <a:spLocks noGrp="1"/>
          </p:cNvSpPr>
          <p:nvPr>
            <p:ph idx="1"/>
          </p:nvPr>
        </p:nvSpPr>
        <p:spPr/>
        <p:txBody>
          <a:bodyPr>
            <a:noAutofit/>
          </a:bodyPr>
          <a:lstStyle/>
          <a:p>
            <a:r>
              <a:rPr lang="en-US" dirty="0"/>
              <a:t>At the 0th unit of the CPU, there is only one process that is P1, so P1 gets executed for the 1 time unit</a:t>
            </a:r>
            <a:r>
              <a:rPr lang="en-US" dirty="0" smtClean="0"/>
              <a:t>.</a:t>
            </a:r>
          </a:p>
          <a:p>
            <a:r>
              <a:rPr lang="en-US" dirty="0" smtClean="0"/>
              <a:t>At </a:t>
            </a:r>
            <a:r>
              <a:rPr lang="en-US" dirty="0"/>
              <a:t>the 1st unit of the CPU, Process P2 arrives. Now, the P1 needs 6 more units more to be executed, and the P2 needs only 3 units. So, P2 is executed first by preempting P1</a:t>
            </a:r>
            <a:r>
              <a:rPr lang="en-US" dirty="0" smtClean="0"/>
              <a:t>.</a:t>
            </a:r>
          </a:p>
        </p:txBody>
      </p:sp>
    </p:spTree>
    <p:extLst>
      <p:ext uri="{BB962C8B-B14F-4D97-AF65-F5344CB8AC3E}">
        <p14:creationId xmlns:p14="http://schemas.microsoft.com/office/powerpoint/2010/main" val="3159847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EXPLANATION CONTINUED</a:t>
            </a:r>
            <a:endParaRPr lang="en-US" dirty="0"/>
          </a:p>
        </p:txBody>
      </p:sp>
      <p:sp>
        <p:nvSpPr>
          <p:cNvPr id="3" name="Content Placeholder 2"/>
          <p:cNvSpPr>
            <a:spLocks noGrp="1"/>
          </p:cNvSpPr>
          <p:nvPr>
            <p:ph idx="1"/>
          </p:nvPr>
        </p:nvSpPr>
        <p:spPr/>
        <p:txBody>
          <a:bodyPr>
            <a:normAutofit/>
          </a:bodyPr>
          <a:lstStyle/>
          <a:p>
            <a:r>
              <a:rPr lang="en-US" dirty="0"/>
              <a:t>At the 3rd unit of time, the process P3 arrives, and the burst time of P3 is 4 units which is more than the completion time of P2 that is 1 unit, so P2 continues its execution.</a:t>
            </a:r>
          </a:p>
          <a:p>
            <a:r>
              <a:rPr lang="en-US" dirty="0"/>
              <a:t>Now after the completion of P2, the burst time of P3 is 4 units that mean it needs only 4 units for completion while P1 needs 6 units for completion.</a:t>
            </a:r>
          </a:p>
          <a:p>
            <a:endParaRPr lang="en-US" dirty="0"/>
          </a:p>
        </p:txBody>
      </p:sp>
    </p:spTree>
    <p:extLst>
      <p:ext uri="{BB962C8B-B14F-4D97-AF65-F5344CB8AC3E}">
        <p14:creationId xmlns:p14="http://schemas.microsoft.com/office/powerpoint/2010/main" val="152783638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ustin">
  <a:themeElements>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Austin">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ustin">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Austin</Template>
  <TotalTime>6193354</TotalTime>
  <Words>584</Words>
  <Application>Microsoft Office PowerPoint</Application>
  <PresentationFormat>On-screen Show (4:3)</PresentationFormat>
  <Paragraphs>115</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Arial Rounded MT Bold</vt:lpstr>
      <vt:lpstr>Century Gothic</vt:lpstr>
      <vt:lpstr>Euphemia</vt:lpstr>
      <vt:lpstr>Wingdings 2</vt:lpstr>
      <vt:lpstr>Austin</vt:lpstr>
      <vt:lpstr> TOPIC: SHORTEST  REMAINING TIME FIRST</vt:lpstr>
      <vt:lpstr>What is SRTF?</vt:lpstr>
      <vt:lpstr>SRTF CONTINUED</vt:lpstr>
      <vt:lpstr>ADVANTAGES OF SRTF:</vt:lpstr>
      <vt:lpstr>DISADVANTAGES OF SRTF:</vt:lpstr>
      <vt:lpstr>   Example of SRTF:</vt:lpstr>
      <vt:lpstr>SOLUTION :</vt:lpstr>
      <vt:lpstr>EXPLANATION</vt:lpstr>
      <vt:lpstr>EXPLANATION CONTINUED</vt:lpstr>
      <vt:lpstr>EXPLANATION CONTINUED</vt:lpstr>
      <vt:lpstr>EXPLANATION CONTINUED</vt:lpstr>
      <vt:lpstr>CALCUATION </vt:lpstr>
      <vt:lpstr>CALCULATION CONTINUED</vt:lpstr>
      <vt:lpstr>CALCULATION</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SHORTEST REMAINING TIME FIRST</dc:title>
  <dc:creator>rahul</dc:creator>
  <cp:lastModifiedBy>Shreesha S</cp:lastModifiedBy>
  <cp:revision>24</cp:revision>
  <dcterms:created xsi:type="dcterms:W3CDTF">2009-08-19T18:32:48Z</dcterms:created>
  <dcterms:modified xsi:type="dcterms:W3CDTF">2021-06-02T09:04:15Z</dcterms:modified>
</cp:coreProperties>
</file>