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9" r:id="rId3"/>
    <p:sldId id="260" r:id="rId4"/>
    <p:sldId id="257" r:id="rId5"/>
    <p:sldId id="258" r:id="rId6"/>
    <p:sldId id="294" r:id="rId7"/>
    <p:sldId id="261" r:id="rId8"/>
    <p:sldId id="262" r:id="rId9"/>
    <p:sldId id="264" r:id="rId10"/>
    <p:sldId id="295" r:id="rId11"/>
    <p:sldId id="270" r:id="rId12"/>
    <p:sldId id="296" r:id="rId13"/>
  </p:sldIdLst>
  <p:sldSz cx="9144000" cy="5143500" type="screen16x9"/>
  <p:notesSz cx="6858000" cy="9144000"/>
  <p:embeddedFontLst>
    <p:embeddedFont>
      <p:font typeface="Roboto Condensed Light" panose="020B0604020202020204" charset="0"/>
      <p:regular r:id="rId15"/>
      <p:italic r:id="rId16"/>
    </p:embeddedFont>
    <p:embeddedFont>
      <p:font typeface="Barlow Condensed SemiBold" panose="020B0604020202020204" charset="0"/>
      <p:regular r:id="rId17"/>
      <p:bold r:id="rId18"/>
      <p:italic r:id="rId19"/>
      <p:boldItalic r:id="rId20"/>
    </p:embeddedFont>
    <p:embeddedFont>
      <p:font typeface="Barlow Condensed" panose="020B0604020202020204" charset="0"/>
      <p:regular r:id="rId21"/>
      <p:bold r:id="rId22"/>
      <p:italic r:id="rId23"/>
      <p:boldItalic r:id="rId24"/>
    </p:embeddedFont>
    <p:embeddedFont>
      <p:font typeface="Barlow" panose="020B0604020202020204" charset="0"/>
      <p:regular r:id="rId25"/>
      <p:bold r:id="rId26"/>
      <p:italic r:id="rId27"/>
      <p:boldItalic r:id="rId28"/>
    </p:embeddedFont>
    <p:embeddedFont>
      <p:font typeface="Nunito"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0C1330-0DE7-4FCE-80F5-8FC599A7B7AC}">
  <a:tblStyle styleId="{E40C1330-0DE7-4FCE-80F5-8FC599A7B7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30" autoAdjust="0"/>
  </p:normalViewPr>
  <p:slideViewPr>
    <p:cSldViewPr snapToGrid="0">
      <p:cViewPr varScale="1">
        <p:scale>
          <a:sx n="63" d="100"/>
          <a:sy n="63" d="100"/>
        </p:scale>
        <p:origin x="77"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148934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52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91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06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121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84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db0f9523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db0f9523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376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116f4a803e0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116f4a803e0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932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116f4a803e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116f4a803e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935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5ada61ad2e_0_4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5ada61ad2e_0_4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5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56"/>
        <p:cNvGrpSpPr/>
        <p:nvPr/>
      </p:nvGrpSpPr>
      <p:grpSpPr>
        <a:xfrm>
          <a:off x="0" y="0"/>
          <a:ext cx="0" cy="0"/>
          <a:chOff x="0" y="0"/>
          <a:chExt cx="0" cy="0"/>
        </a:xfrm>
      </p:grpSpPr>
      <p:sp>
        <p:nvSpPr>
          <p:cNvPr id="557" name="Google Shape;557;p14"/>
          <p:cNvSpPr txBox="1">
            <a:spLocks noGrp="1"/>
          </p:cNvSpPr>
          <p:nvPr>
            <p:ph type="title"/>
          </p:nvPr>
        </p:nvSpPr>
        <p:spPr>
          <a:xfrm>
            <a:off x="1963275" y="3220825"/>
            <a:ext cx="5217300" cy="49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558" name="Google Shape;558;p14"/>
          <p:cNvSpPr txBox="1">
            <a:spLocks noGrp="1"/>
          </p:cNvSpPr>
          <p:nvPr>
            <p:ph type="subTitle" idx="1"/>
          </p:nvPr>
        </p:nvSpPr>
        <p:spPr>
          <a:xfrm>
            <a:off x="1498700" y="1686125"/>
            <a:ext cx="61467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59" name="Google Shape;559;p14"/>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6" name="Google Shape;636;p16"/>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6"/>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6" name="Google Shape;706;p17"/>
          <p:cNvSpPr/>
          <p:nvPr/>
        </p:nvSpPr>
        <p:spPr>
          <a:xfrm rot="-10647072" flipH="1">
            <a:off x="6925193" y="-1707780"/>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rot="7164161" flipH="1">
            <a:off x="-1640952" y="-1604719"/>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7"/>
          <p:cNvGrpSpPr/>
          <p:nvPr/>
        </p:nvGrpSpPr>
        <p:grpSpPr>
          <a:xfrm rot="10800000" flipH="1">
            <a:off x="8626226" y="-2014039"/>
            <a:ext cx="361129" cy="3106418"/>
            <a:chOff x="6317900" y="1197313"/>
            <a:chExt cx="180700" cy="1554375"/>
          </a:xfrm>
        </p:grpSpPr>
        <p:sp>
          <p:nvSpPr>
            <p:cNvPr id="746" name="Google Shape;746;p17"/>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17"/>
          <p:cNvSpPr/>
          <p:nvPr/>
        </p:nvSpPr>
        <p:spPr>
          <a:xfrm rot="-5400000">
            <a:off x="307075" y="248182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7"/>
          <p:cNvSpPr/>
          <p:nvPr/>
        </p:nvSpPr>
        <p:spPr>
          <a:xfrm rot="-7199972">
            <a:off x="3156319" y="3826224"/>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9" name="Google Shape;79;p4"/>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80" name="Google Shape;80;p4"/>
          <p:cNvSpPr/>
          <p:nvPr/>
        </p:nvSpPr>
        <p:spPr>
          <a:xfrm rot="-5400000">
            <a:off x="7165362" y="-774010"/>
            <a:ext cx="2984498" cy="188072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900032">
            <a:off x="-1298549" y="-641129"/>
            <a:ext cx="2144560" cy="2361269"/>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4"/>
          <p:cNvSpPr/>
          <p:nvPr/>
        </p:nvSpPr>
        <p:spPr>
          <a:xfrm rot="5400000">
            <a:off x="8769800" y="25428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4"/>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4"/>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569600" y="1268375"/>
            <a:ext cx="6004800" cy="848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4" name="Google Shape;244;p7"/>
          <p:cNvSpPr txBox="1">
            <a:spLocks noGrp="1"/>
          </p:cNvSpPr>
          <p:nvPr>
            <p:ph type="subTitle" idx="1"/>
          </p:nvPr>
        </p:nvSpPr>
        <p:spPr>
          <a:xfrm>
            <a:off x="1569600" y="2400023"/>
            <a:ext cx="6004800" cy="126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7"/>
          <p:cNvSpPr/>
          <p:nvPr/>
        </p:nvSpPr>
        <p:spPr>
          <a:xfrm rot="-6012810">
            <a:off x="6446180" y="-972564"/>
            <a:ext cx="4319100" cy="2721744"/>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rot="435267">
            <a:off x="3845984" y="-60591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7"/>
          <p:cNvCxnSpPr/>
          <p:nvPr/>
        </p:nvCxnSpPr>
        <p:spPr>
          <a:xfrm rot="436104" flipH="1">
            <a:off x="4188239" y="-1377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48" name="Google Shape;248;p7"/>
          <p:cNvSpPr/>
          <p:nvPr/>
        </p:nvSpPr>
        <p:spPr>
          <a:xfrm rot="-5400000" flipH="1">
            <a:off x="30707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252;p7"/>
          <p:cNvCxnSpPr/>
          <p:nvPr/>
        </p:nvCxnSpPr>
        <p:spPr>
          <a:xfrm rot="436104" flipH="1">
            <a:off x="4616239" y="-2509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53" name="Google Shape;253;p7"/>
          <p:cNvSpPr/>
          <p:nvPr/>
        </p:nvSpPr>
        <p:spPr>
          <a:xfrm>
            <a:off x="-1348900" y="4016737"/>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8" r:id="rId16"/>
    <p:sldLayoutId id="214748366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603974"/>
            <a:ext cx="832104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t>Agile and Scrum in Software Development</a:t>
            </a:r>
            <a:endParaRPr dirty="0"/>
          </a:p>
        </p:txBody>
      </p:sp>
      <p:sp>
        <p:nvSpPr>
          <p:cNvPr id="1064" name="Google Shape;1064;p27"/>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r>
              <a:rPr lang="en" dirty="0" smtClean="0"/>
              <a:t>BY PRAJWAL RAJESH BHOSALE</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33021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43F446-917F-FE3D-3DC7-C283A710682D}"/>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xmlns="" id="{A4FED198-D3A1-7C0E-5BE0-88BBEE9EDF57}"/>
              </a:ext>
            </a:extLst>
          </p:cNvPr>
          <p:cNvSpPr>
            <a:spLocks noGrp="1"/>
          </p:cNvSpPr>
          <p:nvPr>
            <p:ph type="subTitle" idx="1"/>
          </p:nvPr>
        </p:nvSpPr>
        <p:spPr/>
        <p:txBody>
          <a:bodyPr/>
          <a:lstStyle/>
          <a:p>
            <a:r>
              <a:rPr lang="en-US" dirty="0"/>
              <a:t>Advantages</a:t>
            </a:r>
          </a:p>
        </p:txBody>
      </p:sp>
      <p:sp>
        <p:nvSpPr>
          <p:cNvPr id="3" name="Subtitle 2">
            <a:extLst>
              <a:ext uri="{FF2B5EF4-FFF2-40B4-BE49-F238E27FC236}">
                <a16:creationId xmlns:a16="http://schemas.microsoft.com/office/drawing/2014/main" xmlns="" id="{BB5BF38B-89F7-F000-01D2-2D7082F077B7}"/>
              </a:ext>
            </a:extLst>
          </p:cNvPr>
          <p:cNvSpPr>
            <a:spLocks noGrp="1"/>
          </p:cNvSpPr>
          <p:nvPr>
            <p:ph type="subTitle" idx="2"/>
          </p:nvPr>
        </p:nvSpPr>
        <p:spPr>
          <a:xfrm>
            <a:off x="4863102" y="1474180"/>
            <a:ext cx="3522300" cy="409800"/>
          </a:xfrm>
        </p:spPr>
        <p:txBody>
          <a:bodyPr/>
          <a:lstStyle/>
          <a:p>
            <a:r>
              <a:rPr lang="en-US" dirty="0"/>
              <a:t>Disadvantages</a:t>
            </a:r>
          </a:p>
        </p:txBody>
      </p:sp>
      <p:sp>
        <p:nvSpPr>
          <p:cNvPr id="4" name="Title 3">
            <a:extLst>
              <a:ext uri="{FF2B5EF4-FFF2-40B4-BE49-F238E27FC236}">
                <a16:creationId xmlns:a16="http://schemas.microsoft.com/office/drawing/2014/main" xmlns="" id="{1C94A284-882A-2632-79BE-0C0D993FA532}"/>
              </a:ext>
            </a:extLst>
          </p:cNvPr>
          <p:cNvSpPr>
            <a:spLocks noGrp="1"/>
          </p:cNvSpPr>
          <p:nvPr>
            <p:ph type="title"/>
          </p:nvPr>
        </p:nvSpPr>
        <p:spPr/>
        <p:txBody>
          <a:bodyPr/>
          <a:lstStyle/>
          <a:p>
            <a:r>
              <a:rPr lang="en-US" dirty="0"/>
              <a:t>SCRUM</a:t>
            </a:r>
          </a:p>
        </p:txBody>
      </p:sp>
      <p:sp>
        <p:nvSpPr>
          <p:cNvPr id="5" name="Subtitle 4">
            <a:extLst>
              <a:ext uri="{FF2B5EF4-FFF2-40B4-BE49-F238E27FC236}">
                <a16:creationId xmlns:a16="http://schemas.microsoft.com/office/drawing/2014/main" xmlns="" id="{E9248D91-F374-B69D-C023-B2DF0491949A}"/>
              </a:ext>
            </a:extLst>
          </p:cNvPr>
          <p:cNvSpPr>
            <a:spLocks noGrp="1"/>
          </p:cNvSpPr>
          <p:nvPr>
            <p:ph type="subTitle" idx="3"/>
          </p:nvPr>
        </p:nvSpPr>
        <p:spPr/>
        <p:txBody>
          <a:bodyPr/>
          <a:lstStyle/>
          <a:p>
            <a:pPr>
              <a:lnSpc>
                <a:spcPct val="200000"/>
              </a:lnSpc>
            </a:pPr>
            <a:r>
              <a:rPr lang="en-US" b="1" dirty="0"/>
              <a:t>Increased transparency</a:t>
            </a:r>
          </a:p>
          <a:p>
            <a:pPr>
              <a:lnSpc>
                <a:spcPct val="200000"/>
              </a:lnSpc>
            </a:pPr>
            <a:r>
              <a:rPr lang="en-US" b="1" dirty="0"/>
              <a:t>Faster product delivery</a:t>
            </a:r>
          </a:p>
          <a:p>
            <a:pPr>
              <a:lnSpc>
                <a:spcPct val="200000"/>
              </a:lnSpc>
            </a:pPr>
            <a:r>
              <a:rPr lang="en-US" b="1" dirty="0"/>
              <a:t>Better risk management</a:t>
            </a:r>
          </a:p>
          <a:p>
            <a:pPr>
              <a:lnSpc>
                <a:spcPct val="200000"/>
              </a:lnSpc>
            </a:pPr>
            <a:r>
              <a:rPr lang="en-US" b="1" dirty="0"/>
              <a:t>Higher team efficiency</a:t>
            </a:r>
          </a:p>
        </p:txBody>
      </p:sp>
      <p:sp>
        <p:nvSpPr>
          <p:cNvPr id="6" name="Subtitle 5">
            <a:extLst>
              <a:ext uri="{FF2B5EF4-FFF2-40B4-BE49-F238E27FC236}">
                <a16:creationId xmlns:a16="http://schemas.microsoft.com/office/drawing/2014/main" xmlns="" id="{2AFAD6BD-E018-4DEB-CCC8-7F94CDBC108E}"/>
              </a:ext>
            </a:extLst>
          </p:cNvPr>
          <p:cNvSpPr>
            <a:spLocks noGrp="1"/>
          </p:cNvSpPr>
          <p:nvPr>
            <p:ph type="subTitle" idx="4"/>
          </p:nvPr>
        </p:nvSpPr>
        <p:spPr>
          <a:xfrm>
            <a:off x="4882402" y="1879963"/>
            <a:ext cx="3937500" cy="1956300"/>
          </a:xfrm>
        </p:spPr>
        <p:txBody>
          <a:bodyPr/>
          <a:lstStyle/>
          <a:p>
            <a:pPr>
              <a:lnSpc>
                <a:spcPct val="200000"/>
              </a:lnSpc>
            </a:pPr>
            <a:r>
              <a:rPr lang="en-US" b="1" dirty="0"/>
              <a:t>Requires experienced teams</a:t>
            </a:r>
          </a:p>
          <a:p>
            <a:pPr>
              <a:lnSpc>
                <a:spcPct val="200000"/>
              </a:lnSpc>
            </a:pPr>
            <a:r>
              <a:rPr lang="en-US" b="1" dirty="0"/>
              <a:t>Can be challenging to scale</a:t>
            </a:r>
          </a:p>
          <a:p>
            <a:pPr>
              <a:lnSpc>
                <a:spcPct val="200000"/>
              </a:lnSpc>
            </a:pPr>
            <a:r>
              <a:rPr lang="en-US" b="1" dirty="0"/>
              <a:t>Demands continuous collaboration</a:t>
            </a:r>
          </a:p>
        </p:txBody>
      </p:sp>
    </p:spTree>
    <p:extLst>
      <p:ext uri="{BB962C8B-B14F-4D97-AF65-F5344CB8AC3E}">
        <p14:creationId xmlns:p14="http://schemas.microsoft.com/office/powerpoint/2010/main" val="22839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41"/>
          <p:cNvSpPr txBox="1">
            <a:spLocks noGrp="1"/>
          </p:cNvSpPr>
          <p:nvPr>
            <p:ph type="title"/>
          </p:nvPr>
        </p:nvSpPr>
        <p:spPr>
          <a:xfrm>
            <a:off x="720000" y="7701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
        <p:nvSpPr>
          <p:cNvPr id="42" name="Google Shape;1547;p41">
            <a:extLst>
              <a:ext uri="{FF2B5EF4-FFF2-40B4-BE49-F238E27FC236}">
                <a16:creationId xmlns:a16="http://schemas.microsoft.com/office/drawing/2014/main" xmlns="" id="{207801B2-3975-C769-9CB2-7A2EE60D0076}"/>
              </a:ext>
            </a:extLst>
          </p:cNvPr>
          <p:cNvSpPr txBox="1"/>
          <p:nvPr/>
        </p:nvSpPr>
        <p:spPr>
          <a:xfrm>
            <a:off x="1743450" y="1811859"/>
            <a:ext cx="5657100" cy="1788881"/>
          </a:xfrm>
          <a:prstGeom prst="rect">
            <a:avLst/>
          </a:prstGeom>
          <a:noFill/>
          <a:ln>
            <a:noFill/>
          </a:ln>
        </p:spPr>
        <p:txBody>
          <a:bodyPr spcFirstLastPara="1" wrap="square" lIns="91425" tIns="91425" rIns="91425" bIns="91425" anchor="t" anchorCtr="0">
            <a:noAutofit/>
          </a:bodyPr>
          <a:lstStyle/>
          <a:p>
            <a:pPr algn="ctr">
              <a:spcAft>
                <a:spcPts val="1600"/>
              </a:spcAft>
            </a:pPr>
            <a:r>
              <a:rPr lang="en-US" dirty="0">
                <a:solidFill>
                  <a:schemeClr val="dk1"/>
                </a:solidFill>
                <a:latin typeface="Barlow"/>
              </a:rPr>
              <a:t>Agile and Scrum have transformed the software development process by improving flexibility, collaboration, and efficiency. They enable teams to deliver high-quality products that meet customer needs.</a:t>
            </a:r>
          </a:p>
          <a:p>
            <a:pPr marL="0" lvl="0" indent="0" algn="ctr" rtl="0">
              <a:spcBef>
                <a:spcPts val="0"/>
              </a:spcBef>
              <a:spcAft>
                <a:spcPts val="1600"/>
              </a:spcAft>
              <a:buNone/>
            </a:pPr>
            <a:endParaRPr dirty="0">
              <a:solidFill>
                <a:schemeClr val="dk1"/>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CAD0E-A780-4769-6C5F-FCD6D628FFE9}"/>
              </a:ext>
            </a:extLst>
          </p:cNvPr>
          <p:cNvSpPr>
            <a:spLocks noGrp="1"/>
          </p:cNvSpPr>
          <p:nvPr>
            <p:ph type="title"/>
          </p:nvPr>
        </p:nvSpPr>
        <p:spPr>
          <a:xfrm>
            <a:off x="1569600" y="1723350"/>
            <a:ext cx="6004800" cy="848400"/>
          </a:xfrm>
        </p:spPr>
        <p:txBody>
          <a:bodyPr/>
          <a:lstStyle/>
          <a:p>
            <a:r>
              <a:rPr lang="en-US" sz="5400" dirty="0"/>
              <a:t>THANKS..!!</a:t>
            </a:r>
          </a:p>
        </p:txBody>
      </p:sp>
    </p:spTree>
    <p:extLst>
      <p:ext uri="{BB962C8B-B14F-4D97-AF65-F5344CB8AC3E}">
        <p14:creationId xmlns:p14="http://schemas.microsoft.com/office/powerpoint/2010/main" val="84104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200122" y="678286"/>
            <a:ext cx="7018985" cy="848400"/>
          </a:xfrm>
          <a:prstGeom prst="rect">
            <a:avLst/>
          </a:prstGeom>
        </p:spPr>
        <p:txBody>
          <a:bodyPr spcFirstLastPara="1" wrap="square" lIns="91425" tIns="91425" rIns="91425" bIns="91425" anchor="t" anchorCtr="0">
            <a:noAutofit/>
          </a:bodyPr>
          <a:lstStyle/>
          <a:p>
            <a:r>
              <a:rPr lang="en-US" dirty="0"/>
              <a:t>AGILE</a:t>
            </a:r>
            <a:r>
              <a:rPr lang="en" dirty="0">
                <a:latin typeface="Barlow Condensed"/>
                <a:ea typeface="Barlow Condensed"/>
                <a:cs typeface="Barlow Condensed"/>
                <a:sym typeface="Barlow Condensed"/>
              </a:rPr>
              <a:t> </a:t>
            </a:r>
            <a:r>
              <a:rPr lang="en-US" dirty="0">
                <a:solidFill>
                  <a:schemeClr val="bg1">
                    <a:lumMod val="75000"/>
                  </a:schemeClr>
                </a:solidFill>
              </a:rPr>
              <a:t>SOFTWARE DEVELOPMENT</a:t>
            </a:r>
            <a:r>
              <a:rPr lang="en-US" b="1" i="0" dirty="0">
                <a:solidFill>
                  <a:srgbClr val="273239"/>
                </a:solidFill>
                <a:effectLst/>
                <a:latin typeface="Source Sans 3"/>
              </a:rPr>
              <a:t/>
            </a:r>
            <a:br>
              <a:rPr lang="en-US" b="1" i="0" dirty="0">
                <a:solidFill>
                  <a:srgbClr val="273239"/>
                </a:solidFill>
                <a:effectLst/>
                <a:latin typeface="Source Sans 3"/>
              </a:rPr>
            </a:b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1569400" y="1758655"/>
            <a:ext cx="6004800" cy="19905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Agile Software Development is a flexible and iterative methodology focused on collaboration and customer satisfaction. It follows the Agile Manifesto, prioritizing individuals, working software, and adaptability. Agile emphasizes frequent deliveries and close customer involvement. This ensures continuous improvement and alignment with user needs.</a:t>
            </a:r>
            <a:endParaRPr dirty="0"/>
          </a:p>
        </p:txBody>
      </p:sp>
      <p:cxnSp>
        <p:nvCxnSpPr>
          <p:cNvPr id="1151" name="Google Shape;1151;p30"/>
          <p:cNvCxnSpPr/>
          <p:nvPr/>
        </p:nvCxnSpPr>
        <p:spPr>
          <a:xfrm>
            <a:off x="3911955" y="151564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31"/>
          <p:cNvSpPr txBox="1">
            <a:spLocks noGrp="1"/>
          </p:cNvSpPr>
          <p:nvPr>
            <p:ph type="title"/>
          </p:nvPr>
        </p:nvSpPr>
        <p:spPr>
          <a:xfrm>
            <a:off x="-104249" y="638471"/>
            <a:ext cx="5217300" cy="490200"/>
          </a:xfrm>
          <a:prstGeom prst="rect">
            <a:avLst/>
          </a:prstGeom>
        </p:spPr>
        <p:txBody>
          <a:bodyPr spcFirstLastPara="1" wrap="square" lIns="91425" tIns="91425" rIns="91425" bIns="91425" anchor="t" anchorCtr="0">
            <a:noAutofit/>
          </a:bodyPr>
          <a:lstStyle/>
          <a:p>
            <a:r>
              <a:rPr lang="en-US" dirty="0">
                <a:solidFill>
                  <a:schemeClr val="bg1">
                    <a:lumMod val="75000"/>
                  </a:schemeClr>
                </a:solidFill>
              </a:rPr>
              <a:t>4 Core Values of Agile</a:t>
            </a:r>
            <a:endParaRPr dirty="0">
              <a:solidFill>
                <a:schemeClr val="bg1">
                  <a:lumMod val="75000"/>
                </a:schemeClr>
              </a:solidFill>
              <a:latin typeface="Barlow Condensed"/>
              <a:ea typeface="Barlow Condensed"/>
              <a:cs typeface="Barlow Condensed"/>
              <a:sym typeface="Barlow Condensed"/>
            </a:endParaRPr>
          </a:p>
        </p:txBody>
      </p:sp>
      <p:sp>
        <p:nvSpPr>
          <p:cNvPr id="1211" name="Google Shape;1211;p31"/>
          <p:cNvSpPr txBox="1">
            <a:spLocks noGrp="1"/>
          </p:cNvSpPr>
          <p:nvPr>
            <p:ph type="subTitle" idx="1"/>
          </p:nvPr>
        </p:nvSpPr>
        <p:spPr>
          <a:xfrm>
            <a:off x="972790" y="1385285"/>
            <a:ext cx="3378380" cy="2609852"/>
          </a:xfrm>
          <a:prstGeom prst="rect">
            <a:avLst/>
          </a:prstGeom>
        </p:spPr>
        <p:txBody>
          <a:bodyPr spcFirstLastPara="1" wrap="square" lIns="91425" tIns="91425" rIns="91425" bIns="91425" anchor="b" anchorCtr="0">
            <a:noAutofit/>
          </a:bodyPr>
          <a:lstStyle/>
          <a:p>
            <a:pPr algn="l" fontAlgn="base">
              <a:spcAft>
                <a:spcPts val="1800"/>
              </a:spcAft>
              <a:buFont typeface="+mj-lt"/>
              <a:buAutoNum type="arabicPeriod"/>
            </a:pPr>
            <a:r>
              <a:rPr lang="en-US" sz="1200" b="0" i="0" dirty="0">
                <a:solidFill>
                  <a:schemeClr val="tx1"/>
                </a:solidFill>
                <a:effectLst/>
                <a:latin typeface="Nunito" panose="00000500000000000000" pitchFamily="2" charset="0"/>
              </a:rPr>
              <a:t>Individuals and Interactions over Processes and Tools</a:t>
            </a:r>
          </a:p>
          <a:p>
            <a:pPr algn="l" fontAlgn="base">
              <a:spcAft>
                <a:spcPts val="1800"/>
              </a:spcAft>
              <a:buFont typeface="+mj-lt"/>
              <a:buAutoNum type="arabicPeriod" startAt="2"/>
            </a:pPr>
            <a:r>
              <a:rPr lang="en-US" sz="1200" b="0" i="0" dirty="0">
                <a:solidFill>
                  <a:schemeClr val="tx1"/>
                </a:solidFill>
                <a:effectLst/>
                <a:latin typeface="Nunito" panose="00000500000000000000" pitchFamily="2" charset="0"/>
              </a:rPr>
              <a:t>Working Software over Comprehensive Documentation</a:t>
            </a:r>
          </a:p>
          <a:p>
            <a:pPr algn="l" fontAlgn="base">
              <a:spcAft>
                <a:spcPts val="1800"/>
              </a:spcAft>
              <a:buFont typeface="+mj-lt"/>
              <a:buAutoNum type="arabicPeriod" startAt="3"/>
            </a:pPr>
            <a:r>
              <a:rPr lang="en-US" sz="1200" b="0" i="0" dirty="0">
                <a:solidFill>
                  <a:schemeClr val="tx1"/>
                </a:solidFill>
                <a:effectLst/>
                <a:latin typeface="Nunito" panose="00000500000000000000" pitchFamily="2" charset="0"/>
              </a:rPr>
              <a:t>Customer Collaboration over Contract Negotiation</a:t>
            </a:r>
          </a:p>
          <a:p>
            <a:pPr algn="l" fontAlgn="base">
              <a:spcAft>
                <a:spcPts val="1800"/>
              </a:spcAft>
              <a:buFont typeface="+mj-lt"/>
              <a:buAutoNum type="arabicPeriod" startAt="4"/>
            </a:pPr>
            <a:r>
              <a:rPr lang="en-US" sz="1200" b="0" i="0" dirty="0">
                <a:solidFill>
                  <a:schemeClr val="tx1"/>
                </a:solidFill>
                <a:effectLst/>
                <a:latin typeface="Nunito" panose="00000500000000000000" pitchFamily="2" charset="0"/>
              </a:rPr>
              <a:t>Responding to Change over Following a Plan</a:t>
            </a:r>
          </a:p>
        </p:txBody>
      </p:sp>
      <p:grpSp>
        <p:nvGrpSpPr>
          <p:cNvPr id="1212" name="Google Shape;1212;p31"/>
          <p:cNvGrpSpPr/>
          <p:nvPr/>
        </p:nvGrpSpPr>
        <p:grpSpPr>
          <a:xfrm>
            <a:off x="657215" y="775930"/>
            <a:ext cx="315575" cy="366750"/>
            <a:chOff x="8558925" y="4522650"/>
            <a:chExt cx="315575" cy="366750"/>
          </a:xfrm>
        </p:grpSpPr>
        <p:grpSp>
          <p:nvGrpSpPr>
            <p:cNvPr id="1213" name="Google Shape;1213;p31"/>
            <p:cNvGrpSpPr/>
            <p:nvPr/>
          </p:nvGrpSpPr>
          <p:grpSpPr>
            <a:xfrm>
              <a:off x="8558925" y="4629825"/>
              <a:ext cx="107200" cy="107175"/>
              <a:chOff x="4125350" y="1946513"/>
              <a:chExt cx="107200" cy="107175"/>
            </a:xfrm>
          </p:grpSpPr>
          <p:sp>
            <p:nvSpPr>
              <p:cNvPr id="1214" name="Google Shape;1214;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1"/>
            <p:cNvGrpSpPr/>
            <p:nvPr/>
          </p:nvGrpSpPr>
          <p:grpSpPr>
            <a:xfrm>
              <a:off x="8711325" y="4782225"/>
              <a:ext cx="107200" cy="107175"/>
              <a:chOff x="4125350" y="1946513"/>
              <a:chExt cx="107200" cy="107175"/>
            </a:xfrm>
          </p:grpSpPr>
          <p:sp>
            <p:nvSpPr>
              <p:cNvPr id="1217" name="Google Shape;1217;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1"/>
            <p:cNvGrpSpPr/>
            <p:nvPr/>
          </p:nvGrpSpPr>
          <p:grpSpPr>
            <a:xfrm>
              <a:off x="8767300" y="4522650"/>
              <a:ext cx="107200" cy="107175"/>
              <a:chOff x="4125350" y="1946513"/>
              <a:chExt cx="107200" cy="107175"/>
            </a:xfrm>
          </p:grpSpPr>
          <p:sp>
            <p:nvSpPr>
              <p:cNvPr id="1220" name="Google Shape;122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2" name="Google Shape;1222;p31"/>
          <p:cNvGrpSpPr/>
          <p:nvPr/>
        </p:nvGrpSpPr>
        <p:grpSpPr>
          <a:xfrm rot="10800000" flipH="1">
            <a:off x="694700" y="4052613"/>
            <a:ext cx="194400" cy="112209"/>
            <a:chOff x="265900" y="3852516"/>
            <a:chExt cx="194400" cy="112209"/>
          </a:xfrm>
        </p:grpSpPr>
        <p:sp>
          <p:nvSpPr>
            <p:cNvPr id="1223" name="Google Shape;1223;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5" name="Google Shape;1225;p31"/>
          <p:cNvGrpSpPr/>
          <p:nvPr/>
        </p:nvGrpSpPr>
        <p:grpSpPr>
          <a:xfrm flipH="1">
            <a:off x="7380725" y="925941"/>
            <a:ext cx="194400" cy="112209"/>
            <a:chOff x="265900" y="3852516"/>
            <a:chExt cx="194400" cy="112209"/>
          </a:xfrm>
        </p:grpSpPr>
        <p:sp>
          <p:nvSpPr>
            <p:cNvPr id="1226" name="Google Shape;1226;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1"/>
          <p:cNvGrpSpPr/>
          <p:nvPr/>
        </p:nvGrpSpPr>
        <p:grpSpPr>
          <a:xfrm rot="5400000">
            <a:off x="7456475" y="3761175"/>
            <a:ext cx="315575" cy="366750"/>
            <a:chOff x="8558925" y="4522650"/>
            <a:chExt cx="315575" cy="366750"/>
          </a:xfrm>
        </p:grpSpPr>
        <p:grpSp>
          <p:nvGrpSpPr>
            <p:cNvPr id="1229" name="Google Shape;1229;p31"/>
            <p:cNvGrpSpPr/>
            <p:nvPr/>
          </p:nvGrpSpPr>
          <p:grpSpPr>
            <a:xfrm>
              <a:off x="8558925" y="4629825"/>
              <a:ext cx="107200" cy="107175"/>
              <a:chOff x="4125350" y="1946513"/>
              <a:chExt cx="107200" cy="107175"/>
            </a:xfrm>
          </p:grpSpPr>
          <p:sp>
            <p:nvSpPr>
              <p:cNvPr id="1230" name="Google Shape;123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1"/>
            <p:cNvGrpSpPr/>
            <p:nvPr/>
          </p:nvGrpSpPr>
          <p:grpSpPr>
            <a:xfrm>
              <a:off x="8711325" y="4782225"/>
              <a:ext cx="107200" cy="107175"/>
              <a:chOff x="4125350" y="1946513"/>
              <a:chExt cx="107200" cy="107175"/>
            </a:xfrm>
          </p:grpSpPr>
          <p:sp>
            <p:nvSpPr>
              <p:cNvPr id="1233" name="Google Shape;1233;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31"/>
            <p:cNvGrpSpPr/>
            <p:nvPr/>
          </p:nvGrpSpPr>
          <p:grpSpPr>
            <a:xfrm>
              <a:off x="8767300" y="4522650"/>
              <a:ext cx="107200" cy="107175"/>
              <a:chOff x="4125350" y="1946513"/>
              <a:chExt cx="107200" cy="107175"/>
            </a:xfrm>
          </p:grpSpPr>
          <p:sp>
            <p:nvSpPr>
              <p:cNvPr id="1236" name="Google Shape;1236;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9" name="Google Shape;1239;p31"/>
          <p:cNvGrpSpPr/>
          <p:nvPr/>
        </p:nvGrpSpPr>
        <p:grpSpPr>
          <a:xfrm flipH="1">
            <a:off x="4391436" y="4291309"/>
            <a:ext cx="361129" cy="3106418"/>
            <a:chOff x="6317900" y="1197313"/>
            <a:chExt cx="180700" cy="1554375"/>
          </a:xfrm>
        </p:grpSpPr>
        <p:sp>
          <p:nvSpPr>
            <p:cNvPr id="1240" name="Google Shape;1240;p3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31"/>
          <p:cNvGrpSpPr/>
          <p:nvPr/>
        </p:nvGrpSpPr>
        <p:grpSpPr>
          <a:xfrm flipH="1">
            <a:off x="4352623" y="430931"/>
            <a:ext cx="438754" cy="772904"/>
            <a:chOff x="4950175" y="2998438"/>
            <a:chExt cx="88725" cy="156300"/>
          </a:xfrm>
        </p:grpSpPr>
        <p:sp>
          <p:nvSpPr>
            <p:cNvPr id="1247" name="Google Shape;1247;p31"/>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xmlns="" id="{D229F05A-38D9-57A8-E08C-3AFCB0D25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882" y="833405"/>
            <a:ext cx="4285756" cy="3256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28"/>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12 PRINCIPLES OF AGILE</a:t>
            </a:r>
          </a:p>
        </p:txBody>
      </p:sp>
      <p:sp>
        <p:nvSpPr>
          <p:cNvPr id="1118" name="Google Shape;1118;p28"/>
          <p:cNvSpPr txBox="1">
            <a:spLocks noGrp="1"/>
          </p:cNvSpPr>
          <p:nvPr>
            <p:ph type="body" idx="1"/>
          </p:nvPr>
        </p:nvSpPr>
        <p:spPr>
          <a:xfrm>
            <a:off x="518160" y="1127000"/>
            <a:ext cx="2702559" cy="35684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Agile principles focus on early software delivery, adaptability to changes, and frequent releases. It emphasizes collaboration, individual empowerment, and face-to-face communication. Progress is measured by working software, with teams maintaining a sustainable pace. Excellence, simplicity, and self-organization drive productivity, while continuous reflection ensures ongoing improvements.</a:t>
            </a:r>
            <a:endParaRPr dirty="0"/>
          </a:p>
        </p:txBody>
      </p:sp>
      <p:pic>
        <p:nvPicPr>
          <p:cNvPr id="2050" name="Picture 2" descr="Lightbox">
            <a:extLst>
              <a:ext uri="{FF2B5EF4-FFF2-40B4-BE49-F238E27FC236}">
                <a16:creationId xmlns:a16="http://schemas.microsoft.com/office/drawing/2014/main" xmlns="" id="{01A8F5C8-D411-9BA6-C1E1-8D17322AA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639" y="1127000"/>
            <a:ext cx="5510653" cy="3323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38" name="Google Shape;113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en-US" dirty="0"/>
              <a:t>Agile Software Development Cycle</a:t>
            </a:r>
            <a:r>
              <a:rPr kumimoji="0" lang="en-US" altLang="en-US" sz="2400" b="1" i="0" u="none" strike="noStrike" cap="none" normalizeH="0" baseline="0" dirty="0">
                <a:ln>
                  <a:noFill/>
                </a:ln>
                <a:solidFill>
                  <a:schemeClr val="tx1"/>
                </a:solidFill>
                <a:effectLst/>
                <a:latin typeface="Barlow" panose="00000500000000000000" pitchFamily="2" charset="0"/>
              </a:rPr>
              <a:t/>
            </a:r>
            <a:br>
              <a:rPr kumimoji="0" lang="en-US" altLang="en-US" sz="2400" b="1" i="0" u="none" strike="noStrike" cap="none" normalizeH="0" baseline="0" dirty="0">
                <a:ln>
                  <a:noFill/>
                </a:ln>
                <a:solidFill>
                  <a:schemeClr val="tx1"/>
                </a:solidFill>
                <a:effectLst/>
                <a:latin typeface="Barlow" panose="00000500000000000000" pitchFamily="2" charset="0"/>
              </a:rPr>
            </a:br>
            <a:endParaRPr dirty="0">
              <a:solidFill>
                <a:schemeClr val="lt1"/>
              </a:solidFill>
              <a:latin typeface="Barlow Condensed"/>
              <a:ea typeface="Barlow Condensed"/>
              <a:cs typeface="Barlow Condensed"/>
              <a:sym typeface="Barlow Condensed"/>
            </a:endParaRPr>
          </a:p>
        </p:txBody>
      </p:sp>
      <p:pic>
        <p:nvPicPr>
          <p:cNvPr id="5124" name="Picture 4" descr="Agile Software Development Life Cycle, Phases, Tools">
            <a:extLst>
              <a:ext uri="{FF2B5EF4-FFF2-40B4-BE49-F238E27FC236}">
                <a16:creationId xmlns:a16="http://schemas.microsoft.com/office/drawing/2014/main" xmlns="" id="{77E59020-19AE-36A5-367F-8958EC7C2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371" y="1063400"/>
            <a:ext cx="4895533" cy="326167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8">
            <a:extLst>
              <a:ext uri="{FF2B5EF4-FFF2-40B4-BE49-F238E27FC236}">
                <a16:creationId xmlns:a16="http://schemas.microsoft.com/office/drawing/2014/main" xmlns="" id="{45667390-1BFC-ECF4-F961-3D49F573D27B}"/>
              </a:ext>
            </a:extLst>
          </p:cNvPr>
          <p:cNvSpPr>
            <a:spLocks noChangeArrowheads="1"/>
          </p:cNvSpPr>
          <p:nvPr/>
        </p:nvSpPr>
        <p:spPr bwMode="auto">
          <a:xfrm>
            <a:off x="444651" y="899355"/>
            <a:ext cx="372872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500" b="1" dirty="0">
                <a:solidFill>
                  <a:schemeClr val="tx1"/>
                </a:solidFill>
                <a:latin typeface="Barlow" panose="00000500000000000000" pitchFamily="2" charset="0"/>
              </a:rPr>
              <a:t>Concept</a:t>
            </a:r>
            <a:r>
              <a:rPr kumimoji="0" lang="en-US" altLang="en-US" sz="1500" b="0" i="0" u="none" strike="noStrike" cap="none" normalizeH="0" baseline="0" dirty="0">
                <a:ln>
                  <a:noFill/>
                </a:ln>
                <a:solidFill>
                  <a:schemeClr val="tx1"/>
                </a:solidFill>
                <a:effectLst/>
                <a:latin typeface="Barlow" panose="00000500000000000000" pitchFamily="2" charset="0"/>
              </a:rPr>
              <a:t> – Identify project goals, feasibility, and high-level requirements.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1" i="0" u="none" strike="noStrike" cap="none" normalizeH="0" baseline="0" dirty="0">
                <a:ln>
                  <a:noFill/>
                </a:ln>
                <a:solidFill>
                  <a:schemeClr val="tx1"/>
                </a:solidFill>
                <a:effectLst/>
                <a:latin typeface="Barlow" panose="00000500000000000000" pitchFamily="2" charset="0"/>
              </a:rPr>
              <a:t>Inception</a:t>
            </a:r>
            <a:r>
              <a:rPr kumimoji="0" lang="en-US" altLang="en-US" sz="1500" b="0" i="0" u="none" strike="noStrike" cap="none" normalizeH="0" baseline="0" dirty="0">
                <a:ln>
                  <a:noFill/>
                </a:ln>
                <a:solidFill>
                  <a:schemeClr val="tx1"/>
                </a:solidFill>
                <a:effectLst/>
                <a:latin typeface="Barlow" panose="00000500000000000000" pitchFamily="2" charset="0"/>
              </a:rPr>
              <a:t> – Assemble the team, define the initial backlog, and plan development.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1" i="0" u="none" strike="noStrike" cap="none" normalizeH="0" baseline="0" dirty="0">
                <a:ln>
                  <a:noFill/>
                </a:ln>
                <a:solidFill>
                  <a:schemeClr val="tx1"/>
                </a:solidFill>
                <a:effectLst/>
                <a:latin typeface="Barlow" panose="00000500000000000000" pitchFamily="2" charset="0"/>
              </a:rPr>
              <a:t>Iteration/Construction</a:t>
            </a:r>
            <a:r>
              <a:rPr kumimoji="0" lang="en-US" altLang="en-US" sz="1500" b="0" i="0" u="none" strike="noStrike" cap="none" normalizeH="0" baseline="0" dirty="0">
                <a:ln>
                  <a:noFill/>
                </a:ln>
                <a:solidFill>
                  <a:schemeClr val="tx1"/>
                </a:solidFill>
                <a:effectLst/>
                <a:latin typeface="Barlow" panose="00000500000000000000" pitchFamily="2" charset="0"/>
              </a:rPr>
              <a:t> – Develop, test, and refine features in iterative sprints.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1" i="0" u="none" strike="noStrike" cap="none" normalizeH="0" baseline="0" dirty="0">
                <a:ln>
                  <a:noFill/>
                </a:ln>
                <a:solidFill>
                  <a:schemeClr val="tx1"/>
                </a:solidFill>
                <a:effectLst/>
                <a:latin typeface="Barlow" panose="00000500000000000000" pitchFamily="2" charset="0"/>
              </a:rPr>
              <a:t>Release/Testing</a:t>
            </a:r>
            <a:r>
              <a:rPr kumimoji="0" lang="en-US" altLang="en-US" sz="1500" b="0" i="0" u="none" strike="noStrike" cap="none" normalizeH="0" baseline="0" dirty="0">
                <a:ln>
                  <a:noFill/>
                </a:ln>
                <a:solidFill>
                  <a:schemeClr val="tx1"/>
                </a:solidFill>
                <a:effectLst/>
                <a:latin typeface="Barlow" panose="00000500000000000000" pitchFamily="2" charset="0"/>
              </a:rPr>
              <a:t> – Final testing, bug fixes, and deployment to users.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1" i="0" u="none" strike="noStrike" cap="none" normalizeH="0" baseline="0" dirty="0">
                <a:ln>
                  <a:noFill/>
                </a:ln>
                <a:solidFill>
                  <a:schemeClr val="tx1"/>
                </a:solidFill>
                <a:effectLst/>
                <a:latin typeface="Barlow" panose="00000500000000000000" pitchFamily="2" charset="0"/>
              </a:rPr>
              <a:t>Production</a:t>
            </a:r>
            <a:r>
              <a:rPr kumimoji="0" lang="en-US" altLang="en-US" sz="1500" b="0" i="0" u="none" strike="noStrike" cap="none" normalizeH="0" baseline="0" dirty="0">
                <a:ln>
                  <a:noFill/>
                </a:ln>
                <a:solidFill>
                  <a:schemeClr val="tx1"/>
                </a:solidFill>
                <a:effectLst/>
                <a:latin typeface="Barlow" panose="00000500000000000000" pitchFamily="2" charset="0"/>
              </a:rPr>
              <a:t> – Maintain, support, and improve the software based on feedback.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500" b="1" i="0" u="none" strike="noStrike" cap="none" normalizeH="0" baseline="0" dirty="0">
                <a:ln>
                  <a:noFill/>
                </a:ln>
                <a:solidFill>
                  <a:schemeClr val="tx1"/>
                </a:solidFill>
                <a:effectLst/>
                <a:latin typeface="Barlow" panose="00000500000000000000" pitchFamily="2" charset="0"/>
              </a:rPr>
              <a:t>Review/Retirement</a:t>
            </a:r>
            <a:r>
              <a:rPr kumimoji="0" lang="en-US" altLang="en-US" sz="1500" b="0" i="0" u="none" strike="noStrike" cap="none" normalizeH="0" baseline="0" dirty="0">
                <a:ln>
                  <a:noFill/>
                </a:ln>
                <a:solidFill>
                  <a:schemeClr val="tx1"/>
                </a:solidFill>
                <a:effectLst/>
                <a:latin typeface="Barlow" panose="00000500000000000000" pitchFamily="2" charset="0"/>
              </a:rPr>
              <a:t> – Phase out or replace the software when it's no longer needed.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8686C443-BAA3-1C15-2FE7-06DF28774582}"/>
              </a:ext>
            </a:extLst>
          </p:cNvPr>
          <p:cNvSpPr>
            <a:spLocks noGrp="1"/>
          </p:cNvSpPr>
          <p:nvPr>
            <p:ph type="subTitle" idx="1"/>
          </p:nvPr>
        </p:nvSpPr>
        <p:spPr/>
        <p:txBody>
          <a:bodyPr/>
          <a:lstStyle/>
          <a:p>
            <a:r>
              <a:rPr lang="en-US" dirty="0"/>
              <a:t>Advantages</a:t>
            </a:r>
          </a:p>
        </p:txBody>
      </p:sp>
      <p:sp>
        <p:nvSpPr>
          <p:cNvPr id="3" name="Subtitle 2">
            <a:extLst>
              <a:ext uri="{FF2B5EF4-FFF2-40B4-BE49-F238E27FC236}">
                <a16:creationId xmlns:a16="http://schemas.microsoft.com/office/drawing/2014/main" xmlns="" id="{E59DED11-B510-B226-185D-BE9E95A1179F}"/>
              </a:ext>
            </a:extLst>
          </p:cNvPr>
          <p:cNvSpPr>
            <a:spLocks noGrp="1"/>
          </p:cNvSpPr>
          <p:nvPr>
            <p:ph type="subTitle" idx="2"/>
          </p:nvPr>
        </p:nvSpPr>
        <p:spPr>
          <a:xfrm>
            <a:off x="4863102" y="1474180"/>
            <a:ext cx="3522300" cy="409800"/>
          </a:xfrm>
        </p:spPr>
        <p:txBody>
          <a:bodyPr/>
          <a:lstStyle/>
          <a:p>
            <a:r>
              <a:rPr lang="en-US" dirty="0"/>
              <a:t>Disadvantages</a:t>
            </a:r>
          </a:p>
        </p:txBody>
      </p:sp>
      <p:sp>
        <p:nvSpPr>
          <p:cNvPr id="4" name="Title 3">
            <a:extLst>
              <a:ext uri="{FF2B5EF4-FFF2-40B4-BE49-F238E27FC236}">
                <a16:creationId xmlns:a16="http://schemas.microsoft.com/office/drawing/2014/main" xmlns="" id="{A52AF665-2655-6878-2B7A-499060C4BE69}"/>
              </a:ext>
            </a:extLst>
          </p:cNvPr>
          <p:cNvSpPr>
            <a:spLocks noGrp="1"/>
          </p:cNvSpPr>
          <p:nvPr>
            <p:ph type="title"/>
          </p:nvPr>
        </p:nvSpPr>
        <p:spPr/>
        <p:txBody>
          <a:bodyPr/>
          <a:lstStyle/>
          <a:p>
            <a:r>
              <a:rPr lang="en-US" dirty="0"/>
              <a:t>AGLIE</a:t>
            </a:r>
          </a:p>
        </p:txBody>
      </p:sp>
      <p:sp>
        <p:nvSpPr>
          <p:cNvPr id="5" name="Subtitle 4">
            <a:extLst>
              <a:ext uri="{FF2B5EF4-FFF2-40B4-BE49-F238E27FC236}">
                <a16:creationId xmlns:a16="http://schemas.microsoft.com/office/drawing/2014/main" xmlns="" id="{7218C2A9-41FF-3729-AB53-F378B49DAB97}"/>
              </a:ext>
            </a:extLst>
          </p:cNvPr>
          <p:cNvSpPr>
            <a:spLocks noGrp="1"/>
          </p:cNvSpPr>
          <p:nvPr>
            <p:ph type="subTitle" idx="3"/>
          </p:nvPr>
        </p:nvSpPr>
        <p:spPr/>
        <p:txBody>
          <a:bodyPr/>
          <a:lstStyle/>
          <a:p>
            <a:pPr>
              <a:lnSpc>
                <a:spcPct val="200000"/>
              </a:lnSpc>
            </a:pPr>
            <a:r>
              <a:rPr lang="en-US" b="1" dirty="0"/>
              <a:t>Faster Deployment &amp; Adaptability</a:t>
            </a:r>
            <a:r>
              <a:rPr lang="en-US" dirty="0"/>
              <a:t> </a:t>
            </a:r>
          </a:p>
          <a:p>
            <a:pPr>
              <a:lnSpc>
                <a:spcPct val="200000"/>
              </a:lnSpc>
            </a:pPr>
            <a:r>
              <a:rPr lang="en-US" b="1" dirty="0"/>
              <a:t>Improved Collaboration &amp; Quality</a:t>
            </a:r>
            <a:r>
              <a:rPr lang="en-US" dirty="0"/>
              <a:t> </a:t>
            </a:r>
          </a:p>
          <a:p>
            <a:pPr>
              <a:lnSpc>
                <a:spcPct val="200000"/>
              </a:lnSpc>
            </a:pPr>
            <a:r>
              <a:rPr lang="en-US" b="1" dirty="0"/>
              <a:t>Higher Customer Satisfaction &amp; Team Morale</a:t>
            </a:r>
            <a:endParaRPr lang="en-US" dirty="0"/>
          </a:p>
        </p:txBody>
      </p:sp>
      <p:sp>
        <p:nvSpPr>
          <p:cNvPr id="6" name="Subtitle 5">
            <a:extLst>
              <a:ext uri="{FF2B5EF4-FFF2-40B4-BE49-F238E27FC236}">
                <a16:creationId xmlns:a16="http://schemas.microsoft.com/office/drawing/2014/main" xmlns="" id="{4CA58F20-ADF7-8D45-AF3A-6E7CC9175FB7}"/>
              </a:ext>
            </a:extLst>
          </p:cNvPr>
          <p:cNvSpPr>
            <a:spLocks noGrp="1"/>
          </p:cNvSpPr>
          <p:nvPr>
            <p:ph type="subTitle" idx="4"/>
          </p:nvPr>
        </p:nvSpPr>
        <p:spPr>
          <a:xfrm>
            <a:off x="4882402" y="1879963"/>
            <a:ext cx="3937500" cy="1956300"/>
          </a:xfrm>
        </p:spPr>
        <p:txBody>
          <a:bodyPr/>
          <a:lstStyle/>
          <a:p>
            <a:pPr>
              <a:lnSpc>
                <a:spcPct val="200000"/>
              </a:lnSpc>
            </a:pPr>
            <a:r>
              <a:rPr lang="en-US" b="1" dirty="0"/>
              <a:t>Difficult Planning &amp; Predictability</a:t>
            </a:r>
          </a:p>
          <a:p>
            <a:pPr>
              <a:lnSpc>
                <a:spcPct val="200000"/>
              </a:lnSpc>
            </a:pPr>
            <a:r>
              <a:rPr lang="en-US" b="1" dirty="0"/>
              <a:t>Heavy Dependency on Customer &amp; Senior Developers</a:t>
            </a:r>
          </a:p>
          <a:p>
            <a:pPr>
              <a:lnSpc>
                <a:spcPct val="200000"/>
              </a:lnSpc>
            </a:pPr>
            <a:r>
              <a:rPr lang="en-US" b="1" dirty="0"/>
              <a:t>Risk of Burnout &amp; Limited Documentation </a:t>
            </a:r>
          </a:p>
        </p:txBody>
      </p:sp>
    </p:spTree>
    <p:extLst>
      <p:ext uri="{BB962C8B-B14F-4D97-AF65-F5344CB8AC3E}">
        <p14:creationId xmlns:p14="http://schemas.microsoft.com/office/powerpoint/2010/main" val="163381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32"/>
          <p:cNvSpPr txBox="1">
            <a:spLocks noGrp="1"/>
          </p:cNvSpPr>
          <p:nvPr>
            <p:ph type="title"/>
          </p:nvPr>
        </p:nvSpPr>
        <p:spPr>
          <a:xfrm>
            <a:off x="720000" y="79046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SCRUM</a:t>
            </a:r>
            <a:endParaRPr dirty="0"/>
          </a:p>
        </p:txBody>
      </p:sp>
      <p:sp>
        <p:nvSpPr>
          <p:cNvPr id="1299" name="Google Shape;1299;p32"/>
          <p:cNvSpPr/>
          <p:nvPr/>
        </p:nvSpPr>
        <p:spPr>
          <a:xfrm>
            <a:off x="1658010" y="1788104"/>
            <a:ext cx="6358230" cy="164597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Scrum is a management framework that helps teams self-organize and work towards a common goal. It enables high-value product development while maintaining creativity and productivity. The iterative and incremental approach allows teams to adapt to changing requirements. Scrum ensures efficiency in handling complex, adaptive problems.</a:t>
            </a:r>
            <a:endParaRPr dirty="0">
              <a:solidFill>
                <a:schemeClr val="tx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SCRUM LIFE CYCLE</a:t>
            </a:r>
            <a:endParaRPr b="0" dirty="0">
              <a:solidFill>
                <a:schemeClr val="lt1"/>
              </a:solidFill>
            </a:endParaRPr>
          </a:p>
        </p:txBody>
      </p:sp>
      <p:pic>
        <p:nvPicPr>
          <p:cNvPr id="6146" name="Picture 2" descr="What is Scrum? - Azure DevOps | Microsoft Learn">
            <a:extLst>
              <a:ext uri="{FF2B5EF4-FFF2-40B4-BE49-F238E27FC236}">
                <a16:creationId xmlns:a16="http://schemas.microsoft.com/office/drawing/2014/main" xmlns="" id="{9FC4F518-7C33-4E63-E66D-AF178B255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22" y="1301115"/>
            <a:ext cx="7385555" cy="25412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7" name="Google Shape;1367;p35"/>
          <p:cNvSpPr txBox="1">
            <a:spLocks noGrp="1"/>
          </p:cNvSpPr>
          <p:nvPr>
            <p:ph type="title"/>
          </p:nvPr>
        </p:nvSpPr>
        <p:spPr>
          <a:xfrm>
            <a:off x="720000" y="2961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WORKFLOW</a:t>
            </a:r>
            <a:endParaRPr dirty="0">
              <a:solidFill>
                <a:schemeClr val="lt1"/>
              </a:solidFill>
              <a:latin typeface="Barlow Condensed"/>
              <a:ea typeface="Barlow Condensed"/>
              <a:cs typeface="Barlow Condensed"/>
              <a:sym typeface="Barlow Condensed"/>
            </a:endParaRPr>
          </a:p>
        </p:txBody>
      </p:sp>
      <p:sp>
        <p:nvSpPr>
          <p:cNvPr id="2" name="Rectangle 1">
            <a:extLst>
              <a:ext uri="{FF2B5EF4-FFF2-40B4-BE49-F238E27FC236}">
                <a16:creationId xmlns:a16="http://schemas.microsoft.com/office/drawing/2014/main" xmlns="" id="{CDB8BE5B-3F46-307A-B439-4B9F3F65F85C}"/>
              </a:ext>
            </a:extLst>
          </p:cNvPr>
          <p:cNvSpPr>
            <a:spLocks noChangeArrowheads="1"/>
          </p:cNvSpPr>
          <p:nvPr/>
        </p:nvSpPr>
        <p:spPr bwMode="auto">
          <a:xfrm>
            <a:off x="923880" y="868857"/>
            <a:ext cx="729624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Product Backlog</a:t>
            </a:r>
            <a:r>
              <a:rPr kumimoji="0" lang="en-US" altLang="en-US" sz="1300" b="0" i="0" u="none" strike="noStrike" cap="none" normalizeH="0" baseline="0" dirty="0">
                <a:ln>
                  <a:noFill/>
                </a:ln>
                <a:solidFill>
                  <a:schemeClr val="tx1"/>
                </a:solidFill>
                <a:effectLst/>
                <a:latin typeface="Barlow" panose="00000500000000000000" pitchFamily="2" charset="0"/>
              </a:rPr>
              <a:t> – A prioritized list of features, enhancements, and fixes maintained by the Product Owner.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Sprint Planning</a:t>
            </a:r>
            <a:r>
              <a:rPr kumimoji="0" lang="en-US" altLang="en-US" sz="1300" b="0" i="0" u="none" strike="noStrike" cap="none" normalizeH="0" baseline="0" dirty="0">
                <a:ln>
                  <a:noFill/>
                </a:ln>
                <a:solidFill>
                  <a:schemeClr val="tx1"/>
                </a:solidFill>
                <a:effectLst/>
                <a:latin typeface="Barlow" panose="00000500000000000000" pitchFamily="2" charset="0"/>
              </a:rPr>
              <a:t> – The Scrum Team selects tasks from the Product Backlog to include in the Sprint Backlog for the upcoming Sprint.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Sprint Backlog</a:t>
            </a:r>
            <a:r>
              <a:rPr kumimoji="0" lang="en-US" altLang="en-US" sz="1300" b="0" i="0" u="none" strike="noStrike" cap="none" normalizeH="0" baseline="0" dirty="0">
                <a:ln>
                  <a:noFill/>
                </a:ln>
                <a:solidFill>
                  <a:schemeClr val="tx1"/>
                </a:solidFill>
                <a:effectLst/>
                <a:latin typeface="Barlow" panose="00000500000000000000" pitchFamily="2" charset="0"/>
              </a:rPr>
              <a:t> – A refined list of tasks selected for development in a sprint cycle (usually 2-4 weeks).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Sprint Execution</a:t>
            </a:r>
            <a:r>
              <a:rPr kumimoji="0" lang="en-US" altLang="en-US" sz="1300" b="0" i="0" u="none" strike="noStrike" cap="none" normalizeH="0" baseline="0" dirty="0">
                <a:ln>
                  <a:noFill/>
                </a:ln>
                <a:solidFill>
                  <a:schemeClr val="tx1"/>
                </a:solidFill>
                <a:effectLst/>
                <a:latin typeface="Barlow" panose="00000500000000000000" pitchFamily="2" charset="0"/>
              </a:rPr>
              <a:t> – The development team works on implementing backlog items, refining, and testing them.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Daily Scrum</a:t>
            </a:r>
            <a:r>
              <a:rPr kumimoji="0" lang="en-US" altLang="en-US" sz="1300" b="0" i="0" u="none" strike="noStrike" cap="none" normalizeH="0" baseline="0" dirty="0">
                <a:ln>
                  <a:noFill/>
                </a:ln>
                <a:solidFill>
                  <a:schemeClr val="tx1"/>
                </a:solidFill>
                <a:effectLst/>
                <a:latin typeface="Barlow" panose="00000500000000000000" pitchFamily="2" charset="0"/>
              </a:rPr>
              <a:t> – A short daily meeting where the team discusses progress, challenges, and plans for the day.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Sprint Review</a:t>
            </a:r>
            <a:r>
              <a:rPr kumimoji="0" lang="en-US" altLang="en-US" sz="1300" b="0" i="0" u="none" strike="noStrike" cap="none" normalizeH="0" baseline="0" dirty="0">
                <a:ln>
                  <a:noFill/>
                </a:ln>
                <a:solidFill>
                  <a:schemeClr val="tx1"/>
                </a:solidFill>
                <a:effectLst/>
                <a:latin typeface="Barlow" panose="00000500000000000000" pitchFamily="2" charset="0"/>
              </a:rPr>
              <a:t> – A meeting at the end of the sprint where completed work is demonstrated to stakeholders for feedback.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Potentially Shippable Increment</a:t>
            </a:r>
            <a:r>
              <a:rPr kumimoji="0" lang="en-US" altLang="en-US" sz="1300" b="0" i="0" u="none" strike="noStrike" cap="none" normalizeH="0" baseline="0" dirty="0">
                <a:ln>
                  <a:noFill/>
                </a:ln>
                <a:solidFill>
                  <a:schemeClr val="tx1"/>
                </a:solidFill>
                <a:effectLst/>
                <a:latin typeface="Barlow" panose="00000500000000000000" pitchFamily="2" charset="0"/>
              </a:rPr>
              <a:t> – A working product version that could be released if needed.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Barlow" panose="00000500000000000000" pitchFamily="2" charset="0"/>
              </a:rPr>
              <a:t>Sprint Retrospective</a:t>
            </a:r>
            <a:r>
              <a:rPr kumimoji="0" lang="en-US" altLang="en-US" sz="1300" b="0" i="0" u="none" strike="noStrike" cap="none" normalizeH="0" baseline="0" dirty="0">
                <a:ln>
                  <a:noFill/>
                </a:ln>
                <a:solidFill>
                  <a:schemeClr val="tx1"/>
                </a:solidFill>
                <a:effectLst/>
                <a:latin typeface="Barlow" panose="00000500000000000000" pitchFamily="2" charset="0"/>
              </a:rPr>
              <a:t> – After the sprint, the team reflects on what went well, what didn’t, and how to improve the next sprint. </a:t>
            </a:r>
          </a:p>
        </p:txBody>
      </p:sp>
    </p:spTree>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549</Words>
  <Application>Microsoft Office PowerPoint</Application>
  <PresentationFormat>On-screen Show (16:9)</PresentationFormat>
  <Paragraphs>52</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Source Sans 3</vt:lpstr>
      <vt:lpstr>Montserrat</vt:lpstr>
      <vt:lpstr>Roboto Condensed Light</vt:lpstr>
      <vt:lpstr>Anaheim</vt:lpstr>
      <vt:lpstr>Barlow Condensed SemiBold</vt:lpstr>
      <vt:lpstr>Barlow Condensed</vt:lpstr>
      <vt:lpstr>Barlow</vt:lpstr>
      <vt:lpstr>Nunito</vt:lpstr>
      <vt:lpstr>Arial</vt:lpstr>
      <vt:lpstr>Software Developer Engineer Job Description by Slidesgo</vt:lpstr>
      <vt:lpstr>Agile and Scrum in Software Development</vt:lpstr>
      <vt:lpstr>AGILE SOFTWARE DEVELOPMENT </vt:lpstr>
      <vt:lpstr>4 Core Values of Agile</vt:lpstr>
      <vt:lpstr>12 PRINCIPLES OF AGILE</vt:lpstr>
      <vt:lpstr>Agile Software Development Cycle </vt:lpstr>
      <vt:lpstr>AGLIE</vt:lpstr>
      <vt:lpstr>SCRUM</vt:lpstr>
      <vt:lpstr>SCRUM LIFE CYCLE</vt:lpstr>
      <vt:lpstr>WORKFLOW</vt:lpstr>
      <vt:lpstr>SCRUM</vt:lpstr>
      <vt:lpstr>CONCLUSION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and Scrum in Software Development</dc:title>
  <dc:creator>Administrator</dc:creator>
  <cp:lastModifiedBy>Microsoft account</cp:lastModifiedBy>
  <cp:revision>3</cp:revision>
  <dcterms:modified xsi:type="dcterms:W3CDTF">2025-03-19T03:58:57Z</dcterms:modified>
</cp:coreProperties>
</file>