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36"/>
  </p:notesMasterIdLst>
  <p:sldIdLst>
    <p:sldId id="256" r:id="rId4"/>
    <p:sldId id="257" r:id="rId5"/>
    <p:sldId id="258" r:id="rId6"/>
    <p:sldId id="259" r:id="rId7"/>
    <p:sldId id="260" r:id="rId8"/>
    <p:sldId id="261" r:id="rId9"/>
    <p:sldId id="262" r:id="rId10"/>
    <p:sldId id="263" r:id="rId11"/>
    <p:sldId id="264" r:id="rId12"/>
    <p:sldId id="360" r:id="rId13"/>
    <p:sldId id="362" r:id="rId14"/>
    <p:sldId id="386" r:id="rId15"/>
    <p:sldId id="363" r:id="rId16"/>
    <p:sldId id="387" r:id="rId17"/>
    <p:sldId id="270" r:id="rId18"/>
    <p:sldId id="271" r:id="rId19"/>
    <p:sldId id="272" r:id="rId20"/>
    <p:sldId id="389" r:id="rId21"/>
    <p:sldId id="366" r:id="rId22"/>
    <p:sldId id="275" r:id="rId23"/>
    <p:sldId id="276" r:id="rId24"/>
    <p:sldId id="277" r:id="rId25"/>
    <p:sldId id="383" r:id="rId26"/>
    <p:sldId id="279" r:id="rId27"/>
    <p:sldId id="280" r:id="rId28"/>
    <p:sldId id="281" r:id="rId29"/>
    <p:sldId id="282" r:id="rId30"/>
    <p:sldId id="283" r:id="rId31"/>
    <p:sldId id="284" r:id="rId32"/>
    <p:sldId id="285" r:id="rId33"/>
    <p:sldId id="286" r:id="rId34"/>
    <p:sldId id="287" r:id="rId35"/>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Calibri Light" panose="020F0302020204030204" pitchFamily="34" charset="0"/>
      <p:regular r:id="rId41"/>
      <p:italic r:id="rId42"/>
    </p:embeddedFont>
    <p:embeddedFont>
      <p:font typeface="Helvetica" panose="020B0604020202020204" pitchFamily="34" charset="0"/>
      <p:regular r:id="rId43"/>
      <p:bold r:id="rId44"/>
      <p:italic r:id="rId45"/>
      <p:boldItalic r:id="rId46"/>
    </p:embeddedFont>
    <p:embeddedFont>
      <p:font typeface="Helvetica Neue" panose="020B0604020202020204" charset="0"/>
      <p:regular r:id="rId47"/>
      <p:bold r:id="rId48"/>
      <p:italic r:id="rId49"/>
      <p:boldItalic r:id="rId50"/>
    </p:embeddedFont>
    <p:embeddedFont>
      <p:font typeface="Open Sans" panose="020B0606030504020204" pitchFamily="34" charset="0"/>
      <p:regular r:id="rId51"/>
      <p:bold r:id="rId52"/>
      <p:italic r:id="rId53"/>
      <p:boldItalic r:id="rId54"/>
    </p:embeddedFont>
    <p:embeddedFont>
      <p:font typeface="Poppins" panose="00000500000000000000" pitchFamily="2" charset="0"/>
      <p:regular r:id="rId55"/>
      <p:bold r:id="rId56"/>
      <p:italic r:id="rId57"/>
      <p:boldItalic r:id="rId58"/>
    </p:embeddedFont>
    <p:embeddedFont>
      <p:font typeface="Webdings" panose="05030102010509060703" pitchFamily="18" charset="2"/>
      <p:regular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hznPWgbcGYeLQnlE68ArI5g+Jc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65" autoAdjust="0"/>
  </p:normalViewPr>
  <p:slideViewPr>
    <p:cSldViewPr snapToGrid="0">
      <p:cViewPr varScale="1">
        <p:scale>
          <a:sx n="60" d="100"/>
          <a:sy n="60" d="100"/>
        </p:scale>
        <p:origin x="88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3.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8.fntdata"/><Relationship Id="rId52" Type="http://schemas.openxmlformats.org/officeDocument/2006/relationships/font" Target="fonts/font16.fntdata"/><Relationship Id="rId60"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geeksforgeeks.org/io-interface-interrupt-dma-mo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hatis.techtarget.com/definition/input-output-I-O"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whatis.techtarget.com/definition/vectored-interrupt" TargetMode="External"/><Relationship Id="rId4" Type="http://schemas.openxmlformats.org/officeDocument/2006/relationships/hyperlink" Target="https://whatis.techtarget.com/definition/interrupt"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en-US" sz="1200" b="0" i="0" u="none" strike="noStrike" kern="0" cap="none" spc="0" normalizeH="0" baseline="0" noProof="0" dirty="0">
                <a:ln>
                  <a:noFill/>
                </a:ln>
                <a:solidFill>
                  <a:srgbClr val="000000"/>
                </a:solidFill>
                <a:effectLst/>
                <a:uLnTx/>
                <a:uFillTx/>
                <a:ea typeface="MS PGothic" pitchFamily="34" charset="-128"/>
              </a:rPr>
              <a:t>Computer system can be divided into four components: Hardware, OS, Application Programs and Users</a:t>
            </a:r>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74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00000"/>
                </a:solidFill>
                <a:effectLst/>
                <a:latin typeface="Times New Roman" panose="02020603050405020304" pitchFamily="18" charset="0"/>
              </a:rPr>
              <a:t>Three conceptual pieces that are fundamental to operating systems: </a:t>
            </a:r>
            <a:r>
              <a:rPr lang="en-IN" b="1" i="0" dirty="0">
                <a:solidFill>
                  <a:srgbClr val="000000"/>
                </a:solidFill>
                <a:effectLst/>
                <a:latin typeface="Times New Roman" panose="02020603050405020304" pitchFamily="18" charset="0"/>
              </a:rPr>
              <a:t>Virtualization </a:t>
            </a:r>
            <a:r>
              <a:rPr lang="en-IN" b="0" i="0" dirty="0">
                <a:solidFill>
                  <a:srgbClr val="000000"/>
                </a:solidFill>
                <a:effectLst/>
                <a:latin typeface="Times New Roman" panose="02020603050405020304" pitchFamily="18" charset="0"/>
              </a:rPr>
              <a:t>(CPU scheduling, Process management, Memory management – Paging &amp; Segmentation),  </a:t>
            </a:r>
            <a:r>
              <a:rPr lang="en-IN" b="1" i="0" dirty="0">
                <a:solidFill>
                  <a:srgbClr val="000000"/>
                </a:solidFill>
                <a:effectLst/>
                <a:latin typeface="Times New Roman" panose="02020603050405020304" pitchFamily="18" charset="0"/>
              </a:rPr>
              <a:t>Concurrency </a:t>
            </a:r>
            <a:r>
              <a:rPr lang="en-IN" b="0" i="0" dirty="0">
                <a:solidFill>
                  <a:srgbClr val="000000"/>
                </a:solidFill>
                <a:effectLst/>
                <a:latin typeface="Times New Roman" panose="02020603050405020304" pitchFamily="18" charset="0"/>
              </a:rPr>
              <a:t>(like Threads, locks,  condition variables &amp; Semaphores), and </a:t>
            </a:r>
            <a:r>
              <a:rPr lang="en-IN" b="1" i="0" dirty="0">
                <a:solidFill>
                  <a:srgbClr val="000000"/>
                </a:solidFill>
                <a:effectLst/>
                <a:latin typeface="Times New Roman" panose="02020603050405020304" pitchFamily="18" charset="0"/>
              </a:rPr>
              <a:t>Persistence </a:t>
            </a:r>
            <a:r>
              <a:rPr lang="en-IN" b="0" i="0" dirty="0">
                <a:solidFill>
                  <a:srgbClr val="000000"/>
                </a:solidFill>
                <a:effectLst/>
                <a:latin typeface="Times New Roman" panose="02020603050405020304" pitchFamily="18" charset="0"/>
              </a:rPr>
              <a:t>(I/O devices, file systems, storage, data integrity/protection, </a:t>
            </a:r>
            <a:r>
              <a:rPr lang="en-IN" b="0" i="0">
                <a:solidFill>
                  <a:srgbClr val="000000"/>
                </a:solidFill>
                <a:effectLst/>
                <a:latin typeface="Times New Roman" panose="02020603050405020304" pitchFamily="18" charset="0"/>
              </a:rPr>
              <a:t>Distributed Systems, NFS).</a:t>
            </a:r>
            <a:endParaRPr lang="en-IN"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298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00000"/>
                </a:solidFill>
                <a:effectLst/>
                <a:latin typeface="Times New Roman" panose="02020603050405020304" pitchFamily="18" charset="0"/>
              </a:rPr>
              <a:t>Three conceptual pieces that are fundamental to operating systems: </a:t>
            </a:r>
            <a:r>
              <a:rPr lang="en-IN" b="1" i="0" dirty="0">
                <a:solidFill>
                  <a:srgbClr val="000000"/>
                </a:solidFill>
                <a:effectLst/>
                <a:latin typeface="Times New Roman" panose="02020603050405020304" pitchFamily="18" charset="0"/>
              </a:rPr>
              <a:t>Virtualization </a:t>
            </a:r>
            <a:r>
              <a:rPr lang="en-IN" b="0" i="0" dirty="0">
                <a:solidFill>
                  <a:srgbClr val="000000"/>
                </a:solidFill>
                <a:effectLst/>
                <a:latin typeface="Times New Roman" panose="02020603050405020304" pitchFamily="18" charset="0"/>
              </a:rPr>
              <a:t>(CPU scheduling, Process management, Memory management – Paging &amp; Segmentation),  </a:t>
            </a:r>
            <a:r>
              <a:rPr lang="en-IN" b="1" i="0" dirty="0">
                <a:solidFill>
                  <a:srgbClr val="000000"/>
                </a:solidFill>
                <a:effectLst/>
                <a:latin typeface="Times New Roman" panose="02020603050405020304" pitchFamily="18" charset="0"/>
              </a:rPr>
              <a:t>Concurrency </a:t>
            </a:r>
            <a:r>
              <a:rPr lang="en-IN" b="0" i="0" dirty="0">
                <a:solidFill>
                  <a:srgbClr val="000000"/>
                </a:solidFill>
                <a:effectLst/>
                <a:latin typeface="Times New Roman" panose="02020603050405020304" pitchFamily="18" charset="0"/>
              </a:rPr>
              <a:t>(like Threads, locks,  condition variables &amp; Semaphores), and </a:t>
            </a:r>
            <a:r>
              <a:rPr lang="en-IN" b="1" i="0" dirty="0">
                <a:solidFill>
                  <a:srgbClr val="000000"/>
                </a:solidFill>
                <a:effectLst/>
                <a:latin typeface="Times New Roman" panose="02020603050405020304" pitchFamily="18" charset="0"/>
              </a:rPr>
              <a:t>Persistence </a:t>
            </a:r>
            <a:r>
              <a:rPr lang="en-IN" b="0" i="0" dirty="0">
                <a:solidFill>
                  <a:srgbClr val="000000"/>
                </a:solidFill>
                <a:effectLst/>
                <a:latin typeface="Times New Roman" panose="02020603050405020304" pitchFamily="18" charset="0"/>
              </a:rPr>
              <a:t>(I/O devices, file systems, storage, data integrity/protection, Distributed Systems, NFS).</a:t>
            </a:r>
            <a:endParaRPr lang="en-IN"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747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lang="en-US" dirty="0"/>
              <a:t>At Computer Startup, </a:t>
            </a: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bootstrap program</a:t>
            </a:r>
            <a:r>
              <a:rPr kumimoji="1" lang="en-US" altLang="en-US" sz="1800" b="0" i="0" u="none" strike="noStrike" kern="0" cap="none" spc="0" normalizeH="0" baseline="0" noProof="0" dirty="0">
                <a:ln>
                  <a:noFill/>
                </a:ln>
                <a:solidFill>
                  <a:srgbClr val="3366FF"/>
                </a:solidFill>
                <a:effectLst/>
                <a:uLnTx/>
                <a:uFillTx/>
                <a:latin typeface="Helvetica"/>
                <a:ea typeface="MS PGothic" pitchFamily="34" charset="-128"/>
              </a:rPr>
              <a:t> (or loader) </a:t>
            </a: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is loaded at power-up or reboot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Typically stored in ROM or EPROM, generally known as </a:t>
            </a: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firmware</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Initializes all aspects of system</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Loads operating system kernel and starts execution</a:t>
            </a:r>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144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lang="en-US" dirty="0"/>
              <a:t>At Computer Startup, </a:t>
            </a: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bootstrap program</a:t>
            </a:r>
            <a:r>
              <a:rPr kumimoji="1" lang="en-US" altLang="en-US" sz="1800" b="0" i="0" u="none" strike="noStrike" kern="0" cap="none" spc="0" normalizeH="0" baseline="0" noProof="0" dirty="0">
                <a:ln>
                  <a:noFill/>
                </a:ln>
                <a:solidFill>
                  <a:srgbClr val="3366FF"/>
                </a:solidFill>
                <a:effectLst/>
                <a:uLnTx/>
                <a:uFillTx/>
                <a:latin typeface="Helvetica"/>
                <a:ea typeface="MS PGothic" pitchFamily="34" charset="-128"/>
              </a:rPr>
              <a:t> (or loader) </a:t>
            </a: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is loaded at power-up or reboot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Typically stored in ROM or EPROM, generally known as </a:t>
            </a: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firmware</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Initializes all aspects of system</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Loads operating system kernel and starts execution</a:t>
            </a:r>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353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8512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sng" dirty="0">
                <a:effectLst/>
                <a:latin typeface="urw-din"/>
                <a:hlinkClick r:id="rId3"/>
              </a:rPr>
              <a:t>Interrupt</a:t>
            </a:r>
            <a:r>
              <a:rPr lang="en-US" b="1" i="0" dirty="0">
                <a:solidFill>
                  <a:srgbClr val="273239"/>
                </a:solidFill>
                <a:effectLst/>
                <a:latin typeface="urw-din"/>
              </a:rPr>
              <a:t>:</a:t>
            </a:r>
            <a:r>
              <a:rPr lang="en-US" b="0" i="0" dirty="0">
                <a:solidFill>
                  <a:srgbClr val="273239"/>
                </a:solidFill>
                <a:effectLst/>
                <a:latin typeface="urw-din"/>
              </a:rPr>
              <a:t> Interrupt is a hardware mechanism in which, the device notices the CPU that it requires its attention. Interrupt can take place at any time. So when CPU gets an interrupt signal through the indication interrupt-request line, CPU stops the current process and respond to the interrupt by passing the control to interrupt handler which services device.</a:t>
            </a:r>
          </a:p>
          <a:p>
            <a:r>
              <a:rPr lang="en-US" sz="1200" b="1" i="0" u="sng" kern="1200" dirty="0">
                <a:solidFill>
                  <a:srgbClr val="0000FF"/>
                </a:solidFill>
                <a:effectLst/>
                <a:latin typeface="urw-din"/>
                <a:ea typeface="+mn-ea"/>
                <a:cs typeface="+mn-cs"/>
              </a:rPr>
              <a:t>Polling</a:t>
            </a:r>
            <a:r>
              <a:rPr lang="en-US" b="1" i="0" dirty="0">
                <a:solidFill>
                  <a:srgbClr val="273239"/>
                </a:solidFill>
                <a:effectLst/>
                <a:latin typeface="urw-din"/>
              </a:rPr>
              <a:t>:</a:t>
            </a:r>
            <a:r>
              <a:rPr lang="en-US" b="0" i="0" dirty="0">
                <a:solidFill>
                  <a:srgbClr val="273239"/>
                </a:solidFill>
                <a:effectLst/>
                <a:latin typeface="urw-din"/>
              </a:rPr>
              <a:t> In polling is not a hardware mechanism, its a protocol in which CPU steadily checks whether the device needs attention. Wherever device tells process unit that it desires hardware processing, in polling process unit keeps asking the I/O device whether or not it desires CPU processing. The CPU ceaselessly check every and each device hooked up thereto for sleuthing whether or not any device desires hardware attention. Each device features a command-ready bit that indicates the standing of that device, i.e., whether or not it’s some command to be dead by hardware or not. If command bit is ready one, then it’s some command to be dead else if the bit is zero, then it’s no commands.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02124"/>
                </a:solidFill>
                <a:effectLst/>
                <a:latin typeface="arial" panose="020B0604020202020204" pitchFamily="34" charset="0"/>
              </a:rPr>
              <a:t>Polled interrupt is an inefficient method of data transfer, spending much time checking the ready condition of a computer's devices. An alternative that is more efficient is a vectored interrupt, which can send a signal that includes the identity of the device.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Poppins" panose="00000500000000000000" pitchFamily="2" charset="0"/>
              </a:rPr>
              <a:t>The main difference between interrupt and polling is that, in the case of an interrupt, the system informs the CPU that it needs attention, while talking about polling, the CPU constantly inspects the status of the system to find whether it needs attention.</a:t>
            </a:r>
            <a:endParaRPr lang="en-US" b="0" i="1" dirty="0">
              <a:solidFill>
                <a:srgbClr val="273239"/>
              </a:solidFill>
              <a:effectLst/>
              <a:latin typeface="urw-din"/>
            </a:endParaRPr>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7736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6C6C6C"/>
                </a:solidFill>
                <a:latin typeface="Arial"/>
                <a:ea typeface="Arial"/>
                <a:cs typeface="Arial"/>
                <a:sym typeface="Arial"/>
              </a:rPr>
              <a:t>In a computer, a polled interrupt is a specific type of</a:t>
            </a:r>
            <a:r>
              <a:rPr lang="en-US" b="0" i="0" u="sng" dirty="0">
                <a:solidFill>
                  <a:srgbClr val="6C6C6C"/>
                </a:solidFill>
                <a:latin typeface="Arial"/>
                <a:ea typeface="Arial"/>
                <a:cs typeface="Arial"/>
                <a:sym typeface="Arial"/>
              </a:rPr>
              <a:t> </a:t>
            </a:r>
            <a:r>
              <a:rPr lang="en-US" b="0" i="0" u="sng" dirty="0">
                <a:solidFill>
                  <a:srgbClr val="00B3AC"/>
                </a:solidFill>
                <a:latin typeface="Arial"/>
                <a:ea typeface="Arial"/>
                <a:cs typeface="Arial"/>
                <a:sym typeface="Arial"/>
                <a:hlinkClick r:id="rId3">
                  <a:extLst>
                    <a:ext uri="{A12FA001-AC4F-418D-AE19-62706E023703}">
                      <ahyp:hlinkClr xmlns:ahyp="http://schemas.microsoft.com/office/drawing/2018/hyperlinkcolor" val="tx"/>
                    </a:ext>
                  </a:extLst>
                </a:hlinkClick>
              </a:rPr>
              <a:t>I/O</a:t>
            </a:r>
            <a:r>
              <a:rPr lang="en-US" b="0" i="0" u="sng" dirty="0">
                <a:solidFill>
                  <a:srgbClr val="6C6C6C"/>
                </a:solidFill>
                <a:latin typeface="Arial"/>
                <a:ea typeface="Arial"/>
                <a:cs typeface="Arial"/>
                <a:sym typeface="Arial"/>
              </a:rPr>
              <a:t> </a:t>
            </a:r>
            <a:r>
              <a:rPr lang="en-US" b="0" i="0" u="sng" dirty="0">
                <a:solidFill>
                  <a:srgbClr val="00B3AC"/>
                </a:solidFill>
                <a:latin typeface="Arial"/>
                <a:ea typeface="Arial"/>
                <a:cs typeface="Arial"/>
                <a:sym typeface="Arial"/>
                <a:hlinkClick r:id="rId4">
                  <a:extLst>
                    <a:ext uri="{A12FA001-AC4F-418D-AE19-62706E023703}">
                      <ahyp:hlinkClr xmlns:ahyp="http://schemas.microsoft.com/office/drawing/2018/hyperlinkcolor" val="tx"/>
                    </a:ext>
                  </a:extLst>
                </a:hlinkClick>
              </a:rPr>
              <a:t>interrupt</a:t>
            </a:r>
            <a:r>
              <a:rPr lang="en-US" b="0" i="0" u="sng" dirty="0">
                <a:solidFill>
                  <a:srgbClr val="6C6C6C"/>
                </a:solidFill>
                <a:latin typeface="Arial"/>
                <a:ea typeface="Arial"/>
                <a:cs typeface="Arial"/>
                <a:sym typeface="Arial"/>
              </a:rPr>
              <a:t> </a:t>
            </a:r>
            <a:r>
              <a:rPr lang="en-US" b="0" i="0" dirty="0">
                <a:solidFill>
                  <a:srgbClr val="6C6C6C"/>
                </a:solidFill>
                <a:latin typeface="Arial"/>
                <a:ea typeface="Arial"/>
                <a:cs typeface="Arial"/>
                <a:sym typeface="Arial"/>
              </a:rPr>
              <a:t>that notifies the part of the computer containing the I/O interface that a device is ready to be read or otherwise handled but does not indicate which device. The interrupt controller must poll (send a signal out to) each device to determine which one made the request. </a:t>
            </a:r>
            <a:r>
              <a:rPr lang="en-US" b="0" i="0" dirty="0">
                <a:solidFill>
                  <a:srgbClr val="333333"/>
                </a:solidFill>
                <a:latin typeface="Open Sans"/>
                <a:ea typeface="Open Sans"/>
                <a:cs typeface="Open Sans"/>
                <a:sym typeface="Open Sans"/>
              </a:rPr>
              <a:t>Polled interrupt is an inefficient method of data transfer, spending much time checking the ready condition of a computer's devices.</a:t>
            </a:r>
            <a:endParaRPr b="0" i="0" dirty="0">
              <a:solidFill>
                <a:srgbClr val="6C6C6C"/>
              </a:solidFill>
              <a:latin typeface="Arial"/>
              <a:ea typeface="Arial"/>
              <a:cs typeface="Arial"/>
              <a:sym typeface="Arial"/>
            </a:endParaRPr>
          </a:p>
          <a:p>
            <a:pPr marL="0" lvl="0" indent="0" algn="l" rtl="0">
              <a:spcBef>
                <a:spcPts val="0"/>
              </a:spcBef>
              <a:spcAft>
                <a:spcPts val="0"/>
              </a:spcAft>
              <a:buNone/>
            </a:pPr>
            <a:r>
              <a:rPr lang="en-US" b="0" i="0" dirty="0">
                <a:solidFill>
                  <a:srgbClr val="6C6C6C"/>
                </a:solidFill>
                <a:latin typeface="Arial"/>
                <a:ea typeface="Arial"/>
                <a:cs typeface="Arial"/>
                <a:sym typeface="Arial"/>
              </a:rPr>
              <a:t>The alternative to a polled interrupt is a </a:t>
            </a:r>
            <a:r>
              <a:rPr lang="en-US" b="0" i="0" u="sng" dirty="0">
                <a:solidFill>
                  <a:srgbClr val="00B3AC"/>
                </a:solidFill>
                <a:latin typeface="Arial"/>
                <a:ea typeface="Arial"/>
                <a:cs typeface="Arial"/>
                <a:sym typeface="Arial"/>
                <a:hlinkClick r:id="rId5">
                  <a:extLst>
                    <a:ext uri="{A12FA001-AC4F-418D-AE19-62706E023703}">
                      <ahyp:hlinkClr xmlns:ahyp="http://schemas.microsoft.com/office/drawing/2018/hyperlinkcolor" val="tx"/>
                    </a:ext>
                  </a:extLst>
                </a:hlinkClick>
              </a:rPr>
              <a:t>vectored interrupt</a:t>
            </a:r>
            <a:r>
              <a:rPr lang="en-US" b="0" i="0" u="sng" dirty="0">
                <a:solidFill>
                  <a:srgbClr val="6C6C6C"/>
                </a:solidFill>
                <a:latin typeface="Arial"/>
                <a:ea typeface="Arial"/>
                <a:cs typeface="Arial"/>
                <a:sym typeface="Arial"/>
              </a:rPr>
              <a:t> </a:t>
            </a:r>
            <a:r>
              <a:rPr lang="en-US" b="0" i="0" dirty="0">
                <a:solidFill>
                  <a:srgbClr val="6C6C6C"/>
                </a:solidFill>
                <a:latin typeface="Arial"/>
                <a:ea typeface="Arial"/>
                <a:cs typeface="Arial"/>
                <a:sym typeface="Arial"/>
              </a:rPr>
              <a:t>, an interrupt signal that includes the identity of the device sending the interrupt signal.</a:t>
            </a:r>
            <a:endParaRPr dirty="0"/>
          </a:p>
          <a:p>
            <a:pPr marL="0" lvl="0" indent="0" algn="l" rtl="0">
              <a:spcBef>
                <a:spcPts val="0"/>
              </a:spcBef>
              <a:spcAft>
                <a:spcPts val="0"/>
              </a:spcAft>
              <a:buNone/>
            </a:pPr>
            <a:endParaRPr dirty="0"/>
          </a:p>
        </p:txBody>
      </p:sp>
      <p:sp>
        <p:nvSpPr>
          <p:cNvPr id="291" name="Google Shape;291;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1D3F2E-11BD-4DCF-B044-94902FA4EB0F}"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1134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dirty="0">
                <a:ln>
                  <a:noFill/>
                </a:ln>
                <a:solidFill>
                  <a:srgbClr val="000000"/>
                </a:solidFill>
                <a:effectLst/>
                <a:uLnTx/>
                <a:uFillTx/>
                <a:latin typeface="Calibri"/>
                <a:ea typeface="Calibri"/>
                <a:cs typeface="Calibri"/>
                <a:sym typeface="Calibri"/>
              </a:rPr>
              <a:t>A solid-state drive (SSD) is a solid-state storage device that uses integrated circuit assemblies to store data persistently, typically using flash memory, and functions as secondary storage in the hierarchy of computer storage. It is also sometimes called a semiconductor storage device, a solid-state device, or a solid-state </a:t>
            </a:r>
            <a:r>
              <a:rPr kumimoji="0" lang="en-US" sz="1200" b="0" i="0" u="none" strike="noStrike" kern="0" cap="none" spc="0" normalizeH="0" baseline="0" noProof="0" dirty="0" err="1">
                <a:ln>
                  <a:noFill/>
                </a:ln>
                <a:solidFill>
                  <a:srgbClr val="000000"/>
                </a:solidFill>
                <a:effectLst/>
                <a:uLnTx/>
                <a:uFillTx/>
                <a:latin typeface="Calibri"/>
                <a:ea typeface="Calibri"/>
                <a:cs typeface="Calibri"/>
                <a:sym typeface="Calibri"/>
              </a:rPr>
              <a:t>disk,even</a:t>
            </a:r>
            <a:r>
              <a:rPr kumimoji="0" lang="en-US" sz="1200" b="0" i="0" u="none" strike="noStrike" kern="0" cap="none" spc="0" normalizeH="0" baseline="0" noProof="0" dirty="0">
                <a:ln>
                  <a:noFill/>
                </a:ln>
                <a:solidFill>
                  <a:srgbClr val="000000"/>
                </a:solidFill>
                <a:effectLst/>
                <a:uLnTx/>
                <a:uFillTx/>
                <a:latin typeface="Calibri"/>
                <a:ea typeface="Calibri"/>
                <a:cs typeface="Calibri"/>
                <a:sym typeface="Calibri"/>
              </a:rPr>
              <a:t> though SSDs lack the physical spinning disks and movable read-write heads used in hard disk drives (HDDs) and floppy disks. SSD also has rich internal parallelism for data processing.</a:t>
            </a:r>
          </a:p>
          <a:p>
            <a:pPr marL="0" lvl="0" indent="0" algn="l" rtl="0">
              <a:spcBef>
                <a:spcPts val="0"/>
              </a:spcBef>
              <a:spcAft>
                <a:spcPts val="0"/>
              </a:spcAft>
              <a:buNone/>
            </a:pPr>
            <a:endParaRPr dirty="0"/>
          </a:p>
        </p:txBody>
      </p:sp>
      <p:sp>
        <p:nvSpPr>
          <p:cNvPr id="345" name="Google Shape;345;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5" name="Google Shape;36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 am going to introduce Operating System, what they are, what they do and why it’s important.</a:t>
            </a:r>
            <a:endParaRPr/>
          </a:p>
          <a:p>
            <a:pPr marL="0" lvl="0" indent="0" algn="l" rtl="0">
              <a:spcBef>
                <a:spcPts val="0"/>
              </a:spcBef>
              <a:spcAft>
                <a:spcPts val="0"/>
              </a:spcAft>
              <a:buNone/>
            </a:pPr>
            <a:r>
              <a:rPr lang="en-US"/>
              <a:t>OS runs on computers, mobiles, gadget and many other devices.</a:t>
            </a:r>
            <a:endParaRPr/>
          </a:p>
          <a:p>
            <a:pPr marL="0" lvl="0" indent="0" algn="l" rtl="0">
              <a:spcBef>
                <a:spcPts val="0"/>
              </a:spcBef>
              <a:spcAft>
                <a:spcPts val="0"/>
              </a:spcAft>
              <a:buNone/>
            </a:pPr>
            <a:r>
              <a:rPr lang="en-US"/>
              <a:t>Thorough OS knowledge is required to work on System Software including Compilers and Device Drivers.</a:t>
            </a:r>
            <a:endParaRPr/>
          </a:p>
          <a:p>
            <a:pPr marL="0" lvl="0" indent="0" algn="l" rtl="0">
              <a:spcBef>
                <a:spcPts val="0"/>
              </a:spcBef>
              <a:spcAft>
                <a:spcPts val="0"/>
              </a:spcAft>
              <a:buNone/>
            </a:pPr>
            <a:r>
              <a:rPr lang="en-US"/>
              <a:t>Real Time OS is used in embedded systems, TVs, Car/Game Consoles.</a:t>
            </a:r>
            <a:endParaRPr/>
          </a:p>
          <a:p>
            <a:pPr marL="0" lvl="0" indent="0" algn="l" rtl="0">
              <a:spcBef>
                <a:spcPts val="0"/>
              </a:spcBef>
              <a:spcAft>
                <a:spcPts val="0"/>
              </a:spcAft>
              <a:buNone/>
            </a:pPr>
            <a:r>
              <a:rPr lang="en-US"/>
              <a:t>Multiple Operating Systems: UNIX, Linux, Windows, Mac OS, Android, Solaris, HP-UX, IBM AIX, BSD</a:t>
            </a:r>
            <a:endParaRPr/>
          </a:p>
          <a:p>
            <a:pPr marL="0" lvl="0" indent="0" algn="l" rtl="0">
              <a:spcBef>
                <a:spcPts val="0"/>
              </a:spcBef>
              <a:spcAft>
                <a:spcPts val="0"/>
              </a:spcAft>
              <a:buNone/>
            </a:pPr>
            <a:endParaRPr/>
          </a:p>
        </p:txBody>
      </p:sp>
      <p:sp>
        <p:nvSpPr>
          <p:cNvPr id="112" name="Google Shape;11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6" name="Google Shape;406;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6" name="Google Shape;416;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OS manages hardware, allocates resources, controls program execution and provides user program environment</a:t>
            </a:r>
            <a:endParaRPr/>
          </a:p>
        </p:txBody>
      </p:sp>
      <p:sp>
        <p:nvSpPr>
          <p:cNvPr id="155" name="Google Shape;15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OS manages hardware, allocates resources, controls program execution and provides user program environment</a:t>
            </a:r>
            <a:endParaRPr/>
          </a:p>
        </p:txBody>
      </p:sp>
      <p:sp>
        <p:nvSpPr>
          <p:cNvPr id="165" name="Google Shape;16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5227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21811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865280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406971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23861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25681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235693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9523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003663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197053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42980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12BCFBE4-DB9D-426B-8CFD-64612B266AA4}" type="datetime1">
              <a:rPr lang="en-IN" smtClean="0"/>
              <a:t>07-01-2024</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0317165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C1FB5720-BDBB-44B9-85BB-72DCA05AC0FB}" type="datetime1">
              <a:rPr lang="en-IN" smtClean="0"/>
              <a:t>07-01-2024</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43554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81359217-2E08-4EE0-B575-36B8571C6043}" type="datetime1">
              <a:rPr lang="en-IN" smtClean="0"/>
              <a:t>07-01-2024</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0140104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6A91E6BD-B2CD-468E-82CB-645A6F1798D4}" type="datetime1">
              <a:rPr lang="en-IN" smtClean="0"/>
              <a:t>07-01-2024</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270660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82B16C9F-78B0-4A3F-9078-35ED3E5E8C4F}" type="datetime1">
              <a:rPr lang="en-IN" smtClean="0"/>
              <a:t>07-01-2024</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645731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D98C30B0-AE78-4656-A618-A0FF020BE97F}" type="datetime1">
              <a:rPr lang="en-IN" smtClean="0"/>
              <a:t>07-01-2024</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6812070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EB30C45D-A913-49B5-B1A5-A451099A3109}" type="datetime1">
              <a:rPr lang="en-IN" smtClean="0"/>
              <a:t>07-01-2024</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50907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91076631-38BA-4BE7-83AF-42BC990850C1}" type="datetime1">
              <a:rPr lang="en-IN" smtClean="0"/>
              <a:t>07-01-2024</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2352807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14E0BDCD-20F9-4918-B283-C57EB24DAF26}" type="datetime1">
              <a:rPr lang="en-IN" smtClean="0"/>
              <a:t>07-01-2024</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451721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B30C4E4-4435-4A9C-BF0A-F3F89E0E1FB8}" type="datetime1">
              <a:rPr lang="en-IN" smtClean="0"/>
              <a:t>07-01-2024</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296717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28532DB9-B746-4233-A97E-A7444E114C76}" type="datetime1">
              <a:rPr lang="en-IN" smtClean="0"/>
              <a:t>07-01-2024</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4814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2"/>
          <p:cNvSpPr>
            <a:spLocks noGrp="1"/>
          </p:cNvSpPr>
          <p:nvPr>
            <p:ph type="pic" idx="2"/>
          </p:nvPr>
        </p:nvSpPr>
        <p:spPr>
          <a:xfrm>
            <a:off x="5183188" y="987425"/>
            <a:ext cx="6172200" cy="4873625"/>
          </a:xfrm>
          <a:prstGeom prst="rect">
            <a:avLst/>
          </a:prstGeom>
          <a:noFill/>
          <a:ln>
            <a:noFill/>
          </a:ln>
        </p:spPr>
      </p:sp>
      <p:sp>
        <p:nvSpPr>
          <p:cNvPr id="68" name="Google Shape;68;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624758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949B6-8026-43F2-A083-39A48D5EFBAE}" type="datetime1">
              <a:rPr lang="en-IN" smtClean="0"/>
              <a:t>07-01-2024</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31782814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4781916" y="1688267"/>
            <a:ext cx="749721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rgbClr val="C55A11"/>
                </a:solidFill>
                <a:latin typeface="Calibri"/>
                <a:ea typeface="Calibri"/>
                <a:cs typeface="Calibri"/>
                <a:sym typeface="Calibri"/>
              </a:rPr>
              <a:t>OPERATING SYSTEMS </a:t>
            </a:r>
            <a:endParaRPr/>
          </a:p>
          <a:p>
            <a:pPr marL="0" marR="0" lvl="0" indent="0" algn="l" rtl="0">
              <a:spcBef>
                <a:spcPts val="0"/>
              </a:spcBef>
              <a:spcAft>
                <a:spcPts val="0"/>
              </a:spcAft>
              <a:buNone/>
            </a:pPr>
            <a:endParaRPr sz="3600" b="1">
              <a:solidFill>
                <a:srgbClr val="C55A11"/>
              </a:solidFill>
              <a:latin typeface="Calibri"/>
              <a:ea typeface="Calibri"/>
              <a:cs typeface="Calibri"/>
              <a:sym typeface="Calibri"/>
            </a:endParaRPr>
          </a:p>
        </p:txBody>
      </p:sp>
      <p:sp>
        <p:nvSpPr>
          <p:cNvPr id="89" name="Google Shape;89;p1"/>
          <p:cNvSpPr/>
          <p:nvPr/>
        </p:nvSpPr>
        <p:spPr>
          <a:xfrm>
            <a:off x="4781916" y="2841955"/>
            <a:ext cx="666460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2F5496"/>
                </a:solidFill>
                <a:latin typeface="Calibri"/>
                <a:ea typeface="Calibri"/>
                <a:cs typeface="Calibri"/>
                <a:sym typeface="Calibri"/>
              </a:rPr>
              <a:t>Introduction, Computer System Organization</a:t>
            </a:r>
            <a:endParaRPr/>
          </a:p>
        </p:txBody>
      </p:sp>
      <p:sp>
        <p:nvSpPr>
          <p:cNvPr id="90" name="Google Shape;90;p1"/>
          <p:cNvSpPr/>
          <p:nvPr/>
        </p:nvSpPr>
        <p:spPr>
          <a:xfrm>
            <a:off x="4781916" y="44155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Suresh Jamadagni</a:t>
            </a:r>
            <a:endParaRPr sz="2400" b="1">
              <a:solidFill>
                <a:schemeClr val="dk1"/>
              </a:solidFill>
              <a:latin typeface="Calibri"/>
              <a:ea typeface="Calibri"/>
              <a:cs typeface="Calibri"/>
              <a:sym typeface="Calibri"/>
            </a:endParaRPr>
          </a:p>
        </p:txBody>
      </p:sp>
      <p:sp>
        <p:nvSpPr>
          <p:cNvPr id="91" name="Google Shape;91;p1"/>
          <p:cNvSpPr/>
          <p:nvPr/>
        </p:nvSpPr>
        <p:spPr>
          <a:xfrm>
            <a:off x="4781916" y="4813108"/>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of Computer Science</a:t>
            </a:r>
            <a:endParaRPr sz="2400" dirty="0">
              <a:solidFill>
                <a:schemeClr val="dk1"/>
              </a:solidFill>
              <a:latin typeface="Calibri"/>
              <a:ea typeface="Calibri"/>
              <a:cs typeface="Calibri"/>
              <a:sym typeface="Calibri"/>
            </a:endParaRPr>
          </a:p>
        </p:txBody>
      </p:sp>
      <p:grpSp>
        <p:nvGrpSpPr>
          <p:cNvPr id="92" name="Google Shape;92;p1"/>
          <p:cNvGrpSpPr/>
          <p:nvPr/>
        </p:nvGrpSpPr>
        <p:grpSpPr>
          <a:xfrm>
            <a:off x="313844" y="5489699"/>
            <a:ext cx="1066895" cy="1078155"/>
            <a:chOff x="313844" y="5489699"/>
            <a:chExt cx="1066895" cy="1078155"/>
          </a:xfrm>
        </p:grpSpPr>
        <p:sp>
          <p:nvSpPr>
            <p:cNvPr id="93" name="Google Shape;93;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95" name="Google Shape;95;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97" name="Google Shape;97;p1"/>
          <p:cNvGrpSpPr/>
          <p:nvPr/>
        </p:nvGrpSpPr>
        <p:grpSpPr>
          <a:xfrm rot="10800000">
            <a:off x="10855702" y="266068"/>
            <a:ext cx="1066895" cy="1078155"/>
            <a:chOff x="313844" y="5489699"/>
            <a:chExt cx="1066895" cy="1078155"/>
          </a:xfrm>
        </p:grpSpPr>
        <p:sp>
          <p:nvSpPr>
            <p:cNvPr id="98" name="Google Shape;98;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 name="object 7">
            <a:extLst>
              <a:ext uri="{FF2B5EF4-FFF2-40B4-BE49-F238E27FC236}">
                <a16:creationId xmlns:a16="http://schemas.microsoft.com/office/drawing/2014/main" id="{4710962E-68F0-F495-55BE-8B476ED38A52}"/>
              </a:ext>
            </a:extLst>
          </p:cNvPr>
          <p:cNvPicPr/>
          <p:nvPr/>
        </p:nvPicPr>
        <p:blipFill>
          <a:blip r:embed="rId3" cstate="print"/>
          <a:stretch>
            <a:fillRect/>
          </a:stretch>
        </p:blipFill>
        <p:spPr>
          <a:xfrm>
            <a:off x="1463551" y="1091630"/>
            <a:ext cx="2375947" cy="4183143"/>
          </a:xfrm>
          <a:prstGeom prst="rect">
            <a:avLst/>
          </a:prstGeom>
        </p:spPr>
      </p:pic>
      <p:sp>
        <p:nvSpPr>
          <p:cNvPr id="3" name="Slide Number Placeholder 2">
            <a:extLst>
              <a:ext uri="{FF2B5EF4-FFF2-40B4-BE49-F238E27FC236}">
                <a16:creationId xmlns:a16="http://schemas.microsoft.com/office/drawing/2014/main" id="{02F05D0A-E483-ABE8-D4A0-422461B036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91327"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Computer System Structure</a:t>
            </a:r>
          </a:p>
        </p:txBody>
      </p:sp>
      <p:sp>
        <p:nvSpPr>
          <p:cNvPr id="9" name="Rectangle 8">
            <a:extLst>
              <a:ext uri="{FF2B5EF4-FFF2-40B4-BE49-F238E27FC236}">
                <a16:creationId xmlns:a16="http://schemas.microsoft.com/office/drawing/2014/main" id="{5890099D-CE58-4662-BC8A-4870F74B36EE}"/>
              </a:ext>
            </a:extLst>
          </p:cNvPr>
          <p:cNvSpPr/>
          <p:nvPr/>
        </p:nvSpPr>
        <p:spPr>
          <a:xfrm>
            <a:off x="91327"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0" y="112064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EF15BE2-EEC1-49CC-A63D-25DAC55D45D4}"/>
              </a:ext>
            </a:extLst>
          </p:cNvPr>
          <p:cNvSpPr txBox="1"/>
          <p:nvPr/>
        </p:nvSpPr>
        <p:spPr>
          <a:xfrm>
            <a:off x="308471" y="1417211"/>
            <a:ext cx="11284645" cy="5001369"/>
          </a:xfrm>
          <a:prstGeom prst="rect">
            <a:avLst/>
          </a:prstGeom>
          <a:noFill/>
        </p:spPr>
        <p:txBody>
          <a:bodyPr wrap="square">
            <a:spAutoFit/>
          </a:bodyPr>
          <a:lstStyle/>
          <a:p>
            <a:pPr marL="742950" marR="0" lvl="1" indent="-285750" algn="l" defTabSz="914400" rtl="0" eaLnBrk="0" fontAlgn="base" latinLnBrk="0" hangingPunct="0">
              <a:lnSpc>
                <a:spcPct val="150000"/>
              </a:lnSpc>
              <a:spcBef>
                <a:spcPct val="35000"/>
              </a:spcBef>
              <a:spcAft>
                <a:spcPct val="0"/>
              </a:spcAft>
              <a:buClr>
                <a:srgbClr val="CC6600"/>
              </a:buClr>
              <a:buSzPct val="80000"/>
              <a:buFont typeface="Monotype Sorts" pitchFamily="-84" charset="2"/>
              <a:buChar char="l"/>
              <a:tabLst/>
              <a:defRPr/>
            </a:pP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Hardware – provides basic computing resources</a:t>
            </a:r>
          </a:p>
          <a:p>
            <a:pPr marL="1085850" marR="0" lvl="2" indent="-228600" algn="l" defTabSz="914400" rtl="0" eaLnBrk="0" fontAlgn="base" latinLnBrk="0" hangingPunct="0">
              <a:lnSpc>
                <a:spcPct val="150000"/>
              </a:lnSpc>
              <a:spcBef>
                <a:spcPct val="35000"/>
              </a:spcBef>
              <a:spcAft>
                <a:spcPct val="0"/>
              </a:spcAft>
              <a:buClr>
                <a:srgbClr val="009900"/>
              </a:buClr>
              <a:buSzPct val="75000"/>
              <a:buFont typeface="Webdings" panose="05030102010509060703" pitchFamily="18" charset="2"/>
              <a:buChar char="4"/>
              <a:tabLst/>
              <a:defRPr/>
            </a:pP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CPU, memory, I/O devices</a:t>
            </a:r>
          </a:p>
          <a:p>
            <a:pPr marL="742950" marR="0" lvl="1" indent="-285750" algn="l" defTabSz="914400" rtl="0" eaLnBrk="0" fontAlgn="base" latinLnBrk="0" hangingPunct="0">
              <a:lnSpc>
                <a:spcPct val="150000"/>
              </a:lnSpc>
              <a:spcBef>
                <a:spcPct val="35000"/>
              </a:spcBef>
              <a:spcAft>
                <a:spcPct val="0"/>
              </a:spcAft>
              <a:buClr>
                <a:srgbClr val="CC6600"/>
              </a:buClr>
              <a:buSzPct val="80000"/>
              <a:buFont typeface="Monotype Sorts" pitchFamily="-84" charset="2"/>
              <a:buChar char="l"/>
              <a:tabLst/>
              <a:defRPr/>
            </a:pP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Operating system</a:t>
            </a:r>
          </a:p>
          <a:p>
            <a:pPr marL="1085850" marR="0" lvl="2" indent="-228600" algn="l" defTabSz="914400" rtl="0" eaLnBrk="0" fontAlgn="base" latinLnBrk="0" hangingPunct="0">
              <a:lnSpc>
                <a:spcPct val="150000"/>
              </a:lnSpc>
              <a:spcBef>
                <a:spcPct val="35000"/>
              </a:spcBef>
              <a:spcAft>
                <a:spcPct val="0"/>
              </a:spcAft>
              <a:buClr>
                <a:srgbClr val="009900"/>
              </a:buClr>
              <a:buSzPct val="75000"/>
              <a:buFont typeface="Webdings" panose="05030102010509060703" pitchFamily="18" charset="2"/>
              <a:buChar char="4"/>
              <a:tabLst/>
              <a:defRPr/>
            </a:pP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Controls and coordinates use of hardware among various applications and users</a:t>
            </a:r>
          </a:p>
          <a:p>
            <a:pPr marL="742950" marR="0" lvl="1" indent="-285750" algn="l" defTabSz="914400" rtl="0" eaLnBrk="0" fontAlgn="base" latinLnBrk="0" hangingPunct="0">
              <a:lnSpc>
                <a:spcPct val="150000"/>
              </a:lnSpc>
              <a:spcBef>
                <a:spcPct val="35000"/>
              </a:spcBef>
              <a:spcAft>
                <a:spcPct val="0"/>
              </a:spcAft>
              <a:buClr>
                <a:srgbClr val="CC6600"/>
              </a:buClr>
              <a:buSzPct val="80000"/>
              <a:buFont typeface="Monotype Sorts" pitchFamily="-84" charset="2"/>
              <a:buChar char="l"/>
              <a:tabLst/>
              <a:defRPr/>
            </a:pP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Application programs – define the ways in which the system resources are used to solve the computing problems of the users</a:t>
            </a:r>
          </a:p>
          <a:p>
            <a:pPr marL="1085850" marR="0" lvl="2" indent="-228600" algn="l" defTabSz="914400" rtl="0" eaLnBrk="0" fontAlgn="base" latinLnBrk="0" hangingPunct="0">
              <a:lnSpc>
                <a:spcPct val="150000"/>
              </a:lnSpc>
              <a:spcBef>
                <a:spcPct val="35000"/>
              </a:spcBef>
              <a:spcAft>
                <a:spcPct val="0"/>
              </a:spcAft>
              <a:buClr>
                <a:srgbClr val="009900"/>
              </a:buClr>
              <a:buSzPct val="75000"/>
              <a:buFont typeface="Webdings" panose="05030102010509060703" pitchFamily="18" charset="2"/>
              <a:buChar char="4"/>
              <a:tabLst/>
              <a:defRPr/>
            </a:pP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Word processors, web browsers, database systems, video games</a:t>
            </a:r>
          </a:p>
          <a:p>
            <a:pPr marL="742950" marR="0" lvl="1" indent="-285750" algn="l" defTabSz="914400" rtl="0" eaLnBrk="0" fontAlgn="base" latinLnBrk="0" hangingPunct="0">
              <a:lnSpc>
                <a:spcPct val="150000"/>
              </a:lnSpc>
              <a:spcBef>
                <a:spcPct val="35000"/>
              </a:spcBef>
              <a:spcAft>
                <a:spcPct val="0"/>
              </a:spcAft>
              <a:buClr>
                <a:srgbClr val="CC6600"/>
              </a:buClr>
              <a:buSzPct val="80000"/>
              <a:buFont typeface="Monotype Sorts" pitchFamily="-84" charset="2"/>
              <a:buChar char="l"/>
              <a:tabLst/>
              <a:defRPr/>
            </a:pP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Users</a:t>
            </a:r>
          </a:p>
          <a:p>
            <a:pPr marL="1085850" marR="0" lvl="2" indent="-228600" algn="l" defTabSz="914400" rtl="0" eaLnBrk="0" fontAlgn="base" latinLnBrk="0" hangingPunct="0">
              <a:lnSpc>
                <a:spcPct val="150000"/>
              </a:lnSpc>
              <a:spcBef>
                <a:spcPct val="35000"/>
              </a:spcBef>
              <a:spcAft>
                <a:spcPct val="0"/>
              </a:spcAft>
              <a:buClr>
                <a:srgbClr val="009900"/>
              </a:buClr>
              <a:buSzPct val="75000"/>
              <a:buFont typeface="Webdings" panose="05030102010509060703" pitchFamily="18" charset="2"/>
              <a:buChar char="4"/>
              <a:tabLst/>
              <a:defRPr/>
            </a:pPr>
            <a:r>
              <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People, machines, other computers</a:t>
            </a:r>
          </a:p>
        </p:txBody>
      </p:sp>
      <p:sp>
        <p:nvSpPr>
          <p:cNvPr id="2" name="Slide Number Placeholder 1">
            <a:extLst>
              <a:ext uri="{FF2B5EF4-FFF2-40B4-BE49-F238E27FC236}">
                <a16:creationId xmlns:a16="http://schemas.microsoft.com/office/drawing/2014/main" id="{C9CB0702-495E-3991-CF51-F934E830D4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7729C9-FBBD-4916-93BC-8B48DFD0D00A}"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object 8">
            <a:extLst>
              <a:ext uri="{FF2B5EF4-FFF2-40B4-BE49-F238E27FC236}">
                <a16:creationId xmlns:a16="http://schemas.microsoft.com/office/drawing/2014/main" id="{2F4CC593-6411-3553-291D-CF3095C9C2AA}"/>
              </a:ext>
            </a:extLst>
          </p:cNvPr>
          <p:cNvPicPr/>
          <p:nvPr/>
        </p:nvPicPr>
        <p:blipFill>
          <a:blip r:embed="rId3" cstate="print"/>
          <a:stretch>
            <a:fillRect/>
          </a:stretch>
        </p:blipFill>
        <p:spPr>
          <a:xfrm>
            <a:off x="11126912" y="181796"/>
            <a:ext cx="805541" cy="1064218"/>
          </a:xfrm>
          <a:prstGeom prst="rect">
            <a:avLst/>
          </a:prstGeom>
        </p:spPr>
      </p:pic>
    </p:spTree>
    <p:extLst>
      <p:ext uri="{BB962C8B-B14F-4D97-AF65-F5344CB8AC3E}">
        <p14:creationId xmlns:p14="http://schemas.microsoft.com/office/powerpoint/2010/main" val="2973033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30629"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What Operating Systems Do</a:t>
            </a:r>
          </a:p>
        </p:txBody>
      </p:sp>
      <p:sp>
        <p:nvSpPr>
          <p:cNvPr id="9" name="Rectangle 8">
            <a:extLst>
              <a:ext uri="{FF2B5EF4-FFF2-40B4-BE49-F238E27FC236}">
                <a16:creationId xmlns:a16="http://schemas.microsoft.com/office/drawing/2014/main" id="{5890099D-CE58-4662-BC8A-4870F74B36EE}"/>
              </a:ext>
            </a:extLst>
          </p:cNvPr>
          <p:cNvSpPr/>
          <p:nvPr/>
        </p:nvSpPr>
        <p:spPr>
          <a:xfrm>
            <a:off x="130629"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0" y="1169371"/>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A99D55-03FA-4952-B0CD-3FD2514B1E18}"/>
              </a:ext>
            </a:extLst>
          </p:cNvPr>
          <p:cNvSpPr txBox="1"/>
          <p:nvPr/>
        </p:nvSpPr>
        <p:spPr>
          <a:xfrm>
            <a:off x="339949" y="1223548"/>
            <a:ext cx="11013851" cy="4928722"/>
          </a:xfrm>
          <a:prstGeom prst="rect">
            <a:avLst/>
          </a:prstGeom>
          <a:noFill/>
        </p:spPr>
        <p:txBody>
          <a:bodyPr wrap="square">
            <a:spAutoFit/>
          </a:bodyPr>
          <a:lstStyle/>
          <a:p>
            <a:pPr marL="228600" marR="0" lvl="0" indent="-228600" algn="l" defTabSz="914400" rtl="0" eaLnBrk="0" fontAlgn="base" latinLnBrk="0" hangingPunct="0">
              <a:lnSpc>
                <a:spcPct val="100000"/>
              </a:lnSpc>
              <a:spcBef>
                <a:spcPct val="35000"/>
              </a:spcBef>
              <a:spcAft>
                <a:spcPct val="0"/>
              </a:spcAft>
              <a:buClr>
                <a:srgbClr val="993300"/>
              </a:buClr>
              <a:buSzPct val="90000"/>
              <a:buFont typeface="Wingdings" panose="05000000000000000000" pitchFamily="2" charset="2"/>
              <a:buChar char="v"/>
              <a:tabLst/>
              <a:defRPr/>
            </a:pPr>
            <a:r>
              <a:rPr kumimoji="1" lang="en-US" altLang="en-US" sz="2400" b="0" i="0" u="none" strike="noStrike" kern="0" cap="none" spc="0" normalizeH="0" baseline="0" noProof="0" dirty="0">
                <a:ln>
                  <a:noFill/>
                </a:ln>
                <a:solidFill>
                  <a:srgbClr val="000000"/>
                </a:solidFill>
                <a:effectLst/>
                <a:uLnTx/>
                <a:uFillTx/>
                <a:latin typeface="Calibri" panose="020F0502020204030204"/>
                <a:ea typeface="MS PGothic" pitchFamily="34" charset="-128"/>
                <a:cs typeface="+mn-cs"/>
              </a:rPr>
              <a:t>Depends on the point of view: </a:t>
            </a:r>
            <a:r>
              <a:rPr kumimoji="1" lang="en-US" altLang="en-US" sz="2400" b="1" i="0" u="none" strike="noStrike" kern="0" cap="none" spc="0" normalizeH="0" baseline="0" noProof="0" dirty="0">
                <a:ln>
                  <a:noFill/>
                </a:ln>
                <a:solidFill>
                  <a:srgbClr val="000000"/>
                </a:solidFill>
                <a:effectLst/>
                <a:uLnTx/>
                <a:uFillTx/>
                <a:latin typeface="Calibri" panose="020F0502020204030204"/>
                <a:ea typeface="MS PGothic" pitchFamily="34" charset="-128"/>
                <a:cs typeface="+mn-cs"/>
              </a:rPr>
              <a:t>User View</a:t>
            </a:r>
            <a:r>
              <a:rPr kumimoji="1" lang="en-US" altLang="en-US" sz="2400" b="0" i="0" u="none" strike="noStrike" kern="0" cap="none" spc="0" normalizeH="0" baseline="0" noProof="0" dirty="0">
                <a:ln>
                  <a:noFill/>
                </a:ln>
                <a:solidFill>
                  <a:srgbClr val="000000"/>
                </a:solidFill>
                <a:effectLst/>
                <a:uLnTx/>
                <a:uFillTx/>
                <a:latin typeface="Calibri" panose="020F0502020204030204"/>
                <a:ea typeface="MS PGothic" pitchFamily="34" charset="-128"/>
                <a:cs typeface="+mn-cs"/>
              </a:rPr>
              <a:t>, </a:t>
            </a:r>
            <a:r>
              <a:rPr kumimoji="1" lang="en-US" altLang="en-US" sz="2400" b="1" i="0" u="none" strike="noStrike" kern="0" cap="none" spc="0" normalizeH="0" baseline="0" noProof="0" dirty="0">
                <a:ln>
                  <a:noFill/>
                </a:ln>
                <a:solidFill>
                  <a:srgbClr val="000000"/>
                </a:solidFill>
                <a:effectLst/>
                <a:uLnTx/>
                <a:uFillTx/>
                <a:latin typeface="Calibri" panose="020F0502020204030204"/>
                <a:ea typeface="MS PGothic" pitchFamily="34" charset="-128"/>
                <a:cs typeface="+mn-cs"/>
              </a:rPr>
              <a:t>System View</a:t>
            </a:r>
          </a:p>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Users want </a:t>
            </a:r>
            <a:r>
              <a:rPr kumimoji="1" lang="en-US" altLang="en-US" sz="2400" b="1" dirty="0">
                <a:solidFill>
                  <a:srgbClr val="3366FF"/>
                </a:solidFill>
                <a:latin typeface="Calibri"/>
                <a:ea typeface="MS PGothic" pitchFamily="34" charset="-128"/>
                <a:cs typeface="+mn-cs"/>
              </a:rPr>
              <a:t>convenience</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ease</a:t>
            </a:r>
            <a:r>
              <a:rPr kumimoji="1" lang="en-US" altLang="en-US" sz="2400" b="0" i="0" u="none" strike="noStrike" kern="0" cap="none" spc="0" normalizeH="0" baseline="0" noProof="0" dirty="0">
                <a:ln>
                  <a:noFill/>
                </a:ln>
                <a:solidFill>
                  <a:srgbClr val="3366FF"/>
                </a:solidFill>
                <a:effectLst/>
                <a:uLnTx/>
                <a:uFillTx/>
                <a:latin typeface="Calibri"/>
                <a:ea typeface="MS PGothic" pitchFamily="34" charset="-128"/>
                <a:cs typeface="+mn-cs"/>
              </a:rPr>
              <a:t> </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of</a:t>
            </a:r>
            <a:r>
              <a:rPr kumimoji="1" lang="en-US" altLang="en-US" sz="2400" b="0" i="0" u="none" strike="noStrike" kern="0" cap="none" spc="0" normalizeH="0" baseline="0" noProof="0" dirty="0">
                <a:ln>
                  <a:noFill/>
                </a:ln>
                <a:solidFill>
                  <a:srgbClr val="3366FF"/>
                </a:solidFill>
                <a:effectLst/>
                <a:uLnTx/>
                <a:uFillTx/>
                <a:latin typeface="Calibri"/>
                <a:ea typeface="MS PGothic" pitchFamily="34" charset="-128"/>
                <a:cs typeface="+mn-cs"/>
              </a:rPr>
              <a:t> </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use </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and</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 good performance </a:t>
            </a:r>
          </a:p>
          <a:p>
            <a:pPr marL="742950" marR="0" lvl="1" indent="-285750" algn="l" defTabSz="914400" rtl="0" eaLnBrk="0" fontAlgn="base" latinLnBrk="0" hangingPunct="0">
              <a:lnSpc>
                <a:spcPct val="15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Don’</a:t>
            </a:r>
            <a:r>
              <a:rPr kumimoji="1" lang="en-US" altLang="ja-JP" sz="2400" b="0" i="0" u="none" strike="noStrike" kern="0" cap="none" spc="0" normalizeH="0" baseline="0" noProof="0" dirty="0">
                <a:ln>
                  <a:noFill/>
                </a:ln>
                <a:solidFill>
                  <a:srgbClr val="000000"/>
                </a:solidFill>
                <a:effectLst/>
                <a:uLnTx/>
                <a:uFillTx/>
                <a:latin typeface="Calibri"/>
                <a:ea typeface="MS PGothic" pitchFamily="34" charset="-128"/>
                <a:cs typeface="+mn-cs"/>
              </a:rPr>
              <a:t>t care about </a:t>
            </a:r>
            <a:r>
              <a:rPr kumimoji="1" lang="en-US" altLang="ja-JP" sz="2400" b="1" i="0" u="none" strike="noStrike" kern="0" cap="none" spc="0" normalizeH="0" baseline="0" noProof="0" dirty="0">
                <a:ln>
                  <a:noFill/>
                </a:ln>
                <a:solidFill>
                  <a:srgbClr val="3366FF"/>
                </a:solidFill>
                <a:effectLst/>
                <a:uLnTx/>
                <a:uFillTx/>
                <a:latin typeface="Calibri"/>
                <a:ea typeface="MS PGothic" pitchFamily="34" charset="-128"/>
                <a:cs typeface="+mn-cs"/>
              </a:rPr>
              <a:t>resource</a:t>
            </a:r>
            <a:r>
              <a:rPr kumimoji="1" lang="en-US" altLang="ja-JP" sz="2400" b="0" i="0" u="none" strike="noStrike" kern="0" cap="none" spc="0" normalizeH="0" baseline="0" noProof="0" dirty="0">
                <a:ln>
                  <a:noFill/>
                </a:ln>
                <a:solidFill>
                  <a:srgbClr val="3366FF"/>
                </a:solidFill>
                <a:effectLst/>
                <a:uLnTx/>
                <a:uFillTx/>
                <a:latin typeface="Calibri"/>
                <a:ea typeface="MS PGothic" pitchFamily="34" charset="-128"/>
                <a:cs typeface="+mn-cs"/>
              </a:rPr>
              <a:t> </a:t>
            </a:r>
            <a:r>
              <a:rPr kumimoji="1" lang="en-US" altLang="ja-JP" sz="2400" b="1" i="0" u="none" strike="noStrike" kern="0" cap="none" spc="0" normalizeH="0" baseline="0" noProof="0" dirty="0">
                <a:ln>
                  <a:noFill/>
                </a:ln>
                <a:solidFill>
                  <a:srgbClr val="3366FF"/>
                </a:solidFill>
                <a:effectLst/>
                <a:uLnTx/>
                <a:uFillTx/>
                <a:latin typeface="Calibri"/>
                <a:ea typeface="MS PGothic" pitchFamily="34" charset="-128"/>
                <a:cs typeface="+mn-cs"/>
              </a:rPr>
              <a:t>utilization</a:t>
            </a:r>
          </a:p>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But shared computer such as </a:t>
            </a:r>
            <a:r>
              <a:rPr kumimoji="1" lang="en-US" altLang="en-US" sz="2400" b="1" i="0" u="none" strike="noStrike" kern="0" cap="none" spc="0" normalizeH="0" baseline="0" noProof="0" dirty="0">
                <a:ln>
                  <a:noFill/>
                </a:ln>
                <a:solidFill>
                  <a:srgbClr val="FF00FF"/>
                </a:solidFill>
                <a:effectLst/>
                <a:uLnTx/>
                <a:uFillTx/>
                <a:latin typeface="Calibri"/>
                <a:ea typeface="MS PGothic" pitchFamily="34" charset="-128"/>
                <a:cs typeface="+mn-cs"/>
              </a:rPr>
              <a:t>mainframe</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or </a:t>
            </a:r>
            <a:r>
              <a:rPr kumimoji="1" lang="en-US" altLang="en-US" sz="2400" b="1" i="0" u="none" strike="noStrike" kern="0" cap="none" spc="0" normalizeH="0" baseline="0" noProof="0" dirty="0">
                <a:ln>
                  <a:noFill/>
                </a:ln>
                <a:solidFill>
                  <a:srgbClr val="FF00FF"/>
                </a:solidFill>
                <a:effectLst/>
                <a:uLnTx/>
                <a:uFillTx/>
                <a:latin typeface="Calibri"/>
                <a:ea typeface="MS PGothic" pitchFamily="34" charset="-128"/>
                <a:cs typeface="+mn-cs"/>
              </a:rPr>
              <a:t>minicomputer</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must keep all users happy.</a:t>
            </a:r>
          </a:p>
          <a:p>
            <a:pPr marL="1257300" marR="0" lvl="2"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Maximize resource utilization.</a:t>
            </a:r>
          </a:p>
          <a:p>
            <a:pPr marL="1257300" marR="0" lvl="2"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sz="2400" b="0" i="0" u="none" strike="noStrike" kern="0" cap="none" spc="0" normalizeH="0" baseline="0" noProof="0" dirty="0">
                <a:ln>
                  <a:noFill/>
                </a:ln>
                <a:solidFill>
                  <a:srgbClr val="000000"/>
                </a:solidFill>
                <a:effectLst/>
                <a:uLnTx/>
                <a:uFillTx/>
                <a:latin typeface="Calibri"/>
                <a:ea typeface="MS PGothic" pitchFamily="34" charset="-128"/>
                <a:cs typeface="+mn-cs"/>
              </a:rPr>
              <a:t>Available CPU time, memory, and I/O are used efficiently and that no individual user takes more than her fair share</a:t>
            </a:r>
            <a:endPar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sp>
        <p:nvSpPr>
          <p:cNvPr id="2" name="Slide Number Placeholder 1">
            <a:extLst>
              <a:ext uri="{FF2B5EF4-FFF2-40B4-BE49-F238E27FC236}">
                <a16:creationId xmlns:a16="http://schemas.microsoft.com/office/drawing/2014/main" id="{9705A314-865D-5622-FF52-3CD508FCF2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7729C9-FBBD-4916-93BC-8B48DFD0D00A}"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object 8">
            <a:extLst>
              <a:ext uri="{FF2B5EF4-FFF2-40B4-BE49-F238E27FC236}">
                <a16:creationId xmlns:a16="http://schemas.microsoft.com/office/drawing/2014/main" id="{9BE4566D-681F-560A-BF49-5430D849879A}"/>
              </a:ext>
            </a:extLst>
          </p:cNvPr>
          <p:cNvPicPr/>
          <p:nvPr/>
        </p:nvPicPr>
        <p:blipFill>
          <a:blip r:embed="rId3" cstate="print"/>
          <a:stretch>
            <a:fillRect/>
          </a:stretch>
        </p:blipFill>
        <p:spPr>
          <a:xfrm>
            <a:off x="11126912" y="181796"/>
            <a:ext cx="805541" cy="1064218"/>
          </a:xfrm>
          <a:prstGeom prst="rect">
            <a:avLst/>
          </a:prstGeom>
        </p:spPr>
      </p:pic>
    </p:spTree>
    <p:extLst>
      <p:ext uri="{BB962C8B-B14F-4D97-AF65-F5344CB8AC3E}">
        <p14:creationId xmlns:p14="http://schemas.microsoft.com/office/powerpoint/2010/main" val="324599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30629"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What Operating Systems Do?   a)User View</a:t>
            </a:r>
          </a:p>
        </p:txBody>
      </p:sp>
      <p:sp>
        <p:nvSpPr>
          <p:cNvPr id="9" name="Rectangle 8">
            <a:extLst>
              <a:ext uri="{FF2B5EF4-FFF2-40B4-BE49-F238E27FC236}">
                <a16:creationId xmlns:a16="http://schemas.microsoft.com/office/drawing/2014/main" id="{5890099D-CE58-4662-BC8A-4870F74B36EE}"/>
              </a:ext>
            </a:extLst>
          </p:cNvPr>
          <p:cNvSpPr/>
          <p:nvPr/>
        </p:nvSpPr>
        <p:spPr>
          <a:xfrm>
            <a:off x="130629"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A99D55-03FA-4952-B0CD-3FD2514B1E18}"/>
              </a:ext>
            </a:extLst>
          </p:cNvPr>
          <p:cNvSpPr txBox="1"/>
          <p:nvPr/>
        </p:nvSpPr>
        <p:spPr>
          <a:xfrm>
            <a:off x="130628" y="1516485"/>
            <a:ext cx="10533827" cy="4782848"/>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U</a:t>
            </a:r>
            <a:r>
              <a:rPr kumimoji="1" lang="en-US" altLang="en-US" sz="2400" b="0" i="0" u="none" strike="noStrike" kern="0" cap="none" spc="0" normalizeH="0" baseline="0" noProof="0" dirty="0" err="1">
                <a:ln>
                  <a:noFill/>
                </a:ln>
                <a:solidFill>
                  <a:srgbClr val="000000"/>
                </a:solidFill>
                <a:effectLst/>
                <a:uLnTx/>
                <a:uFillTx/>
                <a:latin typeface="Calibri"/>
                <a:ea typeface="MS PGothic" pitchFamily="34" charset="-128"/>
                <a:cs typeface="+mn-cs"/>
              </a:rPr>
              <a:t>sers</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of dedicated systems such as </a:t>
            </a:r>
            <a:r>
              <a:rPr kumimoji="1" lang="en-US" altLang="en-US" sz="2400" b="0" i="0" u="none" strike="noStrike" kern="0" cap="none" spc="0" normalizeH="0" baseline="0" noProof="0" dirty="0">
                <a:ln>
                  <a:noFill/>
                </a:ln>
                <a:solidFill>
                  <a:srgbClr val="FF00FF"/>
                </a:solidFill>
                <a:effectLst/>
                <a:uLnTx/>
                <a:uFillTx/>
                <a:latin typeface="Calibri"/>
                <a:ea typeface="MS PGothic" pitchFamily="34" charset="-128"/>
                <a:cs typeface="+mn-cs"/>
              </a:rPr>
              <a:t>workstations</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have dedicated resources but frequently use shared resources from servers.</a:t>
            </a:r>
          </a:p>
          <a:p>
            <a:pPr marL="1200150" marR="0" lvl="2"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kumimoji="1" lang="en-US" sz="2400" b="0" i="0" u="none" strike="noStrike" kern="0" cap="none" spc="0" normalizeH="0" baseline="0" noProof="0" dirty="0">
                <a:ln>
                  <a:noFill/>
                </a:ln>
                <a:solidFill>
                  <a:srgbClr val="000000"/>
                </a:solidFill>
                <a:effectLst/>
                <a:uLnTx/>
                <a:uFillTx/>
                <a:latin typeface="Calibri"/>
                <a:ea typeface="MS PGothic" pitchFamily="34" charset="-128"/>
                <a:cs typeface="+mn-cs"/>
              </a:rPr>
              <a:t>resources like file, </a:t>
            </a:r>
            <a:r>
              <a:rPr kumimoji="1" lang="en-IN" sz="2400" b="0" i="0" u="none" strike="noStrike" kern="0" cap="none" spc="0" normalizeH="0" baseline="0" noProof="0" dirty="0">
                <a:ln>
                  <a:noFill/>
                </a:ln>
                <a:solidFill>
                  <a:srgbClr val="000000"/>
                </a:solidFill>
                <a:effectLst/>
                <a:uLnTx/>
                <a:uFillTx/>
                <a:latin typeface="Calibri"/>
                <a:ea typeface="MS PGothic" pitchFamily="34" charset="-128"/>
                <a:cs typeface="+mn-cs"/>
              </a:rPr>
              <a:t>compute, and print servers are shared.</a:t>
            </a:r>
          </a:p>
          <a:p>
            <a:pPr marL="1200150" marR="0" lvl="2"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kumimoji="1" lang="en-US" sz="2400" b="0" i="0" u="none" strike="noStrike" kern="0" cap="none" spc="0" normalizeH="0" baseline="0" noProof="0" dirty="0">
                <a:ln>
                  <a:noFill/>
                </a:ln>
                <a:solidFill>
                  <a:srgbClr val="000000"/>
                </a:solidFill>
                <a:effectLst/>
                <a:uLnTx/>
                <a:uFillTx/>
                <a:latin typeface="Calibri"/>
                <a:ea typeface="MS PGothic" pitchFamily="34" charset="-128"/>
                <a:cs typeface="+mn-cs"/>
              </a:rPr>
              <a:t>operating system is designed to compromise between individual usability and resource utilization</a:t>
            </a:r>
            <a:endPar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endParaRPr>
          </a:p>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FF00FF"/>
                </a:solidFill>
                <a:effectLst/>
                <a:uLnTx/>
                <a:uFillTx/>
                <a:latin typeface="Calibri"/>
                <a:ea typeface="MS PGothic" pitchFamily="34" charset="-128"/>
                <a:cs typeface="+mn-cs"/>
              </a:rPr>
              <a:t>Handheld computers </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are resource poor,  optimized for usability and battery life.</a:t>
            </a:r>
          </a:p>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Some computers have little or no user interface, such as </a:t>
            </a:r>
            <a:r>
              <a:rPr kumimoji="1" lang="en-US" altLang="en-US" sz="2400" b="0" i="0" u="none" strike="noStrike" kern="0" cap="none" spc="0" normalizeH="0" baseline="0" noProof="0" dirty="0">
                <a:ln>
                  <a:noFill/>
                </a:ln>
                <a:solidFill>
                  <a:srgbClr val="FF00FF"/>
                </a:solidFill>
                <a:effectLst/>
                <a:uLnTx/>
                <a:uFillTx/>
                <a:latin typeface="Calibri"/>
                <a:ea typeface="MS PGothic" pitchFamily="34" charset="-128"/>
                <a:cs typeface="+mn-cs"/>
              </a:rPr>
              <a:t>embedded computers </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in devices and automobiles</a:t>
            </a:r>
          </a:p>
        </p:txBody>
      </p:sp>
      <p:sp>
        <p:nvSpPr>
          <p:cNvPr id="2" name="Slide Number Placeholder 1">
            <a:extLst>
              <a:ext uri="{FF2B5EF4-FFF2-40B4-BE49-F238E27FC236}">
                <a16:creationId xmlns:a16="http://schemas.microsoft.com/office/drawing/2014/main" id="{AA8F8CF3-8C4C-EFB5-1D2B-F3B8EA1A23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7729C9-FBBD-4916-93BC-8B48DFD0D00A}"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3" name="object 8">
            <a:extLst>
              <a:ext uri="{FF2B5EF4-FFF2-40B4-BE49-F238E27FC236}">
                <a16:creationId xmlns:a16="http://schemas.microsoft.com/office/drawing/2014/main" id="{ED7E739A-2500-0D62-BB3C-02B08ED7DA76}"/>
              </a:ext>
            </a:extLst>
          </p:cNvPr>
          <p:cNvPicPr/>
          <p:nvPr/>
        </p:nvPicPr>
        <p:blipFill>
          <a:blip r:embed="rId3" cstate="print"/>
          <a:stretch>
            <a:fillRect/>
          </a:stretch>
        </p:blipFill>
        <p:spPr>
          <a:xfrm>
            <a:off x="11126912" y="181796"/>
            <a:ext cx="805541" cy="1064218"/>
          </a:xfrm>
          <a:prstGeom prst="rect">
            <a:avLst/>
          </a:prstGeom>
        </p:spPr>
      </p:pic>
    </p:spTree>
    <p:extLst>
      <p:ext uri="{BB962C8B-B14F-4D97-AF65-F5344CB8AC3E}">
        <p14:creationId xmlns:p14="http://schemas.microsoft.com/office/powerpoint/2010/main" val="58870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b)System</a:t>
            </a:r>
            <a:r>
              <a:rPr kumimoji="0" lang="en-IN" sz="1800" b="0" i="0" u="none" strike="noStrike" kern="1200" cap="none" spc="0" normalizeH="0" baseline="0" noProof="0" dirty="0">
                <a:ln>
                  <a:noFill/>
                </a:ln>
                <a:solidFill>
                  <a:prstClr val="black"/>
                </a:solidFill>
                <a:effectLst/>
                <a:uLnTx/>
                <a:uFillTx/>
                <a:latin typeface="HelveticaNeue-MediumExt"/>
                <a:ea typeface="+mn-ea"/>
                <a:cs typeface="+mn-cs"/>
              </a:rPr>
              <a:t> </a:t>
            </a: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View</a:t>
            </a:r>
          </a:p>
        </p:txBody>
      </p:sp>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A99D55-03FA-4952-B0CD-3FD2514B1E18}"/>
              </a:ext>
            </a:extLst>
          </p:cNvPr>
          <p:cNvSpPr txBox="1"/>
          <p:nvPr/>
        </p:nvSpPr>
        <p:spPr>
          <a:xfrm>
            <a:off x="130629" y="1481756"/>
            <a:ext cx="9853343" cy="4616648"/>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OS is a </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resource allocator</a:t>
            </a:r>
          </a:p>
          <a:p>
            <a:pPr marL="742950" marR="0" lvl="1" indent="-285750" algn="l" defTabSz="914400" rtl="0" eaLnBrk="0" fontAlgn="base" latinLnBrk="0" hangingPunct="0">
              <a:lnSpc>
                <a:spcPct val="15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Manages all resources</a:t>
            </a:r>
          </a:p>
          <a:p>
            <a:pPr marL="742950" marR="0" lvl="1" indent="-285750" algn="l" defTabSz="914400" rtl="0" eaLnBrk="0" fontAlgn="base" latinLnBrk="0" hangingPunct="0">
              <a:lnSpc>
                <a:spcPct val="15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Decides between conflicting requests for efficient and fair resource use</a:t>
            </a:r>
          </a:p>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OS is a </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control program</a:t>
            </a:r>
          </a:p>
          <a:p>
            <a:pPr marL="742950" marR="0" lvl="1" indent="-285750" algn="l" defTabSz="914400" rtl="0" eaLnBrk="0" fontAlgn="base" latinLnBrk="0" hangingPunct="0">
              <a:lnSpc>
                <a:spcPct val="15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Controls execution of programs to prevent errors and improper use of the computer</a:t>
            </a:r>
          </a:p>
          <a:p>
            <a:pPr marL="0" marR="0" lvl="0" indent="0" algn="l" defTabSz="914400" rtl="0" eaLnBrk="0" fontAlgn="base" latinLnBrk="0" hangingPunct="0">
              <a:lnSpc>
                <a:spcPct val="150000"/>
              </a:lnSpc>
              <a:spcBef>
                <a:spcPct val="35000"/>
              </a:spcBef>
              <a:spcAft>
                <a:spcPct val="0"/>
              </a:spcAft>
              <a:buClr>
                <a:srgbClr val="CC6600"/>
              </a:buClr>
              <a:buSzPct val="80000"/>
              <a:buFontTx/>
              <a:buNone/>
              <a:tabLst/>
              <a:defRPr/>
            </a:pPr>
            <a:endPar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sp>
        <p:nvSpPr>
          <p:cNvPr id="2" name="Slide Number Placeholder 1">
            <a:extLst>
              <a:ext uri="{FF2B5EF4-FFF2-40B4-BE49-F238E27FC236}">
                <a16:creationId xmlns:a16="http://schemas.microsoft.com/office/drawing/2014/main" id="{37C59A8C-B52B-0042-2823-2049C652EA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7729C9-FBBD-4916-93BC-8B48DFD0D00A}"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object 8">
            <a:extLst>
              <a:ext uri="{FF2B5EF4-FFF2-40B4-BE49-F238E27FC236}">
                <a16:creationId xmlns:a16="http://schemas.microsoft.com/office/drawing/2014/main" id="{D0EB89F4-1052-977F-E002-E57D3F3EF245}"/>
              </a:ext>
            </a:extLst>
          </p:cNvPr>
          <p:cNvPicPr/>
          <p:nvPr/>
        </p:nvPicPr>
        <p:blipFill>
          <a:blip r:embed="rId3" cstate="print"/>
          <a:stretch>
            <a:fillRect/>
          </a:stretch>
        </p:blipFill>
        <p:spPr>
          <a:xfrm>
            <a:off x="11126912" y="181796"/>
            <a:ext cx="805541" cy="1064218"/>
          </a:xfrm>
          <a:prstGeom prst="rect">
            <a:avLst/>
          </a:prstGeom>
        </p:spPr>
      </p:pic>
    </p:spTree>
    <p:extLst>
      <p:ext uri="{BB962C8B-B14F-4D97-AF65-F5344CB8AC3E}">
        <p14:creationId xmlns:p14="http://schemas.microsoft.com/office/powerpoint/2010/main" val="111181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Defining Operating System</a:t>
            </a:r>
          </a:p>
        </p:txBody>
      </p:sp>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A99D55-03FA-4952-B0CD-3FD2514B1E18}"/>
              </a:ext>
            </a:extLst>
          </p:cNvPr>
          <p:cNvSpPr txBox="1"/>
          <p:nvPr/>
        </p:nvSpPr>
        <p:spPr>
          <a:xfrm>
            <a:off x="130629" y="1481756"/>
            <a:ext cx="10140422" cy="5415329"/>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altLang="ja-JP" sz="2000" b="0" i="0" u="none" strike="noStrike" kern="0" cap="none" spc="0" normalizeH="0" baseline="0" noProof="0" dirty="0">
                <a:ln>
                  <a:noFill/>
                </a:ln>
                <a:solidFill>
                  <a:srgbClr val="000000"/>
                </a:solidFill>
                <a:effectLst/>
                <a:uLnTx/>
                <a:uFillTx/>
                <a:latin typeface="Calibri"/>
                <a:ea typeface="MS PGothic" pitchFamily="34" charset="-128"/>
                <a:cs typeface="+mn-cs"/>
              </a:rPr>
              <a:t>The OS has many roles and functions</a:t>
            </a:r>
          </a:p>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IN" sz="2000" b="0" i="0" u="none" strike="noStrike" kern="0" cap="none" spc="0" normalizeH="0" baseline="0" noProof="0" dirty="0">
                <a:ln>
                  <a:noFill/>
                </a:ln>
                <a:solidFill>
                  <a:srgbClr val="000000"/>
                </a:solidFill>
                <a:effectLst/>
                <a:uLnTx/>
                <a:uFillTx/>
                <a:latin typeface="Calibri"/>
                <a:ea typeface="MS PGothic" pitchFamily="34" charset="-128"/>
                <a:cs typeface="+mn-cs"/>
              </a:rPr>
              <a:t>The fundamental goal </a:t>
            </a: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of computer systems is to execute user programs and to make solving user problems easier. </a:t>
            </a:r>
          </a:p>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The common functions of controlling and allocating resources are then brought together into one piece of software: the </a:t>
            </a:r>
            <a:r>
              <a:rPr kumimoji="1" lang="en-US" sz="2000" b="1" i="0" u="none" strike="noStrike" kern="0" cap="none" spc="0" normalizeH="0" baseline="0" noProof="0" dirty="0">
                <a:ln>
                  <a:noFill/>
                </a:ln>
                <a:solidFill>
                  <a:srgbClr val="210DB3"/>
                </a:solidFill>
                <a:effectLst/>
                <a:uLnTx/>
                <a:uFillTx/>
                <a:latin typeface="Calibri"/>
                <a:ea typeface="MS PGothic" pitchFamily="34" charset="-128"/>
                <a:cs typeface="+mn-cs"/>
              </a:rPr>
              <a:t>operating </a:t>
            </a:r>
            <a:r>
              <a:rPr kumimoji="1" lang="en-IN" sz="2000" b="1" i="0" u="none" strike="noStrike" kern="0" cap="none" spc="0" normalizeH="0" baseline="0" noProof="0" dirty="0">
                <a:ln>
                  <a:noFill/>
                </a:ln>
                <a:solidFill>
                  <a:srgbClr val="210DB3"/>
                </a:solidFill>
                <a:effectLst/>
                <a:uLnTx/>
                <a:uFillTx/>
                <a:latin typeface="Calibri"/>
                <a:ea typeface="MS PGothic" pitchFamily="34" charset="-128"/>
                <a:cs typeface="+mn-cs"/>
              </a:rPr>
              <a:t>system</a:t>
            </a:r>
            <a:endParaRPr kumimoji="1" lang="en-US" altLang="ja-JP" sz="2000" b="1" i="0" u="none" strike="noStrike" kern="0" cap="none" spc="0" normalizeH="0" baseline="0" noProof="0" dirty="0">
              <a:ln>
                <a:noFill/>
              </a:ln>
              <a:solidFill>
                <a:srgbClr val="210DB3"/>
              </a:solidFill>
              <a:effectLst/>
              <a:uLnTx/>
              <a:uFillTx/>
              <a:latin typeface="Calibri"/>
              <a:ea typeface="MS PGothic" pitchFamily="34" charset="-128"/>
              <a:cs typeface="+mn-cs"/>
            </a:endParaRPr>
          </a:p>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ja-JP"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a:t>
            </a:r>
            <a:r>
              <a:rPr kumimoji="1" lang="en-US" altLang="ja-JP" sz="2000" b="0" i="0" u="none" strike="noStrike" kern="0" cap="none" spc="0" normalizeH="0" baseline="0" noProof="0" dirty="0">
                <a:ln>
                  <a:noFill/>
                </a:ln>
                <a:solidFill>
                  <a:srgbClr val="000000"/>
                </a:solidFill>
                <a:effectLst/>
                <a:uLnTx/>
                <a:uFillTx/>
                <a:latin typeface="Calibri"/>
                <a:ea typeface="MS PGothic" pitchFamily="34" charset="-128"/>
                <a:cs typeface="+mn-cs"/>
              </a:rPr>
              <a:t>The one program running at all times on the computer</a:t>
            </a:r>
            <a:r>
              <a:rPr kumimoji="1" lang="ja-JP" altLang="en-US" sz="2000" b="0" i="0" u="none" strike="noStrike" kern="0" cap="none" spc="0" normalizeH="0" baseline="0" noProof="0" dirty="0">
                <a:ln>
                  <a:noFill/>
                </a:ln>
                <a:solidFill>
                  <a:srgbClr val="000000"/>
                </a:solidFill>
                <a:effectLst/>
                <a:uLnTx/>
                <a:uFillTx/>
                <a:latin typeface="Calibri"/>
                <a:ea typeface="MS PGothic" pitchFamily="34" charset="-128"/>
                <a:cs typeface="+mn-cs"/>
              </a:rPr>
              <a:t>”</a:t>
            </a:r>
            <a:r>
              <a:rPr kumimoji="1" lang="en-US" altLang="ja-JP" sz="2000" b="0" i="0" u="none" strike="noStrike" kern="0" cap="none" spc="0" normalizeH="0" baseline="0" noProof="0" dirty="0">
                <a:ln>
                  <a:noFill/>
                </a:ln>
                <a:solidFill>
                  <a:srgbClr val="000000"/>
                </a:solidFill>
                <a:effectLst/>
                <a:uLnTx/>
                <a:uFillTx/>
                <a:latin typeface="Calibri"/>
                <a:ea typeface="MS PGothic" pitchFamily="34" charset="-128"/>
                <a:cs typeface="+mn-cs"/>
              </a:rPr>
              <a:t> is the </a:t>
            </a:r>
            <a:r>
              <a:rPr kumimoji="1" lang="en-US" altLang="ja-JP" sz="2000" b="1" i="0" u="none" strike="noStrike" kern="0" cap="none" spc="0" normalizeH="0" baseline="0" noProof="0" dirty="0">
                <a:ln>
                  <a:noFill/>
                </a:ln>
                <a:solidFill>
                  <a:srgbClr val="3366FF"/>
                </a:solidFill>
                <a:effectLst/>
                <a:uLnTx/>
                <a:uFillTx/>
                <a:latin typeface="Calibri"/>
                <a:ea typeface="MS PGothic" pitchFamily="34" charset="-128"/>
                <a:cs typeface="+mn-cs"/>
              </a:rPr>
              <a:t>kernel</a:t>
            </a:r>
            <a:r>
              <a:rPr kumimoji="1" lang="en-US" altLang="ja-JP" sz="2000" b="0" i="0" u="none" strike="noStrike" kern="0" cap="none" spc="0" normalizeH="0" baseline="0" noProof="0" dirty="0">
                <a:ln>
                  <a:noFill/>
                </a:ln>
                <a:solidFill>
                  <a:srgbClr val="000000"/>
                </a:solidFill>
                <a:effectLst/>
                <a:uLnTx/>
                <a:uFillTx/>
                <a:latin typeface="Calibri"/>
                <a:ea typeface="MS PGothic" pitchFamily="34" charset="-128"/>
                <a:cs typeface="+mn-cs"/>
              </a:rPr>
              <a:t>.</a:t>
            </a:r>
            <a:r>
              <a:rPr kumimoji="1" lang="en-US" altLang="ja-JP" sz="2000" b="1" i="0" u="none" strike="noStrike" kern="0" cap="none" spc="0" normalizeH="0" baseline="0" noProof="0" dirty="0">
                <a:ln>
                  <a:noFill/>
                </a:ln>
                <a:solidFill>
                  <a:srgbClr val="000000"/>
                </a:solidFill>
                <a:effectLst/>
                <a:uLnTx/>
                <a:uFillTx/>
                <a:latin typeface="Calibri"/>
                <a:ea typeface="MS PGothic" pitchFamily="34" charset="-128"/>
                <a:cs typeface="+mn-cs"/>
              </a:rPr>
              <a:t>  </a:t>
            </a:r>
            <a:endParaRPr kumimoji="1" lang="en-US" altLang="ja-JP" sz="2000" b="0" i="0" u="none" strike="noStrike" kern="0" cap="none" spc="0" normalizeH="0" baseline="0" noProof="0" dirty="0">
              <a:ln>
                <a:noFill/>
              </a:ln>
              <a:solidFill>
                <a:srgbClr val="000000"/>
              </a:solidFill>
              <a:effectLst/>
              <a:uLnTx/>
              <a:uFillTx/>
              <a:latin typeface="Calibri"/>
              <a:ea typeface="MS PGothic" pitchFamily="34" charset="-128"/>
              <a:cs typeface="+mn-cs"/>
            </a:endParaRPr>
          </a:p>
          <a:p>
            <a:pPr marL="342900" marR="0" lvl="0" indent="-342900" algn="l" defTabSz="914400" rtl="0" eaLnBrk="0" fontAlgn="base" latinLnBrk="0" hangingPunct="0">
              <a:lnSpc>
                <a:spcPct val="150000"/>
              </a:lnSpc>
              <a:spcBef>
                <a:spcPct val="35000"/>
              </a:spcBef>
              <a:spcAft>
                <a:spcPct val="0"/>
              </a:spcAft>
              <a:buClr>
                <a:srgbClr val="993300"/>
              </a:buClr>
              <a:buSzPct val="90000"/>
              <a:buFont typeface="Monotype Sorts" pitchFamily="-84" charset="2"/>
              <a:buChar char="n"/>
              <a:tabLst/>
              <a:defRPr/>
            </a:pPr>
            <a:r>
              <a:rPr kumimoji="1" lang="en-US" altLang="ja-JP" sz="2000" b="0" i="0" u="none" strike="noStrike" kern="0" cap="none" spc="0" normalizeH="0" baseline="0" noProof="0" dirty="0">
                <a:ln>
                  <a:noFill/>
                </a:ln>
                <a:solidFill>
                  <a:srgbClr val="000000"/>
                </a:solidFill>
                <a:effectLst/>
                <a:uLnTx/>
                <a:uFillTx/>
                <a:latin typeface="Calibri"/>
                <a:ea typeface="MS PGothic" pitchFamily="34" charset="-128"/>
                <a:cs typeface="+mn-cs"/>
              </a:rPr>
              <a:t>Everything else is either</a:t>
            </a:r>
          </a:p>
          <a:p>
            <a:pPr marL="742950" marR="0" lvl="1" indent="-285750" algn="l" defTabSz="914400" rtl="0" eaLnBrk="0" fontAlgn="base" latinLnBrk="0" hangingPunct="0">
              <a:lnSpc>
                <a:spcPct val="150000"/>
              </a:lnSpc>
              <a:spcBef>
                <a:spcPct val="35000"/>
              </a:spcBef>
              <a:spcAft>
                <a:spcPct val="0"/>
              </a:spcAft>
              <a:buClr>
                <a:srgbClr val="CC6600"/>
              </a:buClr>
              <a:buSzPct val="80000"/>
              <a:buFont typeface="Monotype Sorts" pitchFamily="-84" charset="2"/>
              <a:buChar char="l"/>
              <a:tabLst/>
              <a:defRPr/>
            </a:pPr>
            <a:r>
              <a:rPr kumimoji="1" lang="en-US" altLang="ja-JP" sz="2000" b="0" i="0" u="none" strike="noStrike" kern="0" cap="none" spc="0" normalizeH="0" baseline="0" noProof="0" dirty="0">
                <a:ln>
                  <a:noFill/>
                </a:ln>
                <a:solidFill>
                  <a:srgbClr val="000000"/>
                </a:solidFill>
                <a:effectLst/>
                <a:uLnTx/>
                <a:uFillTx/>
                <a:latin typeface="Calibri"/>
                <a:ea typeface="MS PGothic" pitchFamily="34" charset="-128"/>
                <a:cs typeface="+mn-cs"/>
              </a:rPr>
              <a:t>a system program (ships with the operating system) , or</a:t>
            </a:r>
          </a:p>
          <a:p>
            <a:pPr marL="742950" marR="0" lvl="1" indent="-285750" algn="l" defTabSz="914400" rtl="0" eaLnBrk="0" fontAlgn="base" latinLnBrk="0" hangingPunct="0">
              <a:lnSpc>
                <a:spcPct val="150000"/>
              </a:lnSpc>
              <a:spcBef>
                <a:spcPct val="35000"/>
              </a:spcBef>
              <a:spcAft>
                <a:spcPct val="0"/>
              </a:spcAft>
              <a:buClr>
                <a:srgbClr val="CC6600"/>
              </a:buClr>
              <a:buSzPct val="80000"/>
              <a:buFont typeface="Monotype Sorts" pitchFamily="-84" charset="2"/>
              <a:buChar char="l"/>
              <a:tabLst/>
              <a:defRPr/>
            </a:pPr>
            <a:r>
              <a:rPr kumimoji="1" lang="en-US" altLang="ja-JP" sz="2000" b="0" i="0" u="none" strike="noStrike" kern="0" cap="none" spc="0" normalizeH="0" baseline="0" noProof="0" dirty="0">
                <a:ln>
                  <a:noFill/>
                </a:ln>
                <a:solidFill>
                  <a:srgbClr val="000000"/>
                </a:solidFill>
                <a:effectLst/>
                <a:uLnTx/>
                <a:uFillTx/>
                <a:latin typeface="Calibri"/>
                <a:ea typeface="MS PGothic" pitchFamily="34" charset="-128"/>
                <a:cs typeface="+mn-cs"/>
              </a:rPr>
              <a:t>an application program.</a:t>
            </a:r>
            <a:endPar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endParaRPr>
          </a:p>
          <a:p>
            <a:pPr marL="285750" marR="0" lvl="0" indent="-285750" algn="l" defTabSz="914400" rtl="0" eaLnBrk="0" fontAlgn="base" latinLnBrk="0" hangingPunct="0">
              <a:lnSpc>
                <a:spcPct val="150000"/>
              </a:lnSpc>
              <a:spcBef>
                <a:spcPct val="35000"/>
              </a:spcBef>
              <a:spcAft>
                <a:spcPct val="0"/>
              </a:spcAft>
              <a:buClr>
                <a:srgbClr val="CC6600"/>
              </a:buClr>
              <a:buSzPct val="80000"/>
              <a:buFont typeface="Monotype Sorts" pitchFamily="-84" charset="2"/>
              <a:buChar char="l"/>
              <a:tabLst/>
              <a:defRPr/>
            </a:pPr>
            <a:endParaRPr kumimoji="1" lang="en-US" altLang="en-US" sz="200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sp>
        <p:nvSpPr>
          <p:cNvPr id="2" name="Slide Number Placeholder 1">
            <a:extLst>
              <a:ext uri="{FF2B5EF4-FFF2-40B4-BE49-F238E27FC236}">
                <a16:creationId xmlns:a16="http://schemas.microsoft.com/office/drawing/2014/main" id="{6B3C5B27-DCBA-BFA1-E6E3-9590202193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7729C9-FBBD-4916-93BC-8B48DFD0D00A}"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object 8">
            <a:extLst>
              <a:ext uri="{FF2B5EF4-FFF2-40B4-BE49-F238E27FC236}">
                <a16:creationId xmlns:a16="http://schemas.microsoft.com/office/drawing/2014/main" id="{51D2585E-7CEB-5636-6412-76621D12FC6E}"/>
              </a:ext>
            </a:extLst>
          </p:cNvPr>
          <p:cNvPicPr/>
          <p:nvPr/>
        </p:nvPicPr>
        <p:blipFill>
          <a:blip r:embed="rId3" cstate="print"/>
          <a:stretch>
            <a:fillRect/>
          </a:stretch>
        </p:blipFill>
        <p:spPr>
          <a:xfrm>
            <a:off x="11126912" y="181796"/>
            <a:ext cx="805541" cy="1064218"/>
          </a:xfrm>
          <a:prstGeom prst="rect">
            <a:avLst/>
          </a:prstGeom>
        </p:spPr>
      </p:pic>
    </p:spTree>
    <p:extLst>
      <p:ext uri="{BB962C8B-B14F-4D97-AF65-F5344CB8AC3E}">
        <p14:creationId xmlns:p14="http://schemas.microsoft.com/office/powerpoint/2010/main" val="66822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Computer System Organization</a:t>
            </a:r>
            <a:endParaRPr/>
          </a:p>
        </p:txBody>
      </p:sp>
      <p:sp>
        <p:nvSpPr>
          <p:cNvPr id="240" name="Google Shape;240;p1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241" name="Google Shape;241;p1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42" name="Google Shape;242;p15"/>
          <p:cNvSpPr txBox="1"/>
          <p:nvPr/>
        </p:nvSpPr>
        <p:spPr>
          <a:xfrm>
            <a:off x="237118" y="1343711"/>
            <a:ext cx="10055198" cy="372405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993300"/>
              </a:buClr>
              <a:buSzPts val="2160"/>
              <a:buFont typeface="Arial"/>
              <a:buChar char="●"/>
            </a:pPr>
            <a:r>
              <a:rPr lang="en-US" sz="2400" b="0" i="0" u="none" strike="noStrike" cap="none" dirty="0">
                <a:solidFill>
                  <a:srgbClr val="000000"/>
                </a:solidFill>
                <a:latin typeface="Calibri"/>
                <a:ea typeface="Calibri"/>
                <a:cs typeface="Calibri"/>
                <a:sym typeface="Calibri"/>
              </a:rPr>
              <a:t>Computer-system consists of,</a:t>
            </a:r>
            <a:endParaRPr dirty="0"/>
          </a:p>
          <a:p>
            <a:pPr marL="742950" marR="0" lvl="1" indent="-285750" algn="l" rtl="0">
              <a:lnSpc>
                <a:spcPct val="150000"/>
              </a:lnSpc>
              <a:spcBef>
                <a:spcPts val="84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One or more CPUs, device controllers connect through common bus providing access to shared memory</a:t>
            </a:r>
            <a:endParaRPr dirty="0"/>
          </a:p>
          <a:p>
            <a:pPr marL="742950" marR="0" lvl="1" indent="-285750" algn="l" rtl="0">
              <a:lnSpc>
                <a:spcPct val="150000"/>
              </a:lnSpc>
              <a:spcBef>
                <a:spcPts val="84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The CPU and the device controllers can execute concurrently, competing for memory cycles.</a:t>
            </a:r>
            <a:endParaRPr dirty="0"/>
          </a:p>
          <a:p>
            <a:pPr marL="1200150" marR="0" lvl="2" indent="-285750" algn="l" rtl="0">
              <a:lnSpc>
                <a:spcPct val="150000"/>
              </a:lnSpc>
              <a:spcBef>
                <a:spcPts val="840"/>
              </a:spcBef>
              <a:spcAft>
                <a:spcPts val="0"/>
              </a:spcAft>
              <a:buClr>
                <a:srgbClr val="CC6600"/>
              </a:buClr>
              <a:buSzPts val="1920"/>
              <a:buFont typeface="Arial"/>
              <a:buChar char="●"/>
            </a:pP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Palatino"/>
              </a:rPr>
              <a:t>memory controller is provided to synchronize access to the memory.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3" name="Google Shape;243;p15"/>
          <p:cNvSpPr txBox="1"/>
          <p:nvPr/>
        </p:nvSpPr>
        <p:spPr>
          <a:xfrm>
            <a:off x="19994" y="6605760"/>
            <a:ext cx="300534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a:solidFill>
                  <a:srgbClr val="222222"/>
                </a:solidFill>
                <a:latin typeface="Calibri"/>
                <a:ea typeface="Calibri"/>
                <a:cs typeface="Calibri"/>
                <a:sym typeface="Calibri"/>
              </a:rPr>
              <a:t>© </a:t>
            </a:r>
            <a:r>
              <a:rPr lang="en-US" sz="1000">
                <a:solidFill>
                  <a:schemeClr val="dk1"/>
                </a:solidFill>
                <a:latin typeface="Calibri"/>
                <a:ea typeface="Calibri"/>
                <a:cs typeface="Calibri"/>
                <a:sym typeface="Calibri"/>
              </a:rPr>
              <a:t>copyright Silberschatz, Galvin and Gagne, 2013</a:t>
            </a:r>
            <a:endParaRPr/>
          </a:p>
        </p:txBody>
      </p:sp>
      <p:pic>
        <p:nvPicPr>
          <p:cNvPr id="2" name="object 8">
            <a:extLst>
              <a:ext uri="{FF2B5EF4-FFF2-40B4-BE49-F238E27FC236}">
                <a16:creationId xmlns:a16="http://schemas.microsoft.com/office/drawing/2014/main" id="{8B4756A3-C767-2EA6-1C3D-F62B707D00D0}"/>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6F9CC92E-A438-D810-D0D2-6BE21A0196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Computer System Organization</a:t>
            </a:r>
            <a:endParaRPr/>
          </a:p>
        </p:txBody>
      </p:sp>
      <p:sp>
        <p:nvSpPr>
          <p:cNvPr id="251" name="Google Shape;251;p16"/>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252" name="Google Shape;252;p1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53" name="Google Shape;253;p16"/>
          <p:cNvSpPr txBox="1"/>
          <p:nvPr/>
        </p:nvSpPr>
        <p:spPr>
          <a:xfrm>
            <a:off x="19994" y="6605760"/>
            <a:ext cx="300534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a:solidFill>
                  <a:srgbClr val="222222"/>
                </a:solidFill>
                <a:latin typeface="Calibri"/>
                <a:ea typeface="Calibri"/>
                <a:cs typeface="Calibri"/>
                <a:sym typeface="Calibri"/>
              </a:rPr>
              <a:t>© </a:t>
            </a:r>
            <a:r>
              <a:rPr lang="en-US" sz="1000">
                <a:solidFill>
                  <a:schemeClr val="dk1"/>
                </a:solidFill>
                <a:latin typeface="Calibri"/>
                <a:ea typeface="Calibri"/>
                <a:cs typeface="Calibri"/>
                <a:sym typeface="Calibri"/>
              </a:rPr>
              <a:t>copyright Silberschatz, Galvin and Gagne, 2013</a:t>
            </a:r>
            <a:endParaRPr/>
          </a:p>
        </p:txBody>
      </p:sp>
      <p:pic>
        <p:nvPicPr>
          <p:cNvPr id="254" name="Google Shape;254;p16"/>
          <p:cNvPicPr preferRelativeResize="0"/>
          <p:nvPr/>
        </p:nvPicPr>
        <p:blipFill rotWithShape="1">
          <a:blip r:embed="rId3">
            <a:alphaModFix/>
          </a:blip>
          <a:srcRect/>
          <a:stretch/>
        </p:blipFill>
        <p:spPr>
          <a:xfrm>
            <a:off x="2032616" y="1764914"/>
            <a:ext cx="6632150" cy="3351352"/>
          </a:xfrm>
          <a:prstGeom prst="rect">
            <a:avLst/>
          </a:prstGeom>
          <a:noFill/>
          <a:ln>
            <a:noFill/>
          </a:ln>
        </p:spPr>
      </p:pic>
      <p:sp>
        <p:nvSpPr>
          <p:cNvPr id="255" name="Google Shape;255;p16"/>
          <p:cNvSpPr txBox="1"/>
          <p:nvPr/>
        </p:nvSpPr>
        <p:spPr>
          <a:xfrm>
            <a:off x="2297019" y="5364542"/>
            <a:ext cx="610334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a:solidFill>
                  <a:schemeClr val="dk1"/>
                </a:solidFill>
                <a:latin typeface="Helvetica Neue"/>
                <a:ea typeface="Helvetica Neue"/>
                <a:cs typeface="Helvetica Neue"/>
                <a:sym typeface="Helvetica Neue"/>
              </a:rPr>
              <a:t>A modern computer system</a:t>
            </a:r>
            <a:endParaRPr sz="1800" b="1">
              <a:solidFill>
                <a:schemeClr val="dk1"/>
              </a:solidFill>
              <a:latin typeface="Calibri"/>
              <a:ea typeface="Calibri"/>
              <a:cs typeface="Calibri"/>
              <a:sym typeface="Calibri"/>
            </a:endParaRPr>
          </a:p>
        </p:txBody>
      </p:sp>
      <p:pic>
        <p:nvPicPr>
          <p:cNvPr id="2" name="object 8">
            <a:extLst>
              <a:ext uri="{FF2B5EF4-FFF2-40B4-BE49-F238E27FC236}">
                <a16:creationId xmlns:a16="http://schemas.microsoft.com/office/drawing/2014/main" id="{D2BC65C7-E195-4A79-BFA3-717CF2661B56}"/>
              </a:ext>
            </a:extLst>
          </p:cNvPr>
          <p:cNvPicPr/>
          <p:nvPr/>
        </p:nvPicPr>
        <p:blipFill>
          <a:blip r:embed="rId4"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01CAB24A-1CB9-F70F-6626-DAC64A7F3E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7"/>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Computer System Operation</a:t>
            </a:r>
            <a:endParaRPr/>
          </a:p>
        </p:txBody>
      </p:sp>
      <p:sp>
        <p:nvSpPr>
          <p:cNvPr id="263" name="Google Shape;263;p17"/>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264" name="Google Shape;264;p17"/>
          <p:cNvCxnSpPr/>
          <p:nvPr/>
        </p:nvCxnSpPr>
        <p:spPr>
          <a:xfrm>
            <a:off x="-8308" y="1115195"/>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65" name="Google Shape;265;p17"/>
          <p:cNvSpPr txBox="1"/>
          <p:nvPr/>
        </p:nvSpPr>
        <p:spPr>
          <a:xfrm>
            <a:off x="361370" y="1249308"/>
            <a:ext cx="11571083" cy="442424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993300"/>
              </a:buClr>
              <a:buSzPts val="2070"/>
              <a:buFont typeface="Arial"/>
              <a:buChar char="•"/>
            </a:pPr>
            <a:r>
              <a:rPr lang="en-US" sz="2300" b="0" i="0" u="none" strike="noStrike" cap="none" dirty="0">
                <a:solidFill>
                  <a:srgbClr val="000000"/>
                </a:solidFill>
                <a:latin typeface="Calibri"/>
                <a:ea typeface="Calibri"/>
                <a:cs typeface="Calibri"/>
                <a:sym typeface="Calibri"/>
              </a:rPr>
              <a:t>I/O devices and the CPU can execute concurrently.</a:t>
            </a:r>
            <a:endParaRPr dirty="0"/>
          </a:p>
          <a:p>
            <a:pPr marL="342900" marR="0" lvl="0" indent="-342900" algn="l" rtl="0">
              <a:lnSpc>
                <a:spcPct val="150000"/>
              </a:lnSpc>
              <a:spcBef>
                <a:spcPts val="805"/>
              </a:spcBef>
              <a:spcAft>
                <a:spcPts val="0"/>
              </a:spcAft>
              <a:buClr>
                <a:srgbClr val="993300"/>
              </a:buClr>
              <a:buSzPts val="2070"/>
              <a:buFont typeface="Arial"/>
              <a:buChar char="•"/>
            </a:pPr>
            <a:r>
              <a:rPr lang="en-US" sz="2300" b="0" i="0" u="none" strike="noStrike" cap="none" dirty="0">
                <a:solidFill>
                  <a:srgbClr val="000000"/>
                </a:solidFill>
                <a:latin typeface="Calibri"/>
                <a:ea typeface="Calibri"/>
                <a:cs typeface="Calibri"/>
                <a:sym typeface="Calibri"/>
              </a:rPr>
              <a:t>Each device controller is in charge of a particular device type.</a:t>
            </a:r>
            <a:endParaRPr dirty="0"/>
          </a:p>
          <a:p>
            <a:pPr marL="342900" marR="0" lvl="0" indent="-342900" algn="l" rtl="0">
              <a:lnSpc>
                <a:spcPct val="150000"/>
              </a:lnSpc>
              <a:spcBef>
                <a:spcPts val="805"/>
              </a:spcBef>
              <a:spcAft>
                <a:spcPts val="0"/>
              </a:spcAft>
              <a:buClr>
                <a:srgbClr val="993300"/>
              </a:buClr>
              <a:buSzPts val="2070"/>
              <a:buFont typeface="Arial"/>
              <a:buChar char="•"/>
            </a:pPr>
            <a:r>
              <a:rPr lang="en-US" sz="2300" b="0" i="0" u="none" strike="noStrike" cap="none" dirty="0">
                <a:solidFill>
                  <a:srgbClr val="000000"/>
                </a:solidFill>
                <a:latin typeface="Calibri"/>
                <a:ea typeface="Calibri"/>
                <a:cs typeface="Calibri"/>
                <a:sym typeface="Calibri"/>
              </a:rPr>
              <a:t>Each device controller has a local buffer.</a:t>
            </a:r>
            <a:endParaRPr dirty="0"/>
          </a:p>
          <a:p>
            <a:pPr marL="342900" marR="0" lvl="0" indent="-342900" algn="l" rtl="0">
              <a:lnSpc>
                <a:spcPct val="150000"/>
              </a:lnSpc>
              <a:spcBef>
                <a:spcPts val="805"/>
              </a:spcBef>
              <a:spcAft>
                <a:spcPts val="0"/>
              </a:spcAft>
              <a:buClr>
                <a:srgbClr val="993300"/>
              </a:buClr>
              <a:buSzPts val="2070"/>
              <a:buFont typeface="Arial"/>
              <a:buChar char="•"/>
            </a:pPr>
            <a:r>
              <a:rPr lang="en-US" sz="2300" dirty="0">
                <a:solidFill>
                  <a:srgbClr val="000000"/>
                </a:solidFill>
                <a:latin typeface="Calibri"/>
                <a:ea typeface="Calibri"/>
                <a:cs typeface="Calibri"/>
                <a:sym typeface="Calibri"/>
              </a:rPr>
              <a:t>Each device controller has registers for action (like “read character from keyboard”) to take.</a:t>
            </a:r>
            <a:endParaRPr sz="2300" b="0" i="0" u="none" strike="noStrike" cap="none" dirty="0">
              <a:solidFill>
                <a:srgbClr val="000000"/>
              </a:solidFill>
              <a:latin typeface="Calibri"/>
              <a:ea typeface="Calibri"/>
              <a:cs typeface="Calibri"/>
              <a:sym typeface="Calibri"/>
            </a:endParaRPr>
          </a:p>
          <a:p>
            <a:pPr marL="342900" marR="0" lvl="0" indent="-342900" algn="l" rtl="0">
              <a:lnSpc>
                <a:spcPct val="150000"/>
              </a:lnSpc>
              <a:spcBef>
                <a:spcPts val="805"/>
              </a:spcBef>
              <a:spcAft>
                <a:spcPts val="0"/>
              </a:spcAft>
              <a:buClr>
                <a:srgbClr val="993300"/>
              </a:buClr>
              <a:buSzPts val="2070"/>
              <a:buFont typeface="Arial"/>
              <a:buChar char="•"/>
            </a:pPr>
            <a:r>
              <a:rPr lang="en-US" sz="2300" b="0" i="0" u="none" strike="noStrike" cap="none" dirty="0">
                <a:solidFill>
                  <a:srgbClr val="000000"/>
                </a:solidFill>
                <a:latin typeface="Calibri"/>
                <a:ea typeface="Calibri"/>
                <a:cs typeface="Calibri"/>
                <a:sym typeface="Calibri"/>
              </a:rPr>
              <a:t>CPU moves data from/to main memory to/from local buffers.</a:t>
            </a:r>
            <a:endParaRPr dirty="0"/>
          </a:p>
          <a:p>
            <a:pPr marL="342900" marR="0" lvl="0" indent="-342900" algn="l" rtl="0">
              <a:lnSpc>
                <a:spcPct val="150000"/>
              </a:lnSpc>
              <a:spcBef>
                <a:spcPts val="805"/>
              </a:spcBef>
              <a:spcAft>
                <a:spcPts val="0"/>
              </a:spcAft>
              <a:buClr>
                <a:srgbClr val="993300"/>
              </a:buClr>
              <a:buSzPts val="2070"/>
              <a:buFont typeface="Arial"/>
              <a:buChar char="•"/>
            </a:pPr>
            <a:r>
              <a:rPr lang="en-US" sz="2300" b="0" i="0" u="none" strike="noStrike" cap="none" dirty="0">
                <a:solidFill>
                  <a:srgbClr val="000000"/>
                </a:solidFill>
                <a:latin typeface="Calibri"/>
                <a:ea typeface="Calibri"/>
                <a:cs typeface="Calibri"/>
                <a:sym typeface="Calibri"/>
              </a:rPr>
              <a:t>I/O is from the device to local buffer of controller.</a:t>
            </a:r>
            <a:endParaRPr dirty="0"/>
          </a:p>
          <a:p>
            <a:pPr marL="342900" marR="0" lvl="0" indent="-342900" algn="l" rtl="0">
              <a:lnSpc>
                <a:spcPct val="150000"/>
              </a:lnSpc>
              <a:spcBef>
                <a:spcPts val="805"/>
              </a:spcBef>
              <a:spcAft>
                <a:spcPts val="0"/>
              </a:spcAft>
              <a:buClr>
                <a:srgbClr val="993300"/>
              </a:buClr>
              <a:buSzPts val="2070"/>
              <a:buFont typeface="Arial"/>
              <a:buChar char="•"/>
            </a:pPr>
            <a:r>
              <a:rPr lang="en-US" sz="2300" b="0" i="0" u="none" strike="noStrike" cap="none" dirty="0">
                <a:solidFill>
                  <a:srgbClr val="000000"/>
                </a:solidFill>
                <a:latin typeface="Calibri"/>
                <a:ea typeface="Calibri"/>
                <a:cs typeface="Calibri"/>
                <a:sym typeface="Calibri"/>
              </a:rPr>
              <a:t>Device controller informs CPU that it has finished its operation by causing an </a:t>
            </a:r>
            <a:r>
              <a:rPr lang="en-US" sz="2300" b="0" i="0" u="none" strike="noStrike" cap="none" dirty="0">
                <a:solidFill>
                  <a:srgbClr val="0000FF"/>
                </a:solidFill>
                <a:latin typeface="Calibri"/>
                <a:ea typeface="Calibri"/>
                <a:cs typeface="Calibri"/>
                <a:sym typeface="Calibri"/>
              </a:rPr>
              <a:t>interrupt.</a:t>
            </a:r>
            <a:endParaRPr dirty="0"/>
          </a:p>
        </p:txBody>
      </p:sp>
      <p:pic>
        <p:nvPicPr>
          <p:cNvPr id="2" name="object 8">
            <a:extLst>
              <a:ext uri="{FF2B5EF4-FFF2-40B4-BE49-F238E27FC236}">
                <a16:creationId xmlns:a16="http://schemas.microsoft.com/office/drawing/2014/main" id="{AA7A0544-2F32-8E4D-DA2B-1A6DDFC7CE77}"/>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49BA0AD4-1242-8624-0ABB-70D663427D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2027"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Computer System Organization</a:t>
            </a:r>
          </a:p>
        </p:txBody>
      </p:sp>
      <p:sp>
        <p:nvSpPr>
          <p:cNvPr id="9" name="Rectangle 8">
            <a:extLst>
              <a:ext uri="{FF2B5EF4-FFF2-40B4-BE49-F238E27FC236}">
                <a16:creationId xmlns:a16="http://schemas.microsoft.com/office/drawing/2014/main" id="{5890099D-CE58-4662-BC8A-4870F74B36EE}"/>
              </a:ext>
            </a:extLst>
          </p:cNvPr>
          <p:cNvSpPr/>
          <p:nvPr/>
        </p:nvSpPr>
        <p:spPr>
          <a:xfrm>
            <a:off x="202027"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19994" y="112064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AE86DC-C041-44FA-8AA5-A8ABB36DC138}"/>
              </a:ext>
            </a:extLst>
          </p:cNvPr>
          <p:cNvSpPr txBox="1"/>
          <p:nvPr/>
        </p:nvSpPr>
        <p:spPr>
          <a:xfrm>
            <a:off x="202027" y="1267081"/>
            <a:ext cx="11706439" cy="4845942"/>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35000"/>
              </a:spcBef>
              <a:spcAft>
                <a:spcPct val="0"/>
              </a:spcAft>
              <a:buClr>
                <a:srgbClr val="CC6600"/>
              </a:buClr>
              <a:buSzPct val="80000"/>
              <a:buFont typeface="Arial" panose="020B0604020202020204" pitchFamily="34" charset="0"/>
              <a:buChar char="•"/>
              <a:tabLst/>
              <a:defRPr/>
            </a:pPr>
            <a:r>
              <a:rPr kumimoji="1" lang="en-IN" sz="2000" b="0" i="0" u="none" strike="noStrike" kern="0" cap="none" spc="0" normalizeH="0" baseline="0" noProof="0" dirty="0">
                <a:ln>
                  <a:noFill/>
                </a:ln>
                <a:solidFill>
                  <a:srgbClr val="000000"/>
                </a:solidFill>
                <a:effectLst/>
                <a:uLnTx/>
                <a:uFillTx/>
                <a:latin typeface="Calibri"/>
                <a:ea typeface="MS PGothic" pitchFamily="34" charset="-128"/>
                <a:cs typeface="+mn-cs"/>
              </a:rPr>
              <a:t>When the system is booted, the first program that starts running is a </a:t>
            </a:r>
            <a:r>
              <a:rPr kumimoji="1" lang="en-IN" sz="2000" b="0" i="0" u="none" strike="noStrike" kern="0" cap="none" spc="0" normalizeH="0" baseline="0" noProof="0" dirty="0" err="1">
                <a:ln>
                  <a:noFill/>
                </a:ln>
                <a:solidFill>
                  <a:srgbClr val="FF00FF"/>
                </a:solidFill>
                <a:effectLst/>
                <a:uLnTx/>
                <a:uFillTx/>
                <a:latin typeface="Calibri"/>
                <a:ea typeface="MS PGothic" pitchFamily="34" charset="-128"/>
                <a:cs typeface="+mn-cs"/>
              </a:rPr>
              <a:t>Boostrap</a:t>
            </a:r>
            <a:r>
              <a:rPr kumimoji="1" lang="en-IN" sz="2000" b="0" i="0" u="none" strike="noStrike" kern="0" cap="none" spc="0" normalizeH="0" baseline="0" noProof="0" dirty="0">
                <a:ln>
                  <a:noFill/>
                </a:ln>
                <a:solidFill>
                  <a:srgbClr val="000000"/>
                </a:solidFill>
                <a:effectLst/>
                <a:uLnTx/>
                <a:uFillTx/>
                <a:latin typeface="Calibri"/>
                <a:ea typeface="MS PGothic" pitchFamily="34" charset="-128"/>
                <a:cs typeface="+mn-cs"/>
              </a:rPr>
              <a:t>.</a:t>
            </a:r>
          </a:p>
          <a:p>
            <a:pPr marL="342900" marR="0" lvl="0" indent="-342900" algn="l" defTabSz="914400" rtl="0" eaLnBrk="0" fontAlgn="base" latinLnBrk="0" hangingPunct="0">
              <a:lnSpc>
                <a:spcPct val="150000"/>
              </a:lnSpc>
              <a:spcBef>
                <a:spcPct val="35000"/>
              </a:spcBef>
              <a:spcAft>
                <a:spcPct val="0"/>
              </a:spcAft>
              <a:buClr>
                <a:srgbClr val="CC6600"/>
              </a:buClr>
              <a:buSzPct val="80000"/>
              <a:buFont typeface="Arial" panose="020B0604020202020204" pitchFamily="34" charset="0"/>
              <a:buChar char="•"/>
              <a:tabLst/>
              <a:defRPr/>
            </a:pPr>
            <a:r>
              <a:rPr kumimoji="1" lang="en-IN" sz="2000" b="0" i="0" u="none" strike="noStrike" kern="0" cap="none" spc="0" normalizeH="0" baseline="0" noProof="0" dirty="0">
                <a:ln>
                  <a:noFill/>
                </a:ln>
                <a:solidFill>
                  <a:srgbClr val="000000"/>
                </a:solidFill>
                <a:effectLst/>
                <a:uLnTx/>
                <a:uFillTx/>
                <a:latin typeface="Calibri"/>
                <a:ea typeface="MS PGothic" pitchFamily="34" charset="-128"/>
                <a:cs typeface="+mn-cs"/>
              </a:rPr>
              <a:t>It is stored </a:t>
            </a: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in </a:t>
            </a:r>
            <a:r>
              <a:rPr kumimoji="1" lang="en-US" sz="2000" b="0" i="0" u="none" strike="noStrike" kern="0" cap="none" spc="0" normalizeH="0" baseline="0" noProof="0" dirty="0">
                <a:ln>
                  <a:noFill/>
                </a:ln>
                <a:solidFill>
                  <a:srgbClr val="FF6600"/>
                </a:solidFill>
                <a:effectLst/>
                <a:uLnTx/>
                <a:uFillTx/>
                <a:latin typeface="Calibri"/>
                <a:ea typeface="MS PGothic" pitchFamily="34" charset="-128"/>
                <a:cs typeface="+mn-cs"/>
              </a:rPr>
              <a:t>Read Only Memory (ROM) </a:t>
            </a: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or </a:t>
            </a:r>
            <a:r>
              <a:rPr kumimoji="1" lang="en-US" sz="2000" b="0" i="0" u="none" strike="noStrike" kern="0" cap="none" spc="0" normalizeH="0" baseline="0" noProof="0" dirty="0">
                <a:ln>
                  <a:noFill/>
                </a:ln>
                <a:solidFill>
                  <a:srgbClr val="FF6600"/>
                </a:solidFill>
                <a:effectLst/>
                <a:uLnTx/>
                <a:uFillTx/>
                <a:latin typeface="Calibri"/>
                <a:ea typeface="MS PGothic" pitchFamily="34" charset="-128"/>
                <a:cs typeface="+mn-cs"/>
              </a:rPr>
              <a:t>Electrically Erasable Programmable Read Only Memory </a:t>
            </a: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a:t>
            </a:r>
            <a:r>
              <a:rPr kumimoji="1" lang="en-US" sz="2000" b="0" i="0" u="none" strike="noStrike" kern="0" cap="none" spc="0" normalizeH="0" baseline="0" noProof="0" dirty="0">
                <a:ln>
                  <a:noFill/>
                </a:ln>
                <a:solidFill>
                  <a:srgbClr val="FF6600"/>
                </a:solidFill>
                <a:effectLst/>
                <a:uLnTx/>
                <a:uFillTx/>
                <a:latin typeface="Calibri"/>
                <a:ea typeface="MS PGothic" pitchFamily="34" charset="-128"/>
                <a:cs typeface="+mn-cs"/>
              </a:rPr>
              <a:t>EEPROM</a:t>
            </a: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a:t>
            </a:r>
          </a:p>
          <a:p>
            <a:pPr marL="342900" marR="0" lvl="0" indent="-342900" algn="l" defTabSz="914400" rtl="0" eaLnBrk="0" fontAlgn="base" latinLnBrk="0" hangingPunct="0">
              <a:lnSpc>
                <a:spcPct val="150000"/>
              </a:lnSpc>
              <a:spcBef>
                <a:spcPct val="35000"/>
              </a:spcBef>
              <a:spcAft>
                <a:spcPct val="0"/>
              </a:spcAft>
              <a:buClr>
                <a:srgbClr val="CC6600"/>
              </a:buClr>
              <a:buSzPct val="80000"/>
              <a:buFont typeface="Arial" panose="020B0604020202020204" pitchFamily="34" charset="0"/>
              <a:buChar char="•"/>
              <a:tabLst/>
              <a:defRPr/>
            </a:pP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Bootstrap is known by the general term </a:t>
            </a:r>
            <a:r>
              <a:rPr kumimoji="1" lang="en-US" sz="2000" b="0" i="0" u="none" strike="noStrike" kern="0" cap="none" spc="0" normalizeH="0" baseline="0" noProof="0" dirty="0">
                <a:ln>
                  <a:noFill/>
                </a:ln>
                <a:solidFill>
                  <a:srgbClr val="FF00FF"/>
                </a:solidFill>
                <a:effectLst/>
                <a:uLnTx/>
                <a:uFillTx/>
                <a:latin typeface="Calibri"/>
                <a:ea typeface="MS PGothic" pitchFamily="34" charset="-128"/>
                <a:cs typeface="+mn-cs"/>
              </a:rPr>
              <a:t>firmware</a:t>
            </a: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 within the computer </a:t>
            </a:r>
            <a:r>
              <a:rPr kumimoji="1" lang="en-IN" sz="2000" b="0" i="0" u="none" strike="noStrike" kern="0" cap="none" spc="0" normalizeH="0" baseline="0" noProof="0" dirty="0">
                <a:ln>
                  <a:noFill/>
                </a:ln>
                <a:solidFill>
                  <a:srgbClr val="000000"/>
                </a:solidFill>
                <a:effectLst/>
                <a:uLnTx/>
                <a:uFillTx/>
                <a:latin typeface="Calibri"/>
                <a:ea typeface="MS PGothic" pitchFamily="34" charset="-128"/>
                <a:cs typeface="+mn-cs"/>
              </a:rPr>
              <a:t>hardware.</a:t>
            </a:r>
          </a:p>
          <a:p>
            <a:pPr marL="342900" marR="0" lvl="0" indent="-342900" algn="l" defTabSz="914400" rtl="0" eaLnBrk="0" fontAlgn="base" latinLnBrk="0" hangingPunct="0">
              <a:lnSpc>
                <a:spcPct val="150000"/>
              </a:lnSpc>
              <a:spcBef>
                <a:spcPct val="35000"/>
              </a:spcBef>
              <a:spcAft>
                <a:spcPct val="0"/>
              </a:spcAft>
              <a:buClr>
                <a:srgbClr val="CC6600"/>
              </a:buClr>
              <a:buSzPct val="80000"/>
              <a:buFont typeface="Arial" panose="020B0604020202020204" pitchFamily="34" charset="0"/>
              <a:buChar char="•"/>
              <a:tabLst/>
              <a:defRPr/>
            </a:pP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It initializes all aspects of the system, from CPU registers to device controllers to memory contents. </a:t>
            </a:r>
          </a:p>
          <a:p>
            <a:pPr marL="342900" marR="0" lvl="0" indent="-342900" algn="l" defTabSz="914400" rtl="0" eaLnBrk="0" fontAlgn="base" latinLnBrk="0" hangingPunct="0">
              <a:lnSpc>
                <a:spcPct val="150000"/>
              </a:lnSpc>
              <a:spcBef>
                <a:spcPct val="35000"/>
              </a:spcBef>
              <a:spcAft>
                <a:spcPct val="0"/>
              </a:spcAft>
              <a:buClr>
                <a:srgbClr val="CC6600"/>
              </a:buClr>
              <a:buSzPct val="80000"/>
              <a:buFont typeface="Arial" panose="020B0604020202020204" pitchFamily="34" charset="0"/>
              <a:buChar char="•"/>
              <a:tabLst/>
              <a:defRPr/>
            </a:pP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The bootstrap program must know how to </a:t>
            </a:r>
            <a:r>
              <a:rPr kumimoji="1" lang="en-US" sz="2000" b="0" i="0" u="none" strike="noStrike" kern="0" cap="none" spc="0" normalizeH="0" baseline="0" noProof="0" dirty="0">
                <a:ln>
                  <a:noFill/>
                </a:ln>
                <a:solidFill>
                  <a:schemeClr val="tx1"/>
                </a:solidFill>
                <a:effectLst/>
                <a:uLnTx/>
                <a:uFillTx/>
                <a:latin typeface="Calibri"/>
                <a:ea typeface="MS PGothic" pitchFamily="34" charset="-128"/>
                <a:cs typeface="+mn-cs"/>
              </a:rPr>
              <a:t>load the operating system and how to start executing that system. </a:t>
            </a:r>
          </a:p>
          <a:p>
            <a:pPr marL="342900" marR="0" lvl="0" indent="-342900" algn="l" defTabSz="914400" rtl="0" eaLnBrk="0" fontAlgn="base" latinLnBrk="0" hangingPunct="0">
              <a:lnSpc>
                <a:spcPct val="150000"/>
              </a:lnSpc>
              <a:spcBef>
                <a:spcPct val="35000"/>
              </a:spcBef>
              <a:spcAft>
                <a:spcPct val="0"/>
              </a:spcAft>
              <a:buClr>
                <a:srgbClr val="CC6600"/>
              </a:buClr>
              <a:buSzPct val="80000"/>
              <a:buFont typeface="Arial" panose="020B0604020202020204" pitchFamily="34" charset="0"/>
              <a:buChar char="•"/>
              <a:tabLst/>
              <a:defRPr/>
            </a:pP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The </a:t>
            </a:r>
            <a:r>
              <a:rPr kumimoji="1" lang="en-US" sz="2000" b="0" i="0" u="none" strike="noStrike" kern="0" cap="none" spc="0" normalizeH="0" baseline="0" noProof="0" dirty="0">
                <a:ln>
                  <a:noFill/>
                </a:ln>
                <a:solidFill>
                  <a:srgbClr val="9933FF"/>
                </a:solidFill>
                <a:effectLst/>
                <a:uLnTx/>
                <a:uFillTx/>
                <a:latin typeface="Calibri"/>
                <a:ea typeface="MS PGothic" pitchFamily="34" charset="-128"/>
                <a:cs typeface="+mn-cs"/>
              </a:rPr>
              <a:t>bootstrap program must locate and load into memory the operating system kernel</a:t>
            </a: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a:t>
            </a:r>
          </a:p>
          <a:p>
            <a:pPr marL="342900" marR="0" lvl="0" indent="-342900" algn="l" defTabSz="914400" rtl="0" eaLnBrk="0" fontAlgn="base" latinLnBrk="0" hangingPunct="0">
              <a:lnSpc>
                <a:spcPct val="150000"/>
              </a:lnSpc>
              <a:spcBef>
                <a:spcPct val="35000"/>
              </a:spcBef>
              <a:spcAft>
                <a:spcPct val="0"/>
              </a:spcAft>
              <a:buClr>
                <a:srgbClr val="CC6600"/>
              </a:buClr>
              <a:buSzPct val="80000"/>
              <a:buFont typeface="Arial" panose="020B0604020202020204" pitchFamily="34" charset="0"/>
              <a:buChar char="•"/>
              <a:tabLst/>
              <a:defRPr/>
            </a:pP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The first program that is created is </a:t>
            </a:r>
            <a:r>
              <a:rPr kumimoji="1" lang="en-US" sz="2000" b="1" i="0" u="none" strike="noStrike" kern="0" cap="none" spc="0" normalizeH="0" baseline="0" noProof="0" dirty="0" err="1">
                <a:ln>
                  <a:noFill/>
                </a:ln>
                <a:solidFill>
                  <a:srgbClr val="0000FF"/>
                </a:solidFill>
                <a:effectLst/>
                <a:uLnTx/>
                <a:uFillTx/>
                <a:latin typeface="Calibri"/>
                <a:ea typeface="MS PGothic" pitchFamily="34" charset="-128"/>
                <a:cs typeface="+mn-cs"/>
              </a:rPr>
              <a:t>init</a:t>
            </a:r>
            <a:r>
              <a:rPr kumimoji="1" lang="en-US" sz="2000" b="0" i="0" u="none" strike="noStrike" kern="0" cap="none" spc="0" normalizeH="0" baseline="0" noProof="0" dirty="0">
                <a:ln>
                  <a:noFill/>
                </a:ln>
                <a:solidFill>
                  <a:srgbClr val="0000FF"/>
                </a:solidFill>
                <a:effectLst/>
                <a:uLnTx/>
                <a:uFillTx/>
                <a:latin typeface="Calibri"/>
                <a:ea typeface="MS PGothic" pitchFamily="34" charset="-128"/>
                <a:cs typeface="+mn-cs"/>
              </a:rPr>
              <a:t>,</a:t>
            </a: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 after the OS is booted. </a:t>
            </a:r>
            <a:r>
              <a:rPr kumimoji="1" lang="en-US" sz="2000" b="0" i="0" u="none" strike="noStrike" kern="0" cap="none" spc="0" normalizeH="0" baseline="0" noProof="0" dirty="0">
                <a:ln>
                  <a:noFill/>
                </a:ln>
                <a:solidFill>
                  <a:srgbClr val="FF6600"/>
                </a:solidFill>
                <a:effectLst/>
                <a:uLnTx/>
                <a:uFillTx/>
                <a:latin typeface="Calibri"/>
                <a:ea typeface="MS PGothic" pitchFamily="34" charset="-128"/>
                <a:cs typeface="+mn-cs"/>
              </a:rPr>
              <a:t>It waits for the occurrence of event</a:t>
            </a:r>
            <a:r>
              <a:rPr kumimoji="1" lang="en-US" sz="2000" b="0" i="0" u="none" strike="noStrike" kern="0" cap="none" spc="0" normalizeH="0" baseline="0" noProof="0" dirty="0">
                <a:ln>
                  <a:noFill/>
                </a:ln>
                <a:solidFill>
                  <a:srgbClr val="000000"/>
                </a:solidFill>
                <a:effectLst/>
                <a:uLnTx/>
                <a:uFillTx/>
                <a:latin typeface="Calibri"/>
                <a:ea typeface="MS PGothic" pitchFamily="34" charset="-128"/>
                <a:cs typeface="+mn-cs"/>
              </a:rPr>
              <a:t>.</a:t>
            </a:r>
          </a:p>
        </p:txBody>
      </p:sp>
      <p:sp>
        <p:nvSpPr>
          <p:cNvPr id="2" name="TextBox 1">
            <a:extLst>
              <a:ext uri="{FF2B5EF4-FFF2-40B4-BE49-F238E27FC236}">
                <a16:creationId xmlns:a16="http://schemas.microsoft.com/office/drawing/2014/main" id="{7838A28F-040A-41BF-85D5-6C4019001345}"/>
              </a:ext>
            </a:extLst>
          </p:cNvPr>
          <p:cNvSpPr txBox="1"/>
          <p:nvPr/>
        </p:nvSpPr>
        <p:spPr>
          <a:xfrm>
            <a:off x="19994" y="6605760"/>
            <a:ext cx="3005344"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222222"/>
                </a:solidFill>
                <a:effectLst/>
                <a:uLnTx/>
                <a:uFillTx/>
                <a:latin typeface="Calibri"/>
                <a:ea typeface="+mn-ea"/>
                <a:cs typeface="+mn-cs"/>
              </a:rPr>
              <a:t>© </a:t>
            </a:r>
            <a:r>
              <a:rPr kumimoji="0" lang="en-IN" sz="1000" b="0" i="0" u="none" strike="noStrike" kern="1200" cap="none" spc="0" normalizeH="0" baseline="0" noProof="0" dirty="0">
                <a:ln>
                  <a:noFill/>
                </a:ln>
                <a:solidFill>
                  <a:prstClr val="black"/>
                </a:solidFill>
                <a:effectLst/>
                <a:uLnTx/>
                <a:uFillTx/>
                <a:latin typeface="Calibri"/>
                <a:ea typeface="+mn-ea"/>
                <a:cs typeface="+mn-cs"/>
              </a:rPr>
              <a:t>copyright </a:t>
            </a:r>
            <a:r>
              <a:rPr kumimoji="0" lang="en-IN" sz="1000" b="0" i="0" u="none" strike="noStrike" kern="1200" cap="none" spc="0" normalizeH="0" baseline="0" noProof="0" dirty="0" err="1">
                <a:ln>
                  <a:noFill/>
                </a:ln>
                <a:solidFill>
                  <a:prstClr val="black"/>
                </a:solidFill>
                <a:effectLst/>
                <a:uLnTx/>
                <a:uFillTx/>
                <a:latin typeface="Calibri"/>
                <a:ea typeface="+mn-ea"/>
                <a:cs typeface="+mn-cs"/>
              </a:rPr>
              <a:t>Silberschatz</a:t>
            </a:r>
            <a:r>
              <a:rPr kumimoji="0" lang="en-IN" sz="1000" b="0" i="0" u="none" strike="noStrike" kern="1200" cap="none" spc="0" normalizeH="0" baseline="0" noProof="0" dirty="0">
                <a:ln>
                  <a:noFill/>
                </a:ln>
                <a:solidFill>
                  <a:prstClr val="black"/>
                </a:solidFill>
                <a:effectLst/>
                <a:uLnTx/>
                <a:uFillTx/>
                <a:latin typeface="Calibri"/>
                <a:ea typeface="+mn-ea"/>
                <a:cs typeface="+mn-cs"/>
              </a:rPr>
              <a:t>, Galvin and Gagne, 2013</a:t>
            </a:r>
          </a:p>
        </p:txBody>
      </p:sp>
      <p:sp>
        <p:nvSpPr>
          <p:cNvPr id="3" name="Slide Number Placeholder 2">
            <a:extLst>
              <a:ext uri="{FF2B5EF4-FFF2-40B4-BE49-F238E27FC236}">
                <a16:creationId xmlns:a16="http://schemas.microsoft.com/office/drawing/2014/main" id="{3970B156-26FB-E936-197A-A7A73EC3C5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7729C9-FBBD-4916-93BC-8B48DFD0D00A}"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object 8">
            <a:extLst>
              <a:ext uri="{FF2B5EF4-FFF2-40B4-BE49-F238E27FC236}">
                <a16:creationId xmlns:a16="http://schemas.microsoft.com/office/drawing/2014/main" id="{5C2940C4-9601-0F96-8232-A9A5FA8A0D86}"/>
              </a:ext>
            </a:extLst>
          </p:cNvPr>
          <p:cNvPicPr/>
          <p:nvPr/>
        </p:nvPicPr>
        <p:blipFill>
          <a:blip r:embed="rId3" cstate="print"/>
          <a:stretch>
            <a:fillRect/>
          </a:stretch>
        </p:blipFill>
        <p:spPr>
          <a:xfrm>
            <a:off x="11126912" y="181796"/>
            <a:ext cx="805541" cy="1064218"/>
          </a:xfrm>
          <a:prstGeom prst="rect">
            <a:avLst/>
          </a:prstGeom>
        </p:spPr>
      </p:pic>
    </p:spTree>
    <p:extLst>
      <p:ext uri="{BB962C8B-B14F-4D97-AF65-F5344CB8AC3E}">
        <p14:creationId xmlns:p14="http://schemas.microsoft.com/office/powerpoint/2010/main" val="55625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Common Functions of Interrupts</a:t>
            </a:r>
          </a:p>
        </p:txBody>
      </p:sp>
      <p:sp>
        <p:nvSpPr>
          <p:cNvPr id="9" name="Rectangle 8">
            <a:extLst>
              <a:ext uri="{FF2B5EF4-FFF2-40B4-BE49-F238E27FC236}">
                <a16:creationId xmlns:a16="http://schemas.microsoft.com/office/drawing/2014/main" id="{5890099D-CE58-4662-BC8A-4870F74B36EE}"/>
              </a:ext>
            </a:extLst>
          </p:cNvPr>
          <p:cNvSpPr/>
          <p:nvPr/>
        </p:nvSpPr>
        <p:spPr>
          <a:xfrm>
            <a:off x="36137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61076" y="112064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AE86DC-C041-44FA-8AA5-A8ABB36DC138}"/>
              </a:ext>
            </a:extLst>
          </p:cNvPr>
          <p:cNvSpPr txBox="1"/>
          <p:nvPr/>
        </p:nvSpPr>
        <p:spPr>
          <a:xfrm>
            <a:off x="361370" y="1321564"/>
            <a:ext cx="7421662" cy="4912114"/>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35000"/>
              </a:spcBef>
              <a:spcAft>
                <a:spcPct val="0"/>
              </a:spcAft>
              <a:buClr>
                <a:srgbClr val="993300"/>
              </a:buClr>
              <a:buSzPct val="90000"/>
              <a:buFont typeface="Arial" panose="020B0604020202020204" pitchFamily="34" charset="0"/>
              <a:buChar char="•"/>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An operating system is </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interrupt driven</a:t>
            </a:r>
            <a:endPar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endParaRPr>
          </a:p>
          <a:p>
            <a:pPr marL="342900" marR="0" lvl="0" indent="-342900" algn="just" defTabSz="914400" rtl="0" eaLnBrk="0" fontAlgn="base" latinLnBrk="0" hangingPunct="0">
              <a:lnSpc>
                <a:spcPct val="150000"/>
              </a:lnSpc>
              <a:spcBef>
                <a:spcPct val="35000"/>
              </a:spcBef>
              <a:spcAft>
                <a:spcPct val="0"/>
              </a:spcAft>
              <a:buClr>
                <a:srgbClr val="993300"/>
              </a:buClr>
              <a:buSzPct val="90000"/>
              <a:buFont typeface="Arial" panose="020B0604020202020204" pitchFamily="34" charset="0"/>
              <a:buChar char="•"/>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Interrupt transfers control to the interrupt service routine generally, through the </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interrupt</a:t>
            </a:r>
            <a:r>
              <a:rPr kumimoji="1" lang="en-US" altLang="en-US" sz="2400" b="0" i="1" u="none" strike="noStrike" kern="0" cap="none" spc="0" normalizeH="0" baseline="0" noProof="0" dirty="0">
                <a:ln>
                  <a:noFill/>
                </a:ln>
                <a:solidFill>
                  <a:srgbClr val="000000"/>
                </a:solidFill>
                <a:effectLst/>
                <a:uLnTx/>
                <a:uFillTx/>
                <a:latin typeface="Calibri"/>
                <a:ea typeface="MS PGothic" pitchFamily="34" charset="-128"/>
                <a:cs typeface="+mn-cs"/>
              </a:rPr>
              <a:t> </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vector</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which contains the addresses of all the service routines</a:t>
            </a:r>
          </a:p>
          <a:p>
            <a:pPr marL="342900" marR="0" lvl="0" indent="-342900" algn="just" defTabSz="914400" rtl="0" eaLnBrk="0" fontAlgn="base" latinLnBrk="0" hangingPunct="0">
              <a:lnSpc>
                <a:spcPct val="150000"/>
              </a:lnSpc>
              <a:spcBef>
                <a:spcPct val="35000"/>
              </a:spcBef>
              <a:spcAft>
                <a:spcPct val="0"/>
              </a:spcAft>
              <a:buClr>
                <a:srgbClr val="993300"/>
              </a:buClr>
              <a:buSzPct val="90000"/>
              <a:buFont typeface="Arial" panose="020B0604020202020204" pitchFamily="34" charset="0"/>
              <a:buChar char="•"/>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Interrupt architecture must save the address of the interrupted instruction</a:t>
            </a:r>
            <a:endParaRPr kumimoji="1" lang="en-US" altLang="en-US" sz="2400" b="0" i="1" u="none" strike="noStrike" kern="0" cap="none" spc="0" normalizeH="0" baseline="0" noProof="0" dirty="0">
              <a:ln>
                <a:noFill/>
              </a:ln>
              <a:solidFill>
                <a:srgbClr val="000000"/>
              </a:solidFill>
              <a:effectLst/>
              <a:uLnTx/>
              <a:uFillTx/>
              <a:latin typeface="Calibri"/>
              <a:ea typeface="MS PGothic" pitchFamily="34" charset="-128"/>
              <a:cs typeface="+mn-cs"/>
            </a:endParaRPr>
          </a:p>
          <a:p>
            <a:pPr marL="342900" marR="0" lvl="0" indent="-342900" algn="just" defTabSz="914400" rtl="0" eaLnBrk="0" fontAlgn="base" latinLnBrk="0" hangingPunct="0">
              <a:lnSpc>
                <a:spcPct val="150000"/>
              </a:lnSpc>
              <a:spcBef>
                <a:spcPct val="35000"/>
              </a:spcBef>
              <a:spcAft>
                <a:spcPct val="0"/>
              </a:spcAft>
              <a:buClr>
                <a:srgbClr val="993300"/>
              </a:buClr>
              <a:buSzPct val="90000"/>
              <a:buFont typeface="Arial" panose="020B0604020202020204" pitchFamily="34" charset="0"/>
              <a:buChar char="•"/>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A </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trap</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or </a:t>
            </a:r>
            <a:r>
              <a:rPr kumimoji="1" lang="en-US" altLang="en-US" sz="2400" b="1" i="0" u="none" strike="noStrike" kern="0" cap="none" spc="0" normalizeH="0" baseline="0" noProof="0" dirty="0">
                <a:ln>
                  <a:noFill/>
                </a:ln>
                <a:solidFill>
                  <a:srgbClr val="3366FF"/>
                </a:solidFill>
                <a:effectLst/>
                <a:uLnTx/>
                <a:uFillTx/>
                <a:latin typeface="Calibri"/>
                <a:ea typeface="MS PGothic" pitchFamily="34" charset="-128"/>
                <a:cs typeface="+mn-cs"/>
              </a:rPr>
              <a:t>exception</a:t>
            </a: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 is a software-generated interrupt caused either by an error or a user request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3144" y="2666294"/>
            <a:ext cx="3813988" cy="278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4A759A09-2B62-7108-59F5-DE68E8E702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7729C9-FBBD-4916-93BC-8B48DFD0D00A}"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object 8">
            <a:extLst>
              <a:ext uri="{FF2B5EF4-FFF2-40B4-BE49-F238E27FC236}">
                <a16:creationId xmlns:a16="http://schemas.microsoft.com/office/drawing/2014/main" id="{AAD05AEC-54E4-8425-2BB1-ECFD49A630AD}"/>
              </a:ext>
            </a:extLst>
          </p:cNvPr>
          <p:cNvPicPr/>
          <p:nvPr/>
        </p:nvPicPr>
        <p:blipFill>
          <a:blip r:embed="rId4" cstate="print"/>
          <a:stretch>
            <a:fillRect/>
          </a:stretch>
        </p:blipFill>
        <p:spPr>
          <a:xfrm>
            <a:off x="11126912" y="181796"/>
            <a:ext cx="805541" cy="1064218"/>
          </a:xfrm>
          <a:prstGeom prst="rect">
            <a:avLst/>
          </a:prstGeom>
        </p:spPr>
      </p:pic>
    </p:spTree>
    <p:extLst>
      <p:ext uri="{BB962C8B-B14F-4D97-AF65-F5344CB8AC3E}">
        <p14:creationId xmlns:p14="http://schemas.microsoft.com/office/powerpoint/2010/main" val="271838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Slides Credits for all the PPTs of this course </a:t>
            </a:r>
            <a:endParaRPr sz="2400" b="1">
              <a:solidFill>
                <a:srgbClr val="C55A11"/>
              </a:solidFill>
              <a:latin typeface="Calibri"/>
              <a:ea typeface="Calibri"/>
              <a:cs typeface="Calibri"/>
              <a:sym typeface="Calibri"/>
            </a:endParaRPr>
          </a:p>
        </p:txBody>
      </p:sp>
      <p:cxnSp>
        <p:nvCxnSpPr>
          <p:cNvPr id="105" name="Google Shape;105;p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07" name="Google Shape;107;p2"/>
          <p:cNvSpPr/>
          <p:nvPr/>
        </p:nvSpPr>
        <p:spPr>
          <a:xfrm>
            <a:off x="253953" y="2067219"/>
            <a:ext cx="10127175" cy="4062651"/>
          </a:xfrm>
          <a:prstGeom prst="rect">
            <a:avLst/>
          </a:prstGeom>
          <a:noFill/>
          <a:ln>
            <a:noFill/>
          </a:ln>
        </p:spPr>
        <p:txBody>
          <a:bodyPr spcFirstLastPara="1" wrap="square" lIns="91425" tIns="0" rIns="91425" bIns="0" anchor="ctr" anchorCtr="0">
            <a:spAutoFit/>
          </a:bodyPr>
          <a:lstStyle/>
          <a:p>
            <a:pPr marL="342900" marR="0" lvl="0" indent="-342900" algn="l" rtl="0">
              <a:spcBef>
                <a:spcPts val="0"/>
              </a:spcBef>
              <a:spcAft>
                <a:spcPts val="0"/>
              </a:spcAft>
              <a:buClr>
                <a:srgbClr val="0070C0"/>
              </a:buClr>
              <a:buSzPts val="2400"/>
              <a:buFont typeface="Arial"/>
              <a:buChar char="•"/>
            </a:pPr>
            <a:r>
              <a:rPr lang="en-US" sz="2400">
                <a:solidFill>
                  <a:srgbClr val="0070C0"/>
                </a:solidFill>
                <a:latin typeface="Calibri"/>
                <a:ea typeface="Calibri"/>
                <a:cs typeface="Calibri"/>
                <a:sym typeface="Calibri"/>
              </a:rPr>
              <a:t>The slides/diagrams in this course are an </a:t>
            </a:r>
            <a:r>
              <a:rPr lang="en-US" sz="2400" b="1">
                <a:solidFill>
                  <a:srgbClr val="0070C0"/>
                </a:solidFill>
                <a:latin typeface="Calibri"/>
                <a:ea typeface="Calibri"/>
                <a:cs typeface="Calibri"/>
                <a:sym typeface="Calibri"/>
              </a:rPr>
              <a:t>adaptation</a:t>
            </a:r>
            <a:r>
              <a:rPr lang="en-US" sz="2400">
                <a:solidFill>
                  <a:srgbClr val="0070C0"/>
                </a:solidFill>
                <a:latin typeface="Calibri"/>
                <a:ea typeface="Calibri"/>
                <a:cs typeface="Calibri"/>
                <a:sym typeface="Calibri"/>
              </a:rPr>
              <a:t>, </a:t>
            </a:r>
            <a:r>
              <a:rPr lang="en-US" sz="2400" b="1">
                <a:solidFill>
                  <a:srgbClr val="0070C0"/>
                </a:solidFill>
                <a:latin typeface="Calibri"/>
                <a:ea typeface="Calibri"/>
                <a:cs typeface="Calibri"/>
                <a:sym typeface="Calibri"/>
              </a:rPr>
              <a:t>combination</a:t>
            </a:r>
            <a:r>
              <a:rPr lang="en-US" sz="2400">
                <a:solidFill>
                  <a:srgbClr val="0070C0"/>
                </a:solidFill>
                <a:latin typeface="Calibri"/>
                <a:ea typeface="Calibri"/>
                <a:cs typeface="Calibri"/>
                <a:sym typeface="Calibri"/>
              </a:rPr>
              <a:t>, and </a:t>
            </a:r>
            <a:r>
              <a:rPr lang="en-US" sz="2400" b="1">
                <a:solidFill>
                  <a:srgbClr val="0070C0"/>
                </a:solidFill>
                <a:latin typeface="Calibri"/>
                <a:ea typeface="Calibri"/>
                <a:cs typeface="Calibri"/>
                <a:sym typeface="Calibri"/>
              </a:rPr>
              <a:t>enhancement</a:t>
            </a:r>
            <a:r>
              <a:rPr lang="en-US" sz="2400">
                <a:solidFill>
                  <a:srgbClr val="0070C0"/>
                </a:solidFill>
                <a:latin typeface="Calibri"/>
                <a:ea typeface="Calibri"/>
                <a:cs typeface="Calibri"/>
                <a:sym typeface="Calibri"/>
              </a:rPr>
              <a:t> of material from the following resources and persons: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Slides of Operating System Concepts, Abraham Silberschatz, Peter Baer Galvin, Greg Gagne -  9</a:t>
            </a:r>
            <a:r>
              <a:rPr lang="en-US" sz="2400" baseline="30000">
                <a:solidFill>
                  <a:schemeClr val="dk1"/>
                </a:solidFill>
                <a:latin typeface="Calibri"/>
                <a:ea typeface="Calibri"/>
                <a:cs typeface="Calibri"/>
                <a:sym typeface="Calibri"/>
              </a:rPr>
              <a:t>th</a:t>
            </a:r>
            <a:r>
              <a:rPr lang="en-US" sz="2400">
                <a:solidFill>
                  <a:schemeClr val="dk1"/>
                </a:solidFill>
                <a:latin typeface="Calibri"/>
                <a:ea typeface="Calibri"/>
                <a:cs typeface="Calibri"/>
                <a:sym typeface="Calibri"/>
              </a:rPr>
              <a:t> edition 2013 and some slides from 10</a:t>
            </a:r>
            <a:r>
              <a:rPr lang="en-US" sz="2400" baseline="30000">
                <a:solidFill>
                  <a:schemeClr val="dk1"/>
                </a:solidFill>
                <a:latin typeface="Calibri"/>
                <a:ea typeface="Calibri"/>
                <a:cs typeface="Calibri"/>
                <a:sym typeface="Calibri"/>
              </a:rPr>
              <a:t>th</a:t>
            </a:r>
            <a:r>
              <a:rPr lang="en-US" sz="2400">
                <a:solidFill>
                  <a:schemeClr val="dk1"/>
                </a:solidFill>
                <a:latin typeface="Calibri"/>
                <a:ea typeface="Calibri"/>
                <a:cs typeface="Calibri"/>
                <a:sym typeface="Calibri"/>
              </a:rPr>
              <a:t> edition 2018</a:t>
            </a:r>
            <a:endParaRPr/>
          </a:p>
          <a:p>
            <a:pPr marL="457200" marR="0" lvl="0" indent="-457200" algn="l" rtl="0">
              <a:spcBef>
                <a:spcPts val="0"/>
              </a:spcBef>
              <a:spcAft>
                <a:spcPts val="0"/>
              </a:spcAft>
              <a:buClr>
                <a:srgbClr val="000000"/>
              </a:buClr>
              <a:buSzPts val="2400"/>
              <a:buFont typeface="Calibri"/>
              <a:buAutoNum type="arabicPeriod"/>
            </a:pPr>
            <a:r>
              <a:rPr lang="en-US" sz="2400">
                <a:solidFill>
                  <a:srgbClr val="000000"/>
                </a:solidFill>
                <a:latin typeface="Calibri"/>
                <a:ea typeface="Calibri"/>
                <a:cs typeface="Calibri"/>
                <a:sym typeface="Calibri"/>
              </a:rPr>
              <a:t>Some conceptual text and diagram from Operating Systems - Internals and Design Principles, William Stallings, 9</a:t>
            </a:r>
            <a:r>
              <a:rPr lang="en-US" sz="2400" baseline="30000">
                <a:solidFill>
                  <a:srgbClr val="000000"/>
                </a:solidFill>
                <a:latin typeface="Calibri"/>
                <a:ea typeface="Calibri"/>
                <a:cs typeface="Calibri"/>
                <a:sym typeface="Calibri"/>
              </a:rPr>
              <a:t>th</a:t>
            </a:r>
            <a:r>
              <a:rPr lang="en-US" sz="2400">
                <a:solidFill>
                  <a:srgbClr val="000000"/>
                </a:solidFill>
                <a:latin typeface="Calibri"/>
                <a:ea typeface="Calibri"/>
                <a:cs typeface="Calibri"/>
                <a:sym typeface="Calibri"/>
              </a:rPr>
              <a:t> edition 2018</a:t>
            </a:r>
            <a:endParaRPr/>
          </a:p>
          <a:p>
            <a:pPr marL="457200" marR="0" lvl="0" indent="-457200" algn="l" rtl="0">
              <a:spcBef>
                <a:spcPts val="0"/>
              </a:spcBef>
              <a:spcAft>
                <a:spcPts val="0"/>
              </a:spcAft>
              <a:buClr>
                <a:srgbClr val="000000"/>
              </a:buClr>
              <a:buSzPts val="2400"/>
              <a:buFont typeface="Calibri"/>
              <a:buAutoNum type="arabicPeriod"/>
            </a:pPr>
            <a:r>
              <a:rPr lang="en-US" sz="2400">
                <a:solidFill>
                  <a:srgbClr val="000000"/>
                </a:solidFill>
                <a:latin typeface="Calibri"/>
                <a:ea typeface="Calibri"/>
                <a:cs typeface="Calibri"/>
                <a:sym typeface="Calibri"/>
              </a:rPr>
              <a:t>Some presentation transcripts from A. Frank – P. Weisberg</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Some conceptual text from Operating Systems: Three Easy Pieces, Remzi Arpaci-Dusseau, Andrea Arpaci Dusseau </a:t>
            </a:r>
            <a:endParaRPr/>
          </a:p>
        </p:txBody>
      </p:sp>
      <p:sp>
        <p:nvSpPr>
          <p:cNvPr id="108" name="Google Shape;108;p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pic>
        <p:nvPicPr>
          <p:cNvPr id="2" name="object 8">
            <a:extLst>
              <a:ext uri="{FF2B5EF4-FFF2-40B4-BE49-F238E27FC236}">
                <a16:creationId xmlns:a16="http://schemas.microsoft.com/office/drawing/2014/main" id="{2E4CB769-101E-7250-9604-C53A999A0F82}"/>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74D60F29-D098-5ECB-7079-73E56E42DE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0"/>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Interrupt Handling</a:t>
            </a:r>
            <a:endParaRPr/>
          </a:p>
        </p:txBody>
      </p:sp>
      <p:sp>
        <p:nvSpPr>
          <p:cNvPr id="295" name="Google Shape;295;p20"/>
          <p:cNvSpPr/>
          <p:nvPr/>
        </p:nvSpPr>
        <p:spPr>
          <a:xfrm>
            <a:off x="361370"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296" name="Google Shape;296;p2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97" name="Google Shape;297;p20"/>
          <p:cNvSpPr txBox="1"/>
          <p:nvPr/>
        </p:nvSpPr>
        <p:spPr>
          <a:xfrm>
            <a:off x="361369" y="1475915"/>
            <a:ext cx="7209012" cy="448738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993300"/>
              </a:buClr>
              <a:buSzPts val="2160"/>
              <a:buFont typeface="Arial"/>
              <a:buChar char="•"/>
            </a:pPr>
            <a:r>
              <a:rPr lang="en-US" sz="2400">
                <a:solidFill>
                  <a:srgbClr val="000000"/>
                </a:solidFill>
                <a:latin typeface="Calibri"/>
                <a:ea typeface="Calibri"/>
                <a:cs typeface="Calibri"/>
                <a:sym typeface="Calibri"/>
              </a:rPr>
              <a:t>The operating system saves the state of the CPU by storing registers and the program counter</a:t>
            </a:r>
            <a:endParaRPr/>
          </a:p>
          <a:p>
            <a:pPr marL="342900" marR="0" lvl="0" indent="-342900" algn="l" rtl="0">
              <a:lnSpc>
                <a:spcPct val="150000"/>
              </a:lnSpc>
              <a:spcBef>
                <a:spcPts val="840"/>
              </a:spcBef>
              <a:spcAft>
                <a:spcPts val="0"/>
              </a:spcAft>
              <a:buClr>
                <a:srgbClr val="993300"/>
              </a:buClr>
              <a:buSzPts val="2160"/>
              <a:buFont typeface="Arial"/>
              <a:buChar char="•"/>
            </a:pPr>
            <a:r>
              <a:rPr lang="en-US" sz="2400">
                <a:solidFill>
                  <a:srgbClr val="000000"/>
                </a:solidFill>
                <a:latin typeface="Calibri"/>
                <a:ea typeface="Calibri"/>
                <a:cs typeface="Calibri"/>
                <a:sym typeface="Calibri"/>
              </a:rPr>
              <a:t>Determines which type of interrupt has occurred:</a:t>
            </a:r>
            <a:endParaRPr/>
          </a:p>
          <a:p>
            <a:pPr marL="800100" marR="0" lvl="1" indent="-342900" algn="l" rtl="0">
              <a:lnSpc>
                <a:spcPct val="150000"/>
              </a:lnSpc>
              <a:spcBef>
                <a:spcPts val="840"/>
              </a:spcBef>
              <a:spcAft>
                <a:spcPts val="0"/>
              </a:spcAft>
              <a:buClr>
                <a:srgbClr val="CC6600"/>
              </a:buClr>
              <a:buSzPts val="1920"/>
              <a:buFont typeface="Arial"/>
              <a:buChar char="•"/>
            </a:pPr>
            <a:r>
              <a:rPr lang="en-US" sz="2400" b="0" i="0" u="none" strike="noStrike" cap="none">
                <a:solidFill>
                  <a:srgbClr val="000000"/>
                </a:solidFill>
                <a:latin typeface="Calibri"/>
                <a:ea typeface="Calibri"/>
                <a:cs typeface="Calibri"/>
                <a:sym typeface="Calibri"/>
              </a:rPr>
              <a:t>polling</a:t>
            </a:r>
            <a:endParaRPr/>
          </a:p>
          <a:p>
            <a:pPr marL="800100" marR="0" lvl="1" indent="-342900" algn="l" rtl="0">
              <a:lnSpc>
                <a:spcPct val="150000"/>
              </a:lnSpc>
              <a:spcBef>
                <a:spcPts val="840"/>
              </a:spcBef>
              <a:spcAft>
                <a:spcPts val="0"/>
              </a:spcAft>
              <a:buClr>
                <a:srgbClr val="CC6600"/>
              </a:buClr>
              <a:buSzPts val="1920"/>
              <a:buFont typeface="Arial"/>
              <a:buChar char="•"/>
            </a:pPr>
            <a:r>
              <a:rPr lang="en-US" sz="2400" b="0" i="0" u="none" strike="noStrike" cap="none">
                <a:solidFill>
                  <a:srgbClr val="000000"/>
                </a:solidFill>
                <a:latin typeface="Calibri"/>
                <a:ea typeface="Calibri"/>
                <a:cs typeface="Calibri"/>
                <a:sym typeface="Calibri"/>
              </a:rPr>
              <a:t>vectored interrupt system</a:t>
            </a:r>
            <a:endParaRPr/>
          </a:p>
          <a:p>
            <a:pPr marL="342900" marR="0" lvl="0" indent="-342900" algn="l" rtl="0">
              <a:lnSpc>
                <a:spcPct val="150000"/>
              </a:lnSpc>
              <a:spcBef>
                <a:spcPts val="840"/>
              </a:spcBef>
              <a:spcAft>
                <a:spcPts val="0"/>
              </a:spcAft>
              <a:buClr>
                <a:srgbClr val="993300"/>
              </a:buClr>
              <a:buSzPts val="2160"/>
              <a:buFont typeface="Arial"/>
              <a:buChar char="•"/>
            </a:pPr>
            <a:r>
              <a:rPr lang="en-US" sz="2400">
                <a:solidFill>
                  <a:srgbClr val="000000"/>
                </a:solidFill>
                <a:latin typeface="Calibri"/>
                <a:ea typeface="Calibri"/>
                <a:cs typeface="Calibri"/>
                <a:sym typeface="Calibri"/>
              </a:rPr>
              <a:t>Separate segments of code determine what action should be taken for each type of interrupt</a:t>
            </a:r>
            <a:endParaRPr/>
          </a:p>
        </p:txBody>
      </p:sp>
      <p:pic>
        <p:nvPicPr>
          <p:cNvPr id="298" name="Google Shape;298;p20"/>
          <p:cNvPicPr preferRelativeResize="0"/>
          <p:nvPr/>
        </p:nvPicPr>
        <p:blipFill rotWithShape="1">
          <a:blip r:embed="rId3">
            <a:alphaModFix/>
          </a:blip>
          <a:srcRect/>
          <a:stretch/>
        </p:blipFill>
        <p:spPr>
          <a:xfrm>
            <a:off x="7694526" y="2029025"/>
            <a:ext cx="3898600" cy="4286251"/>
          </a:xfrm>
          <a:prstGeom prst="rect">
            <a:avLst/>
          </a:prstGeom>
          <a:noFill/>
          <a:ln>
            <a:noFill/>
          </a:ln>
        </p:spPr>
      </p:pic>
      <p:pic>
        <p:nvPicPr>
          <p:cNvPr id="2" name="object 8">
            <a:extLst>
              <a:ext uri="{FF2B5EF4-FFF2-40B4-BE49-F238E27FC236}">
                <a16:creationId xmlns:a16="http://schemas.microsoft.com/office/drawing/2014/main" id="{576EAEB9-4AD7-C288-EB66-DF051B0D0C87}"/>
              </a:ext>
            </a:extLst>
          </p:cNvPr>
          <p:cNvPicPr/>
          <p:nvPr/>
        </p:nvPicPr>
        <p:blipFill>
          <a:blip r:embed="rId4"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FB5D8525-76C3-A6D4-ACF9-02AFFD1B92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1"/>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Interrupt Timeline for a single process doing output</a:t>
            </a:r>
            <a:endParaRPr/>
          </a:p>
        </p:txBody>
      </p:sp>
      <p:sp>
        <p:nvSpPr>
          <p:cNvPr id="306" name="Google Shape;306;p21"/>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307" name="Google Shape;307;p2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08" name="Google Shape;308;p21"/>
          <p:cNvSpPr/>
          <p:nvPr/>
        </p:nvSpPr>
        <p:spPr>
          <a:xfrm>
            <a:off x="5181600" y="1480579"/>
            <a:ext cx="914400" cy="65845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309" name="Google Shape;309;p21"/>
          <p:cNvGrpSpPr/>
          <p:nvPr/>
        </p:nvGrpSpPr>
        <p:grpSpPr>
          <a:xfrm>
            <a:off x="739025" y="2024378"/>
            <a:ext cx="6805386" cy="4362228"/>
            <a:chOff x="739025" y="2101498"/>
            <a:chExt cx="6805386" cy="4362228"/>
          </a:xfrm>
        </p:grpSpPr>
        <p:pic>
          <p:nvPicPr>
            <p:cNvPr id="310" name="Google Shape;310;p21"/>
            <p:cNvPicPr preferRelativeResize="0"/>
            <p:nvPr/>
          </p:nvPicPr>
          <p:blipFill rotWithShape="1">
            <a:blip r:embed="rId3">
              <a:alphaModFix/>
            </a:blip>
            <a:srcRect/>
            <a:stretch/>
          </p:blipFill>
          <p:spPr>
            <a:xfrm>
              <a:off x="739025" y="2827217"/>
              <a:ext cx="6805386" cy="3636509"/>
            </a:xfrm>
            <a:prstGeom prst="rect">
              <a:avLst/>
            </a:prstGeom>
            <a:noFill/>
            <a:ln>
              <a:noFill/>
            </a:ln>
          </p:spPr>
        </p:pic>
        <p:sp>
          <p:nvSpPr>
            <p:cNvPr id="311" name="Google Shape;311;p21"/>
            <p:cNvSpPr/>
            <p:nvPr/>
          </p:nvSpPr>
          <p:spPr>
            <a:xfrm>
              <a:off x="4712367" y="2130805"/>
              <a:ext cx="1499937" cy="914400"/>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sp>
          <p:nvSpPr>
            <p:cNvPr id="312" name="Google Shape;312;p21"/>
            <p:cNvSpPr txBox="1"/>
            <p:nvPr/>
          </p:nvSpPr>
          <p:spPr>
            <a:xfrm>
              <a:off x="4810933" y="2101498"/>
              <a:ext cx="149993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Interrupt processing times vary..</a:t>
              </a:r>
              <a:endParaRPr sz="1800">
                <a:solidFill>
                  <a:schemeClr val="dk1"/>
                </a:solidFill>
                <a:latin typeface="Calibri"/>
                <a:ea typeface="Calibri"/>
                <a:cs typeface="Calibri"/>
                <a:sym typeface="Calibri"/>
              </a:endParaRPr>
            </a:p>
          </p:txBody>
        </p:sp>
        <p:cxnSp>
          <p:nvCxnSpPr>
            <p:cNvPr id="313" name="Google Shape;313;p21"/>
            <p:cNvCxnSpPr>
              <a:stCxn id="311" idx="1"/>
            </p:cNvCxnSpPr>
            <p:nvPr/>
          </p:nvCxnSpPr>
          <p:spPr>
            <a:xfrm flipH="1">
              <a:off x="4395567" y="2588005"/>
              <a:ext cx="316800" cy="840900"/>
            </a:xfrm>
            <a:prstGeom prst="straightConnector1">
              <a:avLst/>
            </a:prstGeom>
            <a:noFill/>
            <a:ln w="9525" cap="flat" cmpd="sng">
              <a:solidFill>
                <a:schemeClr val="accent2"/>
              </a:solidFill>
              <a:prstDash val="solid"/>
              <a:round/>
              <a:headEnd type="none" w="sm" len="sm"/>
              <a:tailEnd type="stealth" w="med" len="med"/>
            </a:ln>
          </p:spPr>
        </p:cxnSp>
        <p:cxnSp>
          <p:nvCxnSpPr>
            <p:cNvPr id="314" name="Google Shape;314;p21"/>
            <p:cNvCxnSpPr/>
            <p:nvPr/>
          </p:nvCxnSpPr>
          <p:spPr>
            <a:xfrm>
              <a:off x="6212304" y="2502842"/>
              <a:ext cx="316830" cy="926158"/>
            </a:xfrm>
            <a:prstGeom prst="straightConnector1">
              <a:avLst/>
            </a:prstGeom>
            <a:noFill/>
            <a:ln w="9525" cap="flat" cmpd="sng">
              <a:solidFill>
                <a:schemeClr val="accent2"/>
              </a:solidFill>
              <a:prstDash val="solid"/>
              <a:round/>
              <a:headEnd type="none" w="sm" len="sm"/>
              <a:tailEnd type="stealth" w="med" len="med"/>
            </a:ln>
          </p:spPr>
        </p:cxnSp>
        <p:sp>
          <p:nvSpPr>
            <p:cNvPr id="315" name="Google Shape;315;p21"/>
            <p:cNvSpPr txBox="1"/>
            <p:nvPr/>
          </p:nvSpPr>
          <p:spPr>
            <a:xfrm>
              <a:off x="3802283" y="4115884"/>
              <a:ext cx="182016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..and so do I/O transfer times </a:t>
              </a:r>
              <a:endParaRPr sz="1800">
                <a:solidFill>
                  <a:schemeClr val="dk1"/>
                </a:solidFill>
                <a:latin typeface="Calibri"/>
                <a:ea typeface="Calibri"/>
                <a:cs typeface="Calibri"/>
                <a:sym typeface="Calibri"/>
              </a:endParaRPr>
            </a:p>
          </p:txBody>
        </p:sp>
        <p:sp>
          <p:nvSpPr>
            <p:cNvPr id="316" name="Google Shape;316;p21"/>
            <p:cNvSpPr/>
            <p:nvPr/>
          </p:nvSpPr>
          <p:spPr>
            <a:xfrm>
              <a:off x="3812461" y="4115884"/>
              <a:ext cx="1499937" cy="687896"/>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cxnSp>
          <p:nvCxnSpPr>
            <p:cNvPr id="317" name="Google Shape;317;p21"/>
            <p:cNvCxnSpPr/>
            <p:nvPr/>
          </p:nvCxnSpPr>
          <p:spPr>
            <a:xfrm flipH="1">
              <a:off x="3502408" y="4397912"/>
              <a:ext cx="310054" cy="520854"/>
            </a:xfrm>
            <a:prstGeom prst="straightConnector1">
              <a:avLst/>
            </a:prstGeom>
            <a:noFill/>
            <a:ln w="9525" cap="flat" cmpd="sng">
              <a:solidFill>
                <a:schemeClr val="accent2"/>
              </a:solidFill>
              <a:prstDash val="solid"/>
              <a:round/>
              <a:headEnd type="none" w="sm" len="sm"/>
              <a:tailEnd type="stealth" w="med" len="med"/>
            </a:ln>
          </p:spPr>
        </p:cxnSp>
        <p:cxnSp>
          <p:nvCxnSpPr>
            <p:cNvPr id="318" name="Google Shape;318;p21"/>
            <p:cNvCxnSpPr/>
            <p:nvPr/>
          </p:nvCxnSpPr>
          <p:spPr>
            <a:xfrm>
              <a:off x="5312398" y="4347089"/>
              <a:ext cx="454736" cy="578117"/>
            </a:xfrm>
            <a:prstGeom prst="straightConnector1">
              <a:avLst/>
            </a:prstGeom>
            <a:noFill/>
            <a:ln w="9525" cap="flat" cmpd="sng">
              <a:solidFill>
                <a:schemeClr val="accent2"/>
              </a:solidFill>
              <a:prstDash val="solid"/>
              <a:round/>
              <a:headEnd type="none" w="sm" len="sm"/>
              <a:tailEnd type="stealth" w="med" len="med"/>
            </a:ln>
          </p:spPr>
        </p:cxnSp>
      </p:grpSp>
      <p:pic>
        <p:nvPicPr>
          <p:cNvPr id="2" name="object 8">
            <a:extLst>
              <a:ext uri="{FF2B5EF4-FFF2-40B4-BE49-F238E27FC236}">
                <a16:creationId xmlns:a16="http://schemas.microsoft.com/office/drawing/2014/main" id="{59E1C334-3875-F54D-32DF-4E503EF62A0E}"/>
              </a:ext>
            </a:extLst>
          </p:cNvPr>
          <p:cNvPicPr/>
          <p:nvPr/>
        </p:nvPicPr>
        <p:blipFill>
          <a:blip r:embed="rId4"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4AE04C76-F4BF-72A2-8698-B107DFE82A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2"/>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Storage Structure</a:t>
            </a:r>
            <a:endParaRPr/>
          </a:p>
        </p:txBody>
      </p:sp>
      <p:sp>
        <p:nvSpPr>
          <p:cNvPr id="326" name="Google Shape;326;p2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327" name="Google Shape;327;p2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28" name="Google Shape;328;p22"/>
          <p:cNvSpPr txBox="1"/>
          <p:nvPr/>
        </p:nvSpPr>
        <p:spPr>
          <a:xfrm>
            <a:off x="163286" y="1516485"/>
            <a:ext cx="8572500" cy="381950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993300"/>
              </a:buClr>
              <a:buSzPts val="2160"/>
              <a:buFont typeface="Arial"/>
              <a:buChar char="•"/>
            </a:pPr>
            <a:r>
              <a:rPr lang="en-US" sz="2400" b="0" i="0" u="none" strike="noStrike" cap="none" dirty="0">
                <a:solidFill>
                  <a:srgbClr val="000000"/>
                </a:solidFill>
                <a:latin typeface="Calibri"/>
                <a:ea typeface="Calibri"/>
                <a:cs typeface="Calibri"/>
                <a:sym typeface="Calibri"/>
              </a:rPr>
              <a:t>Main memory – only large storage media that the CPU can access directly (</a:t>
            </a:r>
            <a:r>
              <a:rPr lang="en-US" sz="2400" b="1" i="0" u="none" strike="noStrike" cap="none" dirty="0">
                <a:solidFill>
                  <a:srgbClr val="3366FF"/>
                </a:solidFill>
                <a:latin typeface="Calibri"/>
                <a:ea typeface="Calibri"/>
                <a:cs typeface="Calibri"/>
                <a:sym typeface="Calibri"/>
              </a:rPr>
              <a:t>Random</a:t>
            </a:r>
            <a:r>
              <a:rPr lang="en-US" sz="2400" b="0" i="0" u="none" strike="noStrike" cap="none" dirty="0">
                <a:solidFill>
                  <a:srgbClr val="0000FF"/>
                </a:solidFill>
                <a:latin typeface="Calibri"/>
                <a:ea typeface="Calibri"/>
                <a:cs typeface="Calibri"/>
                <a:sym typeface="Calibri"/>
              </a:rPr>
              <a:t> </a:t>
            </a:r>
            <a:r>
              <a:rPr lang="en-US" sz="2400" b="1" i="0" u="none" strike="noStrike" cap="none" dirty="0">
                <a:solidFill>
                  <a:srgbClr val="3366FF"/>
                </a:solidFill>
                <a:latin typeface="Calibri"/>
                <a:ea typeface="Calibri"/>
                <a:cs typeface="Calibri"/>
                <a:sym typeface="Calibri"/>
              </a:rPr>
              <a:t>access  memory </a:t>
            </a:r>
            <a:r>
              <a:rPr lang="en-US" sz="2400" i="0" u="none" strike="noStrike" cap="none" dirty="0">
                <a:solidFill>
                  <a:schemeClr val="dk1"/>
                </a:solidFill>
                <a:latin typeface="Calibri"/>
                <a:ea typeface="Calibri"/>
                <a:cs typeface="Calibri"/>
                <a:sym typeface="Calibri"/>
              </a:rPr>
              <a:t>and</a:t>
            </a:r>
            <a:r>
              <a:rPr lang="en-US" sz="2400" b="1" i="0" u="none" strike="noStrike" cap="none" dirty="0">
                <a:solidFill>
                  <a:srgbClr val="3366FF"/>
                </a:solidFill>
                <a:latin typeface="Calibri"/>
                <a:ea typeface="Calibri"/>
                <a:cs typeface="Calibri"/>
                <a:sym typeface="Calibri"/>
              </a:rPr>
              <a:t> </a:t>
            </a:r>
            <a:r>
              <a:rPr lang="en-US" sz="2400" dirty="0">
                <a:solidFill>
                  <a:srgbClr val="000000"/>
                </a:solidFill>
                <a:latin typeface="Calibri"/>
                <a:ea typeface="Calibri"/>
                <a:cs typeface="Calibri"/>
                <a:sym typeface="Calibri"/>
              </a:rPr>
              <a:t>t</a:t>
            </a:r>
            <a:r>
              <a:rPr lang="en-US" sz="2400" b="0" i="0" u="none" strike="noStrike" cap="none" dirty="0">
                <a:solidFill>
                  <a:srgbClr val="000000"/>
                </a:solidFill>
                <a:latin typeface="Calibri"/>
                <a:ea typeface="Calibri"/>
                <a:cs typeface="Calibri"/>
                <a:sym typeface="Calibri"/>
              </a:rPr>
              <a:t>ypically </a:t>
            </a:r>
            <a:r>
              <a:rPr lang="en-US" sz="2400" b="1" i="0" u="none" strike="noStrike" cap="none" dirty="0">
                <a:solidFill>
                  <a:srgbClr val="3366FF"/>
                </a:solidFill>
                <a:latin typeface="Calibri"/>
                <a:ea typeface="Calibri"/>
                <a:cs typeface="Calibri"/>
                <a:sym typeface="Calibri"/>
              </a:rPr>
              <a:t>volatile)</a:t>
            </a:r>
            <a:endParaRPr dirty="0"/>
          </a:p>
          <a:p>
            <a:pPr marL="800100" marR="0" lvl="1" indent="-342900" algn="l" rtl="0">
              <a:lnSpc>
                <a:spcPct val="150000"/>
              </a:lnSpc>
              <a:spcBef>
                <a:spcPts val="700"/>
              </a:spcBef>
              <a:spcAft>
                <a:spcPts val="0"/>
              </a:spcAft>
              <a:buClr>
                <a:srgbClr val="993300"/>
              </a:buClr>
              <a:buSzPts val="1800"/>
              <a:buFont typeface="Arial"/>
              <a:buChar char="•"/>
            </a:pPr>
            <a:r>
              <a:rPr lang="en-US" sz="2000" b="0" i="0" u="none" strike="noStrike" cap="none" dirty="0">
                <a:solidFill>
                  <a:srgbClr val="000000"/>
                </a:solidFill>
                <a:latin typeface="Calibri"/>
                <a:ea typeface="Calibri"/>
                <a:cs typeface="Calibri"/>
                <a:sym typeface="Calibri"/>
              </a:rPr>
              <a:t>Implemented with semiconductor technology called DRAM</a:t>
            </a:r>
            <a:endParaRPr dirty="0"/>
          </a:p>
          <a:p>
            <a:pPr marL="342900" marR="0" lvl="0" indent="-342900" algn="l" rtl="0">
              <a:lnSpc>
                <a:spcPct val="150000"/>
              </a:lnSpc>
              <a:spcBef>
                <a:spcPts val="840"/>
              </a:spcBef>
              <a:spcAft>
                <a:spcPts val="0"/>
              </a:spcAft>
              <a:buClr>
                <a:srgbClr val="993300"/>
              </a:buClr>
              <a:buSzPts val="2160"/>
              <a:buFont typeface="Arial"/>
              <a:buChar char="•"/>
            </a:pPr>
            <a:r>
              <a:rPr lang="en-US" sz="2400" dirty="0">
                <a:solidFill>
                  <a:srgbClr val="000000"/>
                </a:solidFill>
                <a:latin typeface="Calibri"/>
                <a:ea typeface="Calibri"/>
                <a:cs typeface="Calibri"/>
                <a:sym typeface="Calibri"/>
              </a:rPr>
              <a:t>Computers use other forms of memory like ROM, EEPROM</a:t>
            </a:r>
            <a:endParaRPr dirty="0"/>
          </a:p>
          <a:p>
            <a:pPr marL="342900" marR="0" lvl="0" indent="-342900" algn="l" rtl="0">
              <a:lnSpc>
                <a:spcPct val="150000"/>
              </a:lnSpc>
              <a:spcBef>
                <a:spcPts val="840"/>
              </a:spcBef>
              <a:spcAft>
                <a:spcPts val="0"/>
              </a:spcAft>
              <a:buClr>
                <a:srgbClr val="993300"/>
              </a:buClr>
              <a:buSzPts val="2160"/>
              <a:buFont typeface="Arial"/>
              <a:buChar char="•"/>
            </a:pPr>
            <a:r>
              <a:rPr lang="en-US" sz="2400" dirty="0">
                <a:solidFill>
                  <a:srgbClr val="000000"/>
                </a:solidFill>
                <a:latin typeface="Calibri"/>
                <a:ea typeface="Calibri"/>
                <a:cs typeface="Calibri"/>
                <a:sym typeface="Calibri"/>
              </a:rPr>
              <a:t>Smart phones have EEPROM to store factory installed programs.</a:t>
            </a:r>
            <a:endParaRPr dirty="0"/>
          </a:p>
          <a:p>
            <a:pPr marL="342900" marR="0" lvl="0" indent="-205740" algn="l" rtl="0">
              <a:lnSpc>
                <a:spcPct val="150000"/>
              </a:lnSpc>
              <a:spcBef>
                <a:spcPts val="840"/>
              </a:spcBef>
              <a:spcAft>
                <a:spcPts val="0"/>
              </a:spcAft>
              <a:buClr>
                <a:srgbClr val="993300"/>
              </a:buClr>
              <a:buSzPts val="2160"/>
              <a:buFont typeface="Arial"/>
              <a:buNone/>
            </a:pPr>
            <a:endParaRPr sz="2400" dirty="0">
              <a:solidFill>
                <a:srgbClr val="000000"/>
              </a:solidFill>
              <a:latin typeface="Calibri"/>
              <a:ea typeface="Calibri"/>
              <a:cs typeface="Calibri"/>
              <a:sym typeface="Calibri"/>
            </a:endParaRPr>
          </a:p>
        </p:txBody>
      </p:sp>
      <p:pic>
        <p:nvPicPr>
          <p:cNvPr id="2" name="object 8">
            <a:extLst>
              <a:ext uri="{FF2B5EF4-FFF2-40B4-BE49-F238E27FC236}">
                <a16:creationId xmlns:a16="http://schemas.microsoft.com/office/drawing/2014/main" id="{73E5063E-0B82-713E-FF57-199C0AE0BC23}"/>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63E03230-AB33-DEF2-D737-0E6A979FAC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Program Execution Model</a:t>
            </a:r>
          </a:p>
        </p:txBody>
      </p:sp>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2DF5DDA-C72C-4487-80BC-7115A5988B2C}"/>
              </a:ext>
            </a:extLst>
          </p:cNvPr>
          <p:cNvSpPr txBox="1"/>
          <p:nvPr/>
        </p:nvSpPr>
        <p:spPr>
          <a:xfrm>
            <a:off x="326609" y="1566918"/>
            <a:ext cx="7563715" cy="430887"/>
          </a:xfrm>
          <a:prstGeom prst="rect">
            <a:avLst/>
          </a:prstGeom>
          <a:noFill/>
        </p:spPr>
        <p:txBody>
          <a:bodyPr wrap="square">
            <a:spAutoFit/>
          </a:bodyPr>
          <a:lstStyle/>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Typical instruction execution</a:t>
            </a:r>
          </a:p>
        </p:txBody>
      </p:sp>
      <p:sp>
        <p:nvSpPr>
          <p:cNvPr id="11" name="TextBox 10">
            <a:extLst>
              <a:ext uri="{FF2B5EF4-FFF2-40B4-BE49-F238E27FC236}">
                <a16:creationId xmlns:a16="http://schemas.microsoft.com/office/drawing/2014/main" id="{EC8C1FEF-1AF7-4396-81CB-FEA726A045D0}"/>
              </a:ext>
            </a:extLst>
          </p:cNvPr>
          <p:cNvSpPr txBox="1"/>
          <p:nvPr/>
        </p:nvSpPr>
        <p:spPr>
          <a:xfrm>
            <a:off x="517489" y="4346143"/>
            <a:ext cx="10142029" cy="1563377"/>
          </a:xfrm>
          <a:prstGeom prst="rect">
            <a:avLst/>
          </a:prstGeom>
          <a:noFill/>
        </p:spPr>
        <p:txBody>
          <a:bodyPr wrap="square">
            <a:spAutoFit/>
          </a:bodyPr>
          <a:lstStyle/>
          <a:p>
            <a:pPr marL="342900" marR="0" lvl="0" indent="-34290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 processor </a:t>
            </a:r>
            <a:r>
              <a:rPr kumimoji="0" lang="en-IN" sz="2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fetches</a:t>
            </a:r>
            <a:r>
              <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instructions from memory, </a:t>
            </a:r>
            <a:r>
              <a:rPr kumimoji="0" lang="en-IN" sz="2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decodes</a:t>
            </a:r>
            <a:r>
              <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and </a:t>
            </a:r>
            <a:r>
              <a:rPr kumimoji="0" lang="en-IN" sz="2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executes</a:t>
            </a:r>
            <a:r>
              <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them.</a:t>
            </a:r>
          </a:p>
          <a:p>
            <a:pPr marL="342900" marR="0" lvl="0" indent="-34290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 Fetch, Decode and Execute cycles are repeated until the program terminates.</a:t>
            </a:r>
          </a:p>
          <a:p>
            <a:pPr marL="342900" marR="0" lvl="0" indent="-34290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This is called the </a:t>
            </a:r>
            <a:r>
              <a:rPr kumimoji="0" lang="en-IN" sz="2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Von Neumann</a:t>
            </a:r>
            <a:r>
              <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model of computing.</a:t>
            </a:r>
          </a:p>
        </p:txBody>
      </p:sp>
      <p:pic>
        <p:nvPicPr>
          <p:cNvPr id="2" name="Picture 2" descr="The machine instruction cycle - Computer Science Wiki">
            <a:extLst>
              <a:ext uri="{FF2B5EF4-FFF2-40B4-BE49-F238E27FC236}">
                <a16:creationId xmlns:a16="http://schemas.microsoft.com/office/drawing/2014/main" id="{56739B8C-D559-4A90-B6BC-76837CC6E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323" y="2258457"/>
            <a:ext cx="3730128" cy="200524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F1F85D2-5E6F-4305-9A68-67414374E9A3}"/>
              </a:ext>
            </a:extLst>
          </p:cNvPr>
          <p:cNvSpPr txBox="1"/>
          <p:nvPr/>
        </p:nvSpPr>
        <p:spPr>
          <a:xfrm>
            <a:off x="231353" y="6454043"/>
            <a:ext cx="8218583"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a:ea typeface="+mn-ea"/>
                <a:cs typeface="+mn-cs"/>
              </a:rPr>
              <a:t>Image source :https://computersciencewiki.org/index.php/The_machine_instruction_cycle</a:t>
            </a:r>
          </a:p>
        </p:txBody>
      </p:sp>
      <p:sp>
        <p:nvSpPr>
          <p:cNvPr id="3" name="Slide Number Placeholder 2">
            <a:extLst>
              <a:ext uri="{FF2B5EF4-FFF2-40B4-BE49-F238E27FC236}">
                <a16:creationId xmlns:a16="http://schemas.microsoft.com/office/drawing/2014/main" id="{425F4929-02D3-656D-AA1A-8F769B7831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7729C9-FBBD-4916-93BC-8B48DFD0D00A}"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C995D5B9-58D7-778B-BA00-9E51346923DB}"/>
              </a:ext>
            </a:extLst>
          </p:cNvPr>
          <p:cNvSpPr txBox="1"/>
          <p:nvPr/>
        </p:nvSpPr>
        <p:spPr>
          <a:xfrm>
            <a:off x="7755875" y="2046175"/>
            <a:ext cx="264680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Calibri"/>
                <a:ea typeface="+mn-ea"/>
                <a:cs typeface="+mn-cs"/>
              </a:rPr>
              <a:t>1)Fetch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Calibri"/>
                <a:ea typeface="+mn-ea"/>
                <a:cs typeface="+mn-cs"/>
              </a:rPr>
              <a:t>2)Decode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Calibri"/>
                <a:ea typeface="+mn-ea"/>
                <a:cs typeface="+mn-cs"/>
              </a:rPr>
              <a:t>3)Execute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Calibri"/>
                <a:ea typeface="+mn-ea"/>
                <a:cs typeface="+mn-cs"/>
              </a:rPr>
              <a:t>4)Writeback</a:t>
            </a:r>
            <a:endParaRPr kumimoji="0" lang="en-IN" sz="2000" b="0" i="0" u="none" strike="noStrike" kern="1200" cap="none" spc="0" normalizeH="0" baseline="0" noProof="0" dirty="0">
              <a:ln>
                <a:noFill/>
              </a:ln>
              <a:solidFill>
                <a:srgbClr val="0000FF"/>
              </a:solidFill>
              <a:effectLst/>
              <a:uLnTx/>
              <a:uFillTx/>
              <a:latin typeface="Calibri"/>
              <a:ea typeface="+mn-ea"/>
              <a:cs typeface="+mn-cs"/>
            </a:endParaRPr>
          </a:p>
        </p:txBody>
      </p:sp>
      <p:pic>
        <p:nvPicPr>
          <p:cNvPr id="4" name="object 8">
            <a:extLst>
              <a:ext uri="{FF2B5EF4-FFF2-40B4-BE49-F238E27FC236}">
                <a16:creationId xmlns:a16="http://schemas.microsoft.com/office/drawing/2014/main" id="{476625D7-144D-CDAE-8ED8-E91FCF9FF5CB}"/>
              </a:ext>
            </a:extLst>
          </p:cNvPr>
          <p:cNvPicPr/>
          <p:nvPr/>
        </p:nvPicPr>
        <p:blipFill>
          <a:blip r:embed="rId4" cstate="print"/>
          <a:stretch>
            <a:fillRect/>
          </a:stretch>
        </p:blipFill>
        <p:spPr>
          <a:xfrm>
            <a:off x="11126912" y="181796"/>
            <a:ext cx="805541" cy="1064218"/>
          </a:xfrm>
          <a:prstGeom prst="rect">
            <a:avLst/>
          </a:prstGeom>
        </p:spPr>
      </p:pic>
    </p:spTree>
    <p:extLst>
      <p:ext uri="{BB962C8B-B14F-4D97-AF65-F5344CB8AC3E}">
        <p14:creationId xmlns:p14="http://schemas.microsoft.com/office/powerpoint/2010/main" val="321938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Storage Structure</a:t>
            </a:r>
            <a:endParaRPr/>
          </a:p>
        </p:txBody>
      </p:sp>
      <p:sp>
        <p:nvSpPr>
          <p:cNvPr id="349" name="Google Shape;349;p24"/>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350" name="Google Shape;350;p2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51" name="Google Shape;351;p24"/>
          <p:cNvSpPr txBox="1"/>
          <p:nvPr/>
        </p:nvSpPr>
        <p:spPr>
          <a:xfrm>
            <a:off x="163285" y="1516485"/>
            <a:ext cx="10496234" cy="4324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93300"/>
              </a:buClr>
              <a:buSzPts val="1800"/>
              <a:buFont typeface="Arial"/>
              <a:buChar char="•"/>
            </a:pPr>
            <a:r>
              <a:rPr lang="en-US" sz="2400" b="0" i="0" u="none" strike="noStrike" cap="none" dirty="0">
                <a:solidFill>
                  <a:srgbClr val="000000"/>
                </a:solidFill>
                <a:latin typeface="Calibri"/>
                <a:ea typeface="Calibri"/>
                <a:cs typeface="Calibri"/>
                <a:sym typeface="Calibri"/>
              </a:rPr>
              <a:t>Secondary storage – extension of main memory that provides large </a:t>
            </a:r>
            <a:r>
              <a:rPr lang="en-US" sz="2400" b="1" i="0" u="none" strike="noStrike" cap="none" dirty="0">
                <a:solidFill>
                  <a:srgbClr val="3366FF"/>
                </a:solidFill>
                <a:latin typeface="Calibri"/>
                <a:ea typeface="Calibri"/>
                <a:cs typeface="Calibri"/>
                <a:sym typeface="Calibri"/>
              </a:rPr>
              <a:t>nonvolatile</a:t>
            </a:r>
            <a:r>
              <a:rPr lang="en-US" sz="2400" b="0" i="0" u="none" strike="noStrike" cap="none" dirty="0">
                <a:solidFill>
                  <a:srgbClr val="0000FF"/>
                </a:solidFill>
                <a:latin typeface="Calibri"/>
                <a:ea typeface="Calibri"/>
                <a:cs typeface="Calibri"/>
                <a:sym typeface="Calibri"/>
              </a:rPr>
              <a:t> </a:t>
            </a:r>
            <a:r>
              <a:rPr lang="en-US" sz="2400" b="0" i="0" u="none" strike="noStrike" cap="none" dirty="0">
                <a:solidFill>
                  <a:srgbClr val="000000"/>
                </a:solidFill>
                <a:latin typeface="Calibri"/>
                <a:ea typeface="Calibri"/>
                <a:cs typeface="Calibri"/>
                <a:sym typeface="Calibri"/>
              </a:rPr>
              <a:t>storage capacity</a:t>
            </a:r>
            <a:endParaRPr sz="2400" dirty="0"/>
          </a:p>
          <a:p>
            <a:pPr marL="342900" marR="0" lvl="0" indent="-342900" algn="l" rtl="0">
              <a:spcBef>
                <a:spcPts val="700"/>
              </a:spcBef>
              <a:spcAft>
                <a:spcPts val="0"/>
              </a:spcAft>
              <a:buClr>
                <a:srgbClr val="993300"/>
              </a:buClr>
              <a:buSzPts val="1800"/>
              <a:buFont typeface="Arial"/>
              <a:buChar char="•"/>
            </a:pPr>
            <a:r>
              <a:rPr lang="en-US" sz="2400" b="0" i="0" u="none" strike="noStrike" cap="none" dirty="0">
                <a:solidFill>
                  <a:srgbClr val="000000"/>
                </a:solidFill>
                <a:latin typeface="Calibri"/>
                <a:ea typeface="Calibri"/>
                <a:cs typeface="Calibri"/>
                <a:sym typeface="Calibri"/>
              </a:rPr>
              <a:t>Hard disks – rigid metal or glass platters covered with magnetic recording material </a:t>
            </a:r>
            <a:endParaRPr sz="2400" dirty="0"/>
          </a:p>
          <a:p>
            <a:pPr marL="800100" marR="0" lvl="1" indent="-342900" algn="l" rtl="0">
              <a:spcBef>
                <a:spcPts val="700"/>
              </a:spcBef>
              <a:spcAft>
                <a:spcPts val="0"/>
              </a:spcAft>
              <a:buClr>
                <a:srgbClr val="CC6600"/>
              </a:buClr>
              <a:buSzPts val="1600"/>
              <a:buFont typeface="Arial"/>
              <a:buChar char="•"/>
            </a:pPr>
            <a:r>
              <a:rPr lang="en-US" sz="2400" b="0" i="0" u="none" strike="noStrike" cap="none" dirty="0">
                <a:solidFill>
                  <a:srgbClr val="000000"/>
                </a:solidFill>
                <a:latin typeface="Calibri"/>
                <a:ea typeface="Calibri"/>
                <a:cs typeface="Calibri"/>
                <a:sym typeface="Calibri"/>
              </a:rPr>
              <a:t>Disk surface is logically divided into </a:t>
            </a:r>
            <a:r>
              <a:rPr lang="en-US" sz="2400" b="1" i="0" u="none" strike="noStrike" cap="none" dirty="0">
                <a:solidFill>
                  <a:srgbClr val="3366FF"/>
                </a:solidFill>
                <a:latin typeface="Calibri"/>
                <a:ea typeface="Calibri"/>
                <a:cs typeface="Calibri"/>
                <a:sym typeface="Calibri"/>
              </a:rPr>
              <a:t>tracks</a:t>
            </a:r>
            <a:r>
              <a:rPr lang="en-US" sz="2400" b="0" i="0" u="none" strike="noStrike" cap="none" dirty="0">
                <a:solidFill>
                  <a:srgbClr val="000000"/>
                </a:solidFill>
                <a:latin typeface="Calibri"/>
                <a:ea typeface="Calibri"/>
                <a:cs typeface="Calibri"/>
                <a:sym typeface="Calibri"/>
              </a:rPr>
              <a:t>, which are subdivided into </a:t>
            </a:r>
            <a:r>
              <a:rPr lang="en-US" sz="2400" b="1" i="0" u="none" strike="noStrike" cap="none" dirty="0">
                <a:solidFill>
                  <a:srgbClr val="3366FF"/>
                </a:solidFill>
                <a:latin typeface="Calibri"/>
                <a:ea typeface="Calibri"/>
                <a:cs typeface="Calibri"/>
                <a:sym typeface="Calibri"/>
              </a:rPr>
              <a:t>sectors</a:t>
            </a:r>
            <a:endParaRPr sz="2400" dirty="0"/>
          </a:p>
          <a:p>
            <a:pPr marL="800100" marR="0" lvl="1" indent="-342900" algn="l" rtl="0">
              <a:spcBef>
                <a:spcPts val="700"/>
              </a:spcBef>
              <a:spcAft>
                <a:spcPts val="0"/>
              </a:spcAft>
              <a:buClr>
                <a:srgbClr val="CC6600"/>
              </a:buClr>
              <a:buSzPts val="1600"/>
              <a:buFont typeface="Arial"/>
              <a:buChar char="•"/>
            </a:pPr>
            <a:r>
              <a:rPr lang="en-US" sz="2400" b="0" i="0" u="none" strike="noStrike" cap="none" dirty="0">
                <a:solidFill>
                  <a:srgbClr val="000000"/>
                </a:solidFill>
                <a:latin typeface="Calibri"/>
                <a:ea typeface="Calibri"/>
                <a:cs typeface="Calibri"/>
                <a:sym typeface="Calibri"/>
              </a:rPr>
              <a:t>The </a:t>
            </a:r>
            <a:r>
              <a:rPr lang="en-US" sz="2400" b="1" i="0" u="none" strike="noStrike" cap="none" dirty="0">
                <a:solidFill>
                  <a:srgbClr val="3366FF"/>
                </a:solidFill>
                <a:latin typeface="Calibri"/>
                <a:ea typeface="Calibri"/>
                <a:cs typeface="Calibri"/>
                <a:sym typeface="Calibri"/>
              </a:rPr>
              <a:t>disk controller </a:t>
            </a:r>
            <a:r>
              <a:rPr lang="en-US" sz="2400" b="0" i="0" u="none" strike="noStrike" cap="none" dirty="0">
                <a:solidFill>
                  <a:srgbClr val="000000"/>
                </a:solidFill>
                <a:latin typeface="Calibri"/>
                <a:ea typeface="Calibri"/>
                <a:cs typeface="Calibri"/>
                <a:sym typeface="Calibri"/>
              </a:rPr>
              <a:t>determines the logical interaction between the device and the computer </a:t>
            </a:r>
            <a:endParaRPr sz="2400" dirty="0"/>
          </a:p>
          <a:p>
            <a:pPr marL="342900" marR="0" lvl="0" indent="-342900" algn="l" rtl="0">
              <a:spcBef>
                <a:spcPts val="700"/>
              </a:spcBef>
              <a:spcAft>
                <a:spcPts val="0"/>
              </a:spcAft>
              <a:buClr>
                <a:srgbClr val="993300"/>
              </a:buClr>
              <a:buSzPts val="1800"/>
              <a:buFont typeface="Arial"/>
              <a:buChar char="•"/>
            </a:pPr>
            <a:r>
              <a:rPr lang="en-US" sz="2400" b="1" i="0" u="none" strike="noStrike" cap="none" dirty="0">
                <a:solidFill>
                  <a:srgbClr val="3366FF"/>
                </a:solidFill>
                <a:latin typeface="Calibri"/>
                <a:ea typeface="Calibri"/>
                <a:cs typeface="Calibri"/>
                <a:sym typeface="Calibri"/>
              </a:rPr>
              <a:t>Solid-state disks </a:t>
            </a:r>
            <a:r>
              <a:rPr lang="en-US" sz="2400" b="0" i="0" u="none" strike="noStrike" cap="none" dirty="0">
                <a:solidFill>
                  <a:srgbClr val="000000"/>
                </a:solidFill>
                <a:latin typeface="Calibri"/>
                <a:ea typeface="Calibri"/>
                <a:cs typeface="Calibri"/>
                <a:sym typeface="Calibri"/>
              </a:rPr>
              <a:t>– faster than hard disks, nonvolatile</a:t>
            </a:r>
            <a:endParaRPr sz="2400" dirty="0"/>
          </a:p>
          <a:p>
            <a:pPr marL="800100" marR="0" lvl="1" indent="-342900" algn="l" rtl="0">
              <a:spcBef>
                <a:spcPts val="700"/>
              </a:spcBef>
              <a:spcAft>
                <a:spcPts val="0"/>
              </a:spcAft>
              <a:buClr>
                <a:srgbClr val="CC6600"/>
              </a:buClr>
              <a:buSzPts val="1600"/>
              <a:buFont typeface="Arial"/>
              <a:buChar char="•"/>
            </a:pPr>
            <a:r>
              <a:rPr lang="en-US" sz="2400" b="0" i="0" u="none" strike="noStrike" cap="none" dirty="0">
                <a:solidFill>
                  <a:srgbClr val="000000"/>
                </a:solidFill>
                <a:latin typeface="Calibri"/>
                <a:ea typeface="Calibri"/>
                <a:cs typeface="Calibri"/>
                <a:sym typeface="Calibri"/>
              </a:rPr>
              <a:t>Various technologies and becoming more popular</a:t>
            </a:r>
            <a:endParaRPr sz="2400" dirty="0"/>
          </a:p>
          <a:p>
            <a:pPr marL="800100" marR="0" lvl="1" indent="-342900" algn="l" rtl="0">
              <a:spcBef>
                <a:spcPts val="700"/>
              </a:spcBef>
              <a:spcAft>
                <a:spcPts val="0"/>
              </a:spcAft>
              <a:buClr>
                <a:srgbClr val="CC6600"/>
              </a:buClr>
              <a:buSzPts val="1600"/>
              <a:buFont typeface="Arial"/>
              <a:buChar char="•"/>
            </a:pPr>
            <a:r>
              <a:rPr lang="en-US" sz="2400" b="0" i="0" u="none" strike="noStrike" cap="none" dirty="0">
                <a:solidFill>
                  <a:srgbClr val="000000"/>
                </a:solidFill>
                <a:latin typeface="Calibri"/>
                <a:ea typeface="Calibri"/>
                <a:cs typeface="Calibri"/>
                <a:sym typeface="Calibri"/>
              </a:rPr>
              <a:t>Flash memory used in camera’s PDA’s</a:t>
            </a:r>
            <a:endParaRPr sz="2400" b="0" i="0" u="none" strike="noStrike" cap="none" dirty="0">
              <a:solidFill>
                <a:srgbClr val="000000"/>
              </a:solidFill>
              <a:latin typeface="Calibri"/>
              <a:ea typeface="Calibri"/>
              <a:cs typeface="Calibri"/>
              <a:sym typeface="Calibri"/>
            </a:endParaRPr>
          </a:p>
        </p:txBody>
      </p:sp>
      <p:pic>
        <p:nvPicPr>
          <p:cNvPr id="2" name="object 8">
            <a:extLst>
              <a:ext uri="{FF2B5EF4-FFF2-40B4-BE49-F238E27FC236}">
                <a16:creationId xmlns:a16="http://schemas.microsoft.com/office/drawing/2014/main" id="{9E05B079-861C-4699-DABD-9227A18F02DA}"/>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B8149EFD-075B-F7CD-A3FF-20A29D92A6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5"/>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Storage Hierarchy</a:t>
            </a:r>
            <a:endParaRPr/>
          </a:p>
        </p:txBody>
      </p:sp>
      <p:sp>
        <p:nvSpPr>
          <p:cNvPr id="359" name="Google Shape;359;p25"/>
          <p:cNvSpPr/>
          <p:nvPr/>
        </p:nvSpPr>
        <p:spPr>
          <a:xfrm>
            <a:off x="361370"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360" name="Google Shape;360;p2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61" name="Google Shape;361;p25"/>
          <p:cNvSpPr txBox="1"/>
          <p:nvPr/>
        </p:nvSpPr>
        <p:spPr>
          <a:xfrm>
            <a:off x="361370" y="1428637"/>
            <a:ext cx="9782246" cy="393338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993300"/>
              </a:buClr>
              <a:buSzPts val="2160"/>
              <a:buFont typeface="Arial"/>
              <a:buChar char="•"/>
            </a:pPr>
            <a:r>
              <a:rPr lang="en-US" sz="2400" b="0" i="0" u="none" strike="noStrike" cap="none">
                <a:solidFill>
                  <a:srgbClr val="000000"/>
                </a:solidFill>
                <a:latin typeface="Calibri"/>
                <a:ea typeface="Calibri"/>
                <a:cs typeface="Calibri"/>
                <a:sym typeface="Calibri"/>
              </a:rPr>
              <a:t>Storage systems organized in hierarchy</a:t>
            </a:r>
            <a:endParaRPr/>
          </a:p>
          <a:p>
            <a:pPr marL="800100" marR="0" lvl="1" indent="-342900" algn="l" rtl="0">
              <a:lnSpc>
                <a:spcPct val="150000"/>
              </a:lnSpc>
              <a:spcBef>
                <a:spcPts val="840"/>
              </a:spcBef>
              <a:spcAft>
                <a:spcPts val="0"/>
              </a:spcAft>
              <a:buClr>
                <a:srgbClr val="CC6600"/>
              </a:buClr>
              <a:buSzPts val="1920"/>
              <a:buFont typeface="Arial"/>
              <a:buChar char="•"/>
            </a:pPr>
            <a:r>
              <a:rPr lang="en-US" sz="2400" b="0" i="0" u="none" strike="noStrike" cap="none">
                <a:solidFill>
                  <a:srgbClr val="000000"/>
                </a:solidFill>
                <a:latin typeface="Calibri"/>
                <a:ea typeface="Calibri"/>
                <a:cs typeface="Calibri"/>
                <a:sym typeface="Calibri"/>
              </a:rPr>
              <a:t>Speed</a:t>
            </a:r>
            <a:endParaRPr/>
          </a:p>
          <a:p>
            <a:pPr marL="800100" marR="0" lvl="1" indent="-342900" algn="l" rtl="0">
              <a:lnSpc>
                <a:spcPct val="150000"/>
              </a:lnSpc>
              <a:spcBef>
                <a:spcPts val="840"/>
              </a:spcBef>
              <a:spcAft>
                <a:spcPts val="0"/>
              </a:spcAft>
              <a:buClr>
                <a:srgbClr val="CC6600"/>
              </a:buClr>
              <a:buSzPts val="1920"/>
              <a:buFont typeface="Arial"/>
              <a:buChar char="•"/>
            </a:pPr>
            <a:r>
              <a:rPr lang="en-US" sz="2400" b="0" i="0" u="none" strike="noStrike" cap="none">
                <a:solidFill>
                  <a:srgbClr val="000000"/>
                </a:solidFill>
                <a:latin typeface="Calibri"/>
                <a:ea typeface="Calibri"/>
                <a:cs typeface="Calibri"/>
                <a:sym typeface="Calibri"/>
              </a:rPr>
              <a:t>Cost</a:t>
            </a:r>
            <a:endParaRPr/>
          </a:p>
          <a:p>
            <a:pPr marL="800100" marR="0" lvl="1" indent="-342900" algn="l" rtl="0">
              <a:lnSpc>
                <a:spcPct val="150000"/>
              </a:lnSpc>
              <a:spcBef>
                <a:spcPts val="840"/>
              </a:spcBef>
              <a:spcAft>
                <a:spcPts val="0"/>
              </a:spcAft>
              <a:buClr>
                <a:srgbClr val="CC6600"/>
              </a:buClr>
              <a:buSzPts val="1920"/>
              <a:buFont typeface="Arial"/>
              <a:buChar char="•"/>
            </a:pPr>
            <a:r>
              <a:rPr lang="en-US" sz="2400" b="0" i="0" u="none" strike="noStrike" cap="none">
                <a:solidFill>
                  <a:srgbClr val="000000"/>
                </a:solidFill>
                <a:latin typeface="Calibri"/>
                <a:ea typeface="Calibri"/>
                <a:cs typeface="Calibri"/>
                <a:sym typeface="Calibri"/>
              </a:rPr>
              <a:t>Volatility</a:t>
            </a:r>
            <a:endParaRPr/>
          </a:p>
          <a:p>
            <a:pPr marL="342900" marR="0" lvl="0" indent="-342900" algn="l" rtl="0">
              <a:lnSpc>
                <a:spcPct val="150000"/>
              </a:lnSpc>
              <a:spcBef>
                <a:spcPts val="840"/>
              </a:spcBef>
              <a:spcAft>
                <a:spcPts val="0"/>
              </a:spcAft>
              <a:buClr>
                <a:srgbClr val="993300"/>
              </a:buClr>
              <a:buSzPts val="2160"/>
              <a:buFont typeface="Arial"/>
              <a:buChar char="•"/>
            </a:pPr>
            <a:r>
              <a:rPr lang="en-US" sz="2400" b="1" i="0" u="none" strike="noStrike" cap="none">
                <a:solidFill>
                  <a:srgbClr val="3366FF"/>
                </a:solidFill>
                <a:latin typeface="Calibri"/>
                <a:ea typeface="Calibri"/>
                <a:cs typeface="Calibri"/>
                <a:sym typeface="Calibri"/>
              </a:rPr>
              <a:t>Caching</a:t>
            </a:r>
            <a:r>
              <a:rPr lang="en-US" sz="2400" b="0" i="0" u="none" strike="noStrike" cap="none">
                <a:solidFill>
                  <a:srgbClr val="000000"/>
                </a:solidFill>
                <a:latin typeface="Calibri"/>
                <a:ea typeface="Calibri"/>
                <a:cs typeface="Calibri"/>
                <a:sym typeface="Calibri"/>
              </a:rPr>
              <a:t> – copying information into faster storage system; main memory can be viewed as a cache for secondary storage</a:t>
            </a:r>
            <a:endParaRPr sz="2400" b="0" i="0" u="none" strike="noStrike" cap="none">
              <a:solidFill>
                <a:srgbClr val="000000"/>
              </a:solidFill>
              <a:latin typeface="Calibri"/>
              <a:ea typeface="Calibri"/>
              <a:cs typeface="Calibri"/>
              <a:sym typeface="Calibri"/>
            </a:endParaRPr>
          </a:p>
        </p:txBody>
      </p:sp>
      <p:pic>
        <p:nvPicPr>
          <p:cNvPr id="2" name="object 8">
            <a:extLst>
              <a:ext uri="{FF2B5EF4-FFF2-40B4-BE49-F238E27FC236}">
                <a16:creationId xmlns:a16="http://schemas.microsoft.com/office/drawing/2014/main" id="{22879D45-93F7-0422-006F-4DD9698BD840}"/>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CDD59DDA-83B7-517A-13D5-88FB506C9D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Storage-Device Hierarchy</a:t>
            </a:r>
            <a:endParaRPr/>
          </a:p>
        </p:txBody>
      </p:sp>
      <p:sp>
        <p:nvSpPr>
          <p:cNvPr id="369" name="Google Shape;369;p26"/>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370" name="Google Shape;370;p2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71" name="Google Shape;371;p26" descr="C:\Users\as668\Desktop\1_04.jpg"/>
          <p:cNvPicPr preferRelativeResize="0"/>
          <p:nvPr/>
        </p:nvPicPr>
        <p:blipFill rotWithShape="1">
          <a:blip r:embed="rId3">
            <a:alphaModFix/>
          </a:blip>
          <a:srcRect/>
          <a:stretch/>
        </p:blipFill>
        <p:spPr>
          <a:xfrm>
            <a:off x="1910670" y="1773758"/>
            <a:ext cx="5322887" cy="4430712"/>
          </a:xfrm>
          <a:prstGeom prst="rect">
            <a:avLst/>
          </a:prstGeom>
          <a:noFill/>
          <a:ln>
            <a:noFill/>
          </a:ln>
        </p:spPr>
      </p:pic>
      <p:pic>
        <p:nvPicPr>
          <p:cNvPr id="372" name="Google Shape;372;p26"/>
          <p:cNvPicPr preferRelativeResize="0"/>
          <p:nvPr/>
        </p:nvPicPr>
        <p:blipFill rotWithShape="1">
          <a:blip r:embed="rId4">
            <a:alphaModFix/>
          </a:blip>
          <a:srcRect/>
          <a:stretch/>
        </p:blipFill>
        <p:spPr>
          <a:xfrm>
            <a:off x="0" y="6605760"/>
            <a:ext cx="3005588" cy="280440"/>
          </a:xfrm>
          <a:prstGeom prst="rect">
            <a:avLst/>
          </a:prstGeom>
          <a:noFill/>
          <a:ln>
            <a:noFill/>
          </a:ln>
        </p:spPr>
      </p:pic>
      <p:pic>
        <p:nvPicPr>
          <p:cNvPr id="2" name="object 8">
            <a:extLst>
              <a:ext uri="{FF2B5EF4-FFF2-40B4-BE49-F238E27FC236}">
                <a16:creationId xmlns:a16="http://schemas.microsoft.com/office/drawing/2014/main" id="{5E01A1E7-B457-E677-4FC4-81732554DC7C}"/>
              </a:ext>
            </a:extLst>
          </p:cNvPr>
          <p:cNvPicPr/>
          <p:nvPr/>
        </p:nvPicPr>
        <p:blipFill>
          <a:blip r:embed="rId5"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A01DBDCA-F184-D5F3-E9FC-9260354F4B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7"/>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Caching</a:t>
            </a:r>
            <a:endParaRPr/>
          </a:p>
        </p:txBody>
      </p:sp>
      <p:sp>
        <p:nvSpPr>
          <p:cNvPr id="380" name="Google Shape;380;p27"/>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381" name="Google Shape;381;p2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82" name="Google Shape;382;p27"/>
          <p:cNvSpPr txBox="1"/>
          <p:nvPr/>
        </p:nvSpPr>
        <p:spPr>
          <a:xfrm>
            <a:off x="361370" y="1510613"/>
            <a:ext cx="9987486" cy="413442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93300"/>
              </a:buClr>
              <a:buSzPts val="2160"/>
              <a:buFont typeface="Arial"/>
              <a:buChar char="•"/>
            </a:pPr>
            <a:r>
              <a:rPr lang="en-US" sz="2400" b="0" i="0" u="none" strike="noStrike" cap="none" dirty="0">
                <a:solidFill>
                  <a:srgbClr val="000000"/>
                </a:solidFill>
                <a:latin typeface="Calibri"/>
                <a:ea typeface="Calibri"/>
                <a:cs typeface="Calibri"/>
                <a:sym typeface="Calibri"/>
              </a:rPr>
              <a:t>Important principle, performed at many levels in a computer (in hardware, operating system, software)</a:t>
            </a:r>
            <a:endParaRPr dirty="0"/>
          </a:p>
          <a:p>
            <a:pPr marL="342900" marR="0" lvl="0" indent="-342900" algn="l" rtl="0">
              <a:spcBef>
                <a:spcPts val="840"/>
              </a:spcBef>
              <a:spcAft>
                <a:spcPts val="0"/>
              </a:spcAft>
              <a:buClr>
                <a:srgbClr val="993300"/>
              </a:buClr>
              <a:buSzPts val="2160"/>
              <a:buFont typeface="Arial"/>
              <a:buChar char="•"/>
            </a:pPr>
            <a:r>
              <a:rPr lang="en-US" sz="2400" b="0" i="0" u="none" strike="noStrike" cap="none" dirty="0">
                <a:solidFill>
                  <a:srgbClr val="000000"/>
                </a:solidFill>
                <a:latin typeface="Calibri"/>
                <a:ea typeface="Calibri"/>
                <a:cs typeface="Calibri"/>
                <a:sym typeface="Calibri"/>
              </a:rPr>
              <a:t>Information in use copied from slower to faster storage temporarily</a:t>
            </a:r>
            <a:endParaRPr dirty="0"/>
          </a:p>
          <a:p>
            <a:pPr marL="342900" marR="0" lvl="0" indent="-342900" algn="l" rtl="0">
              <a:spcBef>
                <a:spcPts val="840"/>
              </a:spcBef>
              <a:spcAft>
                <a:spcPts val="0"/>
              </a:spcAft>
              <a:buClr>
                <a:srgbClr val="993300"/>
              </a:buClr>
              <a:buSzPts val="2160"/>
              <a:buFont typeface="Arial"/>
              <a:buChar char="•"/>
            </a:pPr>
            <a:r>
              <a:rPr lang="en-US" sz="2400" b="0" i="0" u="none" strike="noStrike" cap="none" dirty="0">
                <a:solidFill>
                  <a:srgbClr val="000000"/>
                </a:solidFill>
                <a:latin typeface="Calibri"/>
                <a:ea typeface="Calibri"/>
                <a:cs typeface="Calibri"/>
                <a:sym typeface="Calibri"/>
              </a:rPr>
              <a:t>Faster storage (cache) checked first to determine if information is there</a:t>
            </a:r>
            <a:endParaRPr dirty="0"/>
          </a:p>
          <a:p>
            <a:pPr marL="800100" marR="0" lvl="1" indent="-342900" algn="l" rtl="0">
              <a:spcBef>
                <a:spcPts val="84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If it is, information used directly from the cache (fast)</a:t>
            </a:r>
            <a:endParaRPr dirty="0"/>
          </a:p>
          <a:p>
            <a:pPr marL="800100" marR="0" lvl="1" indent="-342900" algn="l" rtl="0">
              <a:spcBef>
                <a:spcPts val="84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If not, data copied to cache and used there</a:t>
            </a:r>
            <a:endParaRPr dirty="0"/>
          </a:p>
          <a:p>
            <a:pPr marL="342900" marR="0" lvl="0" indent="-342900" algn="l" rtl="0">
              <a:spcBef>
                <a:spcPts val="840"/>
              </a:spcBef>
              <a:spcAft>
                <a:spcPts val="0"/>
              </a:spcAft>
              <a:buClr>
                <a:srgbClr val="993300"/>
              </a:buClr>
              <a:buSzPts val="2160"/>
              <a:buFont typeface="Arial"/>
              <a:buChar char="•"/>
            </a:pPr>
            <a:r>
              <a:rPr lang="en-US" sz="2400" b="0" i="0" u="none" strike="noStrike" cap="none" dirty="0">
                <a:solidFill>
                  <a:srgbClr val="000000"/>
                </a:solidFill>
                <a:latin typeface="Calibri"/>
                <a:ea typeface="Calibri"/>
                <a:cs typeface="Calibri"/>
                <a:sym typeface="Calibri"/>
              </a:rPr>
              <a:t>Cache smaller than storage being cached</a:t>
            </a:r>
            <a:endParaRPr dirty="0"/>
          </a:p>
          <a:p>
            <a:pPr marL="800100" marR="0" lvl="1" indent="-342900" algn="l" rtl="0">
              <a:spcBef>
                <a:spcPts val="84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Cache management important design problem</a:t>
            </a:r>
            <a:endParaRPr dirty="0"/>
          </a:p>
          <a:p>
            <a:pPr marL="800100" marR="0" lvl="1" indent="-342900" algn="l" rtl="0">
              <a:spcBef>
                <a:spcPts val="84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Cache size and replacement policy</a:t>
            </a:r>
            <a:endParaRPr dirty="0"/>
          </a:p>
        </p:txBody>
      </p:sp>
      <p:pic>
        <p:nvPicPr>
          <p:cNvPr id="2" name="object 8">
            <a:extLst>
              <a:ext uri="{FF2B5EF4-FFF2-40B4-BE49-F238E27FC236}">
                <a16:creationId xmlns:a16="http://schemas.microsoft.com/office/drawing/2014/main" id="{F95F64BF-1B70-29C6-CE32-3C998C06C808}"/>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9401878C-56D7-8994-BD1C-0E827999CC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8"/>
          <p:cNvSpPr/>
          <p:nvPr/>
        </p:nvSpPr>
        <p:spPr>
          <a:xfrm>
            <a:off x="195943" y="653530"/>
            <a:ext cx="799975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C55A11"/>
                </a:solidFill>
                <a:latin typeface="Calibri"/>
                <a:ea typeface="Calibri"/>
                <a:cs typeface="Calibri"/>
                <a:sym typeface="Calibri"/>
              </a:rPr>
              <a:t>I/O Structure</a:t>
            </a:r>
            <a:endParaRPr/>
          </a:p>
        </p:txBody>
      </p:sp>
      <p:sp>
        <p:nvSpPr>
          <p:cNvPr id="390" name="Google Shape;390;p28"/>
          <p:cNvSpPr/>
          <p:nvPr/>
        </p:nvSpPr>
        <p:spPr>
          <a:xfrm>
            <a:off x="195943" y="252240"/>
            <a:ext cx="7497214"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F5496"/>
                </a:solidFill>
                <a:latin typeface="Calibri"/>
                <a:ea typeface="Calibri"/>
                <a:cs typeface="Calibri"/>
                <a:sym typeface="Calibri"/>
              </a:rPr>
              <a:t>OPERATING SYSTEMS</a:t>
            </a:r>
            <a:endParaRPr/>
          </a:p>
        </p:txBody>
      </p:sp>
      <p:cxnSp>
        <p:nvCxnSpPr>
          <p:cNvPr id="391" name="Google Shape;391;p2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92" name="Google Shape;392;p28"/>
          <p:cNvSpPr txBox="1"/>
          <p:nvPr/>
        </p:nvSpPr>
        <p:spPr>
          <a:xfrm>
            <a:off x="195943" y="1527143"/>
            <a:ext cx="9347563" cy="396514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Font typeface="Arial"/>
              <a:buChar char="•"/>
            </a:pPr>
            <a:r>
              <a:rPr lang="en-US" sz="2400" b="0" i="0" u="none" strike="noStrike" dirty="0">
                <a:solidFill>
                  <a:schemeClr val="dk1"/>
                </a:solidFill>
                <a:latin typeface="Calibri"/>
                <a:ea typeface="Calibri"/>
                <a:cs typeface="Calibri"/>
                <a:sym typeface="Calibri"/>
              </a:rPr>
              <a:t>Storage is a type of I/O device </a:t>
            </a:r>
            <a:endParaRPr sz="2400" dirty="0"/>
          </a:p>
          <a:p>
            <a:pPr marL="342900" marR="0" lvl="0" indent="-342900" algn="just" rtl="0">
              <a:spcBef>
                <a:spcPts val="0"/>
              </a:spcBef>
              <a:spcAft>
                <a:spcPts val="0"/>
              </a:spcAft>
              <a:buClr>
                <a:schemeClr val="dk1"/>
              </a:buClr>
              <a:buSzPts val="2000"/>
              <a:buFont typeface="Arial"/>
              <a:buChar char="•"/>
            </a:pPr>
            <a:r>
              <a:rPr lang="en-US" sz="2400" b="0" i="0" u="none" strike="noStrike" dirty="0">
                <a:solidFill>
                  <a:schemeClr val="dk1"/>
                </a:solidFill>
                <a:latin typeface="Calibri"/>
                <a:ea typeface="Calibri"/>
                <a:cs typeface="Calibri"/>
                <a:sym typeface="Calibri"/>
              </a:rPr>
              <a:t>A large portion of operating-system code is dedicated to managing I/O</a:t>
            </a:r>
            <a:endParaRPr sz="2400" dirty="0"/>
          </a:p>
          <a:p>
            <a:pPr marL="1257300" marR="0" lvl="2" indent="-342900" algn="just" rtl="0">
              <a:spcBef>
                <a:spcPts val="0"/>
              </a:spcBef>
              <a:spcAft>
                <a:spcPts val="0"/>
              </a:spcAft>
              <a:buClr>
                <a:schemeClr val="dk1"/>
              </a:buClr>
              <a:buSzPts val="2000"/>
              <a:buFont typeface="Arial"/>
              <a:buChar char="•"/>
            </a:pPr>
            <a:r>
              <a:rPr lang="en-US" sz="2400" b="0" i="0" u="none" strike="noStrike" cap="none" dirty="0">
                <a:solidFill>
                  <a:schemeClr val="dk1"/>
                </a:solidFill>
                <a:latin typeface="Calibri"/>
                <a:ea typeface="Calibri"/>
                <a:cs typeface="Calibri"/>
                <a:sym typeface="Calibri"/>
              </a:rPr>
              <a:t>As reliability and performance of a system is  the main concern.</a:t>
            </a:r>
            <a:endParaRPr sz="2400" dirty="0"/>
          </a:p>
          <a:p>
            <a:pPr marL="342900" marR="0" lvl="0" indent="-342900" algn="just" rtl="0">
              <a:spcBef>
                <a:spcPts val="0"/>
              </a:spcBef>
              <a:spcAft>
                <a:spcPts val="0"/>
              </a:spcAft>
              <a:buClr>
                <a:schemeClr val="dk1"/>
              </a:buClr>
              <a:buSzPts val="2000"/>
              <a:buFont typeface="Arial"/>
              <a:buChar char="•"/>
            </a:pPr>
            <a:r>
              <a:rPr lang="en-US" sz="2400" dirty="0">
                <a:solidFill>
                  <a:schemeClr val="dk1"/>
                </a:solidFill>
                <a:latin typeface="Calibri"/>
                <a:ea typeface="Calibri"/>
                <a:cs typeface="Calibri"/>
                <a:sym typeface="Calibri"/>
              </a:rPr>
              <a:t>General-purpose computer system consists of CPUs and multiple device controllers that are connected through a common bus. </a:t>
            </a:r>
            <a:endParaRPr sz="2400" dirty="0"/>
          </a:p>
          <a:p>
            <a:pPr marL="342900" marR="0" lvl="0" indent="-342900" algn="just" rtl="0">
              <a:spcBef>
                <a:spcPts val="0"/>
              </a:spcBef>
              <a:spcAft>
                <a:spcPts val="0"/>
              </a:spcAft>
              <a:buClr>
                <a:schemeClr val="dk1"/>
              </a:buClr>
              <a:buSzPts val="2000"/>
              <a:buFont typeface="Arial"/>
              <a:buChar char="•"/>
            </a:pPr>
            <a:r>
              <a:rPr lang="en-US" sz="2400" dirty="0">
                <a:solidFill>
                  <a:schemeClr val="dk1"/>
                </a:solidFill>
                <a:latin typeface="Calibri"/>
                <a:ea typeface="Calibri"/>
                <a:cs typeface="Calibri"/>
                <a:sym typeface="Calibri"/>
              </a:rPr>
              <a:t>Each device controller is in charge of a specific type of device.</a:t>
            </a:r>
            <a:endParaRPr sz="2400" dirty="0"/>
          </a:p>
          <a:p>
            <a:pPr marL="342900" marR="0" lvl="0" indent="-342900" algn="just" rtl="0">
              <a:spcBef>
                <a:spcPts val="700"/>
              </a:spcBef>
              <a:spcAft>
                <a:spcPts val="0"/>
              </a:spcAft>
              <a:buClr>
                <a:srgbClr val="993300"/>
              </a:buClr>
              <a:buSzPts val="1800"/>
              <a:buFont typeface="Arial"/>
              <a:buChar char="•"/>
            </a:pPr>
            <a:r>
              <a:rPr lang="en-US" sz="2400" b="1" dirty="0">
                <a:solidFill>
                  <a:srgbClr val="3366FF"/>
                </a:solidFill>
                <a:latin typeface="Calibri"/>
                <a:ea typeface="Calibri"/>
                <a:cs typeface="Calibri"/>
                <a:sym typeface="Calibri"/>
              </a:rPr>
              <a:t>Device Driver </a:t>
            </a:r>
            <a:r>
              <a:rPr lang="en-US" sz="2400" dirty="0">
                <a:solidFill>
                  <a:srgbClr val="000000"/>
                </a:solidFill>
                <a:latin typeface="Calibri"/>
                <a:ea typeface="Calibri"/>
                <a:cs typeface="Calibri"/>
                <a:sym typeface="Calibri"/>
              </a:rPr>
              <a:t>for each device controller to manage I/O</a:t>
            </a:r>
            <a:endParaRPr sz="2400" dirty="0"/>
          </a:p>
          <a:p>
            <a:pPr marL="800100" marR="0" lvl="1" indent="-342900" algn="just" rtl="0">
              <a:spcBef>
                <a:spcPts val="700"/>
              </a:spcBef>
              <a:spcAft>
                <a:spcPts val="0"/>
              </a:spcAft>
              <a:buClr>
                <a:srgbClr val="CC6600"/>
              </a:buClr>
              <a:buSzPts val="1600"/>
              <a:buFont typeface="Arial"/>
              <a:buChar char="•"/>
            </a:pPr>
            <a:r>
              <a:rPr lang="en-US" sz="2400" b="0" i="0" u="none" strike="noStrike" cap="none" dirty="0">
                <a:solidFill>
                  <a:srgbClr val="000000"/>
                </a:solidFill>
                <a:latin typeface="Calibri"/>
                <a:ea typeface="Calibri"/>
                <a:cs typeface="Calibri"/>
                <a:sym typeface="Calibri"/>
              </a:rPr>
              <a:t>Provides uniform interface between controller and kernel</a:t>
            </a:r>
            <a:endParaRPr sz="2400" dirty="0"/>
          </a:p>
          <a:p>
            <a:pPr marL="342900" marR="0" lvl="0" indent="-342900" algn="just" rtl="0">
              <a:spcBef>
                <a:spcPts val="0"/>
              </a:spcBef>
              <a:spcAft>
                <a:spcPts val="0"/>
              </a:spcAft>
              <a:buClr>
                <a:srgbClr val="210DB3"/>
              </a:buClr>
              <a:buSzPts val="2000"/>
              <a:buFont typeface="Arial"/>
              <a:buChar char="•"/>
            </a:pPr>
            <a:r>
              <a:rPr lang="en-US" sz="2400" b="1" dirty="0">
                <a:solidFill>
                  <a:srgbClr val="210DB3"/>
                </a:solidFill>
                <a:latin typeface="Calibri"/>
                <a:ea typeface="Calibri"/>
                <a:cs typeface="Calibri"/>
                <a:sym typeface="Calibri"/>
              </a:rPr>
              <a:t>Small Computer-Systems Interface (SCSI)</a:t>
            </a:r>
            <a:r>
              <a:rPr lang="en-US" sz="2400" dirty="0">
                <a:solidFill>
                  <a:schemeClr val="dk1"/>
                </a:solidFill>
                <a:latin typeface="Calibri"/>
                <a:ea typeface="Calibri"/>
                <a:cs typeface="Calibri"/>
                <a:sym typeface="Calibri"/>
              </a:rPr>
              <a:t>controller enables to connect more devices. </a:t>
            </a:r>
            <a:endParaRPr sz="2400" dirty="0"/>
          </a:p>
        </p:txBody>
      </p:sp>
      <p:pic>
        <p:nvPicPr>
          <p:cNvPr id="393" name="Google Shape;393;p28"/>
          <p:cNvPicPr preferRelativeResize="0"/>
          <p:nvPr/>
        </p:nvPicPr>
        <p:blipFill rotWithShape="1">
          <a:blip r:embed="rId3">
            <a:alphaModFix/>
          </a:blip>
          <a:srcRect/>
          <a:stretch/>
        </p:blipFill>
        <p:spPr>
          <a:xfrm>
            <a:off x="9543506" y="2906344"/>
            <a:ext cx="2232025" cy="2255837"/>
          </a:xfrm>
          <a:prstGeom prst="rect">
            <a:avLst/>
          </a:prstGeom>
          <a:noFill/>
          <a:ln>
            <a:noFill/>
          </a:ln>
        </p:spPr>
      </p:pic>
      <p:pic>
        <p:nvPicPr>
          <p:cNvPr id="2" name="object 8">
            <a:extLst>
              <a:ext uri="{FF2B5EF4-FFF2-40B4-BE49-F238E27FC236}">
                <a16:creationId xmlns:a16="http://schemas.microsoft.com/office/drawing/2014/main" id="{565449D9-A78D-5CF7-8C91-8B476880E616}"/>
              </a:ext>
            </a:extLst>
          </p:cNvPr>
          <p:cNvPicPr/>
          <p:nvPr/>
        </p:nvPicPr>
        <p:blipFill>
          <a:blip r:embed="rId4"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54C548B2-4885-5143-7705-5E95FDBFA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9"/>
          <p:cNvSpPr/>
          <p:nvPr/>
        </p:nvSpPr>
        <p:spPr>
          <a:xfrm>
            <a:off x="195943" y="653530"/>
            <a:ext cx="799975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C55A11"/>
                </a:solidFill>
                <a:latin typeface="Calibri"/>
                <a:ea typeface="Calibri"/>
                <a:cs typeface="Calibri"/>
                <a:sym typeface="Calibri"/>
              </a:rPr>
              <a:t>I/O Structure</a:t>
            </a:r>
            <a:endParaRPr/>
          </a:p>
        </p:txBody>
      </p:sp>
      <p:sp>
        <p:nvSpPr>
          <p:cNvPr id="401" name="Google Shape;401;p29"/>
          <p:cNvSpPr/>
          <p:nvPr/>
        </p:nvSpPr>
        <p:spPr>
          <a:xfrm>
            <a:off x="195943" y="252240"/>
            <a:ext cx="7497214"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F5496"/>
                </a:solidFill>
                <a:latin typeface="Calibri"/>
                <a:ea typeface="Calibri"/>
                <a:cs typeface="Calibri"/>
                <a:sym typeface="Calibri"/>
              </a:rPr>
              <a:t>OPERATING SYSTEMS</a:t>
            </a:r>
            <a:endParaRPr/>
          </a:p>
        </p:txBody>
      </p:sp>
      <p:cxnSp>
        <p:nvCxnSpPr>
          <p:cNvPr id="402" name="Google Shape;402;p2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03" name="Google Shape;403;p29"/>
          <p:cNvSpPr txBox="1"/>
          <p:nvPr/>
        </p:nvSpPr>
        <p:spPr>
          <a:xfrm>
            <a:off x="195943" y="1484111"/>
            <a:ext cx="10203980" cy="230832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a:solidFill>
                  <a:schemeClr val="dk1"/>
                </a:solidFill>
                <a:latin typeface="Calibri"/>
                <a:ea typeface="Calibri"/>
                <a:cs typeface="Calibri"/>
                <a:sym typeface="Calibri"/>
              </a:rPr>
              <a:t>A </a:t>
            </a:r>
            <a:r>
              <a:rPr lang="en-US" sz="2400">
                <a:solidFill>
                  <a:srgbClr val="000000"/>
                </a:solidFill>
                <a:latin typeface="Calibri"/>
                <a:ea typeface="Calibri"/>
                <a:cs typeface="Calibri"/>
                <a:sym typeface="Calibri"/>
              </a:rPr>
              <a:t>device controller maintains some local buffer storage and a set of special-purpose registers. </a:t>
            </a:r>
            <a:endParaRPr/>
          </a:p>
          <a:p>
            <a:pPr marL="342900" marR="0" lvl="0" indent="-342900" algn="l" rtl="0">
              <a:lnSpc>
                <a:spcPct val="150000"/>
              </a:lnSpc>
              <a:spcBef>
                <a:spcPts val="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 The device controller is responsible for moving the data between the peripheral devices.</a:t>
            </a:r>
            <a:endParaRPr sz="2400">
              <a:solidFill>
                <a:schemeClr val="dk1"/>
              </a:solidFill>
              <a:latin typeface="Calibri"/>
              <a:ea typeface="Calibri"/>
              <a:cs typeface="Calibri"/>
              <a:sym typeface="Calibri"/>
            </a:endParaRPr>
          </a:p>
        </p:txBody>
      </p:sp>
      <p:pic>
        <p:nvPicPr>
          <p:cNvPr id="2" name="object 8">
            <a:extLst>
              <a:ext uri="{FF2B5EF4-FFF2-40B4-BE49-F238E27FC236}">
                <a16:creationId xmlns:a16="http://schemas.microsoft.com/office/drawing/2014/main" id="{386D8B53-6829-AFCA-31A6-3768E3204DF9}"/>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40926041-FC91-DD74-88E4-DCC05FC4AE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p:nvPr/>
        </p:nvSpPr>
        <p:spPr>
          <a:xfrm>
            <a:off x="598883" y="1849772"/>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a:solidFill>
                  <a:schemeClr val="dk1"/>
                </a:solidFill>
                <a:latin typeface="Calibri"/>
                <a:ea typeface="Calibri"/>
                <a:cs typeface="Calibri"/>
                <a:sym typeface="Calibri"/>
              </a:rPr>
              <a:t>OPERATING SYSTEMS</a:t>
            </a:r>
            <a:endParaRPr/>
          </a:p>
        </p:txBody>
      </p:sp>
      <p:sp>
        <p:nvSpPr>
          <p:cNvPr id="115" name="Google Shape;115;p3"/>
          <p:cNvSpPr/>
          <p:nvPr/>
        </p:nvSpPr>
        <p:spPr>
          <a:xfrm>
            <a:off x="598882" y="2888778"/>
            <a:ext cx="100606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2F5496"/>
                </a:solidFill>
                <a:latin typeface="Calibri"/>
                <a:ea typeface="Calibri"/>
                <a:cs typeface="Calibri"/>
                <a:sym typeface="Calibri"/>
              </a:rPr>
              <a:t>Introduction, Computer System Organization</a:t>
            </a:r>
            <a:endParaRPr/>
          </a:p>
        </p:txBody>
      </p:sp>
      <p:sp>
        <p:nvSpPr>
          <p:cNvPr id="116" name="Google Shape;116;p3"/>
          <p:cNvSpPr/>
          <p:nvPr/>
        </p:nvSpPr>
        <p:spPr>
          <a:xfrm>
            <a:off x="598883" y="5489699"/>
            <a:ext cx="749721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Suresh Jamadagni</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117" name="Google Shape;117;p3"/>
          <p:cNvSpPr/>
          <p:nvPr/>
        </p:nvSpPr>
        <p:spPr>
          <a:xfrm>
            <a:off x="598883" y="5887304"/>
            <a:ext cx="74972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Department of Computer Science</a:t>
            </a:r>
            <a:endParaRPr sz="2000">
              <a:solidFill>
                <a:schemeClr val="dk1"/>
              </a:solidFill>
              <a:latin typeface="Calibri"/>
              <a:ea typeface="Calibri"/>
              <a:cs typeface="Calibri"/>
              <a:sym typeface="Calibri"/>
            </a:endParaRPr>
          </a:p>
        </p:txBody>
      </p:sp>
      <p:grpSp>
        <p:nvGrpSpPr>
          <p:cNvPr id="118" name="Google Shape;118;p3"/>
          <p:cNvGrpSpPr/>
          <p:nvPr/>
        </p:nvGrpSpPr>
        <p:grpSpPr>
          <a:xfrm>
            <a:off x="313844" y="5489699"/>
            <a:ext cx="1066895" cy="1078155"/>
            <a:chOff x="313844" y="5489699"/>
            <a:chExt cx="1066895" cy="1078155"/>
          </a:xfrm>
        </p:grpSpPr>
        <p:sp>
          <p:nvSpPr>
            <p:cNvPr id="119" name="Google Shape;119;p3"/>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3"/>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121" name="Google Shape;121;p3"/>
          <p:cNvCxnSpPr/>
          <p:nvPr/>
        </p:nvCxnSpPr>
        <p:spPr>
          <a:xfrm rot="10800000" flipH="1">
            <a:off x="0" y="2596822"/>
            <a:ext cx="7904054" cy="68537"/>
          </a:xfrm>
          <a:prstGeom prst="straightConnector1">
            <a:avLst/>
          </a:prstGeom>
          <a:noFill/>
          <a:ln w="38100" cap="flat" cmpd="sng">
            <a:solidFill>
              <a:srgbClr val="DFA267"/>
            </a:solidFill>
            <a:prstDash val="solid"/>
            <a:miter lim="800000"/>
            <a:headEnd type="none" w="sm" len="sm"/>
            <a:tailEnd type="none" w="sm" len="sm"/>
          </a:ln>
        </p:spPr>
      </p:cxnSp>
      <p:pic>
        <p:nvPicPr>
          <p:cNvPr id="2" name="object 8">
            <a:extLst>
              <a:ext uri="{FF2B5EF4-FFF2-40B4-BE49-F238E27FC236}">
                <a16:creationId xmlns:a16="http://schemas.microsoft.com/office/drawing/2014/main" id="{E44D6B0A-27BC-8E97-1CDB-D7FC07221A07}"/>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299A5241-D83A-5B33-2205-CC39445EA8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0"/>
          <p:cNvSpPr/>
          <p:nvPr/>
        </p:nvSpPr>
        <p:spPr>
          <a:xfrm>
            <a:off x="195943"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I/O Structure</a:t>
            </a:r>
            <a:endParaRPr/>
          </a:p>
        </p:txBody>
      </p:sp>
      <p:sp>
        <p:nvSpPr>
          <p:cNvPr id="411" name="Google Shape;411;p30"/>
          <p:cNvSpPr/>
          <p:nvPr/>
        </p:nvSpPr>
        <p:spPr>
          <a:xfrm>
            <a:off x="195943"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412" name="Google Shape;412;p3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13" name="Google Shape;413;p30"/>
          <p:cNvSpPr txBox="1"/>
          <p:nvPr/>
        </p:nvSpPr>
        <p:spPr>
          <a:xfrm>
            <a:off x="195942" y="1323518"/>
            <a:ext cx="10930375" cy="50013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993300"/>
              </a:buClr>
              <a:buSzPts val="1800"/>
              <a:buFont typeface="Arial"/>
              <a:buChar char="•"/>
            </a:pPr>
            <a:r>
              <a:rPr lang="en-US" sz="2000" b="0" i="0" u="none" strike="noStrike" cap="none">
                <a:solidFill>
                  <a:srgbClr val="000000"/>
                </a:solidFill>
                <a:latin typeface="Calibri"/>
                <a:ea typeface="Calibri"/>
                <a:cs typeface="Calibri"/>
                <a:sym typeface="Calibri"/>
              </a:rPr>
              <a:t>After I/O starts, control returns to user program only upon I/O completion</a:t>
            </a:r>
            <a:endParaRPr/>
          </a:p>
          <a:p>
            <a:pPr marL="800100" marR="0" lvl="1" indent="-342900" algn="l" rtl="0">
              <a:lnSpc>
                <a:spcPct val="150000"/>
              </a:lnSpc>
              <a:spcBef>
                <a:spcPts val="700"/>
              </a:spcBef>
              <a:spcAft>
                <a:spcPts val="0"/>
              </a:spcAft>
              <a:buClr>
                <a:srgbClr val="CC6600"/>
              </a:buClr>
              <a:buSzPts val="1600"/>
              <a:buFont typeface="Arial"/>
              <a:buChar char="•"/>
            </a:pPr>
            <a:r>
              <a:rPr lang="en-US" sz="2000" b="0" i="0" u="none" strike="noStrike" cap="none">
                <a:solidFill>
                  <a:srgbClr val="000000"/>
                </a:solidFill>
                <a:latin typeface="Calibri"/>
                <a:ea typeface="Calibri"/>
                <a:cs typeface="Calibri"/>
                <a:sym typeface="Calibri"/>
              </a:rPr>
              <a:t>Wait instruction idles the CPU until the next interrupt</a:t>
            </a:r>
            <a:endParaRPr/>
          </a:p>
          <a:p>
            <a:pPr marL="800100" marR="0" lvl="1" indent="-342900" algn="l" rtl="0">
              <a:lnSpc>
                <a:spcPct val="150000"/>
              </a:lnSpc>
              <a:spcBef>
                <a:spcPts val="700"/>
              </a:spcBef>
              <a:spcAft>
                <a:spcPts val="0"/>
              </a:spcAft>
              <a:buClr>
                <a:srgbClr val="CC6600"/>
              </a:buClr>
              <a:buSzPts val="1600"/>
              <a:buFont typeface="Arial"/>
              <a:buChar char="•"/>
            </a:pPr>
            <a:r>
              <a:rPr lang="en-US" sz="2000" b="0" i="0" u="none" strike="noStrike" cap="none">
                <a:solidFill>
                  <a:srgbClr val="000000"/>
                </a:solidFill>
                <a:latin typeface="Calibri"/>
                <a:ea typeface="Calibri"/>
                <a:cs typeface="Calibri"/>
                <a:sym typeface="Calibri"/>
              </a:rPr>
              <a:t>Wait loop (contention for memory access)</a:t>
            </a:r>
            <a:endParaRPr/>
          </a:p>
          <a:p>
            <a:pPr marL="800100" marR="0" lvl="1" indent="-342900" algn="l" rtl="0">
              <a:lnSpc>
                <a:spcPct val="150000"/>
              </a:lnSpc>
              <a:spcBef>
                <a:spcPts val="700"/>
              </a:spcBef>
              <a:spcAft>
                <a:spcPts val="0"/>
              </a:spcAft>
              <a:buClr>
                <a:srgbClr val="CC6600"/>
              </a:buClr>
              <a:buSzPts val="1600"/>
              <a:buFont typeface="Arial"/>
              <a:buChar char="•"/>
            </a:pPr>
            <a:r>
              <a:rPr lang="en-US" sz="2000" b="0" i="0" u="none" strike="noStrike" cap="none">
                <a:solidFill>
                  <a:srgbClr val="000000"/>
                </a:solidFill>
                <a:latin typeface="Calibri"/>
                <a:ea typeface="Calibri"/>
                <a:cs typeface="Calibri"/>
                <a:sym typeface="Calibri"/>
              </a:rPr>
              <a:t>At most one I/O request is outstanding at a time, no simultaneous I/O processing</a:t>
            </a:r>
            <a:endParaRPr/>
          </a:p>
          <a:p>
            <a:pPr marL="342900" marR="0" lvl="0" indent="-342900" algn="l" rtl="0">
              <a:lnSpc>
                <a:spcPct val="150000"/>
              </a:lnSpc>
              <a:spcBef>
                <a:spcPts val="700"/>
              </a:spcBef>
              <a:spcAft>
                <a:spcPts val="0"/>
              </a:spcAft>
              <a:buClr>
                <a:srgbClr val="993300"/>
              </a:buClr>
              <a:buSzPts val="1800"/>
              <a:buFont typeface="Arial"/>
              <a:buChar char="•"/>
            </a:pPr>
            <a:r>
              <a:rPr lang="en-US" sz="2000" b="0" i="0" u="none" strike="noStrike" cap="none">
                <a:solidFill>
                  <a:srgbClr val="000000"/>
                </a:solidFill>
                <a:latin typeface="Calibri"/>
                <a:ea typeface="Calibri"/>
                <a:cs typeface="Calibri"/>
                <a:sym typeface="Calibri"/>
              </a:rPr>
              <a:t>After I/O starts, control returns to user program without waiting for I/O completion</a:t>
            </a:r>
            <a:endParaRPr/>
          </a:p>
          <a:p>
            <a:pPr marL="800100" marR="0" lvl="1" indent="-342900" algn="l" rtl="0">
              <a:lnSpc>
                <a:spcPct val="150000"/>
              </a:lnSpc>
              <a:spcBef>
                <a:spcPts val="700"/>
              </a:spcBef>
              <a:spcAft>
                <a:spcPts val="0"/>
              </a:spcAft>
              <a:buClr>
                <a:srgbClr val="CC6600"/>
              </a:buClr>
              <a:buSzPts val="1600"/>
              <a:buFont typeface="Arial"/>
              <a:buChar char="•"/>
            </a:pPr>
            <a:r>
              <a:rPr lang="en-US" sz="2000" b="1" i="0" u="none" strike="noStrike" cap="none">
                <a:solidFill>
                  <a:srgbClr val="3366FF"/>
                </a:solidFill>
                <a:latin typeface="Calibri"/>
                <a:ea typeface="Calibri"/>
                <a:cs typeface="Calibri"/>
                <a:sym typeface="Calibri"/>
              </a:rPr>
              <a:t>System call </a:t>
            </a:r>
            <a:r>
              <a:rPr lang="en-US" sz="2000" b="0" i="0" u="none" strike="noStrike" cap="none">
                <a:solidFill>
                  <a:srgbClr val="000000"/>
                </a:solidFill>
                <a:latin typeface="Calibri"/>
                <a:ea typeface="Calibri"/>
                <a:cs typeface="Calibri"/>
                <a:sym typeface="Calibri"/>
              </a:rPr>
              <a:t>– request to the OS to allow user to wait for I/O completion</a:t>
            </a:r>
            <a:endParaRPr/>
          </a:p>
          <a:p>
            <a:pPr marL="800100" marR="0" lvl="1" indent="-342900" algn="l" rtl="0">
              <a:lnSpc>
                <a:spcPct val="150000"/>
              </a:lnSpc>
              <a:spcBef>
                <a:spcPts val="700"/>
              </a:spcBef>
              <a:spcAft>
                <a:spcPts val="0"/>
              </a:spcAft>
              <a:buClr>
                <a:srgbClr val="CC6600"/>
              </a:buClr>
              <a:buSzPts val="1600"/>
              <a:buFont typeface="Arial"/>
              <a:buChar char="•"/>
            </a:pPr>
            <a:r>
              <a:rPr lang="en-US" sz="2000" b="1" i="0" u="none" strike="noStrike" cap="none">
                <a:solidFill>
                  <a:srgbClr val="3366FF"/>
                </a:solidFill>
                <a:latin typeface="Calibri"/>
                <a:ea typeface="Calibri"/>
                <a:cs typeface="Calibri"/>
                <a:sym typeface="Calibri"/>
              </a:rPr>
              <a:t>Device-status table </a:t>
            </a:r>
            <a:r>
              <a:rPr lang="en-US" sz="2000" b="0" i="0" u="none" strike="noStrike" cap="none">
                <a:solidFill>
                  <a:srgbClr val="000000"/>
                </a:solidFill>
                <a:latin typeface="Calibri"/>
                <a:ea typeface="Calibri"/>
                <a:cs typeface="Calibri"/>
                <a:sym typeface="Calibri"/>
              </a:rPr>
              <a:t>contains entry for each I/O device indicating its type, address, and state</a:t>
            </a:r>
            <a:endParaRPr/>
          </a:p>
          <a:p>
            <a:pPr marL="800100" marR="0" lvl="1" indent="-342900" algn="l" rtl="0">
              <a:lnSpc>
                <a:spcPct val="150000"/>
              </a:lnSpc>
              <a:spcBef>
                <a:spcPts val="700"/>
              </a:spcBef>
              <a:spcAft>
                <a:spcPts val="0"/>
              </a:spcAft>
              <a:buClr>
                <a:srgbClr val="CC6600"/>
              </a:buClr>
              <a:buSzPts val="1600"/>
              <a:buFont typeface="Arial"/>
              <a:buChar char="•"/>
            </a:pPr>
            <a:r>
              <a:rPr lang="en-US" sz="2000" b="0" i="0" u="none" strike="noStrike" cap="none">
                <a:solidFill>
                  <a:srgbClr val="000000"/>
                </a:solidFill>
                <a:latin typeface="Calibri"/>
                <a:ea typeface="Calibri"/>
                <a:cs typeface="Calibri"/>
                <a:sym typeface="Calibri"/>
              </a:rPr>
              <a:t>OS indexes into I/O device table to determine device status and to modify table entry to include interrupt.</a:t>
            </a:r>
            <a:endParaRPr sz="2000" b="0" i="0" u="none" strike="noStrike" cap="none">
              <a:solidFill>
                <a:srgbClr val="000000"/>
              </a:solidFill>
              <a:latin typeface="Calibri"/>
              <a:ea typeface="Calibri"/>
              <a:cs typeface="Calibri"/>
              <a:sym typeface="Calibri"/>
            </a:endParaRPr>
          </a:p>
        </p:txBody>
      </p:sp>
      <p:pic>
        <p:nvPicPr>
          <p:cNvPr id="2" name="object 8">
            <a:extLst>
              <a:ext uri="{FF2B5EF4-FFF2-40B4-BE49-F238E27FC236}">
                <a16:creationId xmlns:a16="http://schemas.microsoft.com/office/drawing/2014/main" id="{91BA7FC2-5806-2E73-3A70-016A8585FC2A}"/>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96E2F841-81CC-AFBE-EEA8-89DD8F8DB3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1"/>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Direct Memory Access Structure</a:t>
            </a:r>
            <a:endParaRPr/>
          </a:p>
        </p:txBody>
      </p:sp>
      <p:sp>
        <p:nvSpPr>
          <p:cNvPr id="421" name="Google Shape;421;p31"/>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422" name="Google Shape;422;p3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23" name="Google Shape;423;p31"/>
          <p:cNvSpPr txBox="1"/>
          <p:nvPr/>
        </p:nvSpPr>
        <p:spPr>
          <a:xfrm>
            <a:off x="107982" y="1615594"/>
            <a:ext cx="6228272" cy="472558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993300"/>
              </a:buClr>
              <a:buSzPts val="2160"/>
              <a:buFont typeface="Arial"/>
              <a:buChar char="•"/>
            </a:pPr>
            <a:r>
              <a:rPr lang="en-US" sz="2400" b="0" i="0" u="none" strike="noStrike" cap="none" dirty="0">
                <a:solidFill>
                  <a:srgbClr val="000000"/>
                </a:solidFill>
                <a:latin typeface="Calibri"/>
                <a:ea typeface="Calibri"/>
                <a:cs typeface="Calibri"/>
                <a:sym typeface="Calibri"/>
              </a:rPr>
              <a:t>Used for high-speed I/O devices able to transmit information at close to memory speeds.</a:t>
            </a:r>
            <a:endParaRPr dirty="0"/>
          </a:p>
          <a:p>
            <a:pPr marL="342900" marR="0" lvl="0" indent="-342900" algn="l" rtl="0">
              <a:lnSpc>
                <a:spcPct val="150000"/>
              </a:lnSpc>
              <a:spcBef>
                <a:spcPts val="840"/>
              </a:spcBef>
              <a:spcAft>
                <a:spcPts val="0"/>
              </a:spcAft>
              <a:buClr>
                <a:srgbClr val="993300"/>
              </a:buClr>
              <a:buSzPts val="2160"/>
              <a:buFont typeface="Arial"/>
              <a:buChar char="•"/>
            </a:pPr>
            <a:r>
              <a:rPr lang="en-US" sz="2400" b="0" i="0" u="none" strike="noStrike" cap="none" dirty="0">
                <a:solidFill>
                  <a:srgbClr val="000000"/>
                </a:solidFill>
                <a:latin typeface="Calibri"/>
                <a:ea typeface="Calibri"/>
                <a:cs typeface="Calibri"/>
                <a:sym typeface="Calibri"/>
              </a:rPr>
              <a:t>Device controller transfers blocks of data from buffer storage directly to main memory without CPU intervention.</a:t>
            </a:r>
            <a:endParaRPr dirty="0"/>
          </a:p>
          <a:p>
            <a:pPr marL="342900" marR="0" lvl="0" indent="-342900" algn="l" rtl="0">
              <a:lnSpc>
                <a:spcPct val="150000"/>
              </a:lnSpc>
              <a:spcBef>
                <a:spcPts val="840"/>
              </a:spcBef>
              <a:spcAft>
                <a:spcPts val="0"/>
              </a:spcAft>
              <a:buClr>
                <a:srgbClr val="993300"/>
              </a:buClr>
              <a:buSzPts val="2160"/>
              <a:buFont typeface="Arial"/>
              <a:buChar char="•"/>
            </a:pPr>
            <a:r>
              <a:rPr lang="en-US" sz="2400" b="0" i="0" u="none" strike="noStrike" cap="none" dirty="0">
                <a:solidFill>
                  <a:srgbClr val="000000"/>
                </a:solidFill>
                <a:latin typeface="Calibri"/>
                <a:ea typeface="Calibri"/>
                <a:cs typeface="Calibri"/>
                <a:sym typeface="Calibri"/>
              </a:rPr>
              <a:t>Only one interrupt is generated per block, rather than the one interrupt per byte.</a:t>
            </a:r>
            <a:endParaRPr dirty="0"/>
          </a:p>
        </p:txBody>
      </p:sp>
      <p:pic>
        <p:nvPicPr>
          <p:cNvPr id="424" name="Google Shape;424;p31" descr="1"/>
          <p:cNvPicPr preferRelativeResize="0"/>
          <p:nvPr/>
        </p:nvPicPr>
        <p:blipFill rotWithShape="1">
          <a:blip r:embed="rId3">
            <a:alphaModFix/>
          </a:blip>
          <a:srcRect/>
          <a:stretch/>
        </p:blipFill>
        <p:spPr>
          <a:xfrm>
            <a:off x="6464135" y="2066340"/>
            <a:ext cx="5247965" cy="2977671"/>
          </a:xfrm>
          <a:prstGeom prst="rect">
            <a:avLst/>
          </a:prstGeom>
          <a:noFill/>
          <a:ln>
            <a:noFill/>
          </a:ln>
        </p:spPr>
      </p:pic>
      <p:pic>
        <p:nvPicPr>
          <p:cNvPr id="2" name="object 8">
            <a:extLst>
              <a:ext uri="{FF2B5EF4-FFF2-40B4-BE49-F238E27FC236}">
                <a16:creationId xmlns:a16="http://schemas.microsoft.com/office/drawing/2014/main" id="{CF40E434-DCF9-7D20-C088-948E188EF8E2}"/>
              </a:ext>
            </a:extLst>
          </p:cNvPr>
          <p:cNvPicPr/>
          <p:nvPr/>
        </p:nvPicPr>
        <p:blipFill>
          <a:blip r:embed="rId4"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79518FAC-FAD5-1E64-690A-DD3E8B5732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cxnSp>
        <p:nvCxnSpPr>
          <p:cNvPr id="429" name="Google Shape;429;p32"/>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sp>
        <p:nvSpPr>
          <p:cNvPr id="430" name="Google Shape;430;p32"/>
          <p:cNvSpPr/>
          <p:nvPr/>
        </p:nvSpPr>
        <p:spPr>
          <a:xfrm>
            <a:off x="5460537"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sureshjamadagni@pes.edu</a:t>
            </a:r>
            <a:endParaRPr sz="2400" b="1">
              <a:solidFill>
                <a:schemeClr val="dk1"/>
              </a:solidFill>
              <a:latin typeface="Calibri"/>
              <a:ea typeface="Calibri"/>
              <a:cs typeface="Calibri"/>
              <a:sym typeface="Calibri"/>
            </a:endParaRPr>
          </a:p>
        </p:txBody>
      </p:sp>
      <p:grpSp>
        <p:nvGrpSpPr>
          <p:cNvPr id="431" name="Google Shape;431;p32"/>
          <p:cNvGrpSpPr/>
          <p:nvPr/>
        </p:nvGrpSpPr>
        <p:grpSpPr>
          <a:xfrm>
            <a:off x="313844" y="349466"/>
            <a:ext cx="11518407" cy="6218388"/>
            <a:chOff x="313844" y="349466"/>
            <a:chExt cx="11518407" cy="6218388"/>
          </a:xfrm>
        </p:grpSpPr>
        <p:sp>
          <p:nvSpPr>
            <p:cNvPr id="432" name="Google Shape;432;p32"/>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3" name="Google Shape;433;p32"/>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4" name="Google Shape;434;p32"/>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5" name="Google Shape;435;p32"/>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7" name="Google Shape;437;p32"/>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C55A11"/>
                </a:solidFill>
                <a:latin typeface="Calibri"/>
                <a:ea typeface="Calibri"/>
                <a:cs typeface="Calibri"/>
                <a:sym typeface="Calibri"/>
              </a:rPr>
              <a:t>THANK YOU</a:t>
            </a:r>
            <a:endParaRPr/>
          </a:p>
        </p:txBody>
      </p:sp>
      <p:sp>
        <p:nvSpPr>
          <p:cNvPr id="438" name="Google Shape;438;p32"/>
          <p:cNvSpPr/>
          <p:nvPr/>
        </p:nvSpPr>
        <p:spPr>
          <a:xfrm>
            <a:off x="5448168" y="312824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Suresh Jamadagni</a:t>
            </a:r>
            <a:endParaRPr sz="2400" b="1">
              <a:solidFill>
                <a:schemeClr val="dk1"/>
              </a:solidFill>
              <a:latin typeface="Calibri"/>
              <a:ea typeface="Calibri"/>
              <a:cs typeface="Calibri"/>
              <a:sym typeface="Calibri"/>
            </a:endParaRPr>
          </a:p>
        </p:txBody>
      </p:sp>
      <p:sp>
        <p:nvSpPr>
          <p:cNvPr id="439" name="Google Shape;439;p32"/>
          <p:cNvSpPr/>
          <p:nvPr/>
        </p:nvSpPr>
        <p:spPr>
          <a:xfrm>
            <a:off x="5448168" y="3525847"/>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of Computer Science Engineering</a:t>
            </a:r>
            <a:endParaRPr sz="2400">
              <a:solidFill>
                <a:schemeClr val="dk1"/>
              </a:solidFill>
              <a:latin typeface="Calibri"/>
              <a:ea typeface="Calibri"/>
              <a:cs typeface="Calibri"/>
              <a:sym typeface="Calibri"/>
            </a:endParaRPr>
          </a:p>
        </p:txBody>
      </p:sp>
      <p:pic>
        <p:nvPicPr>
          <p:cNvPr id="2" name="object 7">
            <a:extLst>
              <a:ext uri="{FF2B5EF4-FFF2-40B4-BE49-F238E27FC236}">
                <a16:creationId xmlns:a16="http://schemas.microsoft.com/office/drawing/2014/main" id="{13B2ED4C-F1F4-039A-ABB3-6B70EEACEA01}"/>
              </a:ext>
            </a:extLst>
          </p:cNvPr>
          <p:cNvPicPr/>
          <p:nvPr/>
        </p:nvPicPr>
        <p:blipFill>
          <a:blip r:embed="rId3" cstate="print"/>
          <a:stretch>
            <a:fillRect/>
          </a:stretch>
        </p:blipFill>
        <p:spPr>
          <a:xfrm>
            <a:off x="2140026" y="894173"/>
            <a:ext cx="2484977" cy="4212397"/>
          </a:xfrm>
          <a:prstGeom prst="rect">
            <a:avLst/>
          </a:prstGeom>
        </p:spPr>
      </p:pic>
      <p:sp>
        <p:nvSpPr>
          <p:cNvPr id="3" name="Slide Number Placeholder 2">
            <a:extLst>
              <a:ext uri="{FF2B5EF4-FFF2-40B4-BE49-F238E27FC236}">
                <a16:creationId xmlns:a16="http://schemas.microsoft.com/office/drawing/2014/main" id="{12FADB2B-89E4-40F6-25B6-BA49FFCFCC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Need for Operating System</a:t>
            </a:r>
            <a:endParaRPr sz="2400" b="1">
              <a:solidFill>
                <a:srgbClr val="C55A11"/>
              </a:solidFill>
              <a:latin typeface="Calibri"/>
              <a:ea typeface="Calibri"/>
              <a:cs typeface="Calibri"/>
              <a:sym typeface="Calibri"/>
            </a:endParaRPr>
          </a:p>
        </p:txBody>
      </p:sp>
      <p:cxnSp>
        <p:nvCxnSpPr>
          <p:cNvPr id="128" name="Google Shape;128;p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0" name="Google Shape;130;p4"/>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pic>
        <p:nvPicPr>
          <p:cNvPr id="131" name="Google Shape;131;p4"/>
          <p:cNvPicPr preferRelativeResize="0"/>
          <p:nvPr/>
        </p:nvPicPr>
        <p:blipFill rotWithShape="1">
          <a:blip r:embed="rId3">
            <a:alphaModFix/>
          </a:blip>
          <a:srcRect/>
          <a:stretch/>
        </p:blipFill>
        <p:spPr>
          <a:xfrm>
            <a:off x="1493705" y="1604644"/>
            <a:ext cx="3611227" cy="3372316"/>
          </a:xfrm>
          <a:prstGeom prst="rect">
            <a:avLst/>
          </a:prstGeom>
          <a:noFill/>
          <a:ln>
            <a:noFill/>
          </a:ln>
        </p:spPr>
      </p:pic>
      <p:sp>
        <p:nvSpPr>
          <p:cNvPr id="132" name="Google Shape;132;p4"/>
          <p:cNvSpPr txBox="1"/>
          <p:nvPr/>
        </p:nvSpPr>
        <p:spPr>
          <a:xfrm>
            <a:off x="670666" y="5541542"/>
            <a:ext cx="1112822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If OS is not developed then how will the application developers access the hardware?</a:t>
            </a:r>
            <a:endParaRPr sz="2400" dirty="0">
              <a:solidFill>
                <a:schemeClr val="dk1"/>
              </a:solidFill>
              <a:latin typeface="Calibri"/>
              <a:ea typeface="Calibri"/>
              <a:cs typeface="Calibri"/>
              <a:sym typeface="Calibri"/>
            </a:endParaRPr>
          </a:p>
        </p:txBody>
      </p:sp>
      <p:pic>
        <p:nvPicPr>
          <p:cNvPr id="2" name="object 8">
            <a:extLst>
              <a:ext uri="{FF2B5EF4-FFF2-40B4-BE49-F238E27FC236}">
                <a16:creationId xmlns:a16="http://schemas.microsoft.com/office/drawing/2014/main" id="{1EC67EBD-929B-F02C-C061-130DF8A2D402}"/>
              </a:ext>
            </a:extLst>
          </p:cNvPr>
          <p:cNvPicPr/>
          <p:nvPr/>
        </p:nvPicPr>
        <p:blipFill>
          <a:blip r:embed="rId4"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A909929A-34DC-943A-F9C1-47EDEA1C3F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General Definition</a:t>
            </a:r>
            <a:endParaRPr/>
          </a:p>
        </p:txBody>
      </p:sp>
      <p:sp>
        <p:nvSpPr>
          <p:cNvPr id="139" name="Google Shape;139;p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pic>
        <p:nvPicPr>
          <p:cNvPr id="142" name="Google Shape;142;p5"/>
          <p:cNvPicPr preferRelativeResize="0"/>
          <p:nvPr/>
        </p:nvPicPr>
        <p:blipFill rotWithShape="1">
          <a:blip r:embed="rId3">
            <a:alphaModFix/>
          </a:blip>
          <a:srcRect/>
          <a:stretch/>
        </p:blipFill>
        <p:spPr>
          <a:xfrm>
            <a:off x="1479480" y="3490230"/>
            <a:ext cx="2578812" cy="2890022"/>
          </a:xfrm>
          <a:prstGeom prst="rect">
            <a:avLst/>
          </a:prstGeom>
          <a:noFill/>
          <a:ln>
            <a:noFill/>
          </a:ln>
        </p:spPr>
      </p:pic>
      <p:pic>
        <p:nvPicPr>
          <p:cNvPr id="2" name="object 8">
            <a:extLst>
              <a:ext uri="{FF2B5EF4-FFF2-40B4-BE49-F238E27FC236}">
                <a16:creationId xmlns:a16="http://schemas.microsoft.com/office/drawing/2014/main" id="{8AD0AD62-03AD-DD99-C5EC-188E3F367206}"/>
              </a:ext>
            </a:extLst>
          </p:cNvPr>
          <p:cNvPicPr/>
          <p:nvPr/>
        </p:nvPicPr>
        <p:blipFill>
          <a:blip r:embed="rId4" cstate="print"/>
          <a:stretch>
            <a:fillRect/>
          </a:stretch>
        </p:blipFill>
        <p:spPr>
          <a:xfrm>
            <a:off x="11126912" y="181796"/>
            <a:ext cx="805541" cy="933399"/>
          </a:xfrm>
          <a:prstGeom prst="rect">
            <a:avLst/>
          </a:prstGeom>
        </p:spPr>
      </p:pic>
      <p:sp>
        <p:nvSpPr>
          <p:cNvPr id="3" name="TextBox 2">
            <a:extLst>
              <a:ext uri="{FF2B5EF4-FFF2-40B4-BE49-F238E27FC236}">
                <a16:creationId xmlns:a16="http://schemas.microsoft.com/office/drawing/2014/main" id="{21256244-EF91-8527-0628-18ECC11D81C2}"/>
              </a:ext>
            </a:extLst>
          </p:cNvPr>
          <p:cNvSpPr txBox="1"/>
          <p:nvPr/>
        </p:nvSpPr>
        <p:spPr>
          <a:xfrm>
            <a:off x="227489" y="1223331"/>
            <a:ext cx="10714489" cy="1938992"/>
          </a:xfrm>
          <a:prstGeom prst="rect">
            <a:avLst/>
          </a:prstGeom>
          <a:noFill/>
        </p:spPr>
        <p:txBody>
          <a:bodyPr wrap="square">
            <a:spAutoFit/>
          </a:bodyPr>
          <a:lstStyle/>
          <a:p>
            <a:pPr marL="285750" indent="-285750" algn="just">
              <a:buClrTx/>
              <a:buFont typeface="Arial" panose="020B0604020202020204" pitchFamily="34" charset="0"/>
              <a:buChar char="•"/>
            </a:pPr>
            <a:r>
              <a:rPr lang="en-IN" sz="2400" kern="1200" dirty="0">
                <a:solidFill>
                  <a:prstClr val="black"/>
                </a:solidFill>
                <a:latin typeface="Calibri"/>
                <a:ea typeface="+mn-ea"/>
                <a:cs typeface="+mn-cs"/>
              </a:rPr>
              <a:t>An </a:t>
            </a:r>
            <a:r>
              <a:rPr lang="en-IN" sz="2400" kern="1200" dirty="0">
                <a:solidFill>
                  <a:srgbClr val="210DB3"/>
                </a:solidFill>
                <a:latin typeface="Calibri"/>
                <a:ea typeface="+mn-ea"/>
                <a:cs typeface="+mn-cs"/>
              </a:rPr>
              <a:t>Operating System </a:t>
            </a:r>
            <a:r>
              <a:rPr lang="en-IN" sz="2400" kern="1200" dirty="0">
                <a:solidFill>
                  <a:prstClr val="black"/>
                </a:solidFill>
                <a:latin typeface="Calibri"/>
                <a:ea typeface="+mn-ea"/>
                <a:cs typeface="+mn-cs"/>
              </a:rPr>
              <a:t>is a program(</a:t>
            </a:r>
            <a:r>
              <a:rPr lang="en-IN" sz="2400" kern="1200" dirty="0">
                <a:solidFill>
                  <a:srgbClr val="7030A0"/>
                </a:solidFill>
                <a:latin typeface="Calibri"/>
                <a:ea typeface="+mn-ea"/>
                <a:cs typeface="+mn-cs"/>
              </a:rPr>
              <a:t>system software</a:t>
            </a:r>
            <a:r>
              <a:rPr lang="en-IN" sz="2400" kern="1200" dirty="0">
                <a:solidFill>
                  <a:prstClr val="black"/>
                </a:solidFill>
                <a:latin typeface="Calibri"/>
                <a:ea typeface="+mn-ea"/>
                <a:cs typeface="+mn-cs"/>
              </a:rPr>
              <a:t>) </a:t>
            </a:r>
            <a:r>
              <a:rPr lang="en-US" altLang="en-US" sz="2400" kern="1200" dirty="0">
                <a:solidFill>
                  <a:prstClr val="black"/>
                </a:solidFill>
                <a:latin typeface="Calibri"/>
                <a:ea typeface="+mn-ea"/>
                <a:cs typeface="+mn-cs"/>
              </a:rPr>
              <a:t>that acts as an intermediary between a user of a computer and the computer hardware</a:t>
            </a:r>
          </a:p>
          <a:p>
            <a:pPr marL="285750" indent="-285750" algn="just">
              <a:buClrTx/>
              <a:buFont typeface="Arial" panose="020B0604020202020204" pitchFamily="34" charset="0"/>
              <a:buChar char="•"/>
            </a:pPr>
            <a:r>
              <a:rPr lang="en-IN" sz="2400" kern="1200" dirty="0">
                <a:solidFill>
                  <a:prstClr val="black"/>
                </a:solidFill>
                <a:latin typeface="Calibri"/>
                <a:ea typeface="+mn-ea"/>
                <a:cs typeface="+mn-cs"/>
              </a:rPr>
              <a:t>It provides a user-friendly environment in which a user may easily develop and execute programs. Otherwise, hardware knowledge would be mandatory for computer programming. </a:t>
            </a:r>
          </a:p>
        </p:txBody>
      </p:sp>
      <p:cxnSp>
        <p:nvCxnSpPr>
          <p:cNvPr id="4" name="Google Shape;128;p4">
            <a:extLst>
              <a:ext uri="{FF2B5EF4-FFF2-40B4-BE49-F238E27FC236}">
                <a16:creationId xmlns:a16="http://schemas.microsoft.com/office/drawing/2014/main" id="{CB9792E1-1F5D-16AF-E42E-A7776C98F3B2}"/>
              </a:ext>
            </a:extLst>
          </p:cNvPr>
          <p:cNvCxnSpPr>
            <a:cxnSpLocks/>
          </p:cNvCxnSpPr>
          <p:nvPr/>
        </p:nvCxnSpPr>
        <p:spPr>
          <a:xfrm>
            <a:off x="0" y="1115195"/>
            <a:ext cx="10941978" cy="0"/>
          </a:xfrm>
          <a:prstGeom prst="straightConnector1">
            <a:avLst/>
          </a:prstGeom>
          <a:noFill/>
          <a:ln w="38100" cap="flat" cmpd="sng">
            <a:solidFill>
              <a:srgbClr val="C55A11"/>
            </a:solidFill>
            <a:prstDash val="solid"/>
            <a:miter lim="800000"/>
            <a:headEnd type="none" w="sm" len="sm"/>
            <a:tailEnd type="none" w="sm" len="sm"/>
          </a:ln>
        </p:spPr>
      </p:cxnSp>
      <p:sp>
        <p:nvSpPr>
          <p:cNvPr id="6" name="Slide Number Placeholder 5">
            <a:extLst>
              <a:ext uri="{FF2B5EF4-FFF2-40B4-BE49-F238E27FC236}">
                <a16:creationId xmlns:a16="http://schemas.microsoft.com/office/drawing/2014/main" id="{F5582783-2923-C686-594C-D0F1021DBD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Genesis</a:t>
            </a:r>
            <a:endParaRPr sz="2400" b="1">
              <a:solidFill>
                <a:srgbClr val="C55A11"/>
              </a:solidFill>
              <a:latin typeface="Calibri"/>
              <a:ea typeface="Calibri"/>
              <a:cs typeface="Calibri"/>
              <a:sym typeface="Calibri"/>
            </a:endParaRPr>
          </a:p>
        </p:txBody>
      </p:sp>
      <p:sp>
        <p:nvSpPr>
          <p:cNvPr id="149" name="Google Shape;149;p6"/>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150" name="Google Shape;150;p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151" name="Google Shape;151;p6"/>
          <p:cNvPicPr preferRelativeResize="0"/>
          <p:nvPr/>
        </p:nvPicPr>
        <p:blipFill rotWithShape="1">
          <a:blip r:embed="rId3">
            <a:alphaModFix/>
          </a:blip>
          <a:srcRect/>
          <a:stretch/>
        </p:blipFill>
        <p:spPr>
          <a:xfrm>
            <a:off x="1660873" y="1723125"/>
            <a:ext cx="7999750" cy="4672324"/>
          </a:xfrm>
          <a:prstGeom prst="rect">
            <a:avLst/>
          </a:prstGeom>
          <a:noFill/>
          <a:ln>
            <a:noFill/>
          </a:ln>
        </p:spPr>
      </p:pic>
      <p:pic>
        <p:nvPicPr>
          <p:cNvPr id="2" name="object 8">
            <a:extLst>
              <a:ext uri="{FF2B5EF4-FFF2-40B4-BE49-F238E27FC236}">
                <a16:creationId xmlns:a16="http://schemas.microsoft.com/office/drawing/2014/main" id="{43FD6DF8-A550-00CF-F2CA-0CDEB5AA7D15}"/>
              </a:ext>
            </a:extLst>
          </p:cNvPr>
          <p:cNvPicPr/>
          <p:nvPr/>
        </p:nvPicPr>
        <p:blipFill>
          <a:blip r:embed="rId4"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AB7566D2-13A6-350E-07CE-3AA7474EBF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Operating System Goals</a:t>
            </a:r>
            <a:endParaRPr/>
          </a:p>
        </p:txBody>
      </p:sp>
      <p:sp>
        <p:nvSpPr>
          <p:cNvPr id="159" name="Google Shape;159;p7"/>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160" name="Google Shape;160;p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61" name="Google Shape;161;p7"/>
          <p:cNvSpPr txBox="1"/>
          <p:nvPr/>
        </p:nvSpPr>
        <p:spPr>
          <a:xfrm>
            <a:off x="0" y="1596513"/>
            <a:ext cx="8641771" cy="4688656"/>
          </a:xfrm>
          <a:prstGeom prst="rect">
            <a:avLst/>
          </a:prstGeom>
          <a:noFill/>
          <a:ln>
            <a:noFill/>
          </a:ln>
        </p:spPr>
        <p:txBody>
          <a:bodyPr spcFirstLastPara="1" wrap="square" lIns="91425" tIns="45700" rIns="91425" bIns="45700" anchor="t" anchorCtr="0">
            <a:spAutoFit/>
          </a:bodyPr>
          <a:lstStyle/>
          <a:p>
            <a:pPr marL="742950" marR="0" lvl="1" indent="-285750" algn="just" rtl="0">
              <a:lnSpc>
                <a:spcPct val="150000"/>
              </a:lnSpc>
              <a:spcBef>
                <a:spcPts val="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Execute user programs and make solving user problems easier</a:t>
            </a:r>
            <a:endParaRPr dirty="0"/>
          </a:p>
          <a:p>
            <a:pPr marL="742950" marR="0" lvl="1" indent="-285750" algn="just" rtl="0">
              <a:lnSpc>
                <a:spcPct val="150000"/>
              </a:lnSpc>
              <a:spcBef>
                <a:spcPts val="84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Make the computer system convenient to use</a:t>
            </a:r>
            <a:endParaRPr dirty="0"/>
          </a:p>
          <a:p>
            <a:pPr marL="742950" marR="0" lvl="1" indent="-285750" algn="just" rtl="0">
              <a:lnSpc>
                <a:spcPct val="150000"/>
              </a:lnSpc>
              <a:spcBef>
                <a:spcPts val="84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Use the computer hardware in an efficient manner</a:t>
            </a:r>
            <a:endParaRPr dirty="0"/>
          </a:p>
          <a:p>
            <a:pPr marL="742950" marR="0" lvl="1" indent="-285750" algn="just" rtl="0">
              <a:lnSpc>
                <a:spcPct val="150000"/>
              </a:lnSpc>
              <a:spcBef>
                <a:spcPts val="84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Manage resources such as </a:t>
            </a:r>
            <a:endParaRPr dirty="0"/>
          </a:p>
          <a:p>
            <a:pPr marL="1371600" marR="0" lvl="3" indent="0" algn="just" rtl="0">
              <a:lnSpc>
                <a:spcPct val="150000"/>
              </a:lnSpc>
              <a:spcBef>
                <a:spcPts val="840"/>
              </a:spcBef>
              <a:spcAft>
                <a:spcPts val="0"/>
              </a:spcAft>
              <a:buNone/>
            </a:pPr>
            <a:r>
              <a:rPr lang="en-US" sz="2400" b="0" i="0" u="none" strike="noStrike" cap="none" dirty="0">
                <a:solidFill>
                  <a:schemeClr val="dk1"/>
                </a:solidFill>
                <a:latin typeface="Calibri"/>
                <a:ea typeface="Calibri"/>
                <a:cs typeface="Calibri"/>
                <a:sym typeface="Calibri"/>
              </a:rPr>
              <a:t>• Memory </a:t>
            </a:r>
            <a:endParaRPr dirty="0"/>
          </a:p>
          <a:p>
            <a:pPr marL="1371600" marR="0" lvl="3" indent="0" algn="just" rtl="0">
              <a:lnSpc>
                <a:spcPct val="150000"/>
              </a:lnSpc>
              <a:spcBef>
                <a:spcPts val="840"/>
              </a:spcBef>
              <a:spcAft>
                <a:spcPts val="0"/>
              </a:spcAft>
              <a:buNone/>
            </a:pPr>
            <a:r>
              <a:rPr lang="en-US" sz="2400" b="0" i="0" u="none" strike="noStrike" cap="none" dirty="0">
                <a:solidFill>
                  <a:schemeClr val="dk1"/>
                </a:solidFill>
                <a:latin typeface="Calibri"/>
                <a:ea typeface="Calibri"/>
                <a:cs typeface="Calibri"/>
                <a:sym typeface="Calibri"/>
              </a:rPr>
              <a:t>• Processor(s) </a:t>
            </a:r>
            <a:endParaRPr dirty="0"/>
          </a:p>
          <a:p>
            <a:pPr marL="1371600" marR="0" lvl="3" indent="0" algn="just" rtl="0">
              <a:lnSpc>
                <a:spcPct val="150000"/>
              </a:lnSpc>
              <a:spcBef>
                <a:spcPts val="840"/>
              </a:spcBef>
              <a:spcAft>
                <a:spcPts val="0"/>
              </a:spcAft>
              <a:buNone/>
            </a:pPr>
            <a:r>
              <a:rPr lang="en-US" sz="2400" b="0" i="0" u="none" strike="noStrike" cap="none" dirty="0">
                <a:solidFill>
                  <a:schemeClr val="dk1"/>
                </a:solidFill>
                <a:latin typeface="Calibri"/>
                <a:ea typeface="Calibri"/>
                <a:cs typeface="Calibri"/>
                <a:sym typeface="Calibri"/>
              </a:rPr>
              <a:t>• I/O Devices </a:t>
            </a:r>
            <a:endParaRPr dirty="0"/>
          </a:p>
        </p:txBody>
      </p:sp>
      <p:pic>
        <p:nvPicPr>
          <p:cNvPr id="2" name="object 8">
            <a:extLst>
              <a:ext uri="{FF2B5EF4-FFF2-40B4-BE49-F238E27FC236}">
                <a16:creationId xmlns:a16="http://schemas.microsoft.com/office/drawing/2014/main" id="{5EA576BA-0E43-514A-CECC-FB24B42DF7BB}"/>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D0FDAA6A-8058-E10D-CB87-AFCF381813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Why Study Operating Systems?</a:t>
            </a:r>
            <a:endParaRPr/>
          </a:p>
        </p:txBody>
      </p:sp>
      <p:sp>
        <p:nvSpPr>
          <p:cNvPr id="169" name="Google Shape;169;p8"/>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170" name="Google Shape;170;p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71" name="Google Shape;171;p8"/>
          <p:cNvSpPr txBox="1"/>
          <p:nvPr/>
        </p:nvSpPr>
        <p:spPr>
          <a:xfrm>
            <a:off x="0" y="1516314"/>
            <a:ext cx="9572711" cy="3617593"/>
          </a:xfrm>
          <a:prstGeom prst="rect">
            <a:avLst/>
          </a:prstGeom>
          <a:noFill/>
          <a:ln>
            <a:noFill/>
          </a:ln>
        </p:spPr>
        <p:txBody>
          <a:bodyPr spcFirstLastPara="1" wrap="square" lIns="91425" tIns="45700" rIns="91425" bIns="45700" anchor="t" anchorCtr="0">
            <a:spAutoFit/>
          </a:bodyPr>
          <a:lstStyle/>
          <a:p>
            <a:pPr marL="742950" marR="0" lvl="1" indent="-285750" algn="just" rtl="0">
              <a:lnSpc>
                <a:spcPct val="150000"/>
              </a:lnSpc>
              <a:spcBef>
                <a:spcPts val="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Only a small percentage of computer practitioners will be involved in the creation or modification of an operating system.</a:t>
            </a:r>
            <a:endParaRPr dirty="0"/>
          </a:p>
          <a:p>
            <a:pPr marL="742950" marR="0" lvl="1" indent="-285750" algn="just" rtl="0">
              <a:lnSpc>
                <a:spcPct val="150000"/>
              </a:lnSpc>
              <a:spcBef>
                <a:spcPts val="84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However almost all code runs on top of an operating system, and thus knowledge of how operating systems work is crucial to </a:t>
            </a:r>
            <a:r>
              <a:rPr lang="en-US" sz="2400" b="0" i="0" u="none" strike="noStrike" cap="none" dirty="0">
                <a:solidFill>
                  <a:srgbClr val="C00000"/>
                </a:solidFill>
                <a:latin typeface="Calibri"/>
                <a:ea typeface="Calibri"/>
                <a:cs typeface="Calibri"/>
                <a:sym typeface="Calibri"/>
              </a:rPr>
              <a:t>proper</a:t>
            </a:r>
            <a:r>
              <a:rPr lang="en-US" sz="2400" b="0" i="0" u="none" strike="noStrike" cap="none" dirty="0">
                <a:solidFill>
                  <a:schemeClr val="dk1"/>
                </a:solidFill>
                <a:latin typeface="Calibri"/>
                <a:ea typeface="Calibri"/>
                <a:cs typeface="Calibri"/>
                <a:sym typeface="Calibri"/>
              </a:rPr>
              <a:t>,</a:t>
            </a:r>
            <a:r>
              <a:rPr lang="en-US" sz="2400" b="0" i="0" u="none" strike="noStrike" cap="none" dirty="0">
                <a:solidFill>
                  <a:srgbClr val="C00000"/>
                </a:solidFill>
                <a:latin typeface="Calibri"/>
                <a:ea typeface="Calibri"/>
                <a:cs typeface="Calibri"/>
                <a:sym typeface="Calibri"/>
              </a:rPr>
              <a:t> efficient</a:t>
            </a:r>
            <a:r>
              <a:rPr lang="en-US" sz="2400" b="0" i="0" u="none" strike="noStrike" cap="none" dirty="0">
                <a:solidFill>
                  <a:schemeClr val="dk1"/>
                </a:solidFill>
                <a:latin typeface="Calibri"/>
                <a:ea typeface="Calibri"/>
                <a:cs typeface="Calibri"/>
                <a:sym typeface="Calibri"/>
              </a:rPr>
              <a:t>,</a:t>
            </a:r>
            <a:r>
              <a:rPr lang="en-US" sz="2400" b="0" i="0" u="none" strike="noStrike" cap="none" dirty="0">
                <a:solidFill>
                  <a:srgbClr val="C00000"/>
                </a:solidFill>
                <a:latin typeface="Calibri"/>
                <a:ea typeface="Calibri"/>
                <a:cs typeface="Calibri"/>
                <a:sym typeface="Calibri"/>
              </a:rPr>
              <a:t> effective</a:t>
            </a:r>
            <a:r>
              <a:rPr lang="en-US" sz="2400" b="0" i="0" u="none" strike="noStrike" cap="none" dirty="0">
                <a:solidFill>
                  <a:schemeClr val="dk1"/>
                </a:solidFill>
                <a:latin typeface="Calibri"/>
                <a:ea typeface="Calibri"/>
                <a:cs typeface="Calibri"/>
                <a:sym typeface="Calibri"/>
              </a:rPr>
              <a:t>,</a:t>
            </a:r>
            <a:r>
              <a:rPr lang="en-US" sz="2400" b="0" i="0" u="none" strike="noStrike" cap="none" dirty="0">
                <a:solidFill>
                  <a:srgbClr val="C00000"/>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and</a:t>
            </a:r>
            <a:r>
              <a:rPr lang="en-US" sz="2400" b="0" i="0" u="none" strike="noStrike" cap="none" dirty="0">
                <a:solidFill>
                  <a:srgbClr val="C00000"/>
                </a:solidFill>
                <a:latin typeface="Calibri"/>
                <a:ea typeface="Calibri"/>
                <a:cs typeface="Calibri"/>
                <a:sym typeface="Calibri"/>
              </a:rPr>
              <a:t> secure programming</a:t>
            </a:r>
            <a:r>
              <a:rPr lang="en-US" sz="2400" b="0" i="0" u="none" strike="noStrike" cap="none" dirty="0">
                <a:solidFill>
                  <a:srgbClr val="000000"/>
                </a:solidFill>
                <a:latin typeface="Calibri"/>
                <a:ea typeface="Calibri"/>
                <a:cs typeface="Calibri"/>
                <a:sym typeface="Calibri"/>
              </a:rPr>
              <a:t>.</a:t>
            </a:r>
            <a:endParaRPr dirty="0"/>
          </a:p>
          <a:p>
            <a:pPr marL="742950" marR="0" lvl="1" indent="-285750" algn="just" rtl="0">
              <a:lnSpc>
                <a:spcPct val="150000"/>
              </a:lnSpc>
              <a:spcBef>
                <a:spcPts val="840"/>
              </a:spcBef>
              <a:spcAft>
                <a:spcPts val="0"/>
              </a:spcAft>
              <a:buClr>
                <a:srgbClr val="CC6600"/>
              </a:buClr>
              <a:buSzPts val="1920"/>
              <a:buFont typeface="Arial"/>
              <a:buChar char="●"/>
            </a:pPr>
            <a:r>
              <a:rPr lang="en-US" sz="2400" b="0" i="0" u="none" strike="noStrike" cap="none" dirty="0">
                <a:solidFill>
                  <a:srgbClr val="000000"/>
                </a:solidFill>
                <a:latin typeface="Calibri"/>
                <a:ea typeface="Calibri"/>
                <a:cs typeface="Calibri"/>
                <a:sym typeface="Calibri"/>
              </a:rPr>
              <a:t>Understanding the fundamentals of operating systems</a:t>
            </a:r>
            <a:endParaRPr dirty="0"/>
          </a:p>
        </p:txBody>
      </p:sp>
      <p:pic>
        <p:nvPicPr>
          <p:cNvPr id="2" name="object 8">
            <a:extLst>
              <a:ext uri="{FF2B5EF4-FFF2-40B4-BE49-F238E27FC236}">
                <a16:creationId xmlns:a16="http://schemas.microsoft.com/office/drawing/2014/main" id="{4D509CAE-BE9C-829A-51C5-C80BF77745B6}"/>
              </a:ext>
            </a:extLst>
          </p:cNvPr>
          <p:cNvPicPr/>
          <p:nvPr/>
        </p:nvPicPr>
        <p:blipFill>
          <a:blip r:embed="rId3"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DA2E8BDF-43E9-3DB7-24FD-BB67CD984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p:nvPr/>
        </p:nvSpPr>
        <p:spPr>
          <a:xfrm>
            <a:off x="361370" y="653530"/>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Four Components of a Computer System (Abstract view)</a:t>
            </a:r>
            <a:endParaRPr/>
          </a:p>
        </p:txBody>
      </p:sp>
      <p:sp>
        <p:nvSpPr>
          <p:cNvPr id="179" name="Google Shape;179;p9"/>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OPERATING SYSTEMS</a:t>
            </a:r>
            <a:endParaRPr/>
          </a:p>
        </p:txBody>
      </p:sp>
      <p:cxnSp>
        <p:nvCxnSpPr>
          <p:cNvPr id="180" name="Google Shape;180;p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181" name="Google Shape;181;p9"/>
          <p:cNvPicPr preferRelativeResize="0"/>
          <p:nvPr/>
        </p:nvPicPr>
        <p:blipFill rotWithShape="1">
          <a:blip r:embed="rId3">
            <a:alphaModFix/>
          </a:blip>
          <a:srcRect/>
          <a:stretch/>
        </p:blipFill>
        <p:spPr>
          <a:xfrm>
            <a:off x="1952625" y="1533525"/>
            <a:ext cx="5448300" cy="4340225"/>
          </a:xfrm>
          <a:prstGeom prst="rect">
            <a:avLst/>
          </a:prstGeom>
          <a:noFill/>
          <a:ln>
            <a:noFill/>
          </a:ln>
        </p:spPr>
      </p:pic>
      <p:sp>
        <p:nvSpPr>
          <p:cNvPr id="182" name="Google Shape;182;p9"/>
          <p:cNvSpPr txBox="1"/>
          <p:nvPr/>
        </p:nvSpPr>
        <p:spPr>
          <a:xfrm>
            <a:off x="0" y="6611779"/>
            <a:ext cx="300534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a:solidFill>
                  <a:srgbClr val="222222"/>
                </a:solidFill>
                <a:latin typeface="Calibri"/>
                <a:ea typeface="Calibri"/>
                <a:cs typeface="Calibri"/>
                <a:sym typeface="Calibri"/>
              </a:rPr>
              <a:t>© </a:t>
            </a:r>
            <a:r>
              <a:rPr lang="en-US" sz="1000">
                <a:solidFill>
                  <a:schemeClr val="dk1"/>
                </a:solidFill>
                <a:latin typeface="Calibri"/>
                <a:ea typeface="Calibri"/>
                <a:cs typeface="Calibri"/>
                <a:sym typeface="Calibri"/>
              </a:rPr>
              <a:t>copyright Silberschatz, Galvin and Gagne, 2013</a:t>
            </a:r>
            <a:endParaRPr/>
          </a:p>
        </p:txBody>
      </p:sp>
      <p:pic>
        <p:nvPicPr>
          <p:cNvPr id="2" name="object 8">
            <a:extLst>
              <a:ext uri="{FF2B5EF4-FFF2-40B4-BE49-F238E27FC236}">
                <a16:creationId xmlns:a16="http://schemas.microsoft.com/office/drawing/2014/main" id="{8C9E9E1B-1CB0-F5DB-137E-98225724F77D}"/>
              </a:ext>
            </a:extLst>
          </p:cNvPr>
          <p:cNvPicPr/>
          <p:nvPr/>
        </p:nvPicPr>
        <p:blipFill>
          <a:blip r:embed="rId4" cstate="print"/>
          <a:stretch>
            <a:fillRect/>
          </a:stretch>
        </p:blipFill>
        <p:spPr>
          <a:xfrm>
            <a:off x="11126912" y="181796"/>
            <a:ext cx="805541" cy="1064218"/>
          </a:xfrm>
          <a:prstGeom prst="rect">
            <a:avLst/>
          </a:prstGeom>
        </p:spPr>
      </p:pic>
      <p:sp>
        <p:nvSpPr>
          <p:cNvPr id="3" name="Slide Number Placeholder 2">
            <a:extLst>
              <a:ext uri="{FF2B5EF4-FFF2-40B4-BE49-F238E27FC236}">
                <a16:creationId xmlns:a16="http://schemas.microsoft.com/office/drawing/2014/main" id="{789BEF8F-6976-9509-026C-BD2C768B43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2707</Words>
  <Application>Microsoft Office PowerPoint</Application>
  <PresentationFormat>Widescreen</PresentationFormat>
  <Paragraphs>292</Paragraphs>
  <Slides>32</Slides>
  <Notes>32</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32</vt:i4>
      </vt:variant>
    </vt:vector>
  </HeadingPairs>
  <TitlesOfParts>
    <vt:vector size="50" baseType="lpstr">
      <vt:lpstr>Monotype Sorts</vt:lpstr>
      <vt:lpstr>Times New Roman</vt:lpstr>
      <vt:lpstr>Poppins</vt:lpstr>
      <vt:lpstr>Calibri Light</vt:lpstr>
      <vt:lpstr>HelveticaNeue-MediumExt</vt:lpstr>
      <vt:lpstr>Arial</vt:lpstr>
      <vt:lpstr>Calibri</vt:lpstr>
      <vt:lpstr>Helvetica</vt:lpstr>
      <vt:lpstr>Arial</vt:lpstr>
      <vt:lpstr>urw-din</vt:lpstr>
      <vt:lpstr>Helvetica Neue</vt:lpstr>
      <vt:lpstr>Webdings</vt:lpstr>
      <vt:lpstr>Wingdings</vt:lpstr>
      <vt:lpstr>Open Sans</vt:lpstr>
      <vt:lpstr>Courier New</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Dr. Alpha Vijayan PESU-EC-CSE</cp:lastModifiedBy>
  <cp:revision>14</cp:revision>
  <dcterms:created xsi:type="dcterms:W3CDTF">2020-06-03T14:19:11Z</dcterms:created>
  <dcterms:modified xsi:type="dcterms:W3CDTF">2024-01-07T11:45:31Z</dcterms:modified>
</cp:coreProperties>
</file>