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IWL3rfs6yK4eoEUxzOnoYuwA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OPERATING SYSTEMS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Computer-System Architecture, </a:t>
            </a:r>
            <a:endParaRPr sz="3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OS Structure and Operations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Jamadagni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"/>
          <p:cNvCxnSpPr/>
          <p:nvPr/>
        </p:nvCxnSpPr>
        <p:spPr>
          <a:xfrm rot="10800000" flipH="1">
            <a:off x="4781916" y="4077148"/>
            <a:ext cx="5975731" cy="3529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object 7">
            <a:extLst>
              <a:ext uri="{FF2B5EF4-FFF2-40B4-BE49-F238E27FC236}">
                <a16:creationId xmlns:a16="http://schemas.microsoft.com/office/drawing/2014/main" id="{1650E42C-CCB5-F768-C066-90484F8C3D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551" y="1091630"/>
            <a:ext cx="2375947" cy="4183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247446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Blade servers</a:t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247446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93" name="Google Shape;193;p1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10"/>
          <p:cNvSpPr txBox="1"/>
          <p:nvPr/>
        </p:nvSpPr>
        <p:spPr>
          <a:xfrm>
            <a:off x="247446" y="1457257"/>
            <a:ext cx="1018748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1" i="0" u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lade servers </a:t>
            </a:r>
            <a:r>
              <a:rPr lang="en-U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a recent development in which multiple processor boards, I/O</a:t>
            </a:r>
            <a:r>
              <a:rPr lang="en-US" sz="24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boards, and networking boards are placed in the same chassis.</a:t>
            </a:r>
            <a:endParaRPr/>
          </a:p>
          <a:p>
            <a:pPr marL="12573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blade-processor board boots independently and runs its own operating system. </a:t>
            </a:r>
            <a:endParaRPr/>
          </a:p>
          <a:p>
            <a:pPr marL="12573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blade-server boards are multiprocessor as well, which blurs the lines between types of computers.</a:t>
            </a:r>
            <a:endParaRPr/>
          </a:p>
          <a:p>
            <a:pPr marL="12573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essence, these servers consist of multiple independent multiprocessor systems.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CE26BF8A-C96C-8678-36D0-44029C902D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166633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Clustered Systems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166633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03" name="Google Shape;203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1"/>
          <p:cNvSpPr txBox="1"/>
          <p:nvPr/>
        </p:nvSpPr>
        <p:spPr>
          <a:xfrm>
            <a:off x="166633" y="1417211"/>
            <a:ext cx="11720569" cy="49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multiprocessor systems, but multiple systems working together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sharing storage via a </a:t>
            </a: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storage-area network (SAN)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</a:t>
            </a: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high-availability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which survives failures</a:t>
            </a:r>
            <a:endParaRPr dirty="0"/>
          </a:p>
          <a:p>
            <a:pPr marL="1200150" marR="0" lvl="2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Asymmetric clustering</a:t>
            </a:r>
            <a:r>
              <a:rPr lang="en-US" sz="2000" b="0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one machine in hot-standby mode</a:t>
            </a:r>
            <a:endParaRPr dirty="0"/>
          </a:p>
          <a:p>
            <a:pPr marL="1200150" marR="0" lvl="2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Symmetric clustering</a:t>
            </a:r>
            <a:r>
              <a:rPr lang="en-US" sz="2000" b="0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multiple nodes running applications, monitoring each other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clusters are for </a:t>
            </a: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high-performance computing (HPC)</a:t>
            </a:r>
            <a:endParaRPr dirty="0"/>
          </a:p>
          <a:p>
            <a:pPr marL="1200150" marR="0" lvl="2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must be written to use </a:t>
            </a: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parallelization</a:t>
            </a:r>
            <a:endParaRPr dirty="0"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have</a:t>
            </a: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distributed lock manager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DLM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to avoid conflicting operations  (Ex: when multiple hosts access the same data on shared storage)</a:t>
            </a:r>
            <a:endParaRPr dirty="0"/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720C42AE-9E41-B842-9A73-A6711B058F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Clustered Systems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13" name="Google Shape;213;p1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12" descr="1.08.pdf"/>
          <p:cNvPicPr preferRelativeResize="0"/>
          <p:nvPr/>
        </p:nvPicPr>
        <p:blipFill rotWithShape="1">
          <a:blip r:embed="rId3">
            <a:alphaModFix/>
          </a:blip>
          <a:srcRect t="-3476" b="-3476"/>
          <a:stretch/>
        </p:blipFill>
        <p:spPr>
          <a:xfrm>
            <a:off x="1583418" y="1641513"/>
            <a:ext cx="6402387" cy="404423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1732939" y="5825035"/>
            <a:ext cx="61033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structure of a clustered system.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5744850" y="4942193"/>
            <a:ext cx="6103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SAN</a:t>
            </a:r>
            <a:r>
              <a:rPr lang="en-US" sz="1800" b="0" i="0" u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allow many systems to attach to a pool of storage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FCD3A4B2-F10A-3B10-9571-835B3A368A4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/>
          <p:nvPr/>
        </p:nvSpPr>
        <p:spPr>
          <a:xfrm>
            <a:off x="217609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Operating-System Structure - Multiprogramming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217609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25" name="Google Shape;225;p1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13"/>
          <p:cNvSpPr txBox="1"/>
          <p:nvPr/>
        </p:nvSpPr>
        <p:spPr>
          <a:xfrm>
            <a:off x="217609" y="1516485"/>
            <a:ext cx="9743979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Multiprogramming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Batch system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needed for efficiency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user cannot keep CPU and I/O devices busy at all times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Multiprogramming organizes jobs (code and data) so CPU always has one to execute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subset of total jobs in system is kept in memory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job selected and run via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job scheduling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it has to wait (for I/O for example), OS switches to another job</a:t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9821" y="2113779"/>
            <a:ext cx="2245714" cy="345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8">
            <a:extLst>
              <a:ext uri="{FF2B5EF4-FFF2-40B4-BE49-F238E27FC236}">
                <a16:creationId xmlns:a16="http://schemas.microsoft.com/office/drawing/2014/main" id="{9B971FF2-E82E-372D-7B62-8DDBDC0C243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Operating-System Structure - Multitasking</a:t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36" name="Google Shape;236;p1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14"/>
          <p:cNvSpPr txBox="1"/>
          <p:nvPr/>
        </p:nvSpPr>
        <p:spPr>
          <a:xfrm>
            <a:off x="130630" y="1516485"/>
            <a:ext cx="1039035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Timesharing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logical extension in which CPU switches jobs so frequently that users can interact with each job while it is running, creating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computing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Response time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 be &lt; 1 second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user has at least one program executing in memory 🢡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several jobs ready to run at the same time 🢡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CPU scheduling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processes don’t fit in memory,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swapping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moves them in and out to run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Virtual memory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execution of processes not completely in memory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AF315CE2-C143-D3EE-E6A6-C91BE8EACC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130629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Operating-System Operations</a:t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130629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46" name="Google Shape;246;p1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5"/>
          <p:cNvSpPr txBox="1"/>
          <p:nvPr/>
        </p:nvSpPr>
        <p:spPr>
          <a:xfrm>
            <a:off x="130629" y="1516485"/>
            <a:ext cx="10196712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Interrupt driven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(hardware and software)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interrupt by one of the devices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interrupt (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exception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trap):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error (e.g., division by zero)</a:t>
            </a:r>
            <a:endParaRPr sz="2400" b="1" i="0" u="none" strike="noStrike" cap="none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 for operating system service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process problems include infinite loop, processes modifying each other or the operating system</a:t>
            </a:r>
            <a:endParaRPr/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4728333F-47EF-4C71-C3C7-AE8E56D1537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/>
          <p:nvPr/>
        </p:nvSpPr>
        <p:spPr>
          <a:xfrm>
            <a:off x="302757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Dual-Mode and Multimode Operation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302757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56" name="Google Shape;256;p1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16"/>
          <p:cNvSpPr txBox="1"/>
          <p:nvPr/>
        </p:nvSpPr>
        <p:spPr>
          <a:xfrm>
            <a:off x="302757" y="1516485"/>
            <a:ext cx="11462488" cy="449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Dual-mode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 allows OS to protect itself and other system components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User mode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kernel mode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Mode bit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provided by hardware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ability to distinguish when system is running user code or kernel code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instructions designated as </a:t>
            </a: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privileged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only executable in kernel mode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call changes mode to kernel, return from call resets it to user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Increasingly CPUs support multi-mode operations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 </a:t>
            </a: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virtual machine manager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VMM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mode for guest </a:t>
            </a:r>
            <a:r>
              <a:rPr lang="en-US" sz="20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VMs</a:t>
            </a:r>
            <a:endParaRPr/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366527A4-2232-93BD-3062-FA6FB48B86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/>
          <p:nvPr/>
        </p:nvSpPr>
        <p:spPr>
          <a:xfrm>
            <a:off x="361369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Transition from user to kernel mode</a:t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361369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66" name="Google Shape;266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077" y="4183049"/>
            <a:ext cx="5909524" cy="182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/>
        </p:nvSpPr>
        <p:spPr>
          <a:xfrm>
            <a:off x="361369" y="1416939"/>
            <a:ext cx="9922941" cy="24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trap or interrupt occurs, hardware switches from user mode to kernel mode (changes the state of the mode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to 0).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When the request is fulfilled, the system always switches to user mode (by setting the mode bit to 1) before passing control to a user program.</a:t>
            </a:r>
            <a:endParaRPr sz="24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308C65C6-732A-F508-6F47-B14799B79BF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/>
          <p:nvPr/>
        </p:nvSpPr>
        <p:spPr>
          <a:xfrm>
            <a:off x="163286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163286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277" name="Google Shape;277;p1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18"/>
          <p:cNvSpPr txBox="1"/>
          <p:nvPr/>
        </p:nvSpPr>
        <p:spPr>
          <a:xfrm>
            <a:off x="163285" y="1416472"/>
            <a:ext cx="11939067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to prevent infinite loop / process hogging resources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is set to interrupt the computer after a specified period (fixed 1/60 sec or variable 1 msec to 1 sec)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variable timer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generally implemented by a fixed-rate clock and a counter.</a:t>
            </a: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Operating system sets the counter (privileged instruction)</a:t>
            </a: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time the clock ticks, the counter is decremented.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counter reaches zero, an interrupt occurs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can be used to prevent a user program from running too long (terminate the program)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0FE3BAA6-5683-9B6F-33CE-FD090795C7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9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19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sureshjamadagni@pes.edu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19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86" name="Google Shape;286;p19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Jamadagni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41AE205E-32F8-8558-BD8D-CD492B9BA3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0026" y="894173"/>
            <a:ext cx="2484977" cy="4212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Slides Credits for all the PPTs of this course 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/>
          <p:nvPr/>
        </p:nvSpPr>
        <p:spPr>
          <a:xfrm>
            <a:off x="253953" y="2251885"/>
            <a:ext cx="1069733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slides/diagrams in this course are an 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combination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enhancement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of material from the following resources and persons: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of Operating System Concepts, Abraham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Silberschatz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Peter Baer Galvin, Greg Gagne -  9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edition 2013 and some slides from 10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edition 2018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conceptual text and diagram from Operating Systems - Internals and Design Principles, William Stallings, 9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edition 2018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presentation transcripts from A. Frank – P. Weisberg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conceptual text from Operating Systems: Three Easy Pieces,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Remzi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Arpaci-Dusseau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Andrea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Arpaci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Dusseau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08" name="Google Shape;108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71B8FE0E-C3F4-90E4-13F7-5DB14D585A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Computer-System Architecture, </a:t>
            </a:r>
            <a:endParaRPr sz="3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OS Structure &amp; Operations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Jamadagni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19" name="Google Shape;119;p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1" name="Google Shape;121;p3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object 8">
            <a:extLst>
              <a:ext uri="{FF2B5EF4-FFF2-40B4-BE49-F238E27FC236}">
                <a16:creationId xmlns:a16="http://schemas.microsoft.com/office/drawing/2014/main" id="{62E87597-5336-A78A-40A1-2D64ACB7C4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Computer-System Architecture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30" name="Google Shape;130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4"/>
          <p:cNvSpPr txBox="1"/>
          <p:nvPr/>
        </p:nvSpPr>
        <p:spPr>
          <a:xfrm>
            <a:off x="128337" y="1408905"/>
            <a:ext cx="10801432" cy="528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systems use a single general-purpose processor</a:t>
            </a:r>
            <a:endParaRPr/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systems have other special-purpose processors as well.</a:t>
            </a:r>
            <a:endParaRPr/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 specific processors like disk, keyboard, graphic controller</a:t>
            </a:r>
            <a:endParaRPr/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Special-purpose processors run a limited number of instructions</a:t>
            </a:r>
            <a:endParaRPr/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Special-purpose processors are low-level components built into the hardware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Managed by OS. </a:t>
            </a:r>
            <a:endParaRPr/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monitors the status.</a:t>
            </a:r>
            <a:endParaRPr/>
          </a:p>
          <a:p>
            <a:pPr marL="342900" marR="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ample Disk controller microprocessor</a:t>
            </a:r>
            <a:endParaRPr/>
          </a:p>
          <a:p>
            <a:pPr marL="800100" marR="0" lvl="1" indent="-342900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sequence of requests from CPU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800100" marR="0" lvl="1" indent="-3429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Implements its own disk queue and scheduling algorithm</a:t>
            </a:r>
            <a:endParaRPr/>
          </a:p>
          <a:p>
            <a:pPr marL="800100" marR="0" lvl="1" indent="-3429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Relieves the main CPU of the overhead of disk scheduling. </a:t>
            </a:r>
            <a:endParaRPr/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99F4441C-CACE-F021-1166-DB9AB685CA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Computer-System Architecture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 txBox="1"/>
          <p:nvPr/>
        </p:nvSpPr>
        <p:spPr>
          <a:xfrm>
            <a:off x="128338" y="1516485"/>
            <a:ext cx="10112942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Multiprocessors</a:t>
            </a:r>
            <a:r>
              <a:rPr lang="en-US" sz="2400" b="0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growing in use and importance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parallel systems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tightly-coupled systems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 include: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Increased throughput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Economy of scale</a:t>
            </a:r>
            <a:endParaRPr/>
          </a:p>
          <a:p>
            <a:pPr marL="1200150" marR="0" lvl="2" indent="-34290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Increased reliability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graceful degradation or fault tolerance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60726DAE-4FF9-5E28-2055-132BEB984B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28338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Multiprocessors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28338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48" name="Google Shape;148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6"/>
          <p:cNvSpPr txBox="1"/>
          <p:nvPr/>
        </p:nvSpPr>
        <p:spPr>
          <a:xfrm>
            <a:off x="128338" y="1516485"/>
            <a:ext cx="10306580" cy="145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Two types of Multiprocessor Systems</a:t>
            </a:r>
            <a:r>
              <a:rPr lang="en-US" sz="2400" b="0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14400" marR="0" lvl="1" indent="-45720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Asymmetric Multiprocessing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each processor is assigned a specific task.</a:t>
            </a:r>
            <a:endParaRPr/>
          </a:p>
          <a:p>
            <a:pPr marL="914400" marR="0" lvl="1" indent="-45720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Symmetric Multiprocessing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each processor performs all tasks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5129" y="3233615"/>
            <a:ext cx="5666013" cy="31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8">
            <a:extLst>
              <a:ext uri="{FF2B5EF4-FFF2-40B4-BE49-F238E27FC236}">
                <a16:creationId xmlns:a16="http://schemas.microsoft.com/office/drawing/2014/main" id="{E3C2DF80-2DC2-6D4C-A64A-92150D87FED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Symmetric Multiprocessing Architecture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6137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58" name="Google Shape;158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302" y="2123266"/>
            <a:ext cx="5057680" cy="2423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361370" y="1627096"/>
            <a:ext cx="629761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SMP all processors are peers; no boss–worker relationship exists between processors.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processor has its own set of registers, as well as a private or local cache.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processors share physical memory.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15BE78E1-85AA-FA88-EAD1-5167613383D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225932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Multi-Core Design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22593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69" name="Google Shape;169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8"/>
          <p:cNvSpPr txBox="1"/>
          <p:nvPr/>
        </p:nvSpPr>
        <p:spPr>
          <a:xfrm>
            <a:off x="225932" y="1521805"/>
            <a:ext cx="6939318" cy="39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recent trend in CPU design is to include multiple computing cores on a single chip. Such multiprocessor systems are termed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 than multiple chips with single cores because on-chip communication is faster than between-chip communication.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chip with multiple cores uses significantly less power than multiple single-core chips.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102" y="2084633"/>
            <a:ext cx="4661513" cy="301610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225932" y="5819041"/>
            <a:ext cx="116015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to know the number of cores, cache details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$cat /proc/cpuinfo|more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442587" y="5250159"/>
            <a:ext cx="4683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dual-core design with two cores placed on the same chip</a:t>
            </a:r>
            <a:endParaRPr/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636074D0-5BA4-6DBE-1512-797642602F2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225932" y="6535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Multi-Core Design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22593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9"/>
          <p:cNvSpPr txBox="1"/>
          <p:nvPr/>
        </p:nvSpPr>
        <p:spPr>
          <a:xfrm>
            <a:off x="225932" y="1419163"/>
            <a:ext cx="675578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to know the number of cores, cache details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$more /proc/cpuinfo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037" y="2486342"/>
            <a:ext cx="3966210" cy="37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8">
            <a:extLst>
              <a:ext uri="{FF2B5EF4-FFF2-40B4-BE49-F238E27FC236}">
                <a16:creationId xmlns:a16="http://schemas.microsoft.com/office/drawing/2014/main" id="{F218C37B-3C50-DA94-9B45-2D8E8DAAF8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6912" y="181796"/>
            <a:ext cx="805541" cy="1064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Widescreen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Dr. Alpha Vijayan PESU-EC-CSE</cp:lastModifiedBy>
  <cp:revision>1</cp:revision>
  <dcterms:created xsi:type="dcterms:W3CDTF">2020-06-03T14:19:11Z</dcterms:created>
  <dcterms:modified xsi:type="dcterms:W3CDTF">2024-01-07T11:52:46Z</dcterms:modified>
</cp:coreProperties>
</file>