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embeddedFontLst>
    <p:embeddedFont>
      <p:font typeface="Tahoma"/>
      <p:regular r:id="rId61"/>
      <p:bold r:id="rId62"/>
    </p:embeddedFont>
    <p:embeddedFont>
      <p:font typeface="Noto Sans Symbols"/>
      <p:regular r:id="rId63"/>
      <p:bold r:id="rId64"/>
    </p:embeddedFont>
    <p:embeddedFont>
      <p:font typeface="Gill Sans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7" roundtripDataSignature="AMtx7mg2NeI/ws+oxFNIsiU5u4Biklm+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5.xml"/><Relationship Id="rId64" Type="http://schemas.openxmlformats.org/officeDocument/2006/relationships/font" Target="fonts/NotoSansSymbols-bold.fntdata"/><Relationship Id="rId63" Type="http://schemas.openxmlformats.org/officeDocument/2006/relationships/font" Target="fonts/NotoSansSymbols-regular.fntdata"/><Relationship Id="rId22" Type="http://schemas.openxmlformats.org/officeDocument/2006/relationships/slide" Target="slides/slide17.xml"/><Relationship Id="rId66" Type="http://schemas.openxmlformats.org/officeDocument/2006/relationships/font" Target="fonts/GillSans-bold.fntdata"/><Relationship Id="rId21" Type="http://schemas.openxmlformats.org/officeDocument/2006/relationships/slide" Target="slides/slide16.xml"/><Relationship Id="rId65" Type="http://schemas.openxmlformats.org/officeDocument/2006/relationships/font" Target="fonts/GillSans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2" name="Google Shape;572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0" name="Google Shape;590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0" name="Google Shape;640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3" name="Google Shape;703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9" name="Google Shape;719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8" name="Google Shape;728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7" name="Google Shape;737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6" name="Google Shape;746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8" name="Google Shape;758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1" name="Google Shape;77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1" name="Google Shape;1261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6" name="Google Shape;1346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3" name="Google Shape;1423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8" name="Google Shape;1508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9" name="Google Shape;1519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1" name="Google Shape;1611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8" name="Google Shape;1698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8" name="Google Shape;1708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6" name="Google Shape;1766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8" name="Google Shape;1778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7" name="Google Shape;1787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9" name="Google Shape;1849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9" name="Google Shape;1859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8" name="Google Shape;1868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7" name="Google Shape;1937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6" name="Google Shape;1966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1" name="Google Shape;1991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7" name="Google Shape;2007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6" name="Google Shape;2016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6" name="Google Shape;2096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3" name="Google Shape;2113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1" name="Google Shape;2141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0" name="Google Shape;2150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0" name="Google Shape;2160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0" name="Google Shape;2170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0" name="Google Shape;2180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0" name="Google Shape;2190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1" name="Google Shape;2201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0" name="Google Shape;2210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1" name="Google Shape;2221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2" name="Google Shape;2232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hyperlink" Target="https://youtu.be/JkEYOt08-rU" TargetMode="External"/><Relationship Id="rId5" Type="http://schemas.openxmlformats.org/officeDocument/2006/relationships/hyperlink" Target="https://youtu.be/rdVPflECed8" TargetMode="External"/><Relationship Id="rId6" Type="http://schemas.openxmlformats.org/officeDocument/2006/relationships/hyperlink" Target="http://www-net.cs.umass.edu/wireshark-labs/Wireshark_DNS_v7.0.pdf" TargetMode="External"/><Relationship Id="rId7" Type="http://schemas.openxmlformats.org/officeDocument/2006/relationships/image" Target="../media/image8.jpg"/><Relationship Id="rId8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11" Type="http://schemas.openxmlformats.org/officeDocument/2006/relationships/image" Target="../media/image23.png"/><Relationship Id="rId22" Type="http://schemas.openxmlformats.org/officeDocument/2006/relationships/image" Target="../media/image32.png"/><Relationship Id="rId10" Type="http://schemas.openxmlformats.org/officeDocument/2006/relationships/image" Target="../media/image20.png"/><Relationship Id="rId21" Type="http://schemas.openxmlformats.org/officeDocument/2006/relationships/image" Target="../media/image35.png"/><Relationship Id="rId13" Type="http://schemas.openxmlformats.org/officeDocument/2006/relationships/image" Target="../media/image29.png"/><Relationship Id="rId24" Type="http://schemas.openxmlformats.org/officeDocument/2006/relationships/image" Target="../media/image1.png"/><Relationship Id="rId12" Type="http://schemas.openxmlformats.org/officeDocument/2006/relationships/image" Target="../media/image22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5" Type="http://schemas.openxmlformats.org/officeDocument/2006/relationships/image" Target="../media/image27.png"/><Relationship Id="rId14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30.png"/><Relationship Id="rId5" Type="http://schemas.openxmlformats.org/officeDocument/2006/relationships/image" Target="../media/image13.png"/><Relationship Id="rId19" Type="http://schemas.openxmlformats.org/officeDocument/2006/relationships/image" Target="../media/image36.png"/><Relationship Id="rId6" Type="http://schemas.openxmlformats.org/officeDocument/2006/relationships/image" Target="../media/image15.png"/><Relationship Id="rId18" Type="http://schemas.openxmlformats.org/officeDocument/2006/relationships/image" Target="../media/image34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7.png"/><Relationship Id="rId7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.png"/><Relationship Id="rId5" Type="http://schemas.openxmlformats.org/officeDocument/2006/relationships/image" Target="../media/image4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Relationship Id="rId6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54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Relationship Id="rId4" Type="http://schemas.openxmlformats.org/officeDocument/2006/relationships/hyperlink" Target="https://www.bittorrent.com/btt/btt-docs/BitTorrent_(BTT)_White_Paper_v0.8.7_Feb_2019.pdf" TargetMode="External"/><Relationship Id="rId5" Type="http://schemas.openxmlformats.org/officeDocument/2006/relationships/hyperlink" Target="http://web.cs.ucla.edu/classes/cs217/05BitTorrent.pdf" TargetMode="External"/><Relationship Id="rId6" Type="http://schemas.openxmlformats.org/officeDocument/2006/relationships/hyperlink" Target="https://youtu.be/urzQeD7ftbI" TargetMode="External"/><Relationship Id="rId7" Type="http://schemas.openxmlformats.org/officeDocument/2006/relationships/image" Target="../media/image8.jpg"/><Relationship Id="rId8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jp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abc.example.com/" TargetMode="External"/><Relationship Id="rId4" Type="http://schemas.openxmlformats.org/officeDocument/2006/relationships/hyperlink" Target="http://www.example.com/" TargetMode="External"/><Relationship Id="rId5" Type="http://schemas.openxmlformats.org/officeDocument/2006/relationships/hyperlink" Target="http://www.abc.example.com/" TargetMode="External"/><Relationship Id="rId6" Type="http://schemas.openxmlformats.org/officeDocument/2006/relationships/hyperlink" Target="mailto:bob@example.com" TargetMode="External"/><Relationship Id="rId7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jpg"/><Relationship Id="rId4" Type="http://schemas.openxmlformats.org/officeDocument/2006/relationships/image" Target="../media/image52.jpg"/><Relationship Id="rId5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3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2708683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86" name="Google Shape;86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"/>
          <p:cNvCxnSpPr/>
          <p:nvPr/>
        </p:nvCxnSpPr>
        <p:spPr>
          <a:xfrm>
            <a:off x="4781916" y="339681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9" name="Google Shape;89;p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0" name="Google Shape;90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4781916" y="3642664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81916" y="4040269"/>
            <a:ext cx="65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250" y="1916625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6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6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Local DNS Name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2"/>
          <p:cNvSpPr txBox="1"/>
          <p:nvPr/>
        </p:nvSpPr>
        <p:spPr>
          <a:xfrm>
            <a:off x="142740" y="1557902"/>
            <a:ext cx="8149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strictly belong to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8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ISP (residential ISP, company, university) has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“default name server”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8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host makes DNS query, query is sent to its local DNS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local cache of recent name-to-address translation pairs (but may be out of date!)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as proxy, forwards query into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6" name="Google Shape;2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6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6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name resolution: iterated 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3"/>
          <p:cNvSpPr txBox="1"/>
          <p:nvPr/>
        </p:nvSpPr>
        <p:spPr>
          <a:xfrm>
            <a:off x="167369" y="1537827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3"/>
          <p:cNvSpPr/>
          <p:nvPr/>
        </p:nvSpPr>
        <p:spPr>
          <a:xfrm>
            <a:off x="167369" y="2996399"/>
            <a:ext cx="308857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Iterated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contacted server replies with name of server to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don’t know this name, but ask this server”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3"/>
          <p:cNvSpPr txBox="1"/>
          <p:nvPr/>
        </p:nvSpPr>
        <p:spPr>
          <a:xfrm>
            <a:off x="3256952" y="4021012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3"/>
          <p:cNvSpPr txBox="1"/>
          <p:nvPr/>
        </p:nvSpPr>
        <p:spPr>
          <a:xfrm>
            <a:off x="8485784" y="4410062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3"/>
          <p:cNvSpPr txBox="1"/>
          <p:nvPr/>
        </p:nvSpPr>
        <p:spPr>
          <a:xfrm>
            <a:off x="6476622" y="1494715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63"/>
          <p:cNvCxnSpPr/>
          <p:nvPr/>
        </p:nvCxnSpPr>
        <p:spPr>
          <a:xfrm>
            <a:off x="4792961" y="3448058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63"/>
          <p:cNvCxnSpPr/>
          <p:nvPr/>
        </p:nvCxnSpPr>
        <p:spPr>
          <a:xfrm flipH="1" rot="10800000">
            <a:off x="6272511" y="2177970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63"/>
          <p:cNvCxnSpPr/>
          <p:nvPr/>
        </p:nvCxnSpPr>
        <p:spPr>
          <a:xfrm flipH="1" rot="10800000">
            <a:off x="6558261" y="3340020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63"/>
          <p:cNvCxnSpPr/>
          <p:nvPr/>
        </p:nvCxnSpPr>
        <p:spPr>
          <a:xfrm rot="10800000">
            <a:off x="6558261" y="3511470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63"/>
          <p:cNvCxnSpPr/>
          <p:nvPr/>
        </p:nvCxnSpPr>
        <p:spPr>
          <a:xfrm flipH="1">
            <a:off x="6482061" y="2406570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63"/>
          <p:cNvCxnSpPr/>
          <p:nvPr/>
        </p:nvCxnSpPr>
        <p:spPr>
          <a:xfrm rot="10800000">
            <a:off x="4685237" y="3611980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5" name="Google Shape;235;p63"/>
          <p:cNvGrpSpPr/>
          <p:nvPr/>
        </p:nvGrpSpPr>
        <p:grpSpPr>
          <a:xfrm>
            <a:off x="5062837" y="4019476"/>
            <a:ext cx="1876425" cy="554038"/>
            <a:chOff x="2838" y="2132"/>
            <a:chExt cx="1182" cy="349"/>
          </a:xfrm>
        </p:grpSpPr>
        <p:sp>
          <p:nvSpPr>
            <p:cNvPr id="236" name="Google Shape;236;p63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3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63"/>
          <p:cNvSpPr txBox="1"/>
          <p:nvPr/>
        </p:nvSpPr>
        <p:spPr>
          <a:xfrm>
            <a:off x="5243225" y="305898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3"/>
          <p:cNvSpPr txBox="1"/>
          <p:nvPr/>
        </p:nvSpPr>
        <p:spPr>
          <a:xfrm>
            <a:off x="6412211" y="2395457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3"/>
          <p:cNvSpPr txBox="1"/>
          <p:nvPr/>
        </p:nvSpPr>
        <p:spPr>
          <a:xfrm>
            <a:off x="6850361" y="263358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3"/>
          <p:cNvSpPr txBox="1"/>
          <p:nvPr/>
        </p:nvSpPr>
        <p:spPr>
          <a:xfrm>
            <a:off x="7164686" y="3043157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3"/>
          <p:cNvSpPr txBox="1"/>
          <p:nvPr/>
        </p:nvSpPr>
        <p:spPr>
          <a:xfrm>
            <a:off x="7194849" y="353052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3"/>
          <p:cNvSpPr txBox="1"/>
          <p:nvPr/>
        </p:nvSpPr>
        <p:spPr>
          <a:xfrm>
            <a:off x="7791749" y="457033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3"/>
          <p:cNvSpPr txBox="1"/>
          <p:nvPr/>
        </p:nvSpPr>
        <p:spPr>
          <a:xfrm>
            <a:off x="7225011" y="5386307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3"/>
          <p:cNvSpPr txBox="1"/>
          <p:nvPr/>
        </p:nvSpPr>
        <p:spPr>
          <a:xfrm>
            <a:off x="7164686" y="460049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3"/>
          <p:cNvSpPr txBox="1"/>
          <p:nvPr/>
        </p:nvSpPr>
        <p:spPr>
          <a:xfrm>
            <a:off x="5243748" y="3642779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63"/>
          <p:cNvCxnSpPr/>
          <p:nvPr/>
        </p:nvCxnSpPr>
        <p:spPr>
          <a:xfrm>
            <a:off x="6491586" y="3671807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63"/>
          <p:cNvCxnSpPr/>
          <p:nvPr/>
        </p:nvCxnSpPr>
        <p:spPr>
          <a:xfrm rot="10800000">
            <a:off x="6451899" y="3797220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p63"/>
          <p:cNvSpPr txBox="1"/>
          <p:nvPr/>
        </p:nvSpPr>
        <p:spPr>
          <a:xfrm>
            <a:off x="7278309" y="278076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63"/>
          <p:cNvGrpSpPr/>
          <p:nvPr/>
        </p:nvGrpSpPr>
        <p:grpSpPr>
          <a:xfrm flipH="1">
            <a:off x="8963523" y="4791942"/>
            <a:ext cx="787391" cy="614055"/>
            <a:chOff x="-44" y="1473"/>
            <a:chExt cx="981" cy="1105"/>
          </a:xfrm>
        </p:grpSpPr>
        <p:pic>
          <p:nvPicPr>
            <p:cNvPr descr="desktop_computer_stylized_medium" id="251" name="Google Shape;251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63"/>
          <p:cNvGrpSpPr/>
          <p:nvPr/>
        </p:nvGrpSpPr>
        <p:grpSpPr>
          <a:xfrm>
            <a:off x="3787143" y="3225362"/>
            <a:ext cx="883580" cy="766310"/>
            <a:chOff x="-44" y="1473"/>
            <a:chExt cx="981" cy="1105"/>
          </a:xfrm>
        </p:grpSpPr>
        <p:pic>
          <p:nvPicPr>
            <p:cNvPr descr="desktop_computer_stylized_medium" id="254" name="Google Shape;254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63"/>
          <p:cNvGrpSpPr/>
          <p:nvPr/>
        </p:nvGrpSpPr>
        <p:grpSpPr>
          <a:xfrm>
            <a:off x="8098136" y="4700507"/>
            <a:ext cx="390525" cy="641350"/>
            <a:chOff x="4140" y="429"/>
            <a:chExt cx="1425" cy="2396"/>
          </a:xfrm>
        </p:grpSpPr>
        <p:sp>
          <p:nvSpPr>
            <p:cNvPr id="257" name="Google Shape;257;p6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" name="Google Shape;262;p6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63" name="Google Shape;263;p6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6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" name="Google Shape;266;p6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267" name="Google Shape;267;p6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" name="Google Shape;269;p6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1" name="Google Shape;271;p6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272" name="Google Shape;272;p6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4" name="Google Shape;274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oogle Shape;275;p6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276" name="Google Shape;276;p6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8" name="Google Shape;278;p6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63"/>
          <p:cNvGrpSpPr/>
          <p:nvPr/>
        </p:nvGrpSpPr>
        <p:grpSpPr>
          <a:xfrm>
            <a:off x="6094711" y="3187620"/>
            <a:ext cx="390525" cy="641350"/>
            <a:chOff x="4140" y="429"/>
            <a:chExt cx="1425" cy="2396"/>
          </a:xfrm>
        </p:grpSpPr>
        <p:sp>
          <p:nvSpPr>
            <p:cNvPr id="290" name="Google Shape;290;p6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" name="Google Shape;295;p6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296" name="Google Shape;296;p6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6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6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00" name="Google Shape;300;p6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" name="Google Shape;302;p6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6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05" name="Google Shape;305;p6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6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09" name="Google Shape;309;p6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6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63"/>
          <p:cNvGrpSpPr/>
          <p:nvPr/>
        </p:nvGrpSpPr>
        <p:grpSpPr>
          <a:xfrm>
            <a:off x="7248824" y="1925557"/>
            <a:ext cx="390525" cy="641350"/>
            <a:chOff x="4140" y="429"/>
            <a:chExt cx="1425" cy="2396"/>
          </a:xfrm>
        </p:grpSpPr>
        <p:sp>
          <p:nvSpPr>
            <p:cNvPr id="323" name="Google Shape;323;p6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6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329" name="Google Shape;329;p6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" name="Google Shape;331;p6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" name="Google Shape;332;p6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33" name="Google Shape;333;p6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" name="Google Shape;335;p6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6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38" name="Google Shape;338;p6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" name="Google Shape;341;p6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42" name="Google Shape;342;p6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4" name="Google Shape;344;p6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63"/>
          <p:cNvGrpSpPr/>
          <p:nvPr/>
        </p:nvGrpSpPr>
        <p:grpSpPr>
          <a:xfrm>
            <a:off x="8064799" y="3178095"/>
            <a:ext cx="390525" cy="641350"/>
            <a:chOff x="4140" y="429"/>
            <a:chExt cx="1425" cy="2396"/>
          </a:xfrm>
        </p:grpSpPr>
        <p:sp>
          <p:nvSpPr>
            <p:cNvPr id="356" name="Google Shape;356;p6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6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362" name="Google Shape;362;p6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4" name="Google Shape;364;p6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6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366" name="Google Shape;366;p6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6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" name="Google Shape;370;p6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371" name="Google Shape;371;p6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3" name="Google Shape;373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6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375" name="Google Shape;375;p6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6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6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8" name="Google Shape;38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6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6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name resolution: recursive 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4"/>
          <p:cNvSpPr txBox="1"/>
          <p:nvPr/>
        </p:nvSpPr>
        <p:spPr>
          <a:xfrm>
            <a:off x="3011148" y="4034263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4"/>
          <p:cNvSpPr txBox="1"/>
          <p:nvPr/>
        </p:nvSpPr>
        <p:spPr>
          <a:xfrm>
            <a:off x="8472155" y="439367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4"/>
          <p:cNvSpPr txBox="1"/>
          <p:nvPr/>
        </p:nvSpPr>
        <p:spPr>
          <a:xfrm>
            <a:off x="6211582" y="1507966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64"/>
          <p:cNvCxnSpPr/>
          <p:nvPr/>
        </p:nvCxnSpPr>
        <p:spPr>
          <a:xfrm>
            <a:off x="4527921" y="3461309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0" name="Google Shape;400;p64"/>
          <p:cNvCxnSpPr/>
          <p:nvPr/>
        </p:nvCxnSpPr>
        <p:spPr>
          <a:xfrm flipH="1" rot="10800000">
            <a:off x="6007471" y="2191221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64"/>
          <p:cNvCxnSpPr/>
          <p:nvPr/>
        </p:nvCxnSpPr>
        <p:spPr>
          <a:xfrm>
            <a:off x="8095056" y="3945726"/>
            <a:ext cx="2427" cy="70231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64"/>
          <p:cNvCxnSpPr/>
          <p:nvPr/>
        </p:nvCxnSpPr>
        <p:spPr>
          <a:xfrm rot="10800000">
            <a:off x="7914695" y="3932538"/>
            <a:ext cx="2427" cy="73491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64"/>
          <p:cNvCxnSpPr/>
          <p:nvPr/>
        </p:nvCxnSpPr>
        <p:spPr>
          <a:xfrm>
            <a:off x="7461375" y="2261259"/>
            <a:ext cx="405154" cy="84121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64"/>
          <p:cNvCxnSpPr/>
          <p:nvPr/>
        </p:nvCxnSpPr>
        <p:spPr>
          <a:xfrm rot="10800000">
            <a:off x="4420197" y="3625231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5" name="Google Shape;405;p64"/>
          <p:cNvGrpSpPr/>
          <p:nvPr/>
        </p:nvGrpSpPr>
        <p:grpSpPr>
          <a:xfrm>
            <a:off x="4797797" y="4032727"/>
            <a:ext cx="1876425" cy="554038"/>
            <a:chOff x="2838" y="2132"/>
            <a:chExt cx="1182" cy="349"/>
          </a:xfrm>
        </p:grpSpPr>
        <p:sp>
          <p:nvSpPr>
            <p:cNvPr id="406" name="Google Shape;406;p64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4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64"/>
          <p:cNvSpPr txBox="1"/>
          <p:nvPr/>
        </p:nvSpPr>
        <p:spPr>
          <a:xfrm>
            <a:off x="4978185" y="307223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4"/>
          <p:cNvSpPr txBox="1"/>
          <p:nvPr/>
        </p:nvSpPr>
        <p:spPr>
          <a:xfrm>
            <a:off x="6147171" y="240870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4"/>
          <p:cNvSpPr txBox="1"/>
          <p:nvPr/>
        </p:nvSpPr>
        <p:spPr>
          <a:xfrm>
            <a:off x="7208959" y="2316230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4"/>
          <p:cNvSpPr txBox="1"/>
          <p:nvPr/>
        </p:nvSpPr>
        <p:spPr>
          <a:xfrm>
            <a:off x="8104505" y="410255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4"/>
          <p:cNvSpPr txBox="1"/>
          <p:nvPr/>
        </p:nvSpPr>
        <p:spPr>
          <a:xfrm>
            <a:off x="7553821" y="415416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7337928" y="287078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4"/>
          <p:cNvSpPr txBox="1"/>
          <p:nvPr/>
        </p:nvSpPr>
        <p:spPr>
          <a:xfrm>
            <a:off x="6959971" y="5399558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4"/>
          <p:cNvSpPr txBox="1"/>
          <p:nvPr/>
        </p:nvSpPr>
        <p:spPr>
          <a:xfrm>
            <a:off x="6545721" y="281219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4"/>
          <p:cNvSpPr txBox="1"/>
          <p:nvPr/>
        </p:nvSpPr>
        <p:spPr>
          <a:xfrm>
            <a:off x="4978708" y="365603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64"/>
          <p:cNvCxnSpPr/>
          <p:nvPr/>
        </p:nvCxnSpPr>
        <p:spPr>
          <a:xfrm rot="10800000">
            <a:off x="7404769" y="2613082"/>
            <a:ext cx="344289" cy="645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" name="Google Shape;418;p64"/>
          <p:cNvCxnSpPr/>
          <p:nvPr/>
        </p:nvCxnSpPr>
        <p:spPr>
          <a:xfrm flipH="1">
            <a:off x="6215262" y="2461042"/>
            <a:ext cx="710991" cy="774754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" name="Google Shape;419;p64"/>
          <p:cNvSpPr txBox="1"/>
          <p:nvPr/>
        </p:nvSpPr>
        <p:spPr>
          <a:xfrm>
            <a:off x="8085498" y="3157085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64"/>
          <p:cNvGrpSpPr/>
          <p:nvPr/>
        </p:nvGrpSpPr>
        <p:grpSpPr>
          <a:xfrm flipH="1">
            <a:off x="8949894" y="4775555"/>
            <a:ext cx="787391" cy="614055"/>
            <a:chOff x="-44" y="1473"/>
            <a:chExt cx="981" cy="1105"/>
          </a:xfrm>
        </p:grpSpPr>
        <p:pic>
          <p:nvPicPr>
            <p:cNvPr descr="desktop_computer_stylized_medium" id="421" name="Google Shape;42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64"/>
          <p:cNvGrpSpPr/>
          <p:nvPr/>
        </p:nvGrpSpPr>
        <p:grpSpPr>
          <a:xfrm>
            <a:off x="3522103" y="3238613"/>
            <a:ext cx="883580" cy="766310"/>
            <a:chOff x="-44" y="1473"/>
            <a:chExt cx="981" cy="1105"/>
          </a:xfrm>
        </p:grpSpPr>
        <p:pic>
          <p:nvPicPr>
            <p:cNvPr descr="desktop_computer_stylized_medium" id="424" name="Google Shape;424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6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64"/>
          <p:cNvGrpSpPr/>
          <p:nvPr/>
        </p:nvGrpSpPr>
        <p:grpSpPr>
          <a:xfrm>
            <a:off x="7833096" y="4713758"/>
            <a:ext cx="390525" cy="641350"/>
            <a:chOff x="4140" y="429"/>
            <a:chExt cx="1425" cy="2396"/>
          </a:xfrm>
        </p:grpSpPr>
        <p:sp>
          <p:nvSpPr>
            <p:cNvPr id="427" name="Google Shape;427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" name="Google Shape;432;p6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33" name="Google Shape;433;p6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4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5" name="Google Shape;435;p6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6" name="Google Shape;436;p6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37" name="Google Shape;437;p6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9" name="Google Shape;439;p6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" name="Google Shape;441;p6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42" name="Google Shape;442;p6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4" name="Google Shape;444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" name="Google Shape;445;p6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46" name="Google Shape;446;p6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4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8" name="Google Shape;448;p6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64"/>
          <p:cNvGrpSpPr/>
          <p:nvPr/>
        </p:nvGrpSpPr>
        <p:grpSpPr>
          <a:xfrm>
            <a:off x="5829671" y="3200871"/>
            <a:ext cx="390525" cy="641350"/>
            <a:chOff x="4140" y="429"/>
            <a:chExt cx="1425" cy="2396"/>
          </a:xfrm>
        </p:grpSpPr>
        <p:sp>
          <p:nvSpPr>
            <p:cNvPr id="460" name="Google Shape;460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" name="Google Shape;465;p6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66" name="Google Shape;466;p6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4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p6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6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70" name="Google Shape;470;p6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6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2" name="Google Shape;472;p6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4" name="Google Shape;474;p6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75" name="Google Shape;475;p6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oogle Shape;478;p6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79" name="Google Shape;479;p6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4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6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64"/>
          <p:cNvGrpSpPr/>
          <p:nvPr/>
        </p:nvGrpSpPr>
        <p:grpSpPr>
          <a:xfrm>
            <a:off x="6983784" y="1938808"/>
            <a:ext cx="390525" cy="641350"/>
            <a:chOff x="4140" y="429"/>
            <a:chExt cx="1425" cy="2396"/>
          </a:xfrm>
        </p:grpSpPr>
        <p:sp>
          <p:nvSpPr>
            <p:cNvPr id="493" name="Google Shape;493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p6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99" name="Google Shape;499;p6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4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6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" name="Google Shape;502;p6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503" name="Google Shape;503;p6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5" name="Google Shape;505;p6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507;p6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508" name="Google Shape;508;p6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0" name="Google Shape;510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1" name="Google Shape;511;p6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512" name="Google Shape;512;p6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4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4" name="Google Shape;514;p6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64"/>
          <p:cNvGrpSpPr/>
          <p:nvPr/>
        </p:nvGrpSpPr>
        <p:grpSpPr>
          <a:xfrm>
            <a:off x="7799759" y="3191346"/>
            <a:ext cx="390525" cy="641350"/>
            <a:chOff x="4140" y="429"/>
            <a:chExt cx="1425" cy="2396"/>
          </a:xfrm>
        </p:grpSpPr>
        <p:sp>
          <p:nvSpPr>
            <p:cNvPr id="526" name="Google Shape;526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4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4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64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532" name="Google Shape;532;p64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64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64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5" name="Google Shape;535;p64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536" name="Google Shape;536;p64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4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8" name="Google Shape;538;p64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4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0" name="Google Shape;540;p64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541" name="Google Shape;541;p64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4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3" name="Google Shape;543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4" name="Google Shape;544;p64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545" name="Google Shape;545;p64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64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" name="Google Shape;547;p64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4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4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4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4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4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4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4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64"/>
          <p:cNvSpPr/>
          <p:nvPr/>
        </p:nvSpPr>
        <p:spPr>
          <a:xfrm>
            <a:off x="205172" y="2976184"/>
            <a:ext cx="2733243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Recursive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 burden of name resolution on contacted name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heavy load at upper levels of hierarchy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4"/>
          <p:cNvSpPr txBox="1"/>
          <p:nvPr/>
        </p:nvSpPr>
        <p:spPr>
          <a:xfrm>
            <a:off x="127615" y="1630589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Google Shape;565;p6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p6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Caching and Updating DNS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5"/>
          <p:cNvSpPr txBox="1"/>
          <p:nvPr/>
        </p:nvSpPr>
        <p:spPr>
          <a:xfrm>
            <a:off x="197578" y="1446555"/>
            <a:ext cx="8787395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a host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apricot.nyu.edu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dns.nyu.edu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IP address for the hostname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cnn.com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After an hour later, another NYU host, say,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kiwi.nyu.edu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also queries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dns.nyu.edu.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(any) name server learns mapping, it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caches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entries timeout (disappear) after some time (TTL)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TLD servers typically cached in local name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root name servers not often visited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entries may be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out-of-date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best-effort name-to-address translation!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name host changes IP address, may not be known Internet-wide until all TTLs expire!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update/notify mechanisms proposed IETF standard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 2136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Google Shape;574;p6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p6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6"/>
          <p:cNvSpPr txBox="1"/>
          <p:nvPr/>
        </p:nvSpPr>
        <p:spPr>
          <a:xfrm>
            <a:off x="102086" y="1548298"/>
            <a:ext cx="8189658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DNS: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distributed database storing resource records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(RR)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6"/>
          <p:cNvSpPr txBox="1"/>
          <p:nvPr/>
        </p:nvSpPr>
        <p:spPr>
          <a:xfrm>
            <a:off x="232398" y="4796136"/>
            <a:ext cx="4547961" cy="161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3460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domain (e.g., foo.com)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3460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hostname of authoritative name server for this domain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6"/>
          <p:cNvSpPr txBox="1"/>
          <p:nvPr/>
        </p:nvSpPr>
        <p:spPr>
          <a:xfrm>
            <a:off x="699957" y="2076582"/>
            <a:ext cx="63325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 format: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name, value, type, ttl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66"/>
          <p:cNvSpPr/>
          <p:nvPr/>
        </p:nvSpPr>
        <p:spPr>
          <a:xfrm>
            <a:off x="219249" y="2811948"/>
            <a:ext cx="381000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hostname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66"/>
          <p:cNvSpPr/>
          <p:nvPr/>
        </p:nvSpPr>
        <p:spPr>
          <a:xfrm>
            <a:off x="4780359" y="2679428"/>
            <a:ext cx="562259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type=CNAME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alias name for some “canonical” (the real)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16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www.ibm.com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really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servereast.backup2.ibm.com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canonical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66"/>
          <p:cNvSpPr/>
          <p:nvPr/>
        </p:nvSpPr>
        <p:spPr>
          <a:xfrm>
            <a:off x="4780359" y="4977158"/>
            <a:ext cx="5396662" cy="130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type=MX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canonical name of a mailserver associated with alias hostname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6"/>
          <p:cNvSpPr/>
          <p:nvPr/>
        </p:nvSpPr>
        <p:spPr>
          <a:xfrm>
            <a:off x="283065" y="4017617"/>
            <a:ext cx="3673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relayl.bar.foo.com, 145.37.93.126, A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66"/>
          <p:cNvSpPr/>
          <p:nvPr/>
        </p:nvSpPr>
        <p:spPr>
          <a:xfrm>
            <a:off x="525632" y="6228211"/>
            <a:ext cx="2666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foo.com, dns.foo.com, NS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6"/>
          <p:cNvSpPr/>
          <p:nvPr/>
        </p:nvSpPr>
        <p:spPr>
          <a:xfrm>
            <a:off x="5295155" y="4426804"/>
            <a:ext cx="4951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ibm.com, servereast.backup2.ibm.com, CNAME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66"/>
          <p:cNvSpPr/>
          <p:nvPr/>
        </p:nvSpPr>
        <p:spPr>
          <a:xfrm>
            <a:off x="5515379" y="6102180"/>
            <a:ext cx="4887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example.com, mail.example.com, MX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7" name="Google Shape;58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2" name="Google Shape;592;p6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6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Protocol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7"/>
          <p:cNvSpPr txBox="1"/>
          <p:nvPr/>
        </p:nvSpPr>
        <p:spPr>
          <a:xfrm>
            <a:off x="3948" y="1440298"/>
            <a:ext cx="8822001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reply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messages, both have same 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format:</a:t>
            </a:r>
            <a:endParaRPr b="0" i="0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67"/>
          <p:cNvSpPr/>
          <p:nvPr/>
        </p:nvSpPr>
        <p:spPr>
          <a:xfrm>
            <a:off x="241696" y="2474476"/>
            <a:ext cx="4688114" cy="383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header: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identification: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 bit # for query, reply to query uses same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flags: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1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or reply (1-bit)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1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desired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1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recursion 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8" lvl="1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reply is authoritative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67"/>
          <p:cNvGrpSpPr/>
          <p:nvPr/>
        </p:nvGrpSpPr>
        <p:grpSpPr>
          <a:xfrm>
            <a:off x="5106021" y="2337951"/>
            <a:ext cx="3725863" cy="4184650"/>
            <a:chOff x="2672" y="1396"/>
            <a:chExt cx="2347" cy="2636"/>
          </a:xfrm>
        </p:grpSpPr>
        <p:sp>
          <p:nvSpPr>
            <p:cNvPr id="598" name="Google Shape;598;p67"/>
            <p:cNvSpPr/>
            <p:nvPr/>
          </p:nvSpPr>
          <p:spPr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7"/>
            <p:cNvSpPr/>
            <p:nvPr/>
          </p:nvSpPr>
          <p:spPr>
            <a:xfrm>
              <a:off x="2688" y="1447"/>
              <a:ext cx="2277" cy="258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0" name="Google Shape;600;p67"/>
            <p:cNvCxnSpPr/>
            <p:nvPr/>
          </p:nvCxnSpPr>
          <p:spPr>
            <a:xfrm>
              <a:off x="2681" y="3606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p67"/>
            <p:cNvCxnSpPr/>
            <p:nvPr/>
          </p:nvCxnSpPr>
          <p:spPr>
            <a:xfrm>
              <a:off x="2688" y="3174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p67"/>
            <p:cNvCxnSpPr/>
            <p:nvPr/>
          </p:nvCxnSpPr>
          <p:spPr>
            <a:xfrm>
              <a:off x="2681" y="2742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67"/>
            <p:cNvCxnSpPr/>
            <p:nvPr/>
          </p:nvCxnSpPr>
          <p:spPr>
            <a:xfrm>
              <a:off x="2681" y="2317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67"/>
            <p:cNvCxnSpPr/>
            <p:nvPr/>
          </p:nvCxnSpPr>
          <p:spPr>
            <a:xfrm>
              <a:off x="2680" y="2029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67"/>
            <p:cNvCxnSpPr/>
            <p:nvPr/>
          </p:nvCxnSpPr>
          <p:spPr>
            <a:xfrm>
              <a:off x="2672" y="1745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67"/>
            <p:cNvCxnSpPr/>
            <p:nvPr/>
          </p:nvCxnSpPr>
          <p:spPr>
            <a:xfrm>
              <a:off x="3826" y="1454"/>
              <a:ext cx="2" cy="85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7" name="Google Shape;607;p67"/>
            <p:cNvSpPr txBox="1"/>
            <p:nvPr/>
          </p:nvSpPr>
          <p:spPr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7"/>
            <p:cNvSpPr txBox="1"/>
            <p:nvPr/>
          </p:nvSpPr>
          <p:spPr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7"/>
            <p:cNvSpPr txBox="1"/>
            <p:nvPr/>
          </p:nvSpPr>
          <p:spPr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questions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7"/>
            <p:cNvSpPr txBox="1"/>
            <p:nvPr/>
          </p:nvSpPr>
          <p:spPr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questions (variable # of questions)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7"/>
            <p:cNvSpPr txBox="1"/>
            <p:nvPr/>
          </p:nvSpPr>
          <p:spPr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additional RRs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7"/>
            <p:cNvSpPr txBox="1"/>
            <p:nvPr/>
          </p:nvSpPr>
          <p:spPr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authority RRs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7"/>
            <p:cNvSpPr txBox="1"/>
            <p:nvPr/>
          </p:nvSpPr>
          <p:spPr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answer RRs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7"/>
            <p:cNvSpPr txBox="1"/>
            <p:nvPr/>
          </p:nvSpPr>
          <p:spPr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answers (variable # of RRs)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7"/>
            <p:cNvSpPr txBox="1"/>
            <p:nvPr/>
          </p:nvSpPr>
          <p:spPr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authority (variable # of RRs)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7"/>
            <p:cNvSpPr txBox="1"/>
            <p:nvPr/>
          </p:nvSpPr>
          <p:spPr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additional info (variable # of RRs)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7" name="Google Shape;617;p67"/>
          <p:cNvCxnSpPr/>
          <p:nvPr/>
        </p:nvCxnSpPr>
        <p:spPr>
          <a:xfrm flipH="1" rot="10800000">
            <a:off x="2544481" y="2690376"/>
            <a:ext cx="2902854" cy="295274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67"/>
          <p:cNvCxnSpPr/>
          <p:nvPr/>
        </p:nvCxnSpPr>
        <p:spPr>
          <a:xfrm flipH="1" rot="10800000">
            <a:off x="1186484" y="2669739"/>
            <a:ext cx="6383337" cy="1208088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19" name="Google Shape;619;p67"/>
          <p:cNvGrpSpPr/>
          <p:nvPr/>
        </p:nvGrpSpPr>
        <p:grpSpPr>
          <a:xfrm>
            <a:off x="5136184" y="2017276"/>
            <a:ext cx="1747837" cy="274638"/>
            <a:chOff x="2691" y="1194"/>
            <a:chExt cx="1101" cy="173"/>
          </a:xfrm>
        </p:grpSpPr>
        <p:sp>
          <p:nvSpPr>
            <p:cNvPr id="620" name="Google Shape;620;p67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1" name="Google Shape;621;p67"/>
            <p:cNvCxnSpPr/>
            <p:nvPr/>
          </p:nvCxnSpPr>
          <p:spPr>
            <a:xfrm>
              <a:off x="3465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22" name="Google Shape;622;p67"/>
            <p:cNvCxnSpPr/>
            <p:nvPr/>
          </p:nvCxnSpPr>
          <p:spPr>
            <a:xfrm rot="10800000">
              <a:off x="2691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23" name="Google Shape;623;p67"/>
          <p:cNvGrpSpPr/>
          <p:nvPr/>
        </p:nvGrpSpPr>
        <p:grpSpPr>
          <a:xfrm>
            <a:off x="6911009" y="2017276"/>
            <a:ext cx="1747837" cy="274638"/>
            <a:chOff x="2691" y="1194"/>
            <a:chExt cx="1101" cy="173"/>
          </a:xfrm>
        </p:grpSpPr>
        <p:sp>
          <p:nvSpPr>
            <p:cNvPr id="624" name="Google Shape;624;p67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5" name="Google Shape;625;p67"/>
            <p:cNvCxnSpPr/>
            <p:nvPr/>
          </p:nvCxnSpPr>
          <p:spPr>
            <a:xfrm>
              <a:off x="3465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26" name="Google Shape;626;p67"/>
            <p:cNvCxnSpPr/>
            <p:nvPr/>
          </p:nvCxnSpPr>
          <p:spPr>
            <a:xfrm rot="10800000">
              <a:off x="2691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27" name="Google Shape;627;p67"/>
          <p:cNvSpPr/>
          <p:nvPr/>
        </p:nvSpPr>
        <p:spPr>
          <a:xfrm>
            <a:off x="8990633" y="2418914"/>
            <a:ext cx="656885" cy="132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67"/>
          <p:cNvSpPr txBox="1"/>
          <p:nvPr/>
        </p:nvSpPr>
        <p:spPr>
          <a:xfrm>
            <a:off x="9806267" y="2914769"/>
            <a:ext cx="10737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7"/>
          <p:cNvSpPr/>
          <p:nvPr/>
        </p:nvSpPr>
        <p:spPr>
          <a:xfrm>
            <a:off x="8990633" y="3877827"/>
            <a:ext cx="333376" cy="555625"/>
          </a:xfrm>
          <a:prstGeom prst="rightBrace">
            <a:avLst>
              <a:gd fmla="val 8333" name="adj1"/>
              <a:gd fmla="val 5944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7"/>
          <p:cNvSpPr/>
          <p:nvPr/>
        </p:nvSpPr>
        <p:spPr>
          <a:xfrm>
            <a:off x="8984007" y="5912036"/>
            <a:ext cx="333376" cy="555625"/>
          </a:xfrm>
          <a:prstGeom prst="rightBrace">
            <a:avLst>
              <a:gd fmla="val 8333" name="adj1"/>
              <a:gd fmla="val 5944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7"/>
          <p:cNvSpPr/>
          <p:nvPr/>
        </p:nvSpPr>
        <p:spPr>
          <a:xfrm>
            <a:off x="8997260" y="5222924"/>
            <a:ext cx="333376" cy="555625"/>
          </a:xfrm>
          <a:prstGeom prst="rightBrace">
            <a:avLst>
              <a:gd fmla="val 8333" name="adj1"/>
              <a:gd fmla="val 5944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67"/>
          <p:cNvSpPr/>
          <p:nvPr/>
        </p:nvSpPr>
        <p:spPr>
          <a:xfrm>
            <a:off x="8997258" y="4560317"/>
            <a:ext cx="333376" cy="555625"/>
          </a:xfrm>
          <a:prstGeom prst="rightBrace">
            <a:avLst>
              <a:gd fmla="val 8333" name="adj1"/>
              <a:gd fmla="val 5944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7"/>
          <p:cNvSpPr txBox="1"/>
          <p:nvPr/>
        </p:nvSpPr>
        <p:spPr>
          <a:xfrm>
            <a:off x="9491417" y="3899271"/>
            <a:ext cx="2336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Name, type fields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67"/>
          <p:cNvSpPr txBox="1"/>
          <p:nvPr/>
        </p:nvSpPr>
        <p:spPr>
          <a:xfrm>
            <a:off x="9462950" y="4664093"/>
            <a:ext cx="2723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RRs in response to query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9428608" y="5222924"/>
            <a:ext cx="25216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authoritative servers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7"/>
          <p:cNvSpPr txBox="1"/>
          <p:nvPr/>
        </p:nvSpPr>
        <p:spPr>
          <a:xfrm>
            <a:off x="9428608" y="5920176"/>
            <a:ext cx="24092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“helpful”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 that may be used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Google Shape;642;p6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3" name="Google Shape;643;p6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8"/>
          <p:cNvSpPr txBox="1"/>
          <p:nvPr/>
        </p:nvSpPr>
        <p:spPr>
          <a:xfrm>
            <a:off x="83454" y="1510825"/>
            <a:ext cx="9025758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reply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messages, both have same 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format:</a:t>
            </a:r>
            <a:endParaRPr b="0" i="0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p68"/>
          <p:cNvGrpSpPr/>
          <p:nvPr/>
        </p:nvGrpSpPr>
        <p:grpSpPr>
          <a:xfrm>
            <a:off x="5437324" y="2377707"/>
            <a:ext cx="3725863" cy="4184650"/>
            <a:chOff x="2672" y="1396"/>
            <a:chExt cx="2347" cy="2636"/>
          </a:xfrm>
        </p:grpSpPr>
        <p:sp>
          <p:nvSpPr>
            <p:cNvPr id="646" name="Google Shape;646;p68"/>
            <p:cNvSpPr/>
            <p:nvPr/>
          </p:nvSpPr>
          <p:spPr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8"/>
            <p:cNvSpPr/>
            <p:nvPr/>
          </p:nvSpPr>
          <p:spPr>
            <a:xfrm>
              <a:off x="2688" y="1447"/>
              <a:ext cx="2277" cy="258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8" name="Google Shape;648;p68"/>
            <p:cNvCxnSpPr/>
            <p:nvPr/>
          </p:nvCxnSpPr>
          <p:spPr>
            <a:xfrm>
              <a:off x="2681" y="3606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9" name="Google Shape;649;p68"/>
            <p:cNvCxnSpPr/>
            <p:nvPr/>
          </p:nvCxnSpPr>
          <p:spPr>
            <a:xfrm>
              <a:off x="2688" y="3174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0" name="Google Shape;650;p68"/>
            <p:cNvCxnSpPr/>
            <p:nvPr/>
          </p:nvCxnSpPr>
          <p:spPr>
            <a:xfrm>
              <a:off x="2681" y="2742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1" name="Google Shape;651;p68"/>
            <p:cNvCxnSpPr/>
            <p:nvPr/>
          </p:nvCxnSpPr>
          <p:spPr>
            <a:xfrm>
              <a:off x="2681" y="2317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2" name="Google Shape;652;p68"/>
            <p:cNvCxnSpPr/>
            <p:nvPr/>
          </p:nvCxnSpPr>
          <p:spPr>
            <a:xfrm>
              <a:off x="2680" y="2029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p68"/>
            <p:cNvCxnSpPr/>
            <p:nvPr/>
          </p:nvCxnSpPr>
          <p:spPr>
            <a:xfrm>
              <a:off x="2672" y="1745"/>
              <a:ext cx="229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68"/>
            <p:cNvCxnSpPr/>
            <p:nvPr/>
          </p:nvCxnSpPr>
          <p:spPr>
            <a:xfrm>
              <a:off x="3826" y="1454"/>
              <a:ext cx="2" cy="85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5" name="Google Shape;655;p68"/>
            <p:cNvSpPr txBox="1"/>
            <p:nvPr/>
          </p:nvSpPr>
          <p:spPr>
            <a:xfrm>
              <a:off x="2842" y="1492"/>
              <a:ext cx="82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8"/>
            <p:cNvSpPr txBox="1"/>
            <p:nvPr/>
          </p:nvSpPr>
          <p:spPr>
            <a:xfrm>
              <a:off x="4180" y="1492"/>
              <a:ext cx="38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8"/>
            <p:cNvSpPr txBox="1"/>
            <p:nvPr/>
          </p:nvSpPr>
          <p:spPr>
            <a:xfrm>
              <a:off x="2862" y="1780"/>
              <a:ext cx="77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questions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8"/>
            <p:cNvSpPr txBox="1"/>
            <p:nvPr/>
          </p:nvSpPr>
          <p:spPr>
            <a:xfrm>
              <a:off x="2789" y="2417"/>
              <a:ext cx="20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questions (variable # of questions)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8"/>
            <p:cNvSpPr txBox="1"/>
            <p:nvPr/>
          </p:nvSpPr>
          <p:spPr>
            <a:xfrm>
              <a:off x="3866" y="2067"/>
              <a:ext cx="105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additional RRs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8"/>
            <p:cNvSpPr txBox="1"/>
            <p:nvPr/>
          </p:nvSpPr>
          <p:spPr>
            <a:xfrm>
              <a:off x="2762" y="2068"/>
              <a:ext cx="99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authority RRs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8"/>
            <p:cNvSpPr txBox="1"/>
            <p:nvPr/>
          </p:nvSpPr>
          <p:spPr>
            <a:xfrm>
              <a:off x="3928" y="1786"/>
              <a:ext cx="91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# answer RRs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8"/>
            <p:cNvSpPr txBox="1"/>
            <p:nvPr/>
          </p:nvSpPr>
          <p:spPr>
            <a:xfrm>
              <a:off x="2983" y="2848"/>
              <a:ext cx="16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answers (variable # of RRs)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8"/>
            <p:cNvSpPr txBox="1"/>
            <p:nvPr/>
          </p:nvSpPr>
          <p:spPr>
            <a:xfrm>
              <a:off x="3002" y="3280"/>
              <a:ext cx="171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authority (variable # of RRs)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8"/>
            <p:cNvSpPr txBox="1"/>
            <p:nvPr/>
          </p:nvSpPr>
          <p:spPr>
            <a:xfrm>
              <a:off x="2811" y="3700"/>
              <a:ext cx="200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additional info (variable # of RRs)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68"/>
          <p:cNvGrpSpPr/>
          <p:nvPr/>
        </p:nvGrpSpPr>
        <p:grpSpPr>
          <a:xfrm>
            <a:off x="5467487" y="2057032"/>
            <a:ext cx="1747837" cy="274638"/>
            <a:chOff x="2691" y="1194"/>
            <a:chExt cx="1101" cy="173"/>
          </a:xfrm>
        </p:grpSpPr>
        <p:sp>
          <p:nvSpPr>
            <p:cNvPr id="666" name="Google Shape;666;p68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7" name="Google Shape;667;p68"/>
            <p:cNvCxnSpPr/>
            <p:nvPr/>
          </p:nvCxnSpPr>
          <p:spPr>
            <a:xfrm>
              <a:off x="3465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8" name="Google Shape;668;p68"/>
            <p:cNvCxnSpPr/>
            <p:nvPr/>
          </p:nvCxnSpPr>
          <p:spPr>
            <a:xfrm rot="10800000">
              <a:off x="2691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69" name="Google Shape;669;p68"/>
          <p:cNvGrpSpPr/>
          <p:nvPr/>
        </p:nvGrpSpPr>
        <p:grpSpPr>
          <a:xfrm>
            <a:off x="7242312" y="2057032"/>
            <a:ext cx="1747837" cy="274638"/>
            <a:chOff x="2691" y="1194"/>
            <a:chExt cx="1101" cy="173"/>
          </a:xfrm>
        </p:grpSpPr>
        <p:sp>
          <p:nvSpPr>
            <p:cNvPr id="670" name="Google Shape;670;p68"/>
            <p:cNvSpPr txBox="1"/>
            <p:nvPr/>
          </p:nvSpPr>
          <p:spPr>
            <a:xfrm>
              <a:off x="3032" y="1194"/>
              <a:ext cx="42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bytes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1" name="Google Shape;671;p68"/>
            <p:cNvCxnSpPr/>
            <p:nvPr/>
          </p:nvCxnSpPr>
          <p:spPr>
            <a:xfrm>
              <a:off x="3465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2" name="Google Shape;672;p68"/>
            <p:cNvCxnSpPr/>
            <p:nvPr/>
          </p:nvCxnSpPr>
          <p:spPr>
            <a:xfrm rot="10800000">
              <a:off x="2691" y="1284"/>
              <a:ext cx="3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73" name="Google Shape;673;p68"/>
          <p:cNvSpPr txBox="1"/>
          <p:nvPr/>
        </p:nvSpPr>
        <p:spPr>
          <a:xfrm>
            <a:off x="192907" y="4001750"/>
            <a:ext cx="3970338" cy="409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type fields for a query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68"/>
          <p:cNvSpPr txBox="1"/>
          <p:nvPr/>
        </p:nvSpPr>
        <p:spPr>
          <a:xfrm>
            <a:off x="163250" y="4724062"/>
            <a:ext cx="4003170" cy="409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RRs in response to query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8"/>
          <p:cNvSpPr txBox="1"/>
          <p:nvPr/>
        </p:nvSpPr>
        <p:spPr>
          <a:xfrm>
            <a:off x="-617173" y="5391039"/>
            <a:ext cx="4801281" cy="409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for authoritative servers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68"/>
          <p:cNvSpPr txBox="1"/>
          <p:nvPr/>
        </p:nvSpPr>
        <p:spPr>
          <a:xfrm>
            <a:off x="192907" y="5909669"/>
            <a:ext cx="3985985" cy="722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“ helpful” info that may be used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68"/>
          <p:cNvCxnSpPr/>
          <p:nvPr/>
        </p:nvCxnSpPr>
        <p:spPr>
          <a:xfrm rot="10800000">
            <a:off x="4235587" y="6245972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68"/>
          <p:cNvCxnSpPr/>
          <p:nvPr/>
        </p:nvCxnSpPr>
        <p:spPr>
          <a:xfrm rot="10800000">
            <a:off x="4243525" y="5587159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68"/>
          <p:cNvCxnSpPr/>
          <p:nvPr/>
        </p:nvCxnSpPr>
        <p:spPr>
          <a:xfrm rot="10800000">
            <a:off x="4251462" y="4928347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68"/>
          <p:cNvCxnSpPr/>
          <p:nvPr/>
        </p:nvCxnSpPr>
        <p:spPr>
          <a:xfrm rot="10800000">
            <a:off x="4237175" y="4202859"/>
            <a:ext cx="1371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6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Protocol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8"/>
          <p:cNvSpPr/>
          <p:nvPr/>
        </p:nvSpPr>
        <p:spPr>
          <a:xfrm>
            <a:off x="9194937" y="4404967"/>
            <a:ext cx="25371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(for example, A, NS, CNAME, and MX), the Value, and the TTL.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3" name="Google Shape;68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Google Shape;688;p6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9" name="Google Shape;689;p6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Emulating Local DNS Server (Step 1: Ask Root)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Clipping" id="691" name="Google Shape;69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36" y="2195338"/>
            <a:ext cx="8024105" cy="351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9"/>
          <p:cNvSpPr txBox="1"/>
          <p:nvPr/>
        </p:nvSpPr>
        <p:spPr>
          <a:xfrm>
            <a:off x="4325114" y="1635887"/>
            <a:ext cx="40750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send the query to this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9"/>
          <p:cNvSpPr/>
          <p:nvPr/>
        </p:nvSpPr>
        <p:spPr>
          <a:xfrm rot="9794900">
            <a:off x="3761117" y="1912460"/>
            <a:ext cx="552091" cy="1639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7F25"/>
          </a:solidFill>
          <a:ln cap="flat" cmpd="sng" w="12700">
            <a:solidFill>
              <a:srgbClr val="EA7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Google Shape;694;p69"/>
          <p:cNvCxnSpPr/>
          <p:nvPr/>
        </p:nvCxnSpPr>
        <p:spPr>
          <a:xfrm>
            <a:off x="2551918" y="2502160"/>
            <a:ext cx="1785668" cy="0"/>
          </a:xfrm>
          <a:prstGeom prst="straightConnector1">
            <a:avLst/>
          </a:prstGeom>
          <a:noFill/>
          <a:ln cap="flat" cmpd="sng" w="38100">
            <a:solidFill>
              <a:srgbClr val="11234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5" name="Google Shape;695;p69"/>
          <p:cNvSpPr txBox="1"/>
          <p:nvPr/>
        </p:nvSpPr>
        <p:spPr>
          <a:xfrm>
            <a:off x="8534400" y="2611913"/>
            <a:ext cx="27166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answer (the root does not know the answer)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9"/>
          <p:cNvSpPr/>
          <p:nvPr/>
        </p:nvSpPr>
        <p:spPr>
          <a:xfrm rot="10800000">
            <a:off x="7230956" y="3058077"/>
            <a:ext cx="829816" cy="1034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7F25"/>
          </a:solidFill>
          <a:ln cap="flat" cmpd="sng" w="12700">
            <a:solidFill>
              <a:srgbClr val="EA7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69"/>
          <p:cNvSpPr txBox="1"/>
          <p:nvPr/>
        </p:nvSpPr>
        <p:spPr>
          <a:xfrm>
            <a:off x="8555294" y="3964639"/>
            <a:ext cx="21042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ask them!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9"/>
          <p:cNvSpPr/>
          <p:nvPr/>
        </p:nvSpPr>
        <p:spPr>
          <a:xfrm>
            <a:off x="8061448" y="3538109"/>
            <a:ext cx="163902" cy="1375074"/>
          </a:xfrm>
          <a:prstGeom prst="rightBrace">
            <a:avLst>
              <a:gd fmla="val 87280" name="adj1"/>
              <a:gd fmla="val 46719" name="adj2"/>
            </a:avLst>
          </a:prstGeom>
          <a:noFill/>
          <a:ln cap="flat" cmpd="sng" w="28575">
            <a:solidFill>
              <a:srgbClr val="EA7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9"/>
          <p:cNvSpPr/>
          <p:nvPr/>
        </p:nvSpPr>
        <p:spPr>
          <a:xfrm rot="10800000">
            <a:off x="8330887" y="4100096"/>
            <a:ext cx="205853" cy="14715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7F25"/>
          </a:solidFill>
          <a:ln cap="flat" cmpd="sng" w="12700">
            <a:solidFill>
              <a:srgbClr val="EA7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0" name="Google Shape;70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5" name="Google Shape;705;p7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7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Steps 2-3: Ask .net &amp; example.net servers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70"/>
          <p:cNvSpPr txBox="1"/>
          <p:nvPr/>
        </p:nvSpPr>
        <p:spPr>
          <a:xfrm>
            <a:off x="7526829" y="4313708"/>
            <a:ext cx="2881760" cy="5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43" lvl="0" marL="28574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Ask an example.net nameservers.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Clipping" id="709" name="Google Shape;70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06" y="1668052"/>
            <a:ext cx="6926972" cy="24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0"/>
          <p:cNvSpPr txBox="1"/>
          <p:nvPr/>
        </p:nvSpPr>
        <p:spPr>
          <a:xfrm>
            <a:off x="8012740" y="3142455"/>
            <a:ext cx="19926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Go ask them!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0"/>
          <p:cNvSpPr/>
          <p:nvPr/>
        </p:nvSpPr>
        <p:spPr>
          <a:xfrm>
            <a:off x="7236278" y="2705409"/>
            <a:ext cx="231099" cy="1435776"/>
          </a:xfrm>
          <a:prstGeom prst="rightBrace">
            <a:avLst>
              <a:gd fmla="val 87280" name="adj1"/>
              <a:gd fmla="val 46719" name="adj2"/>
            </a:avLst>
          </a:prstGeom>
          <a:noFill/>
          <a:ln cap="flat" cmpd="sng" w="28575">
            <a:solidFill>
              <a:srgbClr val="EA7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70"/>
          <p:cNvSpPr/>
          <p:nvPr/>
        </p:nvSpPr>
        <p:spPr>
          <a:xfrm rot="10800000">
            <a:off x="7650761" y="3306569"/>
            <a:ext cx="212238" cy="1163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7F25"/>
          </a:solidFill>
          <a:ln cap="flat" cmpd="sng" w="12700">
            <a:solidFill>
              <a:srgbClr val="EA7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713" name="Google Shape;71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765" y="4397637"/>
            <a:ext cx="7202832" cy="1584622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0"/>
          <p:cNvSpPr txBox="1"/>
          <p:nvPr/>
        </p:nvSpPr>
        <p:spPr>
          <a:xfrm>
            <a:off x="7517694" y="5647718"/>
            <a:ext cx="27965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Finally got the answer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0"/>
          <p:cNvSpPr/>
          <p:nvPr/>
        </p:nvSpPr>
        <p:spPr>
          <a:xfrm rot="10800000">
            <a:off x="7150600" y="5789593"/>
            <a:ext cx="212238" cy="1163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7F25"/>
          </a:solidFill>
          <a:ln cap="flat" cmpd="sng" w="12700">
            <a:solidFill>
              <a:srgbClr val="EA7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6" name="Google Shape;716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" name="Google Shape;721;p7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2" name="Google Shape;722;p7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Inserting records into DNS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1"/>
          <p:cNvSpPr txBox="1"/>
          <p:nvPr/>
        </p:nvSpPr>
        <p:spPr>
          <a:xfrm>
            <a:off x="228599" y="1523806"/>
            <a:ext cx="843832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new startup “Network Utopia”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name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networkuptopia.com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DNS registrar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Network Solutions)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names, IP addresses of authoritative name server (primary and secondary)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inserts NS, A RRs into .com TLD server: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63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(networkutopia.com, dns1.networkutopia.com, 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(dns1.networkutopia.com, 212.212.212.1, A)</a:t>
            </a:r>
            <a:endParaRPr b="0" i="0" sz="2000" u="none" cap="none" strike="noStrike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authoritative server locally with IP address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212.212.212.1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A record for www.networkuptopia.com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MX record for networkutopia.com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5" name="Google Shape;7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b="1" i="0" sz="36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3" name="Google Shape;10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2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7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p7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7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Request - Wireshark Packet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72"/>
          <p:cNvPicPr preferRelativeResize="0"/>
          <p:nvPr/>
        </p:nvPicPr>
        <p:blipFill rotWithShape="1">
          <a:blip r:embed="rId3">
            <a:alphaModFix/>
          </a:blip>
          <a:srcRect b="14652" l="0" r="14457" t="0"/>
          <a:stretch/>
        </p:blipFill>
        <p:spPr>
          <a:xfrm>
            <a:off x="53009" y="1385334"/>
            <a:ext cx="10230072" cy="543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9" name="Google Shape;739;p7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0" name="Google Shape;740;p7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Response - Wireshark Packet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Google Shape;742;p73"/>
          <p:cNvPicPr preferRelativeResize="0"/>
          <p:nvPr/>
        </p:nvPicPr>
        <p:blipFill rotWithShape="1">
          <a:blip r:embed="rId3">
            <a:alphaModFix/>
          </a:blip>
          <a:srcRect b="2824" l="0" r="18587" t="11312"/>
          <a:stretch/>
        </p:blipFill>
        <p:spPr>
          <a:xfrm>
            <a:off x="53008" y="1378222"/>
            <a:ext cx="9690117" cy="544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8" name="Google Shape;748;p7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p7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7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74"/>
          <p:cNvSpPr txBox="1"/>
          <p:nvPr/>
        </p:nvSpPr>
        <p:spPr>
          <a:xfrm>
            <a:off x="185536" y="1456928"/>
            <a:ext cx="64538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74"/>
          <p:cNvSpPr txBox="1"/>
          <p:nvPr/>
        </p:nvSpPr>
        <p:spPr>
          <a:xfrm>
            <a:off x="185536" y="1456928"/>
            <a:ext cx="7182673" cy="3221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(Domain Name System) – Explained 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https://youtu.be/JkEYOt08-rU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 DNS Server (Domain Name System) works 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https://youtu.be/rdVPflECed8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 Lab: DNS v7.0 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http://www-net.cs.umass.edu/wireshark-labs/Wireshark_DNS_v7.0.pdf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4" name="Google Shape;754;p74"/>
          <p:cNvPicPr preferRelativeResize="0"/>
          <p:nvPr/>
        </p:nvPicPr>
        <p:blipFill rotWithShape="1">
          <a:blip r:embed="rId7">
            <a:alphaModFix/>
          </a:blip>
          <a:srcRect b="36217" l="0" r="27837" t="31405"/>
          <a:stretch/>
        </p:blipFill>
        <p:spPr>
          <a:xfrm>
            <a:off x="1799424" y="4769885"/>
            <a:ext cx="5842450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75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2" name="Google Shape;762;p75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2.3 The Domain Name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2.4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2.5 Socket Programming with TCP &amp;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2.6 Other Application Layer Protocols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5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2 Application Layer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4" name="Google Shape;76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5769" y="1702721"/>
            <a:ext cx="2322443" cy="103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9101" y="4633089"/>
            <a:ext cx="2227401" cy="148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3625" y="3208932"/>
            <a:ext cx="1071563" cy="10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5838" y="3022471"/>
            <a:ext cx="1444487" cy="14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3" name="Google Shape;773;p7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4" name="Google Shape;774;p7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Peer-to-peer (P2P) architecture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76"/>
          <p:cNvSpPr txBox="1"/>
          <p:nvPr/>
        </p:nvSpPr>
        <p:spPr>
          <a:xfrm>
            <a:off x="81235" y="1436098"/>
            <a:ext cx="4461826" cy="497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always-on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arbitrary end systems directly communicate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request service from other peers, provide service in return to other peers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1" marL="5826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self scalability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– new peers bring new service capacity, and new service demands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are intermittently connected and change IP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 file sharing (BitTorrent), media streaming (Spotify), VoIP (Skype)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76"/>
          <p:cNvSpPr/>
          <p:nvPr/>
        </p:nvSpPr>
        <p:spPr>
          <a:xfrm>
            <a:off x="6493785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76"/>
          <p:cNvSpPr/>
          <p:nvPr/>
        </p:nvSpPr>
        <p:spPr>
          <a:xfrm>
            <a:off x="4782673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76"/>
          <p:cNvSpPr/>
          <p:nvPr/>
        </p:nvSpPr>
        <p:spPr>
          <a:xfrm>
            <a:off x="4947671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6"/>
          <p:cNvSpPr/>
          <p:nvPr/>
        </p:nvSpPr>
        <p:spPr>
          <a:xfrm>
            <a:off x="4713947" y="3289251"/>
            <a:ext cx="1458912" cy="317850"/>
          </a:xfrm>
          <a:prstGeom prst="triangle">
            <a:avLst>
              <a:gd fmla="val 50000" name="adj"/>
            </a:avLst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6"/>
          <p:cNvSpPr/>
          <p:nvPr/>
        </p:nvSpPr>
        <p:spPr>
          <a:xfrm>
            <a:off x="5220998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76"/>
          <p:cNvSpPr txBox="1"/>
          <p:nvPr/>
        </p:nvSpPr>
        <p:spPr>
          <a:xfrm>
            <a:off x="5187871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6"/>
          <p:cNvSpPr txBox="1"/>
          <p:nvPr/>
        </p:nvSpPr>
        <p:spPr>
          <a:xfrm>
            <a:off x="4839432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6"/>
          <p:cNvSpPr txBox="1"/>
          <p:nvPr/>
        </p:nvSpPr>
        <p:spPr>
          <a:xfrm>
            <a:off x="4815505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6"/>
          <p:cNvSpPr/>
          <p:nvPr/>
        </p:nvSpPr>
        <p:spPr>
          <a:xfrm>
            <a:off x="7730743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6" name="Google Shape;786;p76"/>
          <p:cNvGrpSpPr/>
          <p:nvPr/>
        </p:nvGrpSpPr>
        <p:grpSpPr>
          <a:xfrm>
            <a:off x="8346297" y="3928050"/>
            <a:ext cx="687393" cy="721548"/>
            <a:chOff x="5203089" y="1751190"/>
            <a:chExt cx="858331" cy="662414"/>
          </a:xfrm>
        </p:grpSpPr>
        <p:sp>
          <p:nvSpPr>
            <p:cNvPr id="787" name="Google Shape;787;p76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76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9" name="Google Shape;789;p76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76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76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76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76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76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95" name="Google Shape;795;p76"/>
          <p:cNvGrpSpPr/>
          <p:nvPr/>
        </p:nvGrpSpPr>
        <p:grpSpPr>
          <a:xfrm>
            <a:off x="8279768" y="3194171"/>
            <a:ext cx="594613" cy="648336"/>
            <a:chOff x="5203089" y="1751190"/>
            <a:chExt cx="858331" cy="662414"/>
          </a:xfrm>
        </p:grpSpPr>
        <p:sp>
          <p:nvSpPr>
            <p:cNvPr id="796" name="Google Shape;796;p76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76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8" name="Google Shape;798;p76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76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76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76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76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76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4" name="Google Shape;804;p76"/>
          <p:cNvSpPr/>
          <p:nvPr/>
        </p:nvSpPr>
        <p:spPr>
          <a:xfrm>
            <a:off x="7049410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76"/>
          <p:cNvSpPr txBox="1"/>
          <p:nvPr/>
        </p:nvSpPr>
        <p:spPr>
          <a:xfrm>
            <a:off x="6935798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6"/>
          <p:cNvSpPr/>
          <p:nvPr/>
        </p:nvSpPr>
        <p:spPr>
          <a:xfrm>
            <a:off x="6787665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76"/>
          <p:cNvSpPr txBox="1"/>
          <p:nvPr/>
        </p:nvSpPr>
        <p:spPr>
          <a:xfrm>
            <a:off x="6274759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6"/>
          <p:cNvSpPr txBox="1"/>
          <p:nvPr/>
        </p:nvSpPr>
        <p:spPr>
          <a:xfrm>
            <a:off x="8426364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6"/>
          <p:cNvSpPr txBox="1"/>
          <p:nvPr/>
        </p:nvSpPr>
        <p:spPr>
          <a:xfrm>
            <a:off x="7571615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0" name="Google Shape;810;p76"/>
          <p:cNvCxnSpPr/>
          <p:nvPr/>
        </p:nvCxnSpPr>
        <p:spPr>
          <a:xfrm rot="10800000">
            <a:off x="8068517" y="3580125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1" name="Google Shape;811;p76"/>
          <p:cNvCxnSpPr/>
          <p:nvPr/>
        </p:nvCxnSpPr>
        <p:spPr>
          <a:xfrm rot="10800000">
            <a:off x="8169432" y="3640684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2" name="Google Shape;812;p76"/>
          <p:cNvCxnSpPr/>
          <p:nvPr/>
        </p:nvCxnSpPr>
        <p:spPr>
          <a:xfrm flipH="1" rot="10800000">
            <a:off x="8145494" y="3633421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3" name="Google Shape;813;p76"/>
          <p:cNvCxnSpPr/>
          <p:nvPr/>
        </p:nvCxnSpPr>
        <p:spPr>
          <a:xfrm rot="10800000">
            <a:off x="8079371" y="359489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4" name="Google Shape;814;p76"/>
          <p:cNvCxnSpPr/>
          <p:nvPr/>
        </p:nvCxnSpPr>
        <p:spPr>
          <a:xfrm rot="10800000">
            <a:off x="8059217" y="4071642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76"/>
          <p:cNvCxnSpPr/>
          <p:nvPr/>
        </p:nvCxnSpPr>
        <p:spPr>
          <a:xfrm rot="10800000">
            <a:off x="7403792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6" name="Google Shape;816;p76"/>
          <p:cNvCxnSpPr/>
          <p:nvPr/>
        </p:nvCxnSpPr>
        <p:spPr>
          <a:xfrm rot="10800000">
            <a:off x="6728213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7" name="Google Shape;817;p76"/>
          <p:cNvCxnSpPr/>
          <p:nvPr/>
        </p:nvCxnSpPr>
        <p:spPr>
          <a:xfrm flipH="1">
            <a:off x="6785465" y="3507672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8" name="Google Shape;818;p76"/>
          <p:cNvCxnSpPr/>
          <p:nvPr/>
        </p:nvCxnSpPr>
        <p:spPr>
          <a:xfrm>
            <a:off x="7241666" y="3507672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9" name="Google Shape;819;p76"/>
          <p:cNvCxnSpPr/>
          <p:nvPr/>
        </p:nvCxnSpPr>
        <p:spPr>
          <a:xfrm>
            <a:off x="7646265" y="2754692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0" name="Google Shape;820;p76"/>
          <p:cNvCxnSpPr/>
          <p:nvPr/>
        </p:nvCxnSpPr>
        <p:spPr>
          <a:xfrm flipH="1">
            <a:off x="7307316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21" name="Google Shape;821;p76"/>
          <p:cNvGrpSpPr/>
          <p:nvPr/>
        </p:nvGrpSpPr>
        <p:grpSpPr>
          <a:xfrm>
            <a:off x="5070835" y="2127325"/>
            <a:ext cx="3578867" cy="3640284"/>
            <a:chOff x="7562238" y="2127325"/>
            <a:chExt cx="3578867" cy="3640284"/>
          </a:xfrm>
        </p:grpSpPr>
        <p:grpSp>
          <p:nvGrpSpPr>
            <p:cNvPr id="822" name="Google Shape;822;p76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823" name="Google Shape;823;p76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4" name="Google Shape;824;p76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5" name="Google Shape;825;p76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76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7" name="Google Shape;827;p76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8" name="Google Shape;828;p76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9" name="Google Shape;829;p76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0" name="Google Shape;830;p76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1" name="Google Shape;831;p76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2" name="Google Shape;832;p76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3" name="Google Shape;833;p76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4" name="Google Shape;834;p76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5" name="Google Shape;835;p76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6" name="Google Shape;836;p76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7" name="Google Shape;837;p76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8" name="Google Shape;838;p76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76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76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76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2" name="Google Shape;842;p76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3" name="Google Shape;843;p76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4" name="Google Shape;844;p76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5" name="Google Shape;845;p76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6" name="Google Shape;846;p76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antenna_radiation_stylized" id="847" name="Google Shape;847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848" name="Google Shape;848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849" name="Google Shape;849;p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0" name="Google Shape;850;p76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51" name="Google Shape;851;p76"/>
          <p:cNvCxnSpPr/>
          <p:nvPr/>
        </p:nvCxnSpPr>
        <p:spPr>
          <a:xfrm>
            <a:off x="5716457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2" name="Google Shape;852;p76"/>
          <p:cNvGrpSpPr/>
          <p:nvPr/>
        </p:nvGrpSpPr>
        <p:grpSpPr>
          <a:xfrm>
            <a:off x="5559295" y="2309376"/>
            <a:ext cx="298450" cy="464008"/>
            <a:chOff x="3130" y="3288"/>
            <a:chExt cx="410" cy="742"/>
          </a:xfrm>
        </p:grpSpPr>
        <p:cxnSp>
          <p:nvCxnSpPr>
            <p:cNvPr id="853" name="Google Shape;853;p76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4" name="Google Shape;854;p76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5" name="Google Shape;855;p76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6" name="Google Shape;856;p76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7" name="Google Shape;857;p76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8" name="Google Shape;858;p76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9" name="Google Shape;859;p76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0" name="Google Shape;860;p76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1" name="Google Shape;861;p76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2" name="Google Shape;862;p76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76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4" name="Google Shape;864;p76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5" name="Google Shape;865;p76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6" name="Google Shape;866;p76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76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access_point_stylized_small" id="868" name="Google Shape;868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2479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869" name="Google Shape;869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9207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" name="Google Shape;870;p76"/>
          <p:cNvGrpSpPr/>
          <p:nvPr/>
        </p:nvGrpSpPr>
        <p:grpSpPr>
          <a:xfrm>
            <a:off x="7292155" y="4989983"/>
            <a:ext cx="393760" cy="218578"/>
            <a:chOff x="7493876" y="2774731"/>
            <a:chExt cx="1481958" cy="894622"/>
          </a:xfrm>
        </p:grpSpPr>
        <p:sp>
          <p:nvSpPr>
            <p:cNvPr id="871" name="Google Shape;871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3" name="Google Shape;873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74" name="Google Shape;874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8" name="Google Shape;878;p76"/>
          <p:cNvGrpSpPr/>
          <p:nvPr/>
        </p:nvGrpSpPr>
        <p:grpSpPr>
          <a:xfrm>
            <a:off x="7357962" y="5339037"/>
            <a:ext cx="309740" cy="190838"/>
            <a:chOff x="3668110" y="2448910"/>
            <a:chExt cx="3794234" cy="2165130"/>
          </a:xfrm>
        </p:grpSpPr>
        <p:sp>
          <p:nvSpPr>
            <p:cNvPr id="879" name="Google Shape;879;p76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76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1" name="Google Shape;881;p76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82" name="Google Shape;882;p76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76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7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76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76"/>
          <p:cNvGrpSpPr/>
          <p:nvPr/>
        </p:nvGrpSpPr>
        <p:grpSpPr>
          <a:xfrm>
            <a:off x="6185216" y="4967420"/>
            <a:ext cx="393760" cy="218578"/>
            <a:chOff x="7493876" y="2774731"/>
            <a:chExt cx="1481958" cy="894622"/>
          </a:xfrm>
        </p:grpSpPr>
        <p:sp>
          <p:nvSpPr>
            <p:cNvPr id="887" name="Google Shape;887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9" name="Google Shape;889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90" name="Google Shape;890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4" name="Google Shape;894;p76"/>
          <p:cNvGrpSpPr/>
          <p:nvPr/>
        </p:nvGrpSpPr>
        <p:grpSpPr>
          <a:xfrm>
            <a:off x="5820117" y="5194433"/>
            <a:ext cx="309740" cy="190838"/>
            <a:chOff x="3668110" y="2448910"/>
            <a:chExt cx="3794234" cy="2165130"/>
          </a:xfrm>
        </p:grpSpPr>
        <p:sp>
          <p:nvSpPr>
            <p:cNvPr id="895" name="Google Shape;895;p76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76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7" name="Google Shape;897;p76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98" name="Google Shape;898;p76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76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7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76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2" name="Google Shape;902;p76"/>
          <p:cNvGrpSpPr/>
          <p:nvPr/>
        </p:nvGrpSpPr>
        <p:grpSpPr>
          <a:xfrm>
            <a:off x="5948424" y="2812309"/>
            <a:ext cx="353678" cy="168275"/>
            <a:chOff x="7493876" y="2774731"/>
            <a:chExt cx="1481958" cy="894622"/>
          </a:xfrm>
        </p:grpSpPr>
        <p:sp>
          <p:nvSpPr>
            <p:cNvPr id="903" name="Google Shape;903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5" name="Google Shape;905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06" name="Google Shape;906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0" name="Google Shape;910;p76"/>
          <p:cNvGrpSpPr/>
          <p:nvPr/>
        </p:nvGrpSpPr>
        <p:grpSpPr>
          <a:xfrm>
            <a:off x="5558667" y="3965994"/>
            <a:ext cx="354986" cy="175668"/>
            <a:chOff x="7493876" y="2774731"/>
            <a:chExt cx="1481958" cy="894622"/>
          </a:xfrm>
        </p:grpSpPr>
        <p:sp>
          <p:nvSpPr>
            <p:cNvPr id="911" name="Google Shape;911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3" name="Google Shape;913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4" name="Google Shape;914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8" name="Google Shape;918;p76"/>
          <p:cNvGrpSpPr/>
          <p:nvPr/>
        </p:nvGrpSpPr>
        <p:grpSpPr>
          <a:xfrm>
            <a:off x="8392682" y="3601365"/>
            <a:ext cx="170989" cy="97052"/>
            <a:chOff x="7493876" y="2774731"/>
            <a:chExt cx="1481958" cy="894622"/>
          </a:xfrm>
        </p:grpSpPr>
        <p:sp>
          <p:nvSpPr>
            <p:cNvPr id="919" name="Google Shape;919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1" name="Google Shape;921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22" name="Google Shape;922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6" name="Google Shape;926;p76"/>
          <p:cNvGrpSpPr/>
          <p:nvPr/>
        </p:nvGrpSpPr>
        <p:grpSpPr>
          <a:xfrm>
            <a:off x="7919206" y="3496138"/>
            <a:ext cx="353678" cy="198344"/>
            <a:chOff x="7493876" y="2774731"/>
            <a:chExt cx="1481958" cy="894622"/>
          </a:xfrm>
        </p:grpSpPr>
        <p:sp>
          <p:nvSpPr>
            <p:cNvPr id="927" name="Google Shape;927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9" name="Google Shape;929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30" name="Google Shape;930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4" name="Google Shape;934;p76"/>
          <p:cNvGrpSpPr/>
          <p:nvPr/>
        </p:nvGrpSpPr>
        <p:grpSpPr>
          <a:xfrm>
            <a:off x="7457321" y="2202292"/>
            <a:ext cx="353678" cy="198344"/>
            <a:chOff x="7493876" y="2774731"/>
            <a:chExt cx="1481958" cy="894622"/>
          </a:xfrm>
        </p:grpSpPr>
        <p:sp>
          <p:nvSpPr>
            <p:cNvPr id="935" name="Google Shape;935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937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38" name="Google Shape;938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2" name="Google Shape;942;p76"/>
          <p:cNvGrpSpPr/>
          <p:nvPr/>
        </p:nvGrpSpPr>
        <p:grpSpPr>
          <a:xfrm>
            <a:off x="8035811" y="2613367"/>
            <a:ext cx="353678" cy="198344"/>
            <a:chOff x="7493876" y="2774731"/>
            <a:chExt cx="1481958" cy="894622"/>
          </a:xfrm>
        </p:grpSpPr>
        <p:sp>
          <p:nvSpPr>
            <p:cNvPr id="943" name="Google Shape;943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5" name="Google Shape;945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46" name="Google Shape;946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0" name="Google Shape;950;p76"/>
          <p:cNvGrpSpPr/>
          <p:nvPr/>
        </p:nvGrpSpPr>
        <p:grpSpPr>
          <a:xfrm>
            <a:off x="8152422" y="2107963"/>
            <a:ext cx="353678" cy="198344"/>
            <a:chOff x="7493876" y="2774731"/>
            <a:chExt cx="1481958" cy="894622"/>
          </a:xfrm>
        </p:grpSpPr>
        <p:sp>
          <p:nvSpPr>
            <p:cNvPr id="951" name="Google Shape;951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3" name="Google Shape;953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54" name="Google Shape;954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8" name="Google Shape;958;p76"/>
          <p:cNvGrpSpPr/>
          <p:nvPr/>
        </p:nvGrpSpPr>
        <p:grpSpPr>
          <a:xfrm>
            <a:off x="6607385" y="3956624"/>
            <a:ext cx="367224" cy="240304"/>
            <a:chOff x="7493876" y="2774731"/>
            <a:chExt cx="1481958" cy="894622"/>
          </a:xfrm>
        </p:grpSpPr>
        <p:sp>
          <p:nvSpPr>
            <p:cNvPr id="959" name="Google Shape;959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1" name="Google Shape;961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2" name="Google Shape;962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6" name="Google Shape;966;p76"/>
          <p:cNvGrpSpPr/>
          <p:nvPr/>
        </p:nvGrpSpPr>
        <p:grpSpPr>
          <a:xfrm>
            <a:off x="7488723" y="2661565"/>
            <a:ext cx="353678" cy="198344"/>
            <a:chOff x="7493876" y="2774731"/>
            <a:chExt cx="1481958" cy="894622"/>
          </a:xfrm>
        </p:grpSpPr>
        <p:sp>
          <p:nvSpPr>
            <p:cNvPr id="967" name="Google Shape;967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9" name="Google Shape;969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70" name="Google Shape;970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4" name="Google Shape;974;p76"/>
          <p:cNvGrpSpPr/>
          <p:nvPr/>
        </p:nvGrpSpPr>
        <p:grpSpPr>
          <a:xfrm>
            <a:off x="7005735" y="3394032"/>
            <a:ext cx="367224" cy="240304"/>
            <a:chOff x="7493876" y="2774731"/>
            <a:chExt cx="1481958" cy="894622"/>
          </a:xfrm>
        </p:grpSpPr>
        <p:sp>
          <p:nvSpPr>
            <p:cNvPr id="975" name="Google Shape;975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7" name="Google Shape;977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78" name="Google Shape;978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2" name="Google Shape;982;p76"/>
          <p:cNvGrpSpPr/>
          <p:nvPr/>
        </p:nvGrpSpPr>
        <p:grpSpPr>
          <a:xfrm>
            <a:off x="7110151" y="3999763"/>
            <a:ext cx="367224" cy="240304"/>
            <a:chOff x="7493876" y="2774731"/>
            <a:chExt cx="1481958" cy="894622"/>
          </a:xfrm>
        </p:grpSpPr>
        <p:sp>
          <p:nvSpPr>
            <p:cNvPr id="983" name="Google Shape;983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5" name="Google Shape;985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86" name="Google Shape;986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0" name="Google Shape;990;p76"/>
          <p:cNvGrpSpPr/>
          <p:nvPr/>
        </p:nvGrpSpPr>
        <p:grpSpPr>
          <a:xfrm>
            <a:off x="7883856" y="3992325"/>
            <a:ext cx="353678" cy="198344"/>
            <a:chOff x="7493876" y="2774731"/>
            <a:chExt cx="1481958" cy="894622"/>
          </a:xfrm>
        </p:grpSpPr>
        <p:sp>
          <p:nvSpPr>
            <p:cNvPr id="991" name="Google Shape;991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3" name="Google Shape;993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4" name="Google Shape;994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8" name="Google Shape;998;p76"/>
          <p:cNvGrpSpPr/>
          <p:nvPr/>
        </p:nvGrpSpPr>
        <p:grpSpPr>
          <a:xfrm>
            <a:off x="6756490" y="4775686"/>
            <a:ext cx="393760" cy="218578"/>
            <a:chOff x="7493876" y="2774731"/>
            <a:chExt cx="1481958" cy="894622"/>
          </a:xfrm>
        </p:grpSpPr>
        <p:sp>
          <p:nvSpPr>
            <p:cNvPr id="999" name="Google Shape;999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1" name="Google Shape;1001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2" name="Google Shape;1002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6" name="Google Shape;1006;p76"/>
          <p:cNvGrpSpPr/>
          <p:nvPr/>
        </p:nvGrpSpPr>
        <p:grpSpPr>
          <a:xfrm>
            <a:off x="8434579" y="4369125"/>
            <a:ext cx="228295" cy="120400"/>
            <a:chOff x="7493876" y="2774731"/>
            <a:chExt cx="1481958" cy="894622"/>
          </a:xfrm>
        </p:grpSpPr>
        <p:sp>
          <p:nvSpPr>
            <p:cNvPr id="1007" name="Google Shape;1007;p7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9" name="Google Shape;1009;p7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0" name="Google Shape;1010;p7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7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7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7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4" name="Google Shape;1014;p76"/>
          <p:cNvGrpSpPr/>
          <p:nvPr/>
        </p:nvGrpSpPr>
        <p:grpSpPr>
          <a:xfrm>
            <a:off x="4947671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1015" name="Google Shape;1015;p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016" name="Google Shape;1016;p7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7" name="Google Shape;1017;p76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018" name="Google Shape;1018;p7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76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76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76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76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76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76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5" name="Google Shape;1025;p76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026" name="Google Shape;1026;p7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7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7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7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7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7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2" name="Google Shape;1032;p76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76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76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76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76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76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76"/>
          <p:cNvGrpSpPr/>
          <p:nvPr/>
        </p:nvGrpSpPr>
        <p:grpSpPr>
          <a:xfrm>
            <a:off x="6146378" y="2319727"/>
            <a:ext cx="530702" cy="478009"/>
            <a:chOff x="8631407" y="2290407"/>
            <a:chExt cx="530702" cy="478009"/>
          </a:xfrm>
        </p:grpSpPr>
        <p:pic>
          <p:nvPicPr>
            <p:cNvPr descr="light2.png" id="1039" name="Google Shape;1039;p7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040" name="Google Shape;1040;p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1" name="Google Shape;1041;p76"/>
          <p:cNvGrpSpPr/>
          <p:nvPr/>
        </p:nvGrpSpPr>
        <p:grpSpPr>
          <a:xfrm>
            <a:off x="5002115" y="3419140"/>
            <a:ext cx="350807" cy="310034"/>
            <a:chOff x="7487144" y="3389820"/>
            <a:chExt cx="350807" cy="310034"/>
          </a:xfrm>
        </p:grpSpPr>
        <p:pic>
          <p:nvPicPr>
            <p:cNvPr descr="antenna_stylized" id="1042" name="Google Shape;1042;p7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043" name="Google Shape;1043;p7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09064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4" name="Google Shape;1044;p76"/>
            <p:cNvSpPr/>
            <p:nvPr/>
          </p:nvSpPr>
          <p:spPr>
            <a:xfrm>
              <a:off x="7599014" y="3459979"/>
              <a:ext cx="230764" cy="155883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045" name="Google Shape;1045;p7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6" name="Google Shape;1046;p76"/>
            <p:cNvSpPr/>
            <p:nvPr/>
          </p:nvSpPr>
          <p:spPr>
            <a:xfrm>
              <a:off x="7641029" y="3455381"/>
              <a:ext cx="195517" cy="2900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76"/>
            <p:cNvSpPr/>
            <p:nvPr/>
          </p:nvSpPr>
          <p:spPr>
            <a:xfrm>
              <a:off x="7596971" y="3455145"/>
              <a:ext cx="54275" cy="120745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76"/>
            <p:cNvSpPr/>
            <p:nvPr/>
          </p:nvSpPr>
          <p:spPr>
            <a:xfrm>
              <a:off x="7776652" y="3476723"/>
              <a:ext cx="58489" cy="13937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76"/>
            <p:cNvSpPr/>
            <p:nvPr/>
          </p:nvSpPr>
          <p:spPr>
            <a:xfrm>
              <a:off x="7596332" y="3569758"/>
              <a:ext cx="214545" cy="4704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76"/>
            <p:cNvSpPr/>
            <p:nvPr/>
          </p:nvSpPr>
          <p:spPr>
            <a:xfrm>
              <a:off x="7783165" y="3477902"/>
              <a:ext cx="54786" cy="13996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76"/>
            <p:cNvSpPr/>
            <p:nvPr/>
          </p:nvSpPr>
          <p:spPr>
            <a:xfrm>
              <a:off x="7596588" y="3576007"/>
              <a:ext cx="190792" cy="4645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2" name="Google Shape;1052;p76"/>
            <p:cNvGrpSpPr/>
            <p:nvPr/>
          </p:nvGrpSpPr>
          <p:grpSpPr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053" name="Google Shape;1053;p7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7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7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7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7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7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9" name="Google Shape;1059;p76"/>
            <p:cNvSpPr/>
            <p:nvPr/>
          </p:nvSpPr>
          <p:spPr>
            <a:xfrm>
              <a:off x="7704243" y="3629776"/>
              <a:ext cx="78411" cy="60608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76"/>
            <p:cNvSpPr/>
            <p:nvPr/>
          </p:nvSpPr>
          <p:spPr>
            <a:xfrm>
              <a:off x="7504129" y="3634611"/>
              <a:ext cx="200625" cy="553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76"/>
            <p:cNvSpPr/>
            <p:nvPr/>
          </p:nvSpPr>
          <p:spPr>
            <a:xfrm>
              <a:off x="7504257" y="3624470"/>
              <a:ext cx="2171" cy="1120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76"/>
            <p:cNvSpPr/>
            <p:nvPr/>
          </p:nvSpPr>
          <p:spPr>
            <a:xfrm>
              <a:off x="7504384" y="3578837"/>
              <a:ext cx="93225" cy="46340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76"/>
            <p:cNvSpPr/>
            <p:nvPr/>
          </p:nvSpPr>
          <p:spPr>
            <a:xfrm>
              <a:off x="7510642" y="3626829"/>
              <a:ext cx="190281" cy="5318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76"/>
            <p:cNvSpPr/>
            <p:nvPr/>
          </p:nvSpPr>
          <p:spPr>
            <a:xfrm flipH="1" rot="10800000">
              <a:off x="7700668" y="3623055"/>
              <a:ext cx="77645" cy="5506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76"/>
          <p:cNvGrpSpPr/>
          <p:nvPr/>
        </p:nvGrpSpPr>
        <p:grpSpPr>
          <a:xfrm>
            <a:off x="5312032" y="3325424"/>
            <a:ext cx="347997" cy="396620"/>
            <a:chOff x="7797061" y="3296104"/>
            <a:chExt cx="347997" cy="396620"/>
          </a:xfrm>
        </p:grpSpPr>
        <p:pic>
          <p:nvPicPr>
            <p:cNvPr descr="fridge2.png" id="1066" name="Google Shape;1066;p7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067" name="Google Shape;1067;p7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Google Shape;1068;p76"/>
          <p:cNvGrpSpPr/>
          <p:nvPr/>
        </p:nvGrpSpPr>
        <p:grpSpPr>
          <a:xfrm>
            <a:off x="8573544" y="3428485"/>
            <a:ext cx="518448" cy="1212242"/>
            <a:chOff x="11058573" y="3399165"/>
            <a:chExt cx="518448" cy="1212242"/>
          </a:xfrm>
        </p:grpSpPr>
        <p:grpSp>
          <p:nvGrpSpPr>
            <p:cNvPr id="1069" name="Google Shape;1069;p76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1070" name="Google Shape;1070;p76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71" name="Google Shape;1071;p76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072" name="Google Shape;1072;p76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073" name="Google Shape;1073;p76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074" name="Google Shape;1074;p76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075" name="Google Shape;1075;p76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1076" name="Google Shape;1076;p76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77" name="Google Shape;1077;p76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1078" name="Google Shape;1078;p76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079" name="Google Shape;1079;p76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080" name="Google Shape;1080;p76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081" name="Google Shape;1081;p76"/>
          <p:cNvGrpSpPr/>
          <p:nvPr/>
        </p:nvGrpSpPr>
        <p:grpSpPr>
          <a:xfrm>
            <a:off x="7797512" y="5273951"/>
            <a:ext cx="177192" cy="330833"/>
            <a:chOff x="4140" y="429"/>
            <a:chExt cx="1425" cy="2396"/>
          </a:xfrm>
        </p:grpSpPr>
        <p:sp>
          <p:nvSpPr>
            <p:cNvPr id="1082" name="Google Shape;1082;p7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76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7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7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76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Google Shape;1087;p76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088" name="Google Shape;1088;p76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76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0" name="Google Shape;1090;p76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1" name="Google Shape;1091;p76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092" name="Google Shape;1092;p76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76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4" name="Google Shape;1094;p76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6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6" name="Google Shape;1096;p76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097" name="Google Shape;1097;p76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76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9" name="Google Shape;1099;p7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0" name="Google Shape;1100;p76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01" name="Google Shape;1101;p76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76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3" name="Google Shape;1103;p76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7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76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76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6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6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6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6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6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76"/>
          <p:cNvGrpSpPr/>
          <p:nvPr/>
        </p:nvGrpSpPr>
        <p:grpSpPr>
          <a:xfrm flipH="1">
            <a:off x="5489452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1115" name="Google Shape;1115;p7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6" name="Google Shape;1116;p7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76"/>
          <p:cNvGrpSpPr/>
          <p:nvPr/>
        </p:nvGrpSpPr>
        <p:grpSpPr>
          <a:xfrm flipH="1">
            <a:off x="5662506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1118" name="Google Shape;1118;p7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9" name="Google Shape;1119;p7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76"/>
          <p:cNvGrpSpPr/>
          <p:nvPr/>
        </p:nvGrpSpPr>
        <p:grpSpPr>
          <a:xfrm flipH="1">
            <a:off x="6060731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1121" name="Google Shape;1121;p7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Google Shape;1122;p7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76"/>
          <p:cNvGrpSpPr/>
          <p:nvPr/>
        </p:nvGrpSpPr>
        <p:grpSpPr>
          <a:xfrm>
            <a:off x="7043343" y="5795138"/>
            <a:ext cx="319264" cy="256870"/>
            <a:chOff x="877" y="1008"/>
            <a:chExt cx="2747" cy="2626"/>
          </a:xfrm>
        </p:grpSpPr>
        <p:pic>
          <p:nvPicPr>
            <p:cNvPr descr="antenna_stylized" id="1124" name="Google Shape;1124;p7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125" name="Google Shape;1125;p7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6" name="Google Shape;1126;p76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127" name="Google Shape;1127;p7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8" name="Google Shape;1128;p76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76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76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76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76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76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" name="Google Shape;1134;p76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135" name="Google Shape;1135;p7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7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7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7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7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7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1" name="Google Shape;1141;p76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76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76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76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76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76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7" name="Google Shape;1147;p76"/>
          <p:cNvSpPr/>
          <p:nvPr/>
        </p:nvSpPr>
        <p:spPr>
          <a:xfrm>
            <a:off x="7662190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76"/>
          <p:cNvSpPr/>
          <p:nvPr/>
        </p:nvSpPr>
        <p:spPr>
          <a:xfrm>
            <a:off x="7668567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76"/>
          <p:cNvSpPr/>
          <p:nvPr/>
        </p:nvSpPr>
        <p:spPr>
          <a:xfrm>
            <a:off x="7664115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76"/>
          <p:cNvSpPr/>
          <p:nvPr/>
        </p:nvSpPr>
        <p:spPr>
          <a:xfrm>
            <a:off x="7534896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1" name="Google Shape;1151;p76"/>
          <p:cNvGrpSpPr/>
          <p:nvPr/>
        </p:nvGrpSpPr>
        <p:grpSpPr>
          <a:xfrm>
            <a:off x="7599650" y="5670891"/>
            <a:ext cx="69517" cy="21877"/>
            <a:chOff x="613" y="2566"/>
            <a:chExt cx="721" cy="144"/>
          </a:xfrm>
        </p:grpSpPr>
        <p:sp>
          <p:nvSpPr>
            <p:cNvPr id="1152" name="Google Shape;1152;p76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76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4" name="Google Shape;1154;p76"/>
          <p:cNvSpPr/>
          <p:nvPr/>
        </p:nvSpPr>
        <p:spPr>
          <a:xfrm>
            <a:off x="7536099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" name="Google Shape;1155;p76"/>
          <p:cNvGrpSpPr/>
          <p:nvPr/>
        </p:nvGrpSpPr>
        <p:grpSpPr>
          <a:xfrm>
            <a:off x="7599602" y="5718110"/>
            <a:ext cx="69517" cy="19515"/>
            <a:chOff x="615" y="2564"/>
            <a:chExt cx="721" cy="139"/>
          </a:xfrm>
        </p:grpSpPr>
        <p:sp>
          <p:nvSpPr>
            <p:cNvPr id="1156" name="Google Shape;1156;p76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76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8" name="Google Shape;1158;p76"/>
          <p:cNvSpPr/>
          <p:nvPr/>
        </p:nvSpPr>
        <p:spPr>
          <a:xfrm>
            <a:off x="7536099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6"/>
          <p:cNvSpPr/>
          <p:nvPr/>
        </p:nvSpPr>
        <p:spPr>
          <a:xfrm>
            <a:off x="7537302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0" name="Google Shape;1160;p76"/>
          <p:cNvGrpSpPr/>
          <p:nvPr/>
        </p:nvGrpSpPr>
        <p:grpSpPr>
          <a:xfrm>
            <a:off x="7598448" y="5813708"/>
            <a:ext cx="69541" cy="19618"/>
            <a:chOff x="618" y="2586"/>
            <a:chExt cx="720" cy="124"/>
          </a:xfrm>
        </p:grpSpPr>
        <p:sp>
          <p:nvSpPr>
            <p:cNvPr id="1161" name="Google Shape;1161;p76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76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3" name="Google Shape;1163;p76"/>
          <p:cNvSpPr/>
          <p:nvPr/>
        </p:nvSpPr>
        <p:spPr>
          <a:xfrm>
            <a:off x="7664597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4" name="Google Shape;1164;p76"/>
          <p:cNvGrpSpPr/>
          <p:nvPr/>
        </p:nvGrpSpPr>
        <p:grpSpPr>
          <a:xfrm>
            <a:off x="7598446" y="5767606"/>
            <a:ext cx="70700" cy="19515"/>
            <a:chOff x="613" y="2571"/>
            <a:chExt cx="732" cy="134"/>
          </a:xfrm>
        </p:grpSpPr>
        <p:sp>
          <p:nvSpPr>
            <p:cNvPr id="1165" name="Google Shape;1165;p76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76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7" name="Google Shape;1167;p76"/>
          <p:cNvSpPr/>
          <p:nvPr/>
        </p:nvSpPr>
        <p:spPr>
          <a:xfrm>
            <a:off x="7659543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76"/>
          <p:cNvSpPr/>
          <p:nvPr/>
        </p:nvSpPr>
        <p:spPr>
          <a:xfrm>
            <a:off x="7667484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76"/>
          <p:cNvSpPr/>
          <p:nvPr/>
        </p:nvSpPr>
        <p:spPr>
          <a:xfrm>
            <a:off x="7667845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76"/>
          <p:cNvSpPr/>
          <p:nvPr/>
        </p:nvSpPr>
        <p:spPr>
          <a:xfrm>
            <a:off x="7691908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6"/>
          <p:cNvSpPr/>
          <p:nvPr/>
        </p:nvSpPr>
        <p:spPr>
          <a:xfrm>
            <a:off x="7666281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6"/>
          <p:cNvSpPr/>
          <p:nvPr/>
        </p:nvSpPr>
        <p:spPr>
          <a:xfrm>
            <a:off x="7526474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7534896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7546807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7568464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7588798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7638007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8" name="Google Shape;1178;p76"/>
          <p:cNvGrpSpPr/>
          <p:nvPr/>
        </p:nvGrpSpPr>
        <p:grpSpPr>
          <a:xfrm>
            <a:off x="7511105" y="5616400"/>
            <a:ext cx="214974" cy="403920"/>
            <a:chOff x="4140" y="429"/>
            <a:chExt cx="1425" cy="2396"/>
          </a:xfrm>
        </p:grpSpPr>
        <p:sp>
          <p:nvSpPr>
            <p:cNvPr id="1179" name="Google Shape;1179;p7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76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7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7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76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4" name="Google Shape;1184;p76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185" name="Google Shape;1185;p76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76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7" name="Google Shape;1187;p76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8" name="Google Shape;1188;p76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189" name="Google Shape;1189;p76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76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1" name="Google Shape;1191;p76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76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3" name="Google Shape;1193;p76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94" name="Google Shape;1194;p76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76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6" name="Google Shape;1196;p7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7" name="Google Shape;1197;p76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98" name="Google Shape;1198;p76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76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0" name="Google Shape;1200;p76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7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76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7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76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76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76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76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76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76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76"/>
          <p:cNvSpPr/>
          <p:nvPr/>
        </p:nvSpPr>
        <p:spPr>
          <a:xfrm>
            <a:off x="4256098" y="1488461"/>
            <a:ext cx="5359400" cy="4954628"/>
          </a:xfrm>
          <a:prstGeom prst="rect">
            <a:avLst/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2" name="Google Shape;1212;p76"/>
          <p:cNvGrpSpPr/>
          <p:nvPr/>
        </p:nvGrpSpPr>
        <p:grpSpPr>
          <a:xfrm>
            <a:off x="5188921" y="1814171"/>
            <a:ext cx="1991221" cy="4482411"/>
            <a:chOff x="7680324" y="1814171"/>
            <a:chExt cx="1991221" cy="4482411"/>
          </a:xfrm>
        </p:grpSpPr>
        <p:sp>
          <p:nvSpPr>
            <p:cNvPr id="1213" name="Google Shape;1213;p76"/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76"/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5" name="Google Shape;1215;p76"/>
            <p:cNvCxnSpPr/>
            <p:nvPr/>
          </p:nvCxnSpPr>
          <p:spPr>
            <a:xfrm flipH="1">
              <a:off x="8353326" y="2438326"/>
              <a:ext cx="498897" cy="1114752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216" name="Google Shape;1216;p76"/>
            <p:cNvCxnSpPr/>
            <p:nvPr/>
          </p:nvCxnSpPr>
          <p:spPr>
            <a:xfrm>
              <a:off x="7971176" y="2321758"/>
              <a:ext cx="1187" cy="2793530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217" name="Google Shape;1217;p76"/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76"/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76"/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0" name="Google Shape;1220;p76"/>
            <p:cNvCxnSpPr/>
            <p:nvPr/>
          </p:nvCxnSpPr>
          <p:spPr>
            <a:xfrm>
              <a:off x="9143664" y="2462348"/>
              <a:ext cx="228982" cy="3299611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221" name="Google Shape;1221;p76"/>
            <p:cNvCxnSpPr/>
            <p:nvPr/>
          </p:nvCxnSpPr>
          <p:spPr>
            <a:xfrm>
              <a:off x="8485044" y="3911282"/>
              <a:ext cx="764880" cy="1866664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1222" name="Google Shape;1222;p76"/>
          <p:cNvGrpSpPr/>
          <p:nvPr/>
        </p:nvGrpSpPr>
        <p:grpSpPr>
          <a:xfrm>
            <a:off x="5258821" y="1859725"/>
            <a:ext cx="415925" cy="385763"/>
            <a:chOff x="2751" y="1851"/>
            <a:chExt cx="462" cy="478"/>
          </a:xfrm>
        </p:grpSpPr>
        <p:pic>
          <p:nvPicPr>
            <p:cNvPr descr="iphone_stylized_small" id="1223" name="Google Shape;1223;p7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224" name="Google Shape;1224;p7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5" name="Google Shape;1225;p76"/>
          <p:cNvGrpSpPr/>
          <p:nvPr/>
        </p:nvGrpSpPr>
        <p:grpSpPr>
          <a:xfrm>
            <a:off x="6008136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1226" name="Google Shape;1226;p7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227" name="Google Shape;1227;p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8" name="Google Shape;1228;p76"/>
          <p:cNvGrpSpPr/>
          <p:nvPr/>
        </p:nvGrpSpPr>
        <p:grpSpPr>
          <a:xfrm flipH="1">
            <a:off x="5500593" y="3567143"/>
            <a:ext cx="359261" cy="342045"/>
            <a:chOff x="2839" y="3501"/>
            <a:chExt cx="755" cy="803"/>
          </a:xfrm>
        </p:grpSpPr>
        <p:pic>
          <p:nvPicPr>
            <p:cNvPr descr="desktop_computer_stylized_medium" id="1229" name="Google Shape;1229;p7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0" name="Google Shape;1230;p7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76"/>
          <p:cNvGrpSpPr/>
          <p:nvPr/>
        </p:nvGrpSpPr>
        <p:grpSpPr>
          <a:xfrm flipH="1">
            <a:off x="5282578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1232" name="Google Shape;1232;p7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3" name="Google Shape;1233;p76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76"/>
          <p:cNvGrpSpPr/>
          <p:nvPr/>
        </p:nvGrpSpPr>
        <p:grpSpPr>
          <a:xfrm>
            <a:off x="6710278" y="5852809"/>
            <a:ext cx="310186" cy="312050"/>
            <a:chOff x="877" y="1008"/>
            <a:chExt cx="2747" cy="2626"/>
          </a:xfrm>
        </p:grpSpPr>
        <p:pic>
          <p:nvPicPr>
            <p:cNvPr descr="antenna_stylized" id="1235" name="Google Shape;1235;p7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236" name="Google Shape;1236;p7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7" name="Google Shape;1237;p76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238" name="Google Shape;1238;p7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9" name="Google Shape;1239;p76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76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76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76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76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76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5" name="Google Shape;1245;p76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246" name="Google Shape;1246;p7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7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7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7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7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7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2" name="Google Shape;1252;p76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76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76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76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76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76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8" name="Google Shape;1258;p7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3" name="Google Shape;1263;p7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4" name="Google Shape;1264;p7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7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File distribution: client-server vs P2P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77"/>
          <p:cNvSpPr txBox="1"/>
          <p:nvPr/>
        </p:nvSpPr>
        <p:spPr>
          <a:xfrm>
            <a:off x="142190" y="1447860"/>
            <a:ext cx="8149554" cy="129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42925" lvl="0" marL="608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much time to distribute file (size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from one server to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 peers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85883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upload/download capacity is limited resource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77"/>
          <p:cNvSpPr/>
          <p:nvPr/>
        </p:nvSpPr>
        <p:spPr>
          <a:xfrm>
            <a:off x="2406168" y="4185095"/>
            <a:ext cx="3775075" cy="1755775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8" name="Google Shape;1268;p77"/>
          <p:cNvCxnSpPr/>
          <p:nvPr/>
        </p:nvCxnSpPr>
        <p:spPr>
          <a:xfrm>
            <a:off x="1941030" y="4148582"/>
            <a:ext cx="803275" cy="311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9" name="Google Shape;1269;p77"/>
          <p:cNvSpPr txBox="1"/>
          <p:nvPr/>
        </p:nvSpPr>
        <p:spPr>
          <a:xfrm>
            <a:off x="2225193" y="3946970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0" name="Google Shape;1270;p77"/>
          <p:cNvCxnSpPr/>
          <p:nvPr/>
        </p:nvCxnSpPr>
        <p:spPr>
          <a:xfrm>
            <a:off x="1498118" y="5059807"/>
            <a:ext cx="10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1" name="Google Shape;1271;p77"/>
          <p:cNvCxnSpPr/>
          <p:nvPr/>
        </p:nvCxnSpPr>
        <p:spPr>
          <a:xfrm rot="10800000">
            <a:off x="1553680" y="5207445"/>
            <a:ext cx="100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2" name="Google Shape;1272;p77"/>
          <p:cNvSpPr txBox="1"/>
          <p:nvPr/>
        </p:nvSpPr>
        <p:spPr>
          <a:xfrm>
            <a:off x="1787043" y="467087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77"/>
          <p:cNvSpPr txBox="1"/>
          <p:nvPr/>
        </p:nvSpPr>
        <p:spPr>
          <a:xfrm>
            <a:off x="1767993" y="5185220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77"/>
          <p:cNvSpPr txBox="1"/>
          <p:nvPr/>
        </p:nvSpPr>
        <p:spPr>
          <a:xfrm>
            <a:off x="1267930" y="4169220"/>
            <a:ext cx="11731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baseline="-2500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77"/>
          <p:cNvSpPr txBox="1"/>
          <p:nvPr/>
        </p:nvSpPr>
        <p:spPr>
          <a:xfrm>
            <a:off x="2803465" y="4696270"/>
            <a:ext cx="28344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(with abundant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bandwidth)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77"/>
          <p:cNvSpPr txBox="1"/>
          <p:nvPr/>
        </p:nvSpPr>
        <p:spPr>
          <a:xfrm>
            <a:off x="375755" y="3921570"/>
            <a:ext cx="139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file, size F</a:t>
            </a:r>
            <a:endParaRPr b="0" baseline="-2500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77"/>
          <p:cNvSpPr txBox="1"/>
          <p:nvPr/>
        </p:nvSpPr>
        <p:spPr>
          <a:xfrm>
            <a:off x="1546659" y="2747753"/>
            <a:ext cx="2486510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server upload capacity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77"/>
          <p:cNvSpPr txBox="1"/>
          <p:nvPr/>
        </p:nvSpPr>
        <p:spPr>
          <a:xfrm>
            <a:off x="6398730" y="5588445"/>
            <a:ext cx="2590800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peer i upload capacity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77"/>
          <p:cNvSpPr txBox="1"/>
          <p:nvPr/>
        </p:nvSpPr>
        <p:spPr>
          <a:xfrm>
            <a:off x="6461574" y="3569259"/>
            <a:ext cx="2743200" cy="7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baseline="-2500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peer i download capacity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77"/>
          <p:cNvSpPr/>
          <p:nvPr/>
        </p:nvSpPr>
        <p:spPr>
          <a:xfrm>
            <a:off x="885343" y="3367532"/>
            <a:ext cx="592137" cy="581025"/>
          </a:xfrm>
          <a:prstGeom prst="can">
            <a:avLst>
              <a:gd fmla="val 20218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1" name="Google Shape;1281;p77"/>
          <p:cNvGrpSpPr/>
          <p:nvPr/>
        </p:nvGrpSpPr>
        <p:grpSpPr>
          <a:xfrm>
            <a:off x="3620605" y="3645345"/>
            <a:ext cx="2138363" cy="903287"/>
            <a:chOff x="2204" y="2030"/>
            <a:chExt cx="1347" cy="774"/>
          </a:xfrm>
        </p:grpSpPr>
        <p:sp>
          <p:nvSpPr>
            <p:cNvPr id="1282" name="Google Shape;1282;p77"/>
            <p:cNvSpPr txBox="1"/>
            <p:nvPr/>
          </p:nvSpPr>
          <p:spPr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3" name="Google Shape;1283;p77"/>
            <p:cNvCxnSpPr/>
            <p:nvPr/>
          </p:nvCxnSpPr>
          <p:spPr>
            <a:xfrm flipH="1" rot="10800000">
              <a:off x="2997" y="2133"/>
              <a:ext cx="200" cy="65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84" name="Google Shape;1284;p77"/>
            <p:cNvCxnSpPr/>
            <p:nvPr/>
          </p:nvCxnSpPr>
          <p:spPr>
            <a:xfrm flipH="1">
              <a:off x="3082" y="2141"/>
              <a:ext cx="208" cy="6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285" name="Google Shape;1285;p77"/>
            <p:cNvSpPr txBox="1"/>
            <p:nvPr/>
          </p:nvSpPr>
          <p:spPr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7"/>
            <p:cNvSpPr txBox="1"/>
            <p:nvPr/>
          </p:nvSpPr>
          <p:spPr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7" name="Google Shape;1287;p77"/>
            <p:cNvCxnSpPr/>
            <p:nvPr/>
          </p:nvCxnSpPr>
          <p:spPr>
            <a:xfrm flipH="1" rot="10800000">
              <a:off x="2345" y="2030"/>
              <a:ext cx="200" cy="65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88" name="Google Shape;1288;p77"/>
            <p:cNvCxnSpPr/>
            <p:nvPr/>
          </p:nvCxnSpPr>
          <p:spPr>
            <a:xfrm flipH="1">
              <a:off x="2430" y="2038"/>
              <a:ext cx="208" cy="6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289" name="Google Shape;1289;p77"/>
            <p:cNvSpPr txBox="1"/>
            <p:nvPr/>
          </p:nvSpPr>
          <p:spPr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0" name="Google Shape;1290;p77"/>
          <p:cNvCxnSpPr/>
          <p:nvPr/>
        </p:nvCxnSpPr>
        <p:spPr>
          <a:xfrm>
            <a:off x="6152668" y="4864545"/>
            <a:ext cx="116522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1" name="Google Shape;1291;p77"/>
          <p:cNvCxnSpPr/>
          <p:nvPr/>
        </p:nvCxnSpPr>
        <p:spPr>
          <a:xfrm>
            <a:off x="6160605" y="5016945"/>
            <a:ext cx="116522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92" name="Google Shape;1292;p77"/>
          <p:cNvSpPr txBox="1"/>
          <p:nvPr/>
        </p:nvSpPr>
        <p:spPr>
          <a:xfrm>
            <a:off x="6313005" y="4453382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77"/>
          <p:cNvSpPr txBox="1"/>
          <p:nvPr/>
        </p:nvSpPr>
        <p:spPr>
          <a:xfrm>
            <a:off x="6336818" y="4986782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4" name="Google Shape;1294;p77"/>
          <p:cNvCxnSpPr/>
          <p:nvPr/>
        </p:nvCxnSpPr>
        <p:spPr>
          <a:xfrm>
            <a:off x="2387118" y="3329432"/>
            <a:ext cx="0" cy="6635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5" name="Google Shape;1295;p77"/>
          <p:cNvCxnSpPr/>
          <p:nvPr/>
        </p:nvCxnSpPr>
        <p:spPr>
          <a:xfrm flipH="1">
            <a:off x="6600343" y="4243832"/>
            <a:ext cx="369887" cy="414338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6" name="Google Shape;1296;p77"/>
          <p:cNvCxnSpPr/>
          <p:nvPr/>
        </p:nvCxnSpPr>
        <p:spPr>
          <a:xfrm rot="10800000">
            <a:off x="6630505" y="5189982"/>
            <a:ext cx="369888" cy="414338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7" name="Google Shape;1297;p77"/>
          <p:cNvGrpSpPr/>
          <p:nvPr/>
        </p:nvGrpSpPr>
        <p:grpSpPr>
          <a:xfrm>
            <a:off x="1656868" y="3429445"/>
            <a:ext cx="465137" cy="803275"/>
            <a:chOff x="4140" y="429"/>
            <a:chExt cx="1425" cy="2396"/>
          </a:xfrm>
        </p:grpSpPr>
        <p:sp>
          <p:nvSpPr>
            <p:cNvPr id="1298" name="Google Shape;1298;p7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7"/>
            <p:cNvSpPr/>
            <p:nvPr/>
          </p:nvSpPr>
          <p:spPr>
            <a:xfrm>
              <a:off x="4208" y="429"/>
              <a:ext cx="1046" cy="2282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7"/>
            <p:cNvSpPr/>
            <p:nvPr/>
          </p:nvSpPr>
          <p:spPr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3" name="Google Shape;1303;p77"/>
            <p:cNvGrpSpPr/>
            <p:nvPr/>
          </p:nvGrpSpPr>
          <p:grpSpPr>
            <a:xfrm>
              <a:off x="4748" y="666"/>
              <a:ext cx="583" cy="147"/>
              <a:chOff x="613" y="2566"/>
              <a:chExt cx="728" cy="141"/>
            </a:xfrm>
          </p:grpSpPr>
          <p:sp>
            <p:nvSpPr>
              <p:cNvPr id="1304" name="Google Shape;1304;p77"/>
              <p:cNvSpPr/>
              <p:nvPr/>
            </p:nvSpPr>
            <p:spPr>
              <a:xfrm>
                <a:off x="613" y="2566"/>
                <a:ext cx="728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77"/>
              <p:cNvSpPr/>
              <p:nvPr/>
            </p:nvSpPr>
            <p:spPr>
              <a:xfrm>
                <a:off x="631" y="2584"/>
                <a:ext cx="692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6" name="Google Shape;1306;p77"/>
            <p:cNvSpPr/>
            <p:nvPr/>
          </p:nvSpPr>
          <p:spPr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7" name="Google Shape;1307;p77"/>
            <p:cNvGrpSpPr/>
            <p:nvPr/>
          </p:nvGrpSpPr>
          <p:grpSpPr>
            <a:xfrm>
              <a:off x="4748" y="992"/>
              <a:ext cx="579" cy="137"/>
              <a:chOff x="615" y="2566"/>
              <a:chExt cx="722" cy="142"/>
            </a:xfrm>
          </p:grpSpPr>
          <p:sp>
            <p:nvSpPr>
              <p:cNvPr id="1308" name="Google Shape;1308;p77"/>
              <p:cNvSpPr/>
              <p:nvPr/>
            </p:nvSpPr>
            <p:spPr>
              <a:xfrm>
                <a:off x="615" y="2566"/>
                <a:ext cx="722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77"/>
              <p:cNvSpPr/>
              <p:nvPr/>
            </p:nvSpPr>
            <p:spPr>
              <a:xfrm>
                <a:off x="633" y="2581"/>
                <a:ext cx="686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0" name="Google Shape;1310;p77"/>
            <p:cNvSpPr/>
            <p:nvPr/>
          </p:nvSpPr>
          <p:spPr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7"/>
            <p:cNvSpPr/>
            <p:nvPr/>
          </p:nvSpPr>
          <p:spPr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2" name="Google Shape;1312;p77"/>
            <p:cNvGrpSpPr/>
            <p:nvPr/>
          </p:nvGrpSpPr>
          <p:grpSpPr>
            <a:xfrm>
              <a:off x="4733" y="1627"/>
              <a:ext cx="584" cy="151"/>
              <a:chOff x="612" y="2568"/>
              <a:chExt cx="727" cy="139"/>
            </a:xfrm>
          </p:grpSpPr>
          <p:sp>
            <p:nvSpPr>
              <p:cNvPr id="1313" name="Google Shape;1313;p77"/>
              <p:cNvSpPr/>
              <p:nvPr/>
            </p:nvSpPr>
            <p:spPr>
              <a:xfrm>
                <a:off x="612" y="2568"/>
                <a:ext cx="727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77"/>
              <p:cNvSpPr/>
              <p:nvPr/>
            </p:nvSpPr>
            <p:spPr>
              <a:xfrm>
                <a:off x="630" y="2585"/>
                <a:ext cx="691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5" name="Google Shape;1315;p7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6" name="Google Shape;1316;p77"/>
            <p:cNvGrpSpPr/>
            <p:nvPr/>
          </p:nvGrpSpPr>
          <p:grpSpPr>
            <a:xfrm>
              <a:off x="4738" y="1329"/>
              <a:ext cx="584" cy="137"/>
              <a:chOff x="613" y="2570"/>
              <a:chExt cx="727" cy="137"/>
            </a:xfrm>
          </p:grpSpPr>
          <p:sp>
            <p:nvSpPr>
              <p:cNvPr id="1317" name="Google Shape;1317;p77"/>
              <p:cNvSpPr/>
              <p:nvPr/>
            </p:nvSpPr>
            <p:spPr>
              <a:xfrm>
                <a:off x="613" y="2570"/>
                <a:ext cx="727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77"/>
              <p:cNvSpPr/>
              <p:nvPr/>
            </p:nvSpPr>
            <p:spPr>
              <a:xfrm>
                <a:off x="631" y="2584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9" name="Google Shape;1319;p77"/>
            <p:cNvSpPr/>
            <p:nvPr/>
          </p:nvSpPr>
          <p:spPr>
            <a:xfrm>
              <a:off x="5249" y="429"/>
              <a:ext cx="68" cy="22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7"/>
            <p:cNvSpPr/>
            <p:nvPr/>
          </p:nvSpPr>
          <p:spPr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7"/>
            <p:cNvSpPr/>
            <p:nvPr/>
          </p:nvSpPr>
          <p:spPr>
            <a:xfrm>
              <a:off x="4140" y="2678"/>
              <a:ext cx="1201" cy="147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7"/>
            <p:cNvSpPr/>
            <p:nvPr/>
          </p:nvSpPr>
          <p:spPr>
            <a:xfrm>
              <a:off x="4208" y="2711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7"/>
            <p:cNvSpPr/>
            <p:nvPr/>
          </p:nvSpPr>
          <p:spPr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7"/>
            <p:cNvSpPr/>
            <p:nvPr/>
          </p:nvSpPr>
          <p:spPr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7"/>
            <p:cNvSpPr/>
            <p:nvPr/>
          </p:nvSpPr>
          <p:spPr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7"/>
            <p:cNvSpPr/>
            <p:nvPr/>
          </p:nvSpPr>
          <p:spPr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Google Shape;1330;p77"/>
          <p:cNvGrpSpPr/>
          <p:nvPr/>
        </p:nvGrpSpPr>
        <p:grpSpPr>
          <a:xfrm>
            <a:off x="566255" y="4732782"/>
            <a:ext cx="925513" cy="795338"/>
            <a:chOff x="-44" y="1473"/>
            <a:chExt cx="981" cy="1105"/>
          </a:xfrm>
        </p:grpSpPr>
        <p:pic>
          <p:nvPicPr>
            <p:cNvPr descr="desktop_computer_stylized_medium" id="1331" name="Google Shape;1331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2" name="Google Shape;1332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77"/>
          <p:cNvGrpSpPr/>
          <p:nvPr/>
        </p:nvGrpSpPr>
        <p:grpSpPr>
          <a:xfrm>
            <a:off x="3787293" y="2913507"/>
            <a:ext cx="925512" cy="795338"/>
            <a:chOff x="-44" y="1473"/>
            <a:chExt cx="981" cy="1105"/>
          </a:xfrm>
        </p:grpSpPr>
        <p:pic>
          <p:nvPicPr>
            <p:cNvPr descr="desktop_computer_stylized_medium" id="1334" name="Google Shape;1334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5" name="Google Shape;1335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77"/>
          <p:cNvGrpSpPr/>
          <p:nvPr/>
        </p:nvGrpSpPr>
        <p:grpSpPr>
          <a:xfrm>
            <a:off x="4831868" y="3054795"/>
            <a:ext cx="925512" cy="795337"/>
            <a:chOff x="-44" y="1473"/>
            <a:chExt cx="981" cy="1105"/>
          </a:xfrm>
        </p:grpSpPr>
        <p:pic>
          <p:nvPicPr>
            <p:cNvPr descr="desktop_computer_stylized_medium" id="1337" name="Google Shape;1337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8" name="Google Shape;1338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9" name="Google Shape;1339;p77"/>
          <p:cNvGrpSpPr/>
          <p:nvPr/>
        </p:nvGrpSpPr>
        <p:grpSpPr>
          <a:xfrm flipH="1">
            <a:off x="7302018" y="4502595"/>
            <a:ext cx="925512" cy="795337"/>
            <a:chOff x="-44" y="1473"/>
            <a:chExt cx="981" cy="1105"/>
          </a:xfrm>
        </p:grpSpPr>
        <p:pic>
          <p:nvPicPr>
            <p:cNvPr descr="desktop_computer_stylized_medium" id="1340" name="Google Shape;1340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1" name="Google Shape;1341;p7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2" name="Google Shape;1342;p77"/>
          <p:cNvSpPr/>
          <p:nvPr/>
        </p:nvSpPr>
        <p:spPr>
          <a:xfrm>
            <a:off x="8533655" y="2000372"/>
            <a:ext cx="35161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time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time it takes to get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copy of the file to all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peers.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3" name="Google Shape;134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8" name="Google Shape;1348;p7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9" name="Google Shape;1349;p7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7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File distribution time: client-server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78"/>
          <p:cNvSpPr txBox="1"/>
          <p:nvPr/>
        </p:nvSpPr>
        <p:spPr>
          <a:xfrm>
            <a:off x="134310" y="1428730"/>
            <a:ext cx="5083874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 transmission: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sequentially send (upload)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send one copy: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F/u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send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copies: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NF/u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78"/>
          <p:cNvSpPr/>
          <p:nvPr/>
        </p:nvSpPr>
        <p:spPr>
          <a:xfrm>
            <a:off x="239085" y="3339116"/>
            <a:ext cx="5066596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client must download file 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min client download rate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i.e.,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min {d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,……, 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client download time: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F/d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3" name="Google Shape;1353;p78"/>
          <p:cNvGrpSpPr/>
          <p:nvPr/>
        </p:nvGrpSpPr>
        <p:grpSpPr>
          <a:xfrm>
            <a:off x="5272269" y="1847037"/>
            <a:ext cx="4518025" cy="2036762"/>
            <a:chOff x="4471988" y="1284288"/>
            <a:chExt cx="4518025" cy="2036762"/>
          </a:xfrm>
        </p:grpSpPr>
        <p:sp>
          <p:nvSpPr>
            <p:cNvPr id="1354" name="Google Shape;1354;p78"/>
            <p:cNvSpPr/>
            <p:nvPr/>
          </p:nvSpPr>
          <p:spPr>
            <a:xfrm>
              <a:off x="5600700" y="2111375"/>
              <a:ext cx="2136775" cy="1209675"/>
            </a:xfrm>
            <a:custGeom>
              <a:rect b="b" l="l" r="r" t="t"/>
              <a:pathLst>
                <a:path extrusionOk="0" h="1255" w="1292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5" name="Google Shape;1355;p78"/>
            <p:cNvCxnSpPr/>
            <p:nvPr/>
          </p:nvCxnSpPr>
          <p:spPr>
            <a:xfrm>
              <a:off x="5338763" y="2085975"/>
              <a:ext cx="455612" cy="2143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56" name="Google Shape;1356;p78"/>
            <p:cNvSpPr txBox="1"/>
            <p:nvPr/>
          </p:nvSpPr>
          <p:spPr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baseline="-2500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7" name="Google Shape;1357;p78"/>
            <p:cNvCxnSpPr/>
            <p:nvPr/>
          </p:nvCxnSpPr>
          <p:spPr>
            <a:xfrm>
              <a:off x="5089525" y="2713038"/>
              <a:ext cx="574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58" name="Google Shape;1358;p78"/>
            <p:cNvCxnSpPr/>
            <p:nvPr/>
          </p:nvCxnSpPr>
          <p:spPr>
            <a:xfrm rot="10800000">
              <a:off x="5119688" y="2814638"/>
              <a:ext cx="5667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59" name="Google Shape;1359;p78"/>
            <p:cNvSpPr txBox="1"/>
            <p:nvPr/>
          </p:nvSpPr>
          <p:spPr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78"/>
            <p:cNvSpPr/>
            <p:nvPr/>
          </p:nvSpPr>
          <p:spPr>
            <a:xfrm>
              <a:off x="4740275" y="1562100"/>
              <a:ext cx="334963" cy="401638"/>
            </a:xfrm>
            <a:prstGeom prst="can">
              <a:avLst>
                <a:gd fmla="val 24242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1" name="Google Shape;1361;p78"/>
            <p:cNvCxnSpPr/>
            <p:nvPr/>
          </p:nvCxnSpPr>
          <p:spPr>
            <a:xfrm flipH="1" rot="10800000">
              <a:off x="7000875" y="1819275"/>
              <a:ext cx="180975" cy="530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62" name="Google Shape;1362;p78"/>
            <p:cNvCxnSpPr/>
            <p:nvPr/>
          </p:nvCxnSpPr>
          <p:spPr>
            <a:xfrm flipH="1">
              <a:off x="7078663" y="1825625"/>
              <a:ext cx="187325" cy="5349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63" name="Google Shape;1363;p78"/>
            <p:cNvCxnSpPr/>
            <p:nvPr/>
          </p:nvCxnSpPr>
          <p:spPr>
            <a:xfrm flipH="1" rot="10800000">
              <a:off x="6416675" y="1736725"/>
              <a:ext cx="179388" cy="530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64" name="Google Shape;1364;p78"/>
            <p:cNvCxnSpPr/>
            <p:nvPr/>
          </p:nvCxnSpPr>
          <p:spPr>
            <a:xfrm flipH="1">
              <a:off x="6492875" y="1743075"/>
              <a:ext cx="185738" cy="5349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65" name="Google Shape;1365;p78"/>
            <p:cNvCxnSpPr/>
            <p:nvPr/>
          </p:nvCxnSpPr>
          <p:spPr>
            <a:xfrm>
              <a:off x="7723188" y="2579688"/>
              <a:ext cx="65881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6" name="Google Shape;1366;p78"/>
            <p:cNvCxnSpPr/>
            <p:nvPr/>
          </p:nvCxnSpPr>
          <p:spPr>
            <a:xfrm>
              <a:off x="7726363" y="2682875"/>
              <a:ext cx="66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367" name="Google Shape;1367;p78"/>
            <p:cNvSpPr txBox="1"/>
            <p:nvPr/>
          </p:nvSpPr>
          <p:spPr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8"/>
            <p:cNvSpPr txBox="1"/>
            <p:nvPr/>
          </p:nvSpPr>
          <p:spPr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baseline="-2500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8"/>
            <p:cNvSpPr txBox="1"/>
            <p:nvPr/>
          </p:nvSpPr>
          <p:spPr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0" baseline="-2500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0" name="Google Shape;1370;p78"/>
            <p:cNvGrpSpPr/>
            <p:nvPr/>
          </p:nvGrpSpPr>
          <p:grpSpPr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371" name="Google Shape;1371;p78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>
                <a:off x="4210" y="429"/>
                <a:ext cx="1046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78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78"/>
              <p:cNvSpPr/>
              <p:nvPr/>
            </p:nvSpPr>
            <p:spPr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6" name="Google Shape;1376;p78"/>
              <p:cNvGrpSpPr/>
              <p:nvPr/>
            </p:nvGrpSpPr>
            <p:grpSpPr>
              <a:xfrm>
                <a:off x="4752" y="671"/>
                <a:ext cx="581" cy="140"/>
                <a:chOff x="618" y="2571"/>
                <a:chExt cx="725" cy="134"/>
              </a:xfrm>
            </p:grpSpPr>
            <p:sp>
              <p:nvSpPr>
                <p:cNvPr id="1377" name="Google Shape;1377;p78"/>
                <p:cNvSpPr/>
                <p:nvPr/>
              </p:nvSpPr>
              <p:spPr>
                <a:xfrm>
                  <a:off x="618" y="2571"/>
                  <a:ext cx="725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78"/>
                <p:cNvSpPr/>
                <p:nvPr/>
              </p:nvSpPr>
              <p:spPr>
                <a:xfrm>
                  <a:off x="637" y="2585"/>
                  <a:ext cx="686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79" name="Google Shape;1379;p78"/>
              <p:cNvSpPr/>
              <p:nvPr/>
            </p:nvSpPr>
            <p:spPr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0" name="Google Shape;1380;p78"/>
              <p:cNvGrpSpPr/>
              <p:nvPr/>
            </p:nvGrpSpPr>
            <p:grpSpPr>
              <a:xfrm>
                <a:off x="4744" y="995"/>
                <a:ext cx="581" cy="132"/>
                <a:chOff x="610" y="2569"/>
                <a:chExt cx="725" cy="137"/>
              </a:xfrm>
            </p:grpSpPr>
            <p:sp>
              <p:nvSpPr>
                <p:cNvPr id="1381" name="Google Shape;1381;p78"/>
                <p:cNvSpPr/>
                <p:nvPr/>
              </p:nvSpPr>
              <p:spPr>
                <a:xfrm>
                  <a:off x="610" y="2569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78"/>
                <p:cNvSpPr/>
                <p:nvPr/>
              </p:nvSpPr>
              <p:spPr>
                <a:xfrm>
                  <a:off x="630" y="2584"/>
                  <a:ext cx="68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3" name="Google Shape;1383;p78"/>
              <p:cNvSpPr/>
              <p:nvPr/>
            </p:nvSpPr>
            <p:spPr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5" name="Google Shape;1385;p78"/>
              <p:cNvGrpSpPr/>
              <p:nvPr/>
            </p:nvGrpSpPr>
            <p:grpSpPr>
              <a:xfrm>
                <a:off x="4737" y="1627"/>
                <a:ext cx="581" cy="154"/>
                <a:chOff x="616" y="2568"/>
                <a:chExt cx="724" cy="142"/>
              </a:xfrm>
            </p:grpSpPr>
            <p:sp>
              <p:nvSpPr>
                <p:cNvPr id="1386" name="Google Shape;1386;p78"/>
                <p:cNvSpPr/>
                <p:nvPr/>
              </p:nvSpPr>
              <p:spPr>
                <a:xfrm>
                  <a:off x="616" y="2568"/>
                  <a:ext cx="724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78"/>
                <p:cNvSpPr/>
                <p:nvPr/>
              </p:nvSpPr>
              <p:spPr>
                <a:xfrm>
                  <a:off x="635" y="2582"/>
                  <a:ext cx="685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8" name="Google Shape;1388;p78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9" name="Google Shape;1389;p78"/>
              <p:cNvGrpSpPr/>
              <p:nvPr/>
            </p:nvGrpSpPr>
            <p:grpSpPr>
              <a:xfrm>
                <a:off x="4737" y="1326"/>
                <a:ext cx="581" cy="140"/>
                <a:chOff x="611" y="2567"/>
                <a:chExt cx="724" cy="140"/>
              </a:xfrm>
            </p:grpSpPr>
            <p:sp>
              <p:nvSpPr>
                <p:cNvPr id="1390" name="Google Shape;1390;p78"/>
                <p:cNvSpPr/>
                <p:nvPr/>
              </p:nvSpPr>
              <p:spPr>
                <a:xfrm>
                  <a:off x="611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78"/>
                <p:cNvSpPr/>
                <p:nvPr/>
              </p:nvSpPr>
              <p:spPr>
                <a:xfrm>
                  <a:off x="630" y="2581"/>
                  <a:ext cx="685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92" name="Google Shape;1392;p78"/>
              <p:cNvSpPr/>
              <p:nvPr/>
            </p:nvSpPr>
            <p:spPr>
              <a:xfrm>
                <a:off x="5247" y="429"/>
                <a:ext cx="7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78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78"/>
              <p:cNvSpPr/>
              <p:nvPr/>
            </p:nvSpPr>
            <p:spPr>
              <a:xfrm>
                <a:off x="4140" y="2678"/>
                <a:ext cx="1200" cy="147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4210" y="2707"/>
                <a:ext cx="1069" cy="8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78"/>
            <p:cNvGrpSpPr/>
            <p:nvPr/>
          </p:nvGrpSpPr>
          <p:grpSpPr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descr="desktop_computer_stylized_medium" id="1404" name="Google Shape;1404;p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5" name="Google Shape;1405;p7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78"/>
            <p:cNvGrpSpPr/>
            <p:nvPr/>
          </p:nvGrpSpPr>
          <p:grpSpPr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descr="desktop_computer_stylized_medium" id="1407" name="Google Shape;1407;p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8" name="Google Shape;1408;p7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78"/>
            <p:cNvGrpSpPr/>
            <p:nvPr/>
          </p:nvGrpSpPr>
          <p:grpSpPr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descr="desktop_computer_stylized_medium" id="1410" name="Google Shape;1410;p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1" name="Google Shape;1411;p7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2" name="Google Shape;1412;p78"/>
            <p:cNvGrpSpPr/>
            <p:nvPr/>
          </p:nvGrpSpPr>
          <p:grpSpPr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descr="desktop_computer_stylized_medium" id="1413" name="Google Shape;1413;p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4" name="Google Shape;1414;p7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415" name="Google Shape;1415;p78"/>
          <p:cNvCxnSpPr/>
          <p:nvPr/>
        </p:nvCxnSpPr>
        <p:spPr>
          <a:xfrm flipH="1" rot="10800000">
            <a:off x="5253049" y="5862099"/>
            <a:ext cx="430213" cy="69215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6" name="Google Shape;1416;p78"/>
          <p:cNvSpPr txBox="1"/>
          <p:nvPr/>
        </p:nvSpPr>
        <p:spPr>
          <a:xfrm>
            <a:off x="2399949" y="6390737"/>
            <a:ext cx="2905732" cy="39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 linearly in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8"/>
          <p:cNvSpPr txBox="1"/>
          <p:nvPr/>
        </p:nvSpPr>
        <p:spPr>
          <a:xfrm>
            <a:off x="443602" y="5155662"/>
            <a:ext cx="3049233" cy="1036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distribute 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 clients using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 approach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78"/>
          <p:cNvSpPr/>
          <p:nvPr/>
        </p:nvSpPr>
        <p:spPr>
          <a:xfrm>
            <a:off x="398001" y="5084224"/>
            <a:ext cx="7421599" cy="1235075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78"/>
          <p:cNvSpPr txBox="1"/>
          <p:nvPr/>
        </p:nvSpPr>
        <p:spPr>
          <a:xfrm>
            <a:off x="3549709" y="5398549"/>
            <a:ext cx="43436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c-s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max{NF/u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,F/d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0" name="Google Shape;142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5" name="Google Shape;1425;p7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6" name="Google Shape;1426;p7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7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File distribution time: P2P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79"/>
          <p:cNvSpPr txBox="1"/>
          <p:nvPr/>
        </p:nvSpPr>
        <p:spPr>
          <a:xfrm>
            <a:off x="40016" y="1376709"/>
            <a:ext cx="5461007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 transmission: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at least one copy: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send one copy: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F/u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79"/>
          <p:cNvSpPr/>
          <p:nvPr/>
        </p:nvSpPr>
        <p:spPr>
          <a:xfrm>
            <a:off x="162253" y="2707749"/>
            <a:ext cx="5773736" cy="1209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client must download file copy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client download time: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F/d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0" name="Google Shape;1430;p79"/>
          <p:cNvGrpSpPr/>
          <p:nvPr/>
        </p:nvGrpSpPr>
        <p:grpSpPr>
          <a:xfrm>
            <a:off x="5681561" y="1631971"/>
            <a:ext cx="4518025" cy="2036762"/>
            <a:chOff x="4471988" y="1284288"/>
            <a:chExt cx="4518025" cy="2036762"/>
          </a:xfrm>
        </p:grpSpPr>
        <p:sp>
          <p:nvSpPr>
            <p:cNvPr id="1431" name="Google Shape;1431;p79"/>
            <p:cNvSpPr/>
            <p:nvPr/>
          </p:nvSpPr>
          <p:spPr>
            <a:xfrm>
              <a:off x="5600700" y="2111375"/>
              <a:ext cx="2136775" cy="1209675"/>
            </a:xfrm>
            <a:custGeom>
              <a:rect b="b" l="l" r="r" t="t"/>
              <a:pathLst>
                <a:path extrusionOk="0" h="1255" w="1292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2" name="Google Shape;1432;p79"/>
            <p:cNvCxnSpPr/>
            <p:nvPr/>
          </p:nvCxnSpPr>
          <p:spPr>
            <a:xfrm>
              <a:off x="5338763" y="2085975"/>
              <a:ext cx="455612" cy="2143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3" name="Google Shape;1433;p79"/>
            <p:cNvSpPr txBox="1"/>
            <p:nvPr/>
          </p:nvSpPr>
          <p:spPr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baseline="-2500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4" name="Google Shape;1434;p79"/>
            <p:cNvCxnSpPr/>
            <p:nvPr/>
          </p:nvCxnSpPr>
          <p:spPr>
            <a:xfrm>
              <a:off x="5089525" y="2713038"/>
              <a:ext cx="574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5" name="Google Shape;1435;p79"/>
            <p:cNvCxnSpPr/>
            <p:nvPr/>
          </p:nvCxnSpPr>
          <p:spPr>
            <a:xfrm rot="10800000">
              <a:off x="5119688" y="2814638"/>
              <a:ext cx="5667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36" name="Google Shape;1436;p79"/>
            <p:cNvSpPr txBox="1"/>
            <p:nvPr/>
          </p:nvSpPr>
          <p:spPr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4740275" y="1562100"/>
              <a:ext cx="334963" cy="401638"/>
            </a:xfrm>
            <a:prstGeom prst="can">
              <a:avLst>
                <a:gd fmla="val 24242" name="adj"/>
              </a:avLst>
            </a:pr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8" name="Google Shape;1438;p79"/>
            <p:cNvCxnSpPr/>
            <p:nvPr/>
          </p:nvCxnSpPr>
          <p:spPr>
            <a:xfrm flipH="1" rot="10800000">
              <a:off x="7000875" y="1819275"/>
              <a:ext cx="180975" cy="530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39" name="Google Shape;1439;p79"/>
            <p:cNvCxnSpPr/>
            <p:nvPr/>
          </p:nvCxnSpPr>
          <p:spPr>
            <a:xfrm flipH="1">
              <a:off x="7078663" y="1825625"/>
              <a:ext cx="187325" cy="5349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40" name="Google Shape;1440;p79"/>
            <p:cNvCxnSpPr/>
            <p:nvPr/>
          </p:nvCxnSpPr>
          <p:spPr>
            <a:xfrm flipH="1" rot="10800000">
              <a:off x="6416675" y="1736725"/>
              <a:ext cx="179388" cy="530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41" name="Google Shape;1441;p79"/>
            <p:cNvCxnSpPr/>
            <p:nvPr/>
          </p:nvCxnSpPr>
          <p:spPr>
            <a:xfrm flipH="1">
              <a:off x="6492875" y="1743075"/>
              <a:ext cx="185738" cy="5349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42" name="Google Shape;1442;p79"/>
            <p:cNvCxnSpPr/>
            <p:nvPr/>
          </p:nvCxnSpPr>
          <p:spPr>
            <a:xfrm>
              <a:off x="7723188" y="2579688"/>
              <a:ext cx="65881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3" name="Google Shape;1443;p79"/>
            <p:cNvCxnSpPr/>
            <p:nvPr/>
          </p:nvCxnSpPr>
          <p:spPr>
            <a:xfrm>
              <a:off x="7726363" y="2682875"/>
              <a:ext cx="660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44" name="Google Shape;1444;p79"/>
            <p:cNvSpPr txBox="1"/>
            <p:nvPr/>
          </p:nvSpPr>
          <p:spPr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9"/>
            <p:cNvSpPr txBox="1"/>
            <p:nvPr/>
          </p:nvSpPr>
          <p:spPr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baseline="-2500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9"/>
            <p:cNvSpPr txBox="1"/>
            <p:nvPr/>
          </p:nvSpPr>
          <p:spPr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0" baseline="-25000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7" name="Google Shape;1447;p79"/>
            <p:cNvGrpSpPr/>
            <p:nvPr/>
          </p:nvGrpSpPr>
          <p:grpSpPr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448" name="Google Shape;1448;p79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79"/>
              <p:cNvSpPr/>
              <p:nvPr/>
            </p:nvSpPr>
            <p:spPr>
              <a:xfrm>
                <a:off x="4210" y="429"/>
                <a:ext cx="1046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79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79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79"/>
              <p:cNvSpPr/>
              <p:nvPr/>
            </p:nvSpPr>
            <p:spPr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53" name="Google Shape;1453;p79"/>
              <p:cNvGrpSpPr/>
              <p:nvPr/>
            </p:nvGrpSpPr>
            <p:grpSpPr>
              <a:xfrm>
                <a:off x="4752" y="671"/>
                <a:ext cx="581" cy="140"/>
                <a:chOff x="618" y="2571"/>
                <a:chExt cx="725" cy="134"/>
              </a:xfrm>
            </p:grpSpPr>
            <p:sp>
              <p:nvSpPr>
                <p:cNvPr id="1454" name="Google Shape;1454;p79"/>
                <p:cNvSpPr/>
                <p:nvPr/>
              </p:nvSpPr>
              <p:spPr>
                <a:xfrm>
                  <a:off x="618" y="2571"/>
                  <a:ext cx="725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79"/>
                <p:cNvSpPr/>
                <p:nvPr/>
              </p:nvSpPr>
              <p:spPr>
                <a:xfrm>
                  <a:off x="637" y="2585"/>
                  <a:ext cx="686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56" name="Google Shape;1456;p79"/>
              <p:cNvSpPr/>
              <p:nvPr/>
            </p:nvSpPr>
            <p:spPr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57" name="Google Shape;1457;p79"/>
              <p:cNvGrpSpPr/>
              <p:nvPr/>
            </p:nvGrpSpPr>
            <p:grpSpPr>
              <a:xfrm>
                <a:off x="4744" y="995"/>
                <a:ext cx="581" cy="132"/>
                <a:chOff x="610" y="2569"/>
                <a:chExt cx="725" cy="137"/>
              </a:xfrm>
            </p:grpSpPr>
            <p:sp>
              <p:nvSpPr>
                <p:cNvPr id="1458" name="Google Shape;1458;p79"/>
                <p:cNvSpPr/>
                <p:nvPr/>
              </p:nvSpPr>
              <p:spPr>
                <a:xfrm>
                  <a:off x="610" y="2569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79"/>
                <p:cNvSpPr/>
                <p:nvPr/>
              </p:nvSpPr>
              <p:spPr>
                <a:xfrm>
                  <a:off x="630" y="2584"/>
                  <a:ext cx="68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60" name="Google Shape;1460;p79"/>
              <p:cNvSpPr/>
              <p:nvPr/>
            </p:nvSpPr>
            <p:spPr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79"/>
              <p:cNvSpPr/>
              <p:nvPr/>
            </p:nvSpPr>
            <p:spPr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62" name="Google Shape;1462;p79"/>
              <p:cNvGrpSpPr/>
              <p:nvPr/>
            </p:nvGrpSpPr>
            <p:grpSpPr>
              <a:xfrm>
                <a:off x="4737" y="1627"/>
                <a:ext cx="581" cy="154"/>
                <a:chOff x="616" y="2568"/>
                <a:chExt cx="724" cy="142"/>
              </a:xfrm>
            </p:grpSpPr>
            <p:sp>
              <p:nvSpPr>
                <p:cNvPr id="1463" name="Google Shape;1463;p79"/>
                <p:cNvSpPr/>
                <p:nvPr/>
              </p:nvSpPr>
              <p:spPr>
                <a:xfrm>
                  <a:off x="616" y="2568"/>
                  <a:ext cx="724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79"/>
                <p:cNvSpPr/>
                <p:nvPr/>
              </p:nvSpPr>
              <p:spPr>
                <a:xfrm>
                  <a:off x="635" y="2582"/>
                  <a:ext cx="685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65" name="Google Shape;1465;p79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66" name="Google Shape;1466;p79"/>
              <p:cNvGrpSpPr/>
              <p:nvPr/>
            </p:nvGrpSpPr>
            <p:grpSpPr>
              <a:xfrm>
                <a:off x="4737" y="1326"/>
                <a:ext cx="581" cy="140"/>
                <a:chOff x="611" y="2567"/>
                <a:chExt cx="724" cy="140"/>
              </a:xfrm>
            </p:grpSpPr>
            <p:sp>
              <p:nvSpPr>
                <p:cNvPr id="1467" name="Google Shape;1467;p79"/>
                <p:cNvSpPr/>
                <p:nvPr/>
              </p:nvSpPr>
              <p:spPr>
                <a:xfrm>
                  <a:off x="611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79"/>
                <p:cNvSpPr/>
                <p:nvPr/>
              </p:nvSpPr>
              <p:spPr>
                <a:xfrm>
                  <a:off x="630" y="2581"/>
                  <a:ext cx="685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69" name="Google Shape;1469;p79"/>
              <p:cNvSpPr/>
              <p:nvPr/>
            </p:nvSpPr>
            <p:spPr>
              <a:xfrm>
                <a:off x="5247" y="429"/>
                <a:ext cx="7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79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79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79"/>
              <p:cNvSpPr/>
              <p:nvPr/>
            </p:nvSpPr>
            <p:spPr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79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79"/>
              <p:cNvSpPr/>
              <p:nvPr/>
            </p:nvSpPr>
            <p:spPr>
              <a:xfrm>
                <a:off x="4140" y="2678"/>
                <a:ext cx="1200" cy="147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79"/>
              <p:cNvSpPr/>
              <p:nvPr/>
            </p:nvSpPr>
            <p:spPr>
              <a:xfrm>
                <a:off x="4210" y="2707"/>
                <a:ext cx="1069" cy="8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79"/>
              <p:cNvSpPr/>
              <p:nvPr/>
            </p:nvSpPr>
            <p:spPr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79"/>
              <p:cNvSpPr/>
              <p:nvPr/>
            </p:nvSpPr>
            <p:spPr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79"/>
              <p:cNvSpPr/>
              <p:nvPr/>
            </p:nvSpPr>
            <p:spPr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79"/>
              <p:cNvSpPr/>
              <p:nvPr/>
            </p:nvSpPr>
            <p:spPr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0" name="Google Shape;1480;p79"/>
            <p:cNvGrpSpPr/>
            <p:nvPr/>
          </p:nvGrpSpPr>
          <p:grpSpPr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descr="desktop_computer_stylized_medium" id="1481" name="Google Shape;1481;p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2" name="Google Shape;1482;p7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3" name="Google Shape;1483;p79"/>
            <p:cNvGrpSpPr/>
            <p:nvPr/>
          </p:nvGrpSpPr>
          <p:grpSpPr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descr="desktop_computer_stylized_medium" id="1484" name="Google Shape;1484;p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5" name="Google Shape;1485;p7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6" name="Google Shape;1486;p79"/>
            <p:cNvGrpSpPr/>
            <p:nvPr/>
          </p:nvGrpSpPr>
          <p:grpSpPr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descr="desktop_computer_stylized_medium" id="1487" name="Google Shape;1487;p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8" name="Google Shape;1488;p7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9" name="Google Shape;1489;p79"/>
            <p:cNvGrpSpPr/>
            <p:nvPr/>
          </p:nvGrpSpPr>
          <p:grpSpPr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descr="desktop_computer_stylized_medium" id="1490" name="Google Shape;1490;p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1" name="Google Shape;1491;p7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2" name="Google Shape;1492;p79"/>
          <p:cNvSpPr/>
          <p:nvPr/>
        </p:nvSpPr>
        <p:spPr>
          <a:xfrm>
            <a:off x="150371" y="3876829"/>
            <a:ext cx="5945629" cy="125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aggregate must download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upload rate (limiting max download rate) is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1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9"/>
          <p:cNvSpPr txBox="1"/>
          <p:nvPr/>
        </p:nvSpPr>
        <p:spPr>
          <a:xfrm>
            <a:off x="264487" y="5088499"/>
            <a:ext cx="2267800" cy="88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 distribute 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 clients using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 approach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79"/>
          <p:cNvSpPr/>
          <p:nvPr/>
        </p:nvSpPr>
        <p:spPr>
          <a:xfrm>
            <a:off x="170432" y="4991768"/>
            <a:ext cx="8762330" cy="1006589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79"/>
          <p:cNvSpPr txBox="1"/>
          <p:nvPr/>
        </p:nvSpPr>
        <p:spPr>
          <a:xfrm>
            <a:off x="2729779" y="5202837"/>
            <a:ext cx="62620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max{F/u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,F/d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,NF/(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6" name="Google Shape;1496;p79"/>
          <p:cNvGrpSpPr/>
          <p:nvPr/>
        </p:nvGrpSpPr>
        <p:grpSpPr>
          <a:xfrm>
            <a:off x="1463385" y="5664316"/>
            <a:ext cx="7034618" cy="1072227"/>
            <a:chOff x="2178998" y="5664316"/>
            <a:chExt cx="7034618" cy="1072227"/>
          </a:xfrm>
        </p:grpSpPr>
        <p:cxnSp>
          <p:nvCxnSpPr>
            <p:cNvPr id="1497" name="Google Shape;1497;p79"/>
            <p:cNvCxnSpPr/>
            <p:nvPr/>
          </p:nvCxnSpPr>
          <p:spPr>
            <a:xfrm>
              <a:off x="5247481" y="5669562"/>
              <a:ext cx="17462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8" name="Google Shape;1498;p79"/>
            <p:cNvCxnSpPr/>
            <p:nvPr/>
          </p:nvCxnSpPr>
          <p:spPr>
            <a:xfrm flipH="1" rot="10800000">
              <a:off x="8434457" y="5757687"/>
              <a:ext cx="376235" cy="57991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9" name="Google Shape;1499;p79"/>
            <p:cNvSpPr txBox="1"/>
            <p:nvPr/>
          </p:nvSpPr>
          <p:spPr>
            <a:xfrm>
              <a:off x="2178998" y="6341370"/>
              <a:ext cx="7034618" cy="395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 but so does this, as each peer brings service capacity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0" name="Google Shape;1500;p79"/>
            <p:cNvCxnSpPr/>
            <p:nvPr/>
          </p:nvCxnSpPr>
          <p:spPr>
            <a:xfrm flipH="1" rot="10800000">
              <a:off x="7086984" y="5664316"/>
              <a:ext cx="376235" cy="462537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1" name="Google Shape;1501;p79"/>
            <p:cNvSpPr txBox="1"/>
            <p:nvPr/>
          </p:nvSpPr>
          <p:spPr>
            <a:xfrm>
              <a:off x="4236547" y="6072232"/>
              <a:ext cx="3187860" cy="395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increases linearly in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2" name="Google Shape;1502;p79"/>
          <p:cNvSpPr/>
          <p:nvPr/>
        </p:nvSpPr>
        <p:spPr>
          <a:xfrm>
            <a:off x="6796803" y="3856767"/>
            <a:ext cx="2549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Total upload capacity of the system as a whole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79"/>
          <p:cNvSpPr/>
          <p:nvPr/>
        </p:nvSpPr>
        <p:spPr>
          <a:xfrm flipH="1" rot="10800000">
            <a:off x="6103835" y="4053157"/>
            <a:ext cx="566737" cy="23283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79"/>
          <p:cNvSpPr/>
          <p:nvPr/>
        </p:nvSpPr>
        <p:spPr>
          <a:xfrm>
            <a:off x="9472371" y="3543321"/>
            <a:ext cx="24551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Eqtn - provides a lower bound for the minimum distribution time for the P2P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architecture.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5" name="Google Shape;150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0" name="Google Shape;1510;p8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1" name="Google Shape;1511;p8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8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Client-server vs. P2P: example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80"/>
          <p:cNvSpPr txBox="1"/>
          <p:nvPr/>
        </p:nvSpPr>
        <p:spPr>
          <a:xfrm>
            <a:off x="234128" y="1468618"/>
            <a:ext cx="92411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(all peers) upload rate =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F/u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 hour,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10u,  d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≥ u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4" name="Google Shape;1514;p80"/>
          <p:cNvGraphicFramePr/>
          <p:nvPr/>
        </p:nvGraphicFramePr>
        <p:xfrm>
          <a:off x="458948" y="1941425"/>
          <a:ext cx="7031830" cy="4790242"/>
        </p:xfrm>
        <a:graphic>
          <a:graphicData uri="http://schemas.openxmlformats.org/presentationml/2006/ole">
            <mc:AlternateContent>
              <mc:Choice Requires="v">
                <p:oleObj r:id="rId4" imgH="4790242" imgW="7031830" progId="Excel.Chart.8" spid="_x0000_s1">
                  <p:embed/>
                </p:oleObj>
              </mc:Choice>
              <mc:Fallback>
                <p:oleObj r:id="rId5" imgH="4790242" imgW="7031830" progId="Excel.Chart.8">
                  <p:embed/>
                  <p:pic>
                    <p:nvPicPr>
                      <p:cNvPr id="1514" name="Google Shape;1514;p8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8948" y="1941425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" name="Google Shape;1515;p80"/>
          <p:cNvSpPr/>
          <p:nvPr/>
        </p:nvSpPr>
        <p:spPr>
          <a:xfrm>
            <a:off x="7328452" y="2139566"/>
            <a:ext cx="440459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peer can transmit the entire file in one hour.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server transmission rate is 10 times the peer upload rate.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download rates are set large enough so as not to have an effect.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6" name="Google Shape;1516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1" name="Google Shape;1521;p8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2" name="Google Shape;1522;p8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8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P2P file distribution: BitTorrent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81"/>
          <p:cNvSpPr/>
          <p:nvPr/>
        </p:nvSpPr>
        <p:spPr>
          <a:xfrm>
            <a:off x="321712" y="1405794"/>
            <a:ext cx="712470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divided into 256Kb chunks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in torrent send/receive file chunks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81"/>
          <p:cNvSpPr txBox="1"/>
          <p:nvPr/>
        </p:nvSpPr>
        <p:spPr>
          <a:xfrm>
            <a:off x="1162738" y="2371997"/>
            <a:ext cx="3018775" cy="7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libri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tracker: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 peers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participating in torrent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81"/>
          <p:cNvSpPr txBox="1"/>
          <p:nvPr/>
        </p:nvSpPr>
        <p:spPr>
          <a:xfrm>
            <a:off x="6474661" y="2385559"/>
            <a:ext cx="4044723" cy="7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torrent: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of peers exchanging  chunks of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7" name="Google Shape;1527;p81"/>
          <p:cNvCxnSpPr/>
          <p:nvPr/>
        </p:nvCxnSpPr>
        <p:spPr>
          <a:xfrm>
            <a:off x="3499687" y="3765096"/>
            <a:ext cx="1587" cy="5365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8" name="Google Shape;1528;p81"/>
          <p:cNvCxnSpPr/>
          <p:nvPr/>
        </p:nvCxnSpPr>
        <p:spPr>
          <a:xfrm>
            <a:off x="4845887" y="3493634"/>
            <a:ext cx="2551112" cy="140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9" name="Google Shape;1529;p81"/>
          <p:cNvCxnSpPr/>
          <p:nvPr/>
        </p:nvCxnSpPr>
        <p:spPr>
          <a:xfrm>
            <a:off x="4642687" y="3644446"/>
            <a:ext cx="247650" cy="18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0" name="Google Shape;1530;p81"/>
          <p:cNvCxnSpPr/>
          <p:nvPr/>
        </p:nvCxnSpPr>
        <p:spPr>
          <a:xfrm rot="10800000">
            <a:off x="6282574" y="3404734"/>
            <a:ext cx="1168400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1" name="Google Shape;1531;p81"/>
          <p:cNvCxnSpPr/>
          <p:nvPr/>
        </p:nvCxnSpPr>
        <p:spPr>
          <a:xfrm flipH="1">
            <a:off x="5466599" y="3941309"/>
            <a:ext cx="2039938" cy="1987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2" name="Google Shape;1532;p81"/>
          <p:cNvCxnSpPr/>
          <p:nvPr/>
        </p:nvCxnSpPr>
        <p:spPr>
          <a:xfrm flipH="1">
            <a:off x="5553912" y="5906634"/>
            <a:ext cx="739775" cy="163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3" name="Google Shape;1533;p81"/>
          <p:cNvCxnSpPr/>
          <p:nvPr/>
        </p:nvCxnSpPr>
        <p:spPr>
          <a:xfrm flipH="1">
            <a:off x="5072899" y="3603171"/>
            <a:ext cx="900113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4" name="Google Shape;1534;p81"/>
          <p:cNvCxnSpPr/>
          <p:nvPr/>
        </p:nvCxnSpPr>
        <p:spPr>
          <a:xfrm flipH="1" rot="10800000">
            <a:off x="5237999" y="4989059"/>
            <a:ext cx="2120900" cy="4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5" name="Google Shape;1535;p81"/>
          <p:cNvCxnSpPr/>
          <p:nvPr/>
        </p:nvCxnSpPr>
        <p:spPr>
          <a:xfrm>
            <a:off x="6238124" y="3547609"/>
            <a:ext cx="1182688" cy="127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6" name="Google Shape;1536;p81"/>
          <p:cNvCxnSpPr/>
          <p:nvPr/>
        </p:nvCxnSpPr>
        <p:spPr>
          <a:xfrm>
            <a:off x="6681037" y="5928859"/>
            <a:ext cx="376237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7" name="Google Shape;1537;p81"/>
          <p:cNvCxnSpPr/>
          <p:nvPr/>
        </p:nvCxnSpPr>
        <p:spPr>
          <a:xfrm>
            <a:off x="5566612" y="6224134"/>
            <a:ext cx="149066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38" name="Google Shape;1538;p81"/>
          <p:cNvSpPr txBox="1"/>
          <p:nvPr/>
        </p:nvSpPr>
        <p:spPr>
          <a:xfrm>
            <a:off x="1731212" y="4766809"/>
            <a:ext cx="1585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arrives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9" name="Google Shape;1539;p81"/>
          <p:cNvCxnSpPr/>
          <p:nvPr/>
        </p:nvCxnSpPr>
        <p:spPr>
          <a:xfrm flipH="1">
            <a:off x="7231899" y="5163684"/>
            <a:ext cx="263525" cy="93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Alice" id="1540" name="Google Shape;154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912" y="4284209"/>
            <a:ext cx="474662" cy="51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1" name="Google Shape;1541;p81"/>
          <p:cNvCxnSpPr/>
          <p:nvPr/>
        </p:nvCxnSpPr>
        <p:spPr>
          <a:xfrm>
            <a:off x="2715462" y="3122159"/>
            <a:ext cx="476250" cy="258762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2" name="Google Shape;1542;p81"/>
          <p:cNvSpPr txBox="1"/>
          <p:nvPr/>
        </p:nvSpPr>
        <p:spPr>
          <a:xfrm>
            <a:off x="1745499" y="5027159"/>
            <a:ext cx="2160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obtains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peers from tracker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3" name="Google Shape;1543;p81"/>
          <p:cNvGrpSpPr/>
          <p:nvPr/>
        </p:nvGrpSpPr>
        <p:grpSpPr>
          <a:xfrm>
            <a:off x="3879099" y="3571421"/>
            <a:ext cx="3492500" cy="2163763"/>
            <a:chOff x="1752" y="2166"/>
            <a:chExt cx="2200" cy="1363"/>
          </a:xfrm>
        </p:grpSpPr>
        <p:cxnSp>
          <p:nvCxnSpPr>
            <p:cNvPr id="1544" name="Google Shape;1544;p81"/>
            <p:cNvCxnSpPr/>
            <p:nvPr/>
          </p:nvCxnSpPr>
          <p:spPr>
            <a:xfrm flipH="1" rot="10800000">
              <a:off x="1752" y="2166"/>
              <a:ext cx="361" cy="5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45" name="Google Shape;1545;p81"/>
            <p:cNvCxnSpPr/>
            <p:nvPr/>
          </p:nvCxnSpPr>
          <p:spPr>
            <a:xfrm flipH="1" rot="10800000">
              <a:off x="1770" y="2352"/>
              <a:ext cx="2182" cy="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46" name="Google Shape;1546;p81"/>
            <p:cNvCxnSpPr/>
            <p:nvPr/>
          </p:nvCxnSpPr>
          <p:spPr>
            <a:xfrm>
              <a:off x="1786" y="2820"/>
              <a:ext cx="1550" cy="7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547" name="Google Shape;1547;p81"/>
          <p:cNvSpPr txBox="1"/>
          <p:nvPr/>
        </p:nvSpPr>
        <p:spPr>
          <a:xfrm>
            <a:off x="1705812" y="5568496"/>
            <a:ext cx="3172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and begins exchanging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chunks with peers in torrent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8" name="Google Shape;1548;p81"/>
          <p:cNvGrpSpPr/>
          <p:nvPr/>
        </p:nvGrpSpPr>
        <p:grpSpPr>
          <a:xfrm>
            <a:off x="3282199" y="3080884"/>
            <a:ext cx="379413" cy="604837"/>
            <a:chOff x="4140" y="429"/>
            <a:chExt cx="1425" cy="2396"/>
          </a:xfrm>
        </p:grpSpPr>
        <p:sp>
          <p:nvSpPr>
            <p:cNvPr id="1549" name="Google Shape;1549;p8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81"/>
            <p:cNvSpPr/>
            <p:nvPr/>
          </p:nvSpPr>
          <p:spPr>
            <a:xfrm>
              <a:off x="4206" y="429"/>
              <a:ext cx="1049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8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8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81"/>
            <p:cNvSpPr/>
            <p:nvPr/>
          </p:nvSpPr>
          <p:spPr>
            <a:xfrm>
              <a:off x="4212" y="693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4" name="Google Shape;1554;p81"/>
            <p:cNvGrpSpPr/>
            <p:nvPr/>
          </p:nvGrpSpPr>
          <p:grpSpPr>
            <a:xfrm>
              <a:off x="4748" y="668"/>
              <a:ext cx="584" cy="145"/>
              <a:chOff x="613" y="2568"/>
              <a:chExt cx="729" cy="139"/>
            </a:xfrm>
          </p:grpSpPr>
          <p:sp>
            <p:nvSpPr>
              <p:cNvPr id="1555" name="Google Shape;1555;p81"/>
              <p:cNvSpPr/>
              <p:nvPr/>
            </p:nvSpPr>
            <p:spPr>
              <a:xfrm>
                <a:off x="613" y="2568"/>
                <a:ext cx="729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81"/>
              <p:cNvSpPr/>
              <p:nvPr/>
            </p:nvSpPr>
            <p:spPr>
              <a:xfrm>
                <a:off x="628" y="2586"/>
                <a:ext cx="699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7" name="Google Shape;1557;p81"/>
            <p:cNvSpPr/>
            <p:nvPr/>
          </p:nvSpPr>
          <p:spPr>
            <a:xfrm>
              <a:off x="4223" y="1020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8" name="Google Shape;1558;p81"/>
            <p:cNvGrpSpPr/>
            <p:nvPr/>
          </p:nvGrpSpPr>
          <p:grpSpPr>
            <a:xfrm>
              <a:off x="4748" y="995"/>
              <a:ext cx="579" cy="132"/>
              <a:chOff x="615" y="2569"/>
              <a:chExt cx="722" cy="137"/>
            </a:xfrm>
          </p:grpSpPr>
          <p:sp>
            <p:nvSpPr>
              <p:cNvPr id="1559" name="Google Shape;1559;p81"/>
              <p:cNvSpPr/>
              <p:nvPr/>
            </p:nvSpPr>
            <p:spPr>
              <a:xfrm>
                <a:off x="615" y="2569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81"/>
              <p:cNvSpPr/>
              <p:nvPr/>
            </p:nvSpPr>
            <p:spPr>
              <a:xfrm>
                <a:off x="630" y="2582"/>
                <a:ext cx="692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1" name="Google Shape;1561;p81"/>
            <p:cNvSpPr/>
            <p:nvPr/>
          </p:nvSpPr>
          <p:spPr>
            <a:xfrm>
              <a:off x="4218" y="1360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81"/>
            <p:cNvSpPr/>
            <p:nvPr/>
          </p:nvSpPr>
          <p:spPr>
            <a:xfrm>
              <a:off x="4229" y="1655"/>
              <a:ext cx="596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3" name="Google Shape;1563;p81"/>
            <p:cNvGrpSpPr/>
            <p:nvPr/>
          </p:nvGrpSpPr>
          <p:grpSpPr>
            <a:xfrm>
              <a:off x="4737" y="1642"/>
              <a:ext cx="578" cy="151"/>
              <a:chOff x="616" y="2582"/>
              <a:chExt cx="720" cy="139"/>
            </a:xfrm>
          </p:grpSpPr>
          <p:sp>
            <p:nvSpPr>
              <p:cNvPr id="1564" name="Google Shape;1564;p81"/>
              <p:cNvSpPr/>
              <p:nvPr/>
            </p:nvSpPr>
            <p:spPr>
              <a:xfrm>
                <a:off x="616" y="2582"/>
                <a:ext cx="72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81"/>
              <p:cNvSpPr/>
              <p:nvPr/>
            </p:nvSpPr>
            <p:spPr>
              <a:xfrm>
                <a:off x="630" y="2588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6" name="Google Shape;1566;p8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7" name="Google Shape;1567;p81"/>
            <p:cNvGrpSpPr/>
            <p:nvPr/>
          </p:nvGrpSpPr>
          <p:grpSpPr>
            <a:xfrm>
              <a:off x="4737" y="1328"/>
              <a:ext cx="584" cy="138"/>
              <a:chOff x="611" y="2569"/>
              <a:chExt cx="728" cy="138"/>
            </a:xfrm>
          </p:grpSpPr>
          <p:sp>
            <p:nvSpPr>
              <p:cNvPr id="1568" name="Google Shape;1568;p81"/>
              <p:cNvSpPr/>
              <p:nvPr/>
            </p:nvSpPr>
            <p:spPr>
              <a:xfrm>
                <a:off x="611" y="2569"/>
                <a:ext cx="728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81"/>
              <p:cNvSpPr/>
              <p:nvPr/>
            </p:nvSpPr>
            <p:spPr>
              <a:xfrm>
                <a:off x="618" y="2588"/>
                <a:ext cx="706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0" name="Google Shape;1570;p81"/>
            <p:cNvSpPr/>
            <p:nvPr/>
          </p:nvSpPr>
          <p:spPr>
            <a:xfrm>
              <a:off x="5249" y="429"/>
              <a:ext cx="72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8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8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81"/>
            <p:cNvSpPr/>
            <p:nvPr/>
          </p:nvSpPr>
          <p:spPr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8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81"/>
            <p:cNvSpPr/>
            <p:nvPr/>
          </p:nvSpPr>
          <p:spPr>
            <a:xfrm>
              <a:off x="4140" y="2680"/>
              <a:ext cx="1198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81"/>
            <p:cNvSpPr/>
            <p:nvPr/>
          </p:nvSpPr>
          <p:spPr>
            <a:xfrm>
              <a:off x="4206" y="2712"/>
              <a:ext cx="1073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81"/>
            <p:cNvSpPr/>
            <p:nvPr/>
          </p:nvSpPr>
          <p:spPr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81"/>
            <p:cNvSpPr/>
            <p:nvPr/>
          </p:nvSpPr>
          <p:spPr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81"/>
            <p:cNvSpPr/>
            <p:nvPr/>
          </p:nvSpPr>
          <p:spPr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81"/>
            <p:cNvSpPr/>
            <p:nvPr/>
          </p:nvSpPr>
          <p:spPr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81"/>
          <p:cNvGrpSpPr/>
          <p:nvPr/>
        </p:nvGrpSpPr>
        <p:grpSpPr>
          <a:xfrm>
            <a:off x="3175837" y="4320721"/>
            <a:ext cx="685800" cy="588963"/>
            <a:chOff x="-44" y="1473"/>
            <a:chExt cx="981" cy="1105"/>
          </a:xfrm>
        </p:grpSpPr>
        <p:pic>
          <p:nvPicPr>
            <p:cNvPr descr="desktop_computer_stylized_medium" id="1582" name="Google Shape;1582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3" name="Google Shape;1583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81"/>
          <p:cNvGrpSpPr/>
          <p:nvPr/>
        </p:nvGrpSpPr>
        <p:grpSpPr>
          <a:xfrm>
            <a:off x="4545849" y="5333546"/>
            <a:ext cx="728663" cy="620713"/>
            <a:chOff x="-44" y="1473"/>
            <a:chExt cx="981" cy="1105"/>
          </a:xfrm>
        </p:grpSpPr>
        <p:pic>
          <p:nvPicPr>
            <p:cNvPr descr="desktop_computer_stylized_medium" id="1585" name="Google Shape;1585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6" name="Google Shape;1586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7" name="Google Shape;1587;p81"/>
          <p:cNvGrpSpPr/>
          <p:nvPr/>
        </p:nvGrpSpPr>
        <p:grpSpPr>
          <a:xfrm>
            <a:off x="4828424" y="5911396"/>
            <a:ext cx="728663" cy="620713"/>
            <a:chOff x="-44" y="1473"/>
            <a:chExt cx="981" cy="1105"/>
          </a:xfrm>
        </p:grpSpPr>
        <p:pic>
          <p:nvPicPr>
            <p:cNvPr descr="desktop_computer_stylized_medium" id="1588" name="Google Shape;1588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9" name="Google Shape;1589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0" name="Google Shape;1590;p81"/>
          <p:cNvGrpSpPr/>
          <p:nvPr/>
        </p:nvGrpSpPr>
        <p:grpSpPr>
          <a:xfrm flipH="1">
            <a:off x="7462087" y="4757284"/>
            <a:ext cx="728662" cy="620712"/>
            <a:chOff x="-44" y="1473"/>
            <a:chExt cx="981" cy="1105"/>
          </a:xfrm>
        </p:grpSpPr>
        <p:pic>
          <p:nvPicPr>
            <p:cNvPr descr="desktop_computer_stylized_medium" id="1591" name="Google Shape;1591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2" name="Google Shape;1592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81"/>
          <p:cNvGrpSpPr/>
          <p:nvPr/>
        </p:nvGrpSpPr>
        <p:grpSpPr>
          <a:xfrm flipH="1">
            <a:off x="7114424" y="6095546"/>
            <a:ext cx="728663" cy="620713"/>
            <a:chOff x="-44" y="1473"/>
            <a:chExt cx="981" cy="1105"/>
          </a:xfrm>
        </p:grpSpPr>
        <p:pic>
          <p:nvPicPr>
            <p:cNvPr descr="desktop_computer_stylized_medium" id="1594" name="Google Shape;1594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5" name="Google Shape;1595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6" name="Google Shape;1596;p81"/>
          <p:cNvGrpSpPr/>
          <p:nvPr/>
        </p:nvGrpSpPr>
        <p:grpSpPr>
          <a:xfrm flipH="1">
            <a:off x="7516062" y="3569834"/>
            <a:ext cx="728662" cy="620712"/>
            <a:chOff x="-44" y="1473"/>
            <a:chExt cx="981" cy="1105"/>
          </a:xfrm>
        </p:grpSpPr>
        <p:pic>
          <p:nvPicPr>
            <p:cNvPr descr="desktop_computer_stylized_medium" id="1597" name="Google Shape;1597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8" name="Google Shape;1598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9" name="Google Shape;1599;p81"/>
          <p:cNvGrpSpPr/>
          <p:nvPr/>
        </p:nvGrpSpPr>
        <p:grpSpPr>
          <a:xfrm flipH="1">
            <a:off x="5719012" y="3036434"/>
            <a:ext cx="641350" cy="620712"/>
            <a:chOff x="-44" y="1473"/>
            <a:chExt cx="981" cy="1105"/>
          </a:xfrm>
        </p:grpSpPr>
        <p:pic>
          <p:nvPicPr>
            <p:cNvPr descr="desktop_computer_stylized_medium" id="1600" name="Google Shape;1600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1" name="Google Shape;1601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2" name="Google Shape;1602;p81"/>
          <p:cNvGrpSpPr/>
          <p:nvPr/>
        </p:nvGrpSpPr>
        <p:grpSpPr>
          <a:xfrm>
            <a:off x="4109287" y="3026909"/>
            <a:ext cx="728662" cy="620712"/>
            <a:chOff x="-44" y="1473"/>
            <a:chExt cx="981" cy="1105"/>
          </a:xfrm>
        </p:grpSpPr>
        <p:pic>
          <p:nvPicPr>
            <p:cNvPr descr="desktop_computer_stylized_medium" id="1603" name="Google Shape;1603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4" name="Google Shape;1604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81"/>
          <p:cNvGrpSpPr/>
          <p:nvPr/>
        </p:nvGrpSpPr>
        <p:grpSpPr>
          <a:xfrm>
            <a:off x="6209549" y="5639934"/>
            <a:ext cx="490538" cy="412750"/>
            <a:chOff x="-44" y="1473"/>
            <a:chExt cx="981" cy="1105"/>
          </a:xfrm>
        </p:grpSpPr>
        <p:pic>
          <p:nvPicPr>
            <p:cNvPr descr="desktop_computer_stylized_medium" id="1606" name="Google Shape;1606;p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7" name="Google Shape;1607;p8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8" name="Google Shape;1608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4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Domain Name System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2.4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P2P Applications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2.5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Programming with TCP &amp;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 Application Layer Protocols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2 Application Layer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3" name="Google Shape;1613;p8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4" name="Google Shape;1614;p8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8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P2P file distribution: BitTorrent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82"/>
          <p:cNvSpPr txBox="1"/>
          <p:nvPr/>
        </p:nvSpPr>
        <p:spPr>
          <a:xfrm>
            <a:off x="283425" y="1827299"/>
            <a:ext cx="5598315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joining torrent: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no chunks, but will accumulate them over time from other peers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 with tracker to get list of peers, connects to subset of peers (“neighbors”)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82"/>
          <p:cNvSpPr/>
          <p:nvPr/>
        </p:nvSpPr>
        <p:spPr>
          <a:xfrm>
            <a:off x="337472" y="4007131"/>
            <a:ext cx="8430004" cy="233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downloading, peer uploads chunks to other peers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28733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peer may change peers with whom it exchanges chunks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28733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churn: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peers may come and 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28733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 peer has entire file, it may (selfishly) leave or (altruistically) remain in torrent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8" name="Google Shape;1618;p82"/>
          <p:cNvGrpSpPr/>
          <p:nvPr/>
        </p:nvGrpSpPr>
        <p:grpSpPr>
          <a:xfrm>
            <a:off x="6456076" y="1638414"/>
            <a:ext cx="3567113" cy="2233613"/>
            <a:chOff x="4911725" y="1368425"/>
            <a:chExt cx="3567113" cy="2233613"/>
          </a:xfrm>
        </p:grpSpPr>
        <p:cxnSp>
          <p:nvCxnSpPr>
            <p:cNvPr id="1619" name="Google Shape;1619;p82"/>
            <p:cNvCxnSpPr/>
            <p:nvPr/>
          </p:nvCxnSpPr>
          <p:spPr>
            <a:xfrm>
              <a:off x="6245225" y="1646238"/>
              <a:ext cx="1736725" cy="8794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0" name="Google Shape;1620;p82"/>
            <p:cNvCxnSpPr/>
            <p:nvPr/>
          </p:nvCxnSpPr>
          <p:spPr>
            <a:xfrm>
              <a:off x="6107113" y="1739900"/>
              <a:ext cx="168275" cy="11334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1" name="Google Shape;1621;p82"/>
            <p:cNvCxnSpPr/>
            <p:nvPr/>
          </p:nvCxnSpPr>
          <p:spPr>
            <a:xfrm rot="10800000">
              <a:off x="7223125" y="1590675"/>
              <a:ext cx="795338" cy="190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2" name="Google Shape;1622;p82"/>
            <p:cNvCxnSpPr/>
            <p:nvPr/>
          </p:nvCxnSpPr>
          <p:spPr>
            <a:xfrm flipH="1">
              <a:off x="6667500" y="1925638"/>
              <a:ext cx="1389063" cy="12398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3" name="Google Shape;1623;p82"/>
            <p:cNvCxnSpPr/>
            <p:nvPr/>
          </p:nvCxnSpPr>
          <p:spPr>
            <a:xfrm flipH="1">
              <a:off x="6726238" y="3152775"/>
              <a:ext cx="504825" cy="101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4" name="Google Shape;1624;p82"/>
            <p:cNvCxnSpPr/>
            <p:nvPr/>
          </p:nvCxnSpPr>
          <p:spPr>
            <a:xfrm flipH="1">
              <a:off x="6399213" y="1714500"/>
              <a:ext cx="612775" cy="10461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5" name="Google Shape;1625;p82"/>
            <p:cNvCxnSpPr/>
            <p:nvPr/>
          </p:nvCxnSpPr>
          <p:spPr>
            <a:xfrm flipH="1" rot="10800000">
              <a:off x="6511925" y="2579688"/>
              <a:ext cx="1443038" cy="3016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6" name="Google Shape;1626;p82"/>
            <p:cNvCxnSpPr/>
            <p:nvPr/>
          </p:nvCxnSpPr>
          <p:spPr>
            <a:xfrm>
              <a:off x="7192963" y="1679575"/>
              <a:ext cx="804862" cy="7969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7" name="Google Shape;1627;p82"/>
            <p:cNvCxnSpPr/>
            <p:nvPr/>
          </p:nvCxnSpPr>
          <p:spPr>
            <a:xfrm>
              <a:off x="7494588" y="3165475"/>
              <a:ext cx="255587" cy="1365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8" name="Google Shape;1628;p82"/>
            <p:cNvCxnSpPr/>
            <p:nvPr/>
          </p:nvCxnSpPr>
          <p:spPr>
            <a:xfrm>
              <a:off x="6735763" y="3351213"/>
              <a:ext cx="10144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29" name="Google Shape;1629;p82"/>
            <p:cNvCxnSpPr/>
            <p:nvPr/>
          </p:nvCxnSpPr>
          <p:spPr>
            <a:xfrm flipH="1">
              <a:off x="7869238" y="2689225"/>
              <a:ext cx="179387" cy="5857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descr="Alice" id="1630" name="Google Shape;1630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1" name="Google Shape;1631;p82"/>
            <p:cNvGrpSpPr/>
            <p:nvPr/>
          </p:nvGrpSpPr>
          <p:grpSpPr>
            <a:xfrm>
              <a:off x="5586413" y="1693863"/>
              <a:ext cx="2378075" cy="1350962"/>
              <a:chOff x="1752" y="2166"/>
              <a:chExt cx="2200" cy="1363"/>
            </a:xfrm>
          </p:grpSpPr>
          <p:cxnSp>
            <p:nvCxnSpPr>
              <p:cNvPr id="1632" name="Google Shape;1632;p82"/>
              <p:cNvCxnSpPr/>
              <p:nvPr/>
            </p:nvCxnSpPr>
            <p:spPr>
              <a:xfrm flipH="1" rot="10800000">
                <a:off x="1752" y="2166"/>
                <a:ext cx="361" cy="53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633" name="Google Shape;1633;p82"/>
              <p:cNvCxnSpPr/>
              <p:nvPr/>
            </p:nvCxnSpPr>
            <p:spPr>
              <a:xfrm flipH="1" rot="10800000">
                <a:off x="1770" y="2352"/>
                <a:ext cx="2182" cy="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1634" name="Google Shape;1634;p82"/>
              <p:cNvCxnSpPr/>
              <p:nvPr/>
            </p:nvCxnSpPr>
            <p:spPr>
              <a:xfrm>
                <a:off x="1786" y="2820"/>
                <a:ext cx="1550" cy="70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</p:grpSp>
        <p:grpSp>
          <p:nvGrpSpPr>
            <p:cNvPr id="1635" name="Google Shape;1635;p82"/>
            <p:cNvGrpSpPr/>
            <p:nvPr/>
          </p:nvGrpSpPr>
          <p:grpSpPr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636" name="Google Shape;1636;p82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82"/>
              <p:cNvSpPr/>
              <p:nvPr/>
            </p:nvSpPr>
            <p:spPr>
              <a:xfrm>
                <a:off x="4210" y="429"/>
                <a:ext cx="1046" cy="2286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82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8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82"/>
              <p:cNvSpPr/>
              <p:nvPr/>
            </p:nvSpPr>
            <p:spPr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1" name="Google Shape;1641;p82"/>
              <p:cNvGrpSpPr/>
              <p:nvPr/>
            </p:nvGrpSpPr>
            <p:grpSpPr>
              <a:xfrm>
                <a:off x="4752" y="671"/>
                <a:ext cx="581" cy="140"/>
                <a:chOff x="618" y="2571"/>
                <a:chExt cx="725" cy="134"/>
              </a:xfrm>
            </p:grpSpPr>
            <p:sp>
              <p:nvSpPr>
                <p:cNvPr id="1642" name="Google Shape;1642;p82"/>
                <p:cNvSpPr/>
                <p:nvPr/>
              </p:nvSpPr>
              <p:spPr>
                <a:xfrm>
                  <a:off x="618" y="2571"/>
                  <a:ext cx="725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3" name="Google Shape;1643;p82"/>
                <p:cNvSpPr/>
                <p:nvPr/>
              </p:nvSpPr>
              <p:spPr>
                <a:xfrm>
                  <a:off x="637" y="2585"/>
                  <a:ext cx="686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4" name="Google Shape;1644;p82"/>
              <p:cNvSpPr/>
              <p:nvPr/>
            </p:nvSpPr>
            <p:spPr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5" name="Google Shape;1645;p82"/>
              <p:cNvGrpSpPr/>
              <p:nvPr/>
            </p:nvGrpSpPr>
            <p:grpSpPr>
              <a:xfrm>
                <a:off x="4744" y="995"/>
                <a:ext cx="581" cy="132"/>
                <a:chOff x="610" y="2569"/>
                <a:chExt cx="725" cy="137"/>
              </a:xfrm>
            </p:grpSpPr>
            <p:sp>
              <p:nvSpPr>
                <p:cNvPr id="1646" name="Google Shape;1646;p82"/>
                <p:cNvSpPr/>
                <p:nvPr/>
              </p:nvSpPr>
              <p:spPr>
                <a:xfrm>
                  <a:off x="610" y="2569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7" name="Google Shape;1647;p82"/>
                <p:cNvSpPr/>
                <p:nvPr/>
              </p:nvSpPr>
              <p:spPr>
                <a:xfrm>
                  <a:off x="630" y="2584"/>
                  <a:ext cx="686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8" name="Google Shape;1648;p82"/>
              <p:cNvSpPr/>
              <p:nvPr/>
            </p:nvSpPr>
            <p:spPr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82"/>
              <p:cNvSpPr/>
              <p:nvPr/>
            </p:nvSpPr>
            <p:spPr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0" name="Google Shape;1650;p82"/>
              <p:cNvGrpSpPr/>
              <p:nvPr/>
            </p:nvGrpSpPr>
            <p:grpSpPr>
              <a:xfrm>
                <a:off x="4737" y="1627"/>
                <a:ext cx="581" cy="154"/>
                <a:chOff x="616" y="2568"/>
                <a:chExt cx="724" cy="142"/>
              </a:xfrm>
            </p:grpSpPr>
            <p:sp>
              <p:nvSpPr>
                <p:cNvPr id="1651" name="Google Shape;1651;p82"/>
                <p:cNvSpPr/>
                <p:nvPr/>
              </p:nvSpPr>
              <p:spPr>
                <a:xfrm>
                  <a:off x="616" y="2568"/>
                  <a:ext cx="724" cy="142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2" name="Google Shape;1652;p82"/>
                <p:cNvSpPr/>
                <p:nvPr/>
              </p:nvSpPr>
              <p:spPr>
                <a:xfrm>
                  <a:off x="635" y="2582"/>
                  <a:ext cx="685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3" name="Google Shape;1653;p8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4" name="Google Shape;1654;p82"/>
              <p:cNvGrpSpPr/>
              <p:nvPr/>
            </p:nvGrpSpPr>
            <p:grpSpPr>
              <a:xfrm>
                <a:off x="4737" y="1326"/>
                <a:ext cx="581" cy="140"/>
                <a:chOff x="611" y="2567"/>
                <a:chExt cx="724" cy="140"/>
              </a:xfrm>
            </p:grpSpPr>
            <p:sp>
              <p:nvSpPr>
                <p:cNvPr id="1655" name="Google Shape;1655;p82"/>
                <p:cNvSpPr/>
                <p:nvPr/>
              </p:nvSpPr>
              <p:spPr>
                <a:xfrm>
                  <a:off x="611" y="2567"/>
                  <a:ext cx="724" cy="14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6" name="Google Shape;1656;p82"/>
                <p:cNvSpPr/>
                <p:nvPr/>
              </p:nvSpPr>
              <p:spPr>
                <a:xfrm>
                  <a:off x="630" y="2581"/>
                  <a:ext cx="685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7" name="Google Shape;1657;p82"/>
              <p:cNvSpPr/>
              <p:nvPr/>
            </p:nvSpPr>
            <p:spPr>
              <a:xfrm>
                <a:off x="5247" y="429"/>
                <a:ext cx="70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8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82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82"/>
              <p:cNvSpPr/>
              <p:nvPr/>
            </p:nvSpPr>
            <p:spPr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8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82"/>
              <p:cNvSpPr/>
              <p:nvPr/>
            </p:nvSpPr>
            <p:spPr>
              <a:xfrm>
                <a:off x="4140" y="2678"/>
                <a:ext cx="1200" cy="147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82"/>
              <p:cNvSpPr/>
              <p:nvPr/>
            </p:nvSpPr>
            <p:spPr>
              <a:xfrm>
                <a:off x="4210" y="2707"/>
                <a:ext cx="1069" cy="8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82"/>
              <p:cNvSpPr/>
              <p:nvPr/>
            </p:nvSpPr>
            <p:spPr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82"/>
              <p:cNvSpPr/>
              <p:nvPr/>
            </p:nvSpPr>
            <p:spPr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82"/>
              <p:cNvSpPr/>
              <p:nvPr/>
            </p:nvSpPr>
            <p:spPr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82"/>
              <p:cNvSpPr/>
              <p:nvPr/>
            </p:nvSpPr>
            <p:spPr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8" name="Google Shape;1668;p82"/>
            <p:cNvGrpSpPr/>
            <p:nvPr/>
          </p:nvGrpSpPr>
          <p:grpSpPr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69" name="Google Shape;1669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0" name="Google Shape;1670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1" name="Google Shape;1671;p82"/>
            <p:cNvGrpSpPr/>
            <p:nvPr/>
          </p:nvGrpSpPr>
          <p:grpSpPr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72" name="Google Shape;1672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3" name="Google Shape;1673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4" name="Google Shape;1674;p82"/>
            <p:cNvGrpSpPr/>
            <p:nvPr/>
          </p:nvGrpSpPr>
          <p:grpSpPr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75" name="Google Shape;1675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7" name="Google Shape;1677;p82"/>
            <p:cNvGrpSpPr/>
            <p:nvPr/>
          </p:nvGrpSpPr>
          <p:grpSpPr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78" name="Google Shape;1678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9" name="Google Shape;1679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0" name="Google Shape;1680;p82"/>
            <p:cNvGrpSpPr/>
            <p:nvPr/>
          </p:nvGrpSpPr>
          <p:grpSpPr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81" name="Google Shape;1681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2" name="Google Shape;1682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3" name="Google Shape;1683;p82"/>
            <p:cNvGrpSpPr/>
            <p:nvPr/>
          </p:nvGrpSpPr>
          <p:grpSpPr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84" name="Google Shape;1684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5" name="Google Shape;1685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6" name="Google Shape;1686;p82"/>
            <p:cNvGrpSpPr/>
            <p:nvPr/>
          </p:nvGrpSpPr>
          <p:grpSpPr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87" name="Google Shape;1687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8" name="Google Shape;1688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9" name="Google Shape;1689;p82"/>
            <p:cNvGrpSpPr/>
            <p:nvPr/>
          </p:nvGrpSpPr>
          <p:grpSpPr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descr="desktop_computer_stylized_medium" id="1690" name="Google Shape;1690;p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1" name="Google Shape;1691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2" name="Google Shape;1692;p82"/>
            <p:cNvGrpSpPr/>
            <p:nvPr/>
          </p:nvGrpSpPr>
          <p:grpSpPr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descr="desktop_computer_stylized_medium" id="1693" name="Google Shape;1693;p8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4" name="Google Shape;1694;p8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695" name="Google Shape;1695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0" name="Google Shape;1700;p8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1" name="Google Shape;1701;p8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8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BitTorrent: requesting, sending file chunks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83"/>
          <p:cNvSpPr txBox="1"/>
          <p:nvPr/>
        </p:nvSpPr>
        <p:spPr>
          <a:xfrm>
            <a:off x="96329" y="1510619"/>
            <a:ext cx="4050388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Requesting chunks: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06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any given time, different peers have different subsets of file chunks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06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periodically, Alice asks each peer for list of chunks that they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406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requests missing chunks from peers,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rarest 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83"/>
          <p:cNvSpPr/>
          <p:nvPr/>
        </p:nvSpPr>
        <p:spPr>
          <a:xfrm>
            <a:off x="4482791" y="1478733"/>
            <a:ext cx="5125036" cy="503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Sending chunks: tit-for-tat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06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Alice sends chunks to those four peers currently sending her chunks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highest rate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peers are choked by Alice (do not receive chunks from her)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re-evaluate top 4 every 10 secs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30 secs: randomly select another peer, starts sending chunks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optimistically unchoke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this peer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newly chosen peer may join top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05" name="Google Shape;170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0" name="Google Shape;1710;p8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1" name="Google Shape;1711;p8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8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BitTorrent: tit-for-tat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lice" id="1713" name="Google Shape;171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167" y="5324197"/>
            <a:ext cx="561975" cy="693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4" name="Google Shape;1714;p84"/>
          <p:cNvCxnSpPr/>
          <p:nvPr/>
        </p:nvCxnSpPr>
        <p:spPr>
          <a:xfrm rot="10800000">
            <a:off x="1777054" y="4330422"/>
            <a:ext cx="1473200" cy="596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5" name="Google Shape;1715;p84"/>
          <p:cNvCxnSpPr/>
          <p:nvPr/>
        </p:nvCxnSpPr>
        <p:spPr>
          <a:xfrm flipH="1">
            <a:off x="2258067" y="5155922"/>
            <a:ext cx="9652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6" name="Google Shape;1716;p84"/>
          <p:cNvCxnSpPr/>
          <p:nvPr/>
        </p:nvCxnSpPr>
        <p:spPr>
          <a:xfrm flipH="1">
            <a:off x="2932754" y="5270222"/>
            <a:ext cx="596900" cy="104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7" name="Google Shape;1717;p84"/>
          <p:cNvCxnSpPr/>
          <p:nvPr/>
        </p:nvCxnSpPr>
        <p:spPr>
          <a:xfrm flipH="1" rot="10800000">
            <a:off x="5815654" y="3454122"/>
            <a:ext cx="419100" cy="64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8" name="Google Shape;1718;p84"/>
          <p:cNvCxnSpPr/>
          <p:nvPr/>
        </p:nvCxnSpPr>
        <p:spPr>
          <a:xfrm flipH="1" rot="10800000">
            <a:off x="5917254" y="4038322"/>
            <a:ext cx="7874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19" name="Google Shape;1719;p84"/>
          <p:cNvCxnSpPr/>
          <p:nvPr/>
        </p:nvCxnSpPr>
        <p:spPr>
          <a:xfrm>
            <a:off x="5917254" y="4508222"/>
            <a:ext cx="596900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Bob" id="1720" name="Google Shape;172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3842" y="4752697"/>
            <a:ext cx="676275" cy="690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1" name="Google Shape;1721;p84"/>
          <p:cNvCxnSpPr/>
          <p:nvPr/>
        </p:nvCxnSpPr>
        <p:spPr>
          <a:xfrm flipH="1" rot="10800000">
            <a:off x="3834454" y="4305022"/>
            <a:ext cx="1435100" cy="4826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722" name="Google Shape;1722;p84"/>
          <p:cNvCxnSpPr/>
          <p:nvPr/>
        </p:nvCxnSpPr>
        <p:spPr>
          <a:xfrm flipH="1">
            <a:off x="3847154" y="4393922"/>
            <a:ext cx="1397000" cy="4699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3" name="Google Shape;1723;p84"/>
          <p:cNvCxnSpPr/>
          <p:nvPr/>
        </p:nvCxnSpPr>
        <p:spPr>
          <a:xfrm flipH="1" rot="10800000">
            <a:off x="3885254" y="4495522"/>
            <a:ext cx="1371600" cy="4826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4" name="Google Shape;1724;p84"/>
          <p:cNvSpPr txBox="1"/>
          <p:nvPr/>
        </p:nvSpPr>
        <p:spPr>
          <a:xfrm>
            <a:off x="149186" y="1433914"/>
            <a:ext cx="4789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Alice “optimistically unchokes” Bob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84"/>
          <p:cNvSpPr txBox="1"/>
          <p:nvPr/>
        </p:nvSpPr>
        <p:spPr>
          <a:xfrm>
            <a:off x="146467" y="1857102"/>
            <a:ext cx="8496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Alice becomes one of Bob’s top-four providers; Bob reciprocates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84"/>
          <p:cNvSpPr txBox="1"/>
          <p:nvPr/>
        </p:nvSpPr>
        <p:spPr>
          <a:xfrm>
            <a:off x="138529" y="2269858"/>
            <a:ext cx="6257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Bob becomes one of Alice’s top-four providers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84"/>
          <p:cNvSpPr txBox="1"/>
          <p:nvPr/>
        </p:nvSpPr>
        <p:spPr>
          <a:xfrm>
            <a:off x="4856241" y="5566989"/>
            <a:ext cx="3844722" cy="1200329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upload rate: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better trading partners, get file faster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8" name="Google Shape;1728;p84"/>
          <p:cNvGrpSpPr/>
          <p:nvPr/>
        </p:nvGrpSpPr>
        <p:grpSpPr>
          <a:xfrm>
            <a:off x="1518292" y="5160685"/>
            <a:ext cx="762000" cy="752475"/>
            <a:chOff x="-44" y="1473"/>
            <a:chExt cx="981" cy="1105"/>
          </a:xfrm>
        </p:grpSpPr>
        <p:pic>
          <p:nvPicPr>
            <p:cNvPr descr="desktop_computer_stylized_medium" id="1729" name="Google Shape;1729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0" name="Google Shape;1730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84"/>
          <p:cNvGrpSpPr/>
          <p:nvPr/>
        </p:nvGrpSpPr>
        <p:grpSpPr>
          <a:xfrm>
            <a:off x="2213617" y="5922685"/>
            <a:ext cx="762000" cy="752475"/>
            <a:chOff x="-44" y="1473"/>
            <a:chExt cx="981" cy="1105"/>
          </a:xfrm>
        </p:grpSpPr>
        <p:pic>
          <p:nvPicPr>
            <p:cNvPr descr="desktop_computer_stylized_medium" id="1732" name="Google Shape;1732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3" name="Google Shape;1733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4" name="Google Shape;1734;p84"/>
          <p:cNvGrpSpPr/>
          <p:nvPr/>
        </p:nvGrpSpPr>
        <p:grpSpPr>
          <a:xfrm>
            <a:off x="1032517" y="4039910"/>
            <a:ext cx="762000" cy="752475"/>
            <a:chOff x="-44" y="1473"/>
            <a:chExt cx="981" cy="1105"/>
          </a:xfrm>
        </p:grpSpPr>
        <p:pic>
          <p:nvPicPr>
            <p:cNvPr descr="desktop_computer_stylized_medium" id="1735" name="Google Shape;1735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6" name="Google Shape;1736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84"/>
          <p:cNvGrpSpPr/>
          <p:nvPr/>
        </p:nvGrpSpPr>
        <p:grpSpPr>
          <a:xfrm>
            <a:off x="2996254" y="4573310"/>
            <a:ext cx="762000" cy="752475"/>
            <a:chOff x="-44" y="1473"/>
            <a:chExt cx="981" cy="1105"/>
          </a:xfrm>
        </p:grpSpPr>
        <p:pic>
          <p:nvPicPr>
            <p:cNvPr descr="desktop_computer_stylized_medium" id="1738" name="Google Shape;1738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9" name="Google Shape;1739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0" name="Google Shape;1740;p84"/>
          <p:cNvGrpSpPr/>
          <p:nvPr/>
        </p:nvGrpSpPr>
        <p:grpSpPr>
          <a:xfrm flipH="1">
            <a:off x="6523679" y="4497110"/>
            <a:ext cx="762000" cy="752475"/>
            <a:chOff x="-44" y="1473"/>
            <a:chExt cx="981" cy="1105"/>
          </a:xfrm>
        </p:grpSpPr>
        <p:pic>
          <p:nvPicPr>
            <p:cNvPr descr="desktop_computer_stylized_medium" id="1741" name="Google Shape;1741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2" name="Google Shape;1742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3" name="Google Shape;1743;p84"/>
          <p:cNvGrpSpPr/>
          <p:nvPr/>
        </p:nvGrpSpPr>
        <p:grpSpPr>
          <a:xfrm flipH="1">
            <a:off x="6674492" y="3658910"/>
            <a:ext cx="762000" cy="752475"/>
            <a:chOff x="-44" y="1473"/>
            <a:chExt cx="981" cy="1105"/>
          </a:xfrm>
        </p:grpSpPr>
        <p:pic>
          <p:nvPicPr>
            <p:cNvPr descr="desktop_computer_stylized_medium" id="1744" name="Google Shape;1744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5" name="Google Shape;1745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6" name="Google Shape;1746;p84"/>
          <p:cNvGrpSpPr/>
          <p:nvPr/>
        </p:nvGrpSpPr>
        <p:grpSpPr>
          <a:xfrm flipH="1">
            <a:off x="6282379" y="3038197"/>
            <a:ext cx="762000" cy="752475"/>
            <a:chOff x="-44" y="1473"/>
            <a:chExt cx="981" cy="1105"/>
          </a:xfrm>
        </p:grpSpPr>
        <p:pic>
          <p:nvPicPr>
            <p:cNvPr descr="desktop_computer_stylized_medium" id="1747" name="Google Shape;1747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8" name="Google Shape;1748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9" name="Google Shape;1749;p84"/>
          <p:cNvGrpSpPr/>
          <p:nvPr/>
        </p:nvGrpSpPr>
        <p:grpSpPr>
          <a:xfrm flipH="1">
            <a:off x="5360042" y="4028797"/>
            <a:ext cx="762000" cy="752475"/>
            <a:chOff x="-44" y="1473"/>
            <a:chExt cx="981" cy="1105"/>
          </a:xfrm>
        </p:grpSpPr>
        <p:pic>
          <p:nvPicPr>
            <p:cNvPr descr="desktop_computer_stylized_medium" id="1750" name="Google Shape;1750;p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1" name="Google Shape;1751;p8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2" name="Google Shape;1752;p84"/>
          <p:cNvGrpSpPr/>
          <p:nvPr/>
        </p:nvGrpSpPr>
        <p:grpSpPr>
          <a:xfrm>
            <a:off x="5139379" y="2863572"/>
            <a:ext cx="762000" cy="1177925"/>
            <a:chOff x="4746" y="1528"/>
            <a:chExt cx="480" cy="742"/>
          </a:xfrm>
        </p:grpSpPr>
        <p:cxnSp>
          <p:nvCxnSpPr>
            <p:cNvPr id="1753" name="Google Shape;1753;p84"/>
            <p:cNvCxnSpPr/>
            <p:nvPr/>
          </p:nvCxnSpPr>
          <p:spPr>
            <a:xfrm>
              <a:off x="4964" y="1962"/>
              <a:ext cx="2" cy="30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1754" name="Google Shape;1754;p84"/>
            <p:cNvGrpSpPr/>
            <p:nvPr/>
          </p:nvGrpSpPr>
          <p:grpSpPr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descr="desktop_computer_stylized_medium" id="1755" name="Google Shape;1755;p8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6" name="Google Shape;1756;p8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7" name="Google Shape;1757;p84"/>
          <p:cNvGrpSpPr/>
          <p:nvPr/>
        </p:nvGrpSpPr>
        <p:grpSpPr>
          <a:xfrm>
            <a:off x="2229492" y="3352522"/>
            <a:ext cx="1112837" cy="1219200"/>
            <a:chOff x="4779" y="2386"/>
            <a:chExt cx="701" cy="768"/>
          </a:xfrm>
        </p:grpSpPr>
        <p:cxnSp>
          <p:nvCxnSpPr>
            <p:cNvPr id="1758" name="Google Shape;1758;p84"/>
            <p:cNvCxnSpPr/>
            <p:nvPr/>
          </p:nvCxnSpPr>
          <p:spPr>
            <a:xfrm>
              <a:off x="5239" y="2812"/>
              <a:ext cx="241" cy="34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1759" name="Google Shape;1759;p84"/>
            <p:cNvGrpSpPr/>
            <p:nvPr/>
          </p:nvGrpSpPr>
          <p:grpSpPr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descr="desktop_computer_stylized_medium" id="1760" name="Google Shape;1760;p8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1" name="Google Shape;1761;p8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62" name="Google Shape;1762;p84"/>
          <p:cNvSpPr/>
          <p:nvPr/>
        </p:nvSpPr>
        <p:spPr>
          <a:xfrm>
            <a:off x="8291744" y="2409496"/>
            <a:ext cx="35155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Pieces (mini-chunks), pipelining, random first selection, endgame mode, and anti-snubbing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3" name="Google Shape;1763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8" name="Google Shape;1768;p8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9" name="Google Shape;1769;p8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8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1" name="Google Shape;177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85"/>
          <p:cNvSpPr txBox="1"/>
          <p:nvPr/>
        </p:nvSpPr>
        <p:spPr>
          <a:xfrm>
            <a:off x="185536" y="1456928"/>
            <a:ext cx="64538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85"/>
          <p:cNvSpPr txBox="1"/>
          <p:nvPr/>
        </p:nvSpPr>
        <p:spPr>
          <a:xfrm>
            <a:off x="185536" y="1456928"/>
            <a:ext cx="7456338" cy="3221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BitTorrent (BTT) White Paper 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https://www.bittorrent.com/btt/btt-docs/BitTorrent_(BTT)_White_Paper_v0.8.7_Feb_2019.pdf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Peer-to-peer networking with BitTorrent 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http://web.cs.ucla.edu/classes/cs217/05BitTorrent.pdf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Torrents Explained: How BitTorrent Works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https://youtu.be/urzQeD7ftbI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4" name="Google Shape;1774;p85"/>
          <p:cNvPicPr preferRelativeResize="0"/>
          <p:nvPr/>
        </p:nvPicPr>
        <p:blipFill rotWithShape="1">
          <a:blip r:embed="rId7">
            <a:alphaModFix/>
          </a:blip>
          <a:srcRect b="36217" l="0" r="27837" t="31405"/>
          <a:stretch/>
        </p:blipFill>
        <p:spPr>
          <a:xfrm>
            <a:off x="1859984" y="4902405"/>
            <a:ext cx="5842450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8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1" name="Google Shape;1781;p86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2" name="Google Shape;1782;p86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2.3 The Domain Name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2.4 P2P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Programming with TCP &amp;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2.6 Other Application Layer Protocols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86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2 Application Layer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4" name="Google Shape;178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9" name="Google Shape;1789;p8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0" name="Google Shape;1790;p8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8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Socket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87"/>
          <p:cNvSpPr txBox="1"/>
          <p:nvPr/>
        </p:nvSpPr>
        <p:spPr>
          <a:xfrm>
            <a:off x="503583" y="1566110"/>
            <a:ext cx="8454888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learn how to build client/server applications that communicate using sockets</a:t>
            </a:r>
            <a:endParaRPr b="0" i="1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socket: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door between application process and end-end-transport protocol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87"/>
          <p:cNvSpPr/>
          <p:nvPr/>
        </p:nvSpPr>
        <p:spPr>
          <a:xfrm>
            <a:off x="6921504" y="3717501"/>
            <a:ext cx="736600" cy="1998662"/>
          </a:xfrm>
          <a:custGeom>
            <a:rect b="b" l="l" r="r" t="t"/>
            <a:pathLst>
              <a:path extrusionOk="0" h="1259" w="464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2F5496"/>
              </a:gs>
            </a:gsLst>
            <a:lin ang="1080000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87"/>
          <p:cNvSpPr/>
          <p:nvPr/>
        </p:nvSpPr>
        <p:spPr>
          <a:xfrm>
            <a:off x="3606804" y="5014488"/>
            <a:ext cx="1808162" cy="1031875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87"/>
          <p:cNvSpPr txBox="1"/>
          <p:nvPr/>
        </p:nvSpPr>
        <p:spPr>
          <a:xfrm>
            <a:off x="4044954" y="5146251"/>
            <a:ext cx="874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6" name="Google Shape;1796;p87"/>
          <p:cNvCxnSpPr/>
          <p:nvPr/>
        </p:nvCxnSpPr>
        <p:spPr>
          <a:xfrm>
            <a:off x="3365504" y="5557413"/>
            <a:ext cx="2211387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97" name="Google Shape;1797;p87"/>
          <p:cNvSpPr txBox="1"/>
          <p:nvPr/>
        </p:nvSpPr>
        <p:spPr>
          <a:xfrm>
            <a:off x="7386641" y="4782713"/>
            <a:ext cx="10636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8" name="Google Shape;1798;p87"/>
          <p:cNvSpPr txBox="1"/>
          <p:nvPr/>
        </p:nvSpPr>
        <p:spPr>
          <a:xfrm>
            <a:off x="7364416" y="3882601"/>
            <a:ext cx="14700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controlled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app 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87"/>
          <p:cNvSpPr/>
          <p:nvPr/>
        </p:nvSpPr>
        <p:spPr>
          <a:xfrm>
            <a:off x="1181104" y="3781001"/>
            <a:ext cx="758825" cy="1997075"/>
          </a:xfrm>
          <a:custGeom>
            <a:rect b="b" l="l" r="r" t="t"/>
            <a:pathLst>
              <a:path extrusionOk="0" h="1258" w="47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2F5496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87"/>
          <p:cNvSpPr/>
          <p:nvPr/>
        </p:nvSpPr>
        <p:spPr>
          <a:xfrm>
            <a:off x="1984379" y="3736551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1" name="Google Shape;1801;p87"/>
          <p:cNvSpPr/>
          <p:nvPr/>
        </p:nvSpPr>
        <p:spPr>
          <a:xfrm>
            <a:off x="1946279" y="3790526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2" name="Google Shape;1802;p87"/>
          <p:cNvCxnSpPr/>
          <p:nvPr/>
        </p:nvCxnSpPr>
        <p:spPr>
          <a:xfrm>
            <a:off x="1955804" y="45509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3" name="Google Shape;1803;p87"/>
          <p:cNvSpPr txBox="1"/>
          <p:nvPr/>
        </p:nvSpPr>
        <p:spPr>
          <a:xfrm>
            <a:off x="1912941" y="453347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4" name="Google Shape;1804;p87"/>
          <p:cNvCxnSpPr/>
          <p:nvPr/>
        </p:nvCxnSpPr>
        <p:spPr>
          <a:xfrm>
            <a:off x="1963741" y="487161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5" name="Google Shape;1805;p87"/>
          <p:cNvCxnSpPr/>
          <p:nvPr/>
        </p:nvCxnSpPr>
        <p:spPr>
          <a:xfrm>
            <a:off x="1949454" y="518117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6" name="Google Shape;1806;p87"/>
          <p:cNvCxnSpPr/>
          <p:nvPr/>
        </p:nvCxnSpPr>
        <p:spPr>
          <a:xfrm>
            <a:off x="1949454" y="54669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7" name="Google Shape;1807;p87"/>
          <p:cNvSpPr txBox="1"/>
          <p:nvPr/>
        </p:nvSpPr>
        <p:spPr>
          <a:xfrm>
            <a:off x="1947866" y="378100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87"/>
          <p:cNvSpPr txBox="1"/>
          <p:nvPr/>
        </p:nvSpPr>
        <p:spPr>
          <a:xfrm>
            <a:off x="1903416" y="543835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87"/>
          <p:cNvSpPr txBox="1"/>
          <p:nvPr/>
        </p:nvSpPr>
        <p:spPr>
          <a:xfrm>
            <a:off x="1922466" y="515260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87"/>
          <p:cNvSpPr txBox="1"/>
          <p:nvPr/>
        </p:nvSpPr>
        <p:spPr>
          <a:xfrm>
            <a:off x="1912941" y="485732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87"/>
          <p:cNvSpPr/>
          <p:nvPr/>
        </p:nvSpPr>
        <p:spPr>
          <a:xfrm>
            <a:off x="2081216" y="4055638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2" name="Google Shape;1812;p87"/>
          <p:cNvGrpSpPr/>
          <p:nvPr/>
        </p:nvGrpSpPr>
        <p:grpSpPr>
          <a:xfrm>
            <a:off x="2328866" y="4416001"/>
            <a:ext cx="546100" cy="225425"/>
            <a:chOff x="1287" y="2524"/>
            <a:chExt cx="260" cy="100"/>
          </a:xfrm>
        </p:grpSpPr>
        <p:sp>
          <p:nvSpPr>
            <p:cNvPr id="1813" name="Google Shape;1813;p8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87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8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7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7" name="Google Shape;1817;p87"/>
          <p:cNvSpPr/>
          <p:nvPr/>
        </p:nvSpPr>
        <p:spPr>
          <a:xfrm>
            <a:off x="5646741" y="3707976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8" name="Google Shape;1818;p87"/>
          <p:cNvSpPr/>
          <p:nvPr/>
        </p:nvSpPr>
        <p:spPr>
          <a:xfrm>
            <a:off x="5608641" y="3761951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9" name="Google Shape;1819;p87"/>
          <p:cNvCxnSpPr/>
          <p:nvPr/>
        </p:nvCxnSpPr>
        <p:spPr>
          <a:xfrm>
            <a:off x="5618166" y="4522363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0" name="Google Shape;1820;p87"/>
          <p:cNvSpPr txBox="1"/>
          <p:nvPr/>
        </p:nvSpPr>
        <p:spPr>
          <a:xfrm>
            <a:off x="5575304" y="450490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1" name="Google Shape;1821;p87"/>
          <p:cNvCxnSpPr/>
          <p:nvPr/>
        </p:nvCxnSpPr>
        <p:spPr>
          <a:xfrm>
            <a:off x="5626104" y="4843038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2" name="Google Shape;1822;p87"/>
          <p:cNvCxnSpPr/>
          <p:nvPr/>
        </p:nvCxnSpPr>
        <p:spPr>
          <a:xfrm>
            <a:off x="5611816" y="51526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3" name="Google Shape;1823;p87"/>
          <p:cNvCxnSpPr/>
          <p:nvPr/>
        </p:nvCxnSpPr>
        <p:spPr>
          <a:xfrm>
            <a:off x="5611816" y="54383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4" name="Google Shape;1824;p87"/>
          <p:cNvSpPr txBox="1"/>
          <p:nvPr/>
        </p:nvSpPr>
        <p:spPr>
          <a:xfrm>
            <a:off x="5610229" y="375242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87"/>
          <p:cNvSpPr txBox="1"/>
          <p:nvPr/>
        </p:nvSpPr>
        <p:spPr>
          <a:xfrm>
            <a:off x="5565779" y="540977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87"/>
          <p:cNvSpPr txBox="1"/>
          <p:nvPr/>
        </p:nvSpPr>
        <p:spPr>
          <a:xfrm>
            <a:off x="5584829" y="5124026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87"/>
          <p:cNvSpPr txBox="1"/>
          <p:nvPr/>
        </p:nvSpPr>
        <p:spPr>
          <a:xfrm>
            <a:off x="5575304" y="4828751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87"/>
          <p:cNvSpPr/>
          <p:nvPr/>
        </p:nvSpPr>
        <p:spPr>
          <a:xfrm>
            <a:off x="5743579" y="4027063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9" name="Google Shape;1829;p87"/>
          <p:cNvGrpSpPr/>
          <p:nvPr/>
        </p:nvGrpSpPr>
        <p:grpSpPr>
          <a:xfrm>
            <a:off x="5991229" y="4387426"/>
            <a:ext cx="546100" cy="225425"/>
            <a:chOff x="1287" y="2524"/>
            <a:chExt cx="260" cy="100"/>
          </a:xfrm>
        </p:grpSpPr>
        <p:sp>
          <p:nvSpPr>
            <p:cNvPr id="1830" name="Google Shape;1830;p87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87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87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87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4" name="Google Shape;1834;p87"/>
          <p:cNvCxnSpPr/>
          <p:nvPr/>
        </p:nvCxnSpPr>
        <p:spPr>
          <a:xfrm rot="10800000">
            <a:off x="6800854" y="4158826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5" name="Google Shape;1835;p87"/>
          <p:cNvCxnSpPr/>
          <p:nvPr/>
        </p:nvCxnSpPr>
        <p:spPr>
          <a:xfrm>
            <a:off x="7026279" y="4584276"/>
            <a:ext cx="0" cy="10223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6" name="Google Shape;1836;p87"/>
          <p:cNvCxnSpPr/>
          <p:nvPr/>
        </p:nvCxnSpPr>
        <p:spPr>
          <a:xfrm rot="10800000">
            <a:off x="7050091" y="5084338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7" name="Google Shape;1837;p87"/>
          <p:cNvSpPr txBox="1"/>
          <p:nvPr/>
        </p:nvSpPr>
        <p:spPr>
          <a:xfrm>
            <a:off x="3963991" y="3839738"/>
            <a:ext cx="917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8" name="Google Shape;1838;p87"/>
          <p:cNvCxnSpPr/>
          <p:nvPr/>
        </p:nvCxnSpPr>
        <p:spPr>
          <a:xfrm flipH="1" rot="10800000">
            <a:off x="2967041" y="4039763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9" name="Google Shape;1839;p87"/>
          <p:cNvCxnSpPr/>
          <p:nvPr/>
        </p:nvCxnSpPr>
        <p:spPr>
          <a:xfrm rot="10800000">
            <a:off x="4902204" y="4028651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0" name="Google Shape;1840;p87"/>
          <p:cNvGrpSpPr/>
          <p:nvPr/>
        </p:nvGrpSpPr>
        <p:grpSpPr>
          <a:xfrm>
            <a:off x="757241" y="5093863"/>
            <a:ext cx="719138" cy="773113"/>
            <a:chOff x="-44" y="1473"/>
            <a:chExt cx="981" cy="1105"/>
          </a:xfrm>
        </p:grpSpPr>
        <p:pic>
          <p:nvPicPr>
            <p:cNvPr descr="desktop_computer_stylized_medium" id="1841" name="Google Shape;1841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2" name="Google Shape;1842;p8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3" name="Google Shape;1843;p87"/>
          <p:cNvGrpSpPr/>
          <p:nvPr/>
        </p:nvGrpSpPr>
        <p:grpSpPr>
          <a:xfrm flipH="1">
            <a:off x="7453316" y="5289126"/>
            <a:ext cx="719138" cy="773112"/>
            <a:chOff x="-44" y="1473"/>
            <a:chExt cx="981" cy="1105"/>
          </a:xfrm>
        </p:grpSpPr>
        <p:pic>
          <p:nvPicPr>
            <p:cNvPr descr="desktop_computer_stylized_medium" id="1844" name="Google Shape;1844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5" name="Google Shape;1845;p8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46" name="Google Shape;184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1" name="Google Shape;1851;p8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2" name="Google Shape;1852;p8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8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Socket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88"/>
          <p:cNvSpPr txBox="1"/>
          <p:nvPr>
            <p:ph idx="1" type="body"/>
          </p:nvPr>
        </p:nvSpPr>
        <p:spPr>
          <a:xfrm>
            <a:off x="335423" y="1538479"/>
            <a:ext cx="8141850" cy="174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22228B"/>
                </a:solidFill>
              </a:rPr>
              <a:t>Two socket types for two transport services:</a:t>
            </a:r>
            <a:endParaRPr/>
          </a:p>
          <a:p>
            <a:pPr indent="-457200" lvl="1" marL="6318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CC0000"/>
                </a:solidFill>
              </a:rPr>
              <a:t>UDP: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/>
              <a:t>unreliable datagram</a:t>
            </a:r>
            <a:endParaRPr i="1">
              <a:solidFill>
                <a:srgbClr val="CC0000"/>
              </a:solidFill>
            </a:endParaRPr>
          </a:p>
          <a:p>
            <a:pPr indent="-457200" lvl="1" marL="6318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CC0000"/>
                </a:solidFill>
              </a:rPr>
              <a:t>TCP:</a:t>
            </a:r>
            <a:r>
              <a:rPr lang="en-US" sz="2800"/>
              <a:t> reliable, byte stream-oriented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5" name="Google Shape;1855;p88"/>
          <p:cNvSpPr txBox="1"/>
          <p:nvPr/>
        </p:nvSpPr>
        <p:spPr>
          <a:xfrm>
            <a:off x="361931" y="3291529"/>
            <a:ext cx="7483358" cy="348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Application 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reads a line of characters (data) from its keyboard and sends data to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receives the data and converts characters to uppercase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sends modified data to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receives modified data and displays line on its 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6" name="Google Shape;185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1" name="Google Shape;1861;p8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2" name="Google Shape;1862;p8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8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Socket Programming with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89"/>
          <p:cNvSpPr txBox="1"/>
          <p:nvPr>
            <p:ph idx="1" type="body"/>
          </p:nvPr>
        </p:nvSpPr>
        <p:spPr>
          <a:xfrm>
            <a:off x="393111" y="1752425"/>
            <a:ext cx="8565359" cy="4853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UDP: </a:t>
            </a:r>
            <a:r>
              <a:rPr lang="en-US">
                <a:solidFill>
                  <a:srgbClr val="0000A3"/>
                </a:solidFill>
              </a:rPr>
              <a:t>no “connection” between client &amp; server</a:t>
            </a:r>
            <a:endParaRPr/>
          </a:p>
          <a:p>
            <a:pPr indent="-292100" lvl="0" marL="4667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handshaking before sending data</a:t>
            </a:r>
            <a:endParaRPr/>
          </a:p>
          <a:p>
            <a:pPr indent="-292100" lvl="0" marL="4667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sender explicitly attaches IP destination address and port # to each packet</a:t>
            </a:r>
            <a:endParaRPr/>
          </a:p>
          <a:p>
            <a:pPr indent="-292100" lvl="0" marL="4667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receiver extracts sender IP address and port# from received packet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UDP: </a:t>
            </a:r>
            <a:r>
              <a:rPr lang="en-US">
                <a:solidFill>
                  <a:srgbClr val="0000A3"/>
                </a:solidFill>
              </a:rPr>
              <a:t>transmitted data may be lost or received out-of-order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Application viewpoint:</a:t>
            </a:r>
            <a:endParaRPr/>
          </a:p>
          <a:p>
            <a:pPr indent="-292100" lvl="0" marL="466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86"/>
              </a:buClr>
              <a:buSzPts val="2400"/>
              <a:buChar char="•"/>
            </a:pPr>
            <a:r>
              <a:rPr lang="en-US" sz="2400"/>
              <a:t>UDP provides </a:t>
            </a:r>
            <a:r>
              <a:rPr i="1" lang="en-US" sz="2400"/>
              <a:t>unreliable</a:t>
            </a:r>
            <a:r>
              <a:rPr lang="en-US" sz="2400"/>
              <a:t> transfer of groups of bytes (“datagrams”)  between client and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</p:txBody>
      </p:sp>
      <p:pic>
        <p:nvPicPr>
          <p:cNvPr id="1865" name="Google Shape;186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0" name="Google Shape;1870;p9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1" name="Google Shape;1871;p9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9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Client/Server socket interaction: UDP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3" name="Google Shape;1873;p90"/>
          <p:cNvGrpSpPr/>
          <p:nvPr/>
        </p:nvGrpSpPr>
        <p:grpSpPr>
          <a:xfrm>
            <a:off x="5775774" y="4352067"/>
            <a:ext cx="2211387" cy="2200275"/>
            <a:chOff x="3485" y="2494"/>
            <a:chExt cx="1393" cy="1386"/>
          </a:xfrm>
        </p:grpSpPr>
        <p:grpSp>
          <p:nvGrpSpPr>
            <p:cNvPr id="1874" name="Google Shape;1874;p90"/>
            <p:cNvGrpSpPr/>
            <p:nvPr/>
          </p:nvGrpSpPr>
          <p:grpSpPr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1875" name="Google Shape;1875;p90"/>
              <p:cNvSpPr txBox="1"/>
              <p:nvPr/>
            </p:nvSpPr>
            <p:spPr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close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</a:t>
                </a: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b="0" i="0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76" name="Google Shape;1876;p90"/>
              <p:cNvCxnSpPr/>
              <p:nvPr/>
            </p:nvCxnSpPr>
            <p:spPr>
              <a:xfrm>
                <a:off x="3867" y="3335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877" name="Google Shape;1877;p90"/>
              <p:cNvSpPr txBox="1"/>
              <p:nvPr/>
            </p:nvSpPr>
            <p:spPr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 datagram from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 b="0" i="0" sz="18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878" name="Google Shape;1878;p90"/>
            <p:cNvCxnSpPr/>
            <p:nvPr/>
          </p:nvCxnSpPr>
          <p:spPr>
            <a:xfrm>
              <a:off x="3864" y="2494"/>
              <a:ext cx="0" cy="522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79" name="Google Shape;1879;p90"/>
          <p:cNvGrpSpPr/>
          <p:nvPr/>
        </p:nvGrpSpPr>
        <p:grpSpPr>
          <a:xfrm>
            <a:off x="3265936" y="1693004"/>
            <a:ext cx="6203950" cy="2690813"/>
            <a:chOff x="1890" y="840"/>
            <a:chExt cx="3908" cy="1695"/>
          </a:xfrm>
        </p:grpSpPr>
        <p:grpSp>
          <p:nvGrpSpPr>
            <p:cNvPr id="1880" name="Google Shape;1880;p90"/>
            <p:cNvGrpSpPr/>
            <p:nvPr/>
          </p:nvGrpSpPr>
          <p:grpSpPr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1881" name="Google Shape;1881;p90"/>
              <p:cNvSpPr txBox="1"/>
              <p:nvPr/>
            </p:nvSpPr>
            <p:spPr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socket: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2" name="Google Shape;1882;p90"/>
              <p:cNvSpPr txBox="1"/>
              <p:nvPr/>
            </p:nvSpPr>
            <p:spPr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11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 =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11111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3333CC"/>
                  </a:buClr>
                  <a:buSzPts val="153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socket(AF_INET,SOCK_DGRAM)</a:t>
                </a:r>
                <a:endParaRPr b="0" i="0" sz="18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883" name="Google Shape;1883;p90"/>
            <p:cNvSpPr txBox="1"/>
            <p:nvPr/>
          </p:nvSpPr>
          <p:spPr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4" name="Google Shape;1884;p90"/>
            <p:cNvSpPr txBox="1"/>
            <p:nvPr/>
          </p:nvSpPr>
          <p:spPr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datagram with server IP 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port=x; send datagram via</a:t>
              </a:r>
              <a:br>
                <a:rPr b="0" i="0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clientSocket</a:t>
              </a:r>
              <a:endParaRPr b="0" i="0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85" name="Google Shape;1885;p90"/>
            <p:cNvCxnSpPr/>
            <p:nvPr/>
          </p:nvCxnSpPr>
          <p:spPr>
            <a:xfrm>
              <a:off x="3828" y="1830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6" name="Google Shape;1886;p90"/>
            <p:cNvCxnSpPr/>
            <p:nvPr/>
          </p:nvCxnSpPr>
          <p:spPr>
            <a:xfrm flipH="1">
              <a:off x="1890" y="2208"/>
              <a:ext cx="1518" cy="252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887" name="Google Shape;1887;p90"/>
          <p:cNvSpPr txBox="1"/>
          <p:nvPr/>
        </p:nvSpPr>
        <p:spPr>
          <a:xfrm>
            <a:off x="1086299" y="2547079"/>
            <a:ext cx="24622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socket, port= x: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8" name="Google Shape;1888;p90"/>
          <p:cNvSpPr txBox="1"/>
          <p:nvPr/>
        </p:nvSpPr>
        <p:spPr>
          <a:xfrm>
            <a:off x="1098999" y="2842354"/>
            <a:ext cx="36353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serverSocket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53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socket(AF_INET,SOCK_DGRAM)</a:t>
            </a:r>
            <a:endParaRPr b="0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89" name="Google Shape;1889;p90"/>
          <p:cNvGrpSpPr/>
          <p:nvPr/>
        </p:nvGrpSpPr>
        <p:grpSpPr>
          <a:xfrm>
            <a:off x="1111699" y="3505929"/>
            <a:ext cx="2211387" cy="1109663"/>
            <a:chOff x="589" y="1982"/>
            <a:chExt cx="1393" cy="699"/>
          </a:xfrm>
        </p:grpSpPr>
        <p:cxnSp>
          <p:nvCxnSpPr>
            <p:cNvPr id="1890" name="Google Shape;1890;p90"/>
            <p:cNvCxnSpPr/>
            <p:nvPr/>
          </p:nvCxnSpPr>
          <p:spPr>
            <a:xfrm>
              <a:off x="1276" y="1982"/>
              <a:ext cx="0" cy="36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91" name="Google Shape;1891;p90"/>
            <p:cNvSpPr txBox="1"/>
            <p:nvPr/>
          </p:nvSpPr>
          <p:spPr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datagram from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serverSocke</a:t>
              </a: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92" name="Google Shape;1892;p90"/>
          <p:cNvGrpSpPr/>
          <p:nvPr/>
        </p:nvGrpSpPr>
        <p:grpSpPr>
          <a:xfrm>
            <a:off x="1375224" y="4617179"/>
            <a:ext cx="4202112" cy="1698625"/>
            <a:chOff x="755" y="2696"/>
            <a:chExt cx="2647" cy="1070"/>
          </a:xfrm>
        </p:grpSpPr>
        <p:sp>
          <p:nvSpPr>
            <p:cNvPr id="1893" name="Google Shape;1893;p90"/>
            <p:cNvSpPr txBox="1"/>
            <p:nvPr/>
          </p:nvSpPr>
          <p:spPr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 reply 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serverSocket</a:t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specifying </a:t>
              </a:r>
              <a:b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 address,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port number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94" name="Google Shape;1894;p90"/>
            <p:cNvCxnSpPr/>
            <p:nvPr/>
          </p:nvCxnSpPr>
          <p:spPr>
            <a:xfrm>
              <a:off x="1278" y="2696"/>
              <a:ext cx="0" cy="198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95" name="Google Shape;1895;p90"/>
            <p:cNvCxnSpPr/>
            <p:nvPr/>
          </p:nvCxnSpPr>
          <p:spPr>
            <a:xfrm>
              <a:off x="1866" y="2970"/>
              <a:ext cx="1536" cy="18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896" name="Google Shape;1896;p90"/>
          <p:cNvSpPr txBox="1"/>
          <p:nvPr/>
        </p:nvSpPr>
        <p:spPr>
          <a:xfrm>
            <a:off x="803740" y="1677039"/>
            <a:ext cx="32860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(running on serverIP)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90"/>
          <p:cNvSpPr txBox="1"/>
          <p:nvPr/>
        </p:nvSpPr>
        <p:spPr>
          <a:xfrm>
            <a:off x="5607858" y="1628424"/>
            <a:ext cx="11010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8" name="Google Shape;1898;p90"/>
          <p:cNvGrpSpPr/>
          <p:nvPr/>
        </p:nvGrpSpPr>
        <p:grpSpPr>
          <a:xfrm>
            <a:off x="301894" y="1611358"/>
            <a:ext cx="422275" cy="685800"/>
            <a:chOff x="4140" y="429"/>
            <a:chExt cx="1425" cy="2396"/>
          </a:xfrm>
        </p:grpSpPr>
        <p:sp>
          <p:nvSpPr>
            <p:cNvPr id="1899" name="Google Shape;1899;p9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90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9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9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90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4" name="Google Shape;1904;p90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1905" name="Google Shape;1905;p90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90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7" name="Google Shape;1907;p90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8" name="Google Shape;1908;p90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1909" name="Google Shape;1909;p90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90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1" name="Google Shape;1911;p90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90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3" name="Google Shape;1913;p90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1914" name="Google Shape;1914;p90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90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6" name="Google Shape;1916;p9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7" name="Google Shape;1917;p90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1918" name="Google Shape;1918;p90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90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0" name="Google Shape;1920;p90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9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9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90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9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90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90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90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90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90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90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1" name="Google Shape;1931;p90"/>
          <p:cNvGrpSpPr/>
          <p:nvPr/>
        </p:nvGrpSpPr>
        <p:grpSpPr>
          <a:xfrm>
            <a:off x="6609211" y="1558475"/>
            <a:ext cx="742950" cy="742950"/>
            <a:chOff x="-44" y="1473"/>
            <a:chExt cx="981" cy="1105"/>
          </a:xfrm>
        </p:grpSpPr>
        <p:pic>
          <p:nvPicPr>
            <p:cNvPr descr="desktop_computer_stylized_medium" id="1932" name="Google Shape;1932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3" name="Google Shape;1933;p9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34" name="Google Shape;193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9" name="Google Shape;1939;p9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0" name="Google Shape;1940;p9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9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app: UDP client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91"/>
          <p:cNvSpPr txBox="1"/>
          <p:nvPr/>
        </p:nvSpPr>
        <p:spPr>
          <a:xfrm>
            <a:off x="4357126" y="1906313"/>
            <a:ext cx="5894388" cy="496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socket import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serverName = ‘hostname’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 = socket(AF_INET,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SOCK_DGRAM)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= raw_input(’Input lowercase sentence:’)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clientSocket.sendto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(message.encode(),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(serverName, 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modifiedMessage, serverAddress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clientSocket.recvfrom(2048)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modifiedMessage.decode()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clientSocket.close()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91"/>
          <p:cNvSpPr txBox="1"/>
          <p:nvPr/>
        </p:nvSpPr>
        <p:spPr>
          <a:xfrm>
            <a:off x="4369826" y="1423713"/>
            <a:ext cx="2741613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UDPClient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4" name="Google Shape;1944;p91"/>
          <p:cNvGrpSpPr/>
          <p:nvPr/>
        </p:nvGrpSpPr>
        <p:grpSpPr>
          <a:xfrm>
            <a:off x="1409744" y="1963666"/>
            <a:ext cx="3023734" cy="297517"/>
            <a:chOff x="-242132" y="1766968"/>
            <a:chExt cx="3023579" cy="298280"/>
          </a:xfrm>
        </p:grpSpPr>
        <p:sp>
          <p:nvSpPr>
            <p:cNvPr id="1945" name="Google Shape;1945;p91"/>
            <p:cNvSpPr txBox="1"/>
            <p:nvPr/>
          </p:nvSpPr>
          <p:spPr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include Python’s socket library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6" name="Google Shape;1946;p91"/>
            <p:cNvCxnSpPr/>
            <p:nvPr/>
          </p:nvCxnSpPr>
          <p:spPr>
            <a:xfrm>
              <a:off x="2309371" y="1930400"/>
              <a:ext cx="370329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47" name="Google Shape;1947;p91"/>
          <p:cNvGrpSpPr/>
          <p:nvPr/>
        </p:nvGrpSpPr>
        <p:grpSpPr>
          <a:xfrm>
            <a:off x="1489798" y="2998275"/>
            <a:ext cx="2943680" cy="523875"/>
            <a:chOff x="588094" y="2905531"/>
            <a:chExt cx="2271818" cy="523220"/>
          </a:xfrm>
        </p:grpSpPr>
        <p:sp>
          <p:nvSpPr>
            <p:cNvPr id="1948" name="Google Shape;1948;p91"/>
            <p:cNvSpPr txBox="1"/>
            <p:nvPr/>
          </p:nvSpPr>
          <p:spPr>
            <a:xfrm>
              <a:off x="588094" y="2905531"/>
              <a:ext cx="22718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UDP socket for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9" name="Google Shape;1949;p91"/>
            <p:cNvCxnSpPr/>
            <p:nvPr/>
          </p:nvCxnSpPr>
          <p:spPr>
            <a:xfrm>
              <a:off x="2488965" y="3080272"/>
              <a:ext cx="288707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50" name="Google Shape;1950;p91"/>
          <p:cNvGrpSpPr/>
          <p:nvPr/>
        </p:nvGrpSpPr>
        <p:grpSpPr>
          <a:xfrm>
            <a:off x="1941885" y="3664103"/>
            <a:ext cx="2943680" cy="297517"/>
            <a:chOff x="320502" y="3822598"/>
            <a:chExt cx="2944213" cy="297415"/>
          </a:xfrm>
        </p:grpSpPr>
        <p:sp>
          <p:nvSpPr>
            <p:cNvPr id="1951" name="Google Shape;1951;p91"/>
            <p:cNvSpPr txBox="1"/>
            <p:nvPr/>
          </p:nvSpPr>
          <p:spPr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get user keyboard input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2" name="Google Shape;1952;p91"/>
            <p:cNvCxnSpPr/>
            <p:nvPr/>
          </p:nvCxnSpPr>
          <p:spPr>
            <a:xfrm>
              <a:off x="2340360" y="3968752"/>
              <a:ext cx="381069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53" name="Google Shape;1953;p91"/>
          <p:cNvGrpSpPr/>
          <p:nvPr/>
        </p:nvGrpSpPr>
        <p:grpSpPr>
          <a:xfrm>
            <a:off x="143602" y="4010323"/>
            <a:ext cx="4177978" cy="523220"/>
            <a:chOff x="-1456351" y="4093783"/>
            <a:chExt cx="4178435" cy="521912"/>
          </a:xfrm>
        </p:grpSpPr>
        <p:sp>
          <p:nvSpPr>
            <p:cNvPr id="1954" name="Google Shape;1954;p91"/>
            <p:cNvSpPr txBox="1"/>
            <p:nvPr/>
          </p:nvSpPr>
          <p:spPr>
            <a:xfrm>
              <a:off x="-1456351" y="4093783"/>
              <a:ext cx="3923824" cy="521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attach server name, port to message; send into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5" name="Google Shape;1955;p91"/>
            <p:cNvCxnSpPr/>
            <p:nvPr/>
          </p:nvCxnSpPr>
          <p:spPr>
            <a:xfrm flipH="1" rot="10800000">
              <a:off x="2360668" y="4261938"/>
              <a:ext cx="361416" cy="557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56" name="Google Shape;1956;p91"/>
          <p:cNvGrpSpPr/>
          <p:nvPr/>
        </p:nvGrpSpPr>
        <p:grpSpPr>
          <a:xfrm>
            <a:off x="599000" y="5411634"/>
            <a:ext cx="3787622" cy="307776"/>
            <a:chOff x="-1061954" y="5487008"/>
            <a:chExt cx="3788048" cy="307391"/>
          </a:xfrm>
        </p:grpSpPr>
        <p:sp>
          <p:nvSpPr>
            <p:cNvPr id="1957" name="Google Shape;1957;p91"/>
            <p:cNvSpPr txBox="1"/>
            <p:nvPr/>
          </p:nvSpPr>
          <p:spPr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print out received string and close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8" name="Google Shape;1958;p91"/>
            <p:cNvCxnSpPr/>
            <p:nvPr/>
          </p:nvCxnSpPr>
          <p:spPr>
            <a:xfrm>
              <a:off x="2309661" y="5657831"/>
              <a:ext cx="416433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59" name="Google Shape;1959;p91"/>
          <p:cNvGrpSpPr/>
          <p:nvPr/>
        </p:nvGrpSpPr>
        <p:grpSpPr>
          <a:xfrm>
            <a:off x="342383" y="4571818"/>
            <a:ext cx="4091095" cy="421119"/>
            <a:chOff x="-1241909" y="4530536"/>
            <a:chExt cx="4090757" cy="421402"/>
          </a:xfrm>
        </p:grpSpPr>
        <p:sp>
          <p:nvSpPr>
            <p:cNvPr id="1960" name="Google Shape;1960;p91"/>
            <p:cNvSpPr txBox="1"/>
            <p:nvPr/>
          </p:nvSpPr>
          <p:spPr>
            <a:xfrm>
              <a:off x="-1241909" y="4643955"/>
              <a:ext cx="4090757" cy="307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read reply characters from socket into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1" name="Google Shape;1961;p91"/>
            <p:cNvCxnSpPr/>
            <p:nvPr/>
          </p:nvCxnSpPr>
          <p:spPr>
            <a:xfrm flipH="1" rot="10800000">
              <a:off x="2415586" y="4830837"/>
              <a:ext cx="327418" cy="416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62" name="Google Shape;1962;p91"/>
            <p:cNvSpPr txBox="1"/>
            <p:nvPr/>
          </p:nvSpPr>
          <p:spPr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3" name="Google Shape;196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5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5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DNS: Domain Name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6"/>
          <p:cNvSpPr txBox="1"/>
          <p:nvPr/>
        </p:nvSpPr>
        <p:spPr>
          <a:xfrm>
            <a:off x="210381" y="1539743"/>
            <a:ext cx="453389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people: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many identifiers: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SSN, name, passport #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Internet hosts, routers: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 (32 bit) - used for addressing datagrams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“name”, e.g., cs.umass.edu - used by humans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to map between IP address and name, and vice versa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6"/>
          <p:cNvSpPr txBox="1"/>
          <p:nvPr/>
        </p:nvSpPr>
        <p:spPr>
          <a:xfrm>
            <a:off x="4846269" y="1508763"/>
            <a:ext cx="4533897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Domain Name System: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distributed database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implemented in hierarchy of many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name servers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application-layer protocol: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hosts, name servers communicate to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resolve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(address/name translation)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core Internet function,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implemented as application-layer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at network’s “edge”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8" name="Google Shape;1968;p9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9" name="Google Shape;1969;p9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9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app: UDP server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92"/>
          <p:cNvSpPr txBox="1"/>
          <p:nvPr/>
        </p:nvSpPr>
        <p:spPr>
          <a:xfrm>
            <a:off x="4343319" y="1503225"/>
            <a:ext cx="27863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UDPServer</a:t>
            </a:r>
            <a:endParaRPr b="0" i="1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92"/>
          <p:cNvSpPr txBox="1"/>
          <p:nvPr/>
        </p:nvSpPr>
        <p:spPr>
          <a:xfrm>
            <a:off x="4343319" y="2042458"/>
            <a:ext cx="6143625" cy="400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socket import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 = socket(AF_INET, SOCK_DGRAM)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serverSocket.bind(('', 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(“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is ready to receive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message, clientAddress = serverSocket.recvfrom(2048)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modifiedMessage = message.decode().upper()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serverSocket.sendto(modifiedMessage.encode(),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clientAddress)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3" name="Google Shape;1973;p92"/>
          <p:cNvGrpSpPr/>
          <p:nvPr/>
        </p:nvGrpSpPr>
        <p:grpSpPr>
          <a:xfrm>
            <a:off x="2279492" y="2824387"/>
            <a:ext cx="2558753" cy="307975"/>
            <a:chOff x="732830" y="2581901"/>
            <a:chExt cx="2559082" cy="307777"/>
          </a:xfrm>
        </p:grpSpPr>
        <p:sp>
          <p:nvSpPr>
            <p:cNvPr id="1974" name="Google Shape;1974;p92"/>
            <p:cNvSpPr txBox="1"/>
            <p:nvPr/>
          </p:nvSpPr>
          <p:spPr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UDP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5" name="Google Shape;1975;p92"/>
            <p:cNvCxnSpPr/>
            <p:nvPr/>
          </p:nvCxnSpPr>
          <p:spPr>
            <a:xfrm>
              <a:off x="2394178" y="2749550"/>
              <a:ext cx="358094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76" name="Google Shape;1976;p92"/>
          <p:cNvGrpSpPr/>
          <p:nvPr/>
        </p:nvGrpSpPr>
        <p:grpSpPr>
          <a:xfrm>
            <a:off x="700463" y="3188436"/>
            <a:ext cx="3605785" cy="307777"/>
            <a:chOff x="-896820" y="3018353"/>
            <a:chExt cx="3607385" cy="307392"/>
          </a:xfrm>
        </p:grpSpPr>
        <p:sp>
          <p:nvSpPr>
            <p:cNvPr id="1977" name="Google Shape;1977;p92"/>
            <p:cNvSpPr txBox="1"/>
            <p:nvPr/>
          </p:nvSpPr>
          <p:spPr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bind socket to local port number 12000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8" name="Google Shape;1978;p92"/>
            <p:cNvCxnSpPr/>
            <p:nvPr/>
          </p:nvCxnSpPr>
          <p:spPr>
            <a:xfrm>
              <a:off x="2375948" y="3171825"/>
              <a:ext cx="334255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79" name="Google Shape;1979;p92"/>
          <p:cNvGrpSpPr/>
          <p:nvPr/>
        </p:nvGrpSpPr>
        <p:grpSpPr>
          <a:xfrm>
            <a:off x="2810665" y="3905368"/>
            <a:ext cx="1488056" cy="298450"/>
            <a:chOff x="1222134" y="3803733"/>
            <a:chExt cx="1488522" cy="299227"/>
          </a:xfrm>
        </p:grpSpPr>
        <p:sp>
          <p:nvSpPr>
            <p:cNvPr id="1980" name="Google Shape;1980;p92"/>
            <p:cNvSpPr txBox="1"/>
            <p:nvPr/>
          </p:nvSpPr>
          <p:spPr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loop forever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1" name="Google Shape;1981;p92"/>
            <p:cNvCxnSpPr/>
            <p:nvPr/>
          </p:nvCxnSpPr>
          <p:spPr>
            <a:xfrm>
              <a:off x="2367604" y="3964781"/>
              <a:ext cx="343052" cy="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82" name="Google Shape;1982;p92"/>
          <p:cNvGrpSpPr/>
          <p:nvPr/>
        </p:nvGrpSpPr>
        <p:grpSpPr>
          <a:xfrm>
            <a:off x="230664" y="4226629"/>
            <a:ext cx="4068011" cy="502702"/>
            <a:chOff x="-1394433" y="3835897"/>
            <a:chExt cx="4067973" cy="502591"/>
          </a:xfrm>
        </p:grpSpPr>
        <p:sp>
          <p:nvSpPr>
            <p:cNvPr id="1983" name="Google Shape;1983;p92"/>
            <p:cNvSpPr txBox="1"/>
            <p:nvPr/>
          </p:nvSpPr>
          <p:spPr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Read from UDP socket into message, getting client’s address (client IP and port)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4" name="Google Shape;1984;p92"/>
            <p:cNvCxnSpPr/>
            <p:nvPr/>
          </p:nvCxnSpPr>
          <p:spPr>
            <a:xfrm>
              <a:off x="2330643" y="3987004"/>
              <a:ext cx="342897" cy="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85" name="Google Shape;1985;p92"/>
          <p:cNvGrpSpPr/>
          <p:nvPr/>
        </p:nvGrpSpPr>
        <p:grpSpPr>
          <a:xfrm>
            <a:off x="545893" y="4863442"/>
            <a:ext cx="3841670" cy="307777"/>
            <a:chOff x="-1179917" y="4521468"/>
            <a:chExt cx="3842964" cy="307392"/>
          </a:xfrm>
        </p:grpSpPr>
        <p:sp>
          <p:nvSpPr>
            <p:cNvPr id="1986" name="Google Shape;1986;p92"/>
            <p:cNvSpPr txBox="1"/>
            <p:nvPr/>
          </p:nvSpPr>
          <p:spPr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send upper case string back to this 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7" name="Google Shape;1987;p92"/>
            <p:cNvCxnSpPr/>
            <p:nvPr/>
          </p:nvCxnSpPr>
          <p:spPr>
            <a:xfrm>
              <a:off x="2217617" y="4675165"/>
              <a:ext cx="356512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988" name="Google Shape;198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3" name="Google Shape;1993;p9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4" name="Google Shape;1994;p9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9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Socket programming with TCP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93"/>
          <p:cNvSpPr txBox="1"/>
          <p:nvPr>
            <p:ph idx="1" type="body"/>
          </p:nvPr>
        </p:nvSpPr>
        <p:spPr>
          <a:xfrm>
            <a:off x="158250" y="1482289"/>
            <a:ext cx="4335887" cy="5090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Client must contact server</a:t>
            </a:r>
            <a:endParaRPr/>
          </a:p>
          <a:p>
            <a:pPr indent="-233363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server process must first be running</a:t>
            </a:r>
            <a:endParaRPr/>
          </a:p>
          <a:p>
            <a:pPr indent="-233363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server must have created socket (door) that welcomes client’s contact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Client contacts server by:</a:t>
            </a:r>
            <a:endParaRPr/>
          </a:p>
          <a:p>
            <a:pPr indent="-292100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Creating TCP socket, specifying IP address, port number of server process</a:t>
            </a:r>
            <a:endParaRPr/>
          </a:p>
          <a:p>
            <a:pPr indent="-233363" lvl="0" marL="4667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Char char="•"/>
            </a:pPr>
            <a:r>
              <a:rPr i="1" lang="en-US" sz="2000">
                <a:solidFill>
                  <a:srgbClr val="CC0000"/>
                </a:solidFill>
              </a:rPr>
              <a:t>when client creates socket:</a:t>
            </a:r>
            <a:r>
              <a:rPr lang="en-US" sz="2000"/>
              <a:t> client TCP establishes connection to server TCP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7" name="Google Shape;1997;p93"/>
          <p:cNvSpPr txBox="1"/>
          <p:nvPr/>
        </p:nvSpPr>
        <p:spPr>
          <a:xfrm>
            <a:off x="4754811" y="1453468"/>
            <a:ext cx="4508458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contacted by client,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 TCP creates new socket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server process to communicate with that particular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server to talk with multiple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port numbers used to distinguish clients (more in Chap 3)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8" name="Google Shape;1998;p93"/>
          <p:cNvGrpSpPr/>
          <p:nvPr/>
        </p:nvGrpSpPr>
        <p:grpSpPr>
          <a:xfrm>
            <a:off x="4889418" y="4660368"/>
            <a:ext cx="4660490" cy="1657165"/>
            <a:chOff x="5928853" y="4640396"/>
            <a:chExt cx="4660490" cy="1657165"/>
          </a:xfrm>
        </p:grpSpPr>
        <p:sp>
          <p:nvSpPr>
            <p:cNvPr id="1999" name="Google Shape;1999;p93"/>
            <p:cNvSpPr/>
            <p:nvPr/>
          </p:nvSpPr>
          <p:spPr>
            <a:xfrm>
              <a:off x="5928853" y="4896465"/>
              <a:ext cx="4660490" cy="140109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93"/>
            <p:cNvSpPr txBox="1"/>
            <p:nvPr/>
          </p:nvSpPr>
          <p:spPr>
            <a:xfrm>
              <a:off x="6393045" y="5212934"/>
              <a:ext cx="3328347" cy="879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TCP provides reliable, in-order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byte-stream transfer (“pipe”)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between client and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1" name="Google Shape;2001;p93"/>
            <p:cNvGrpSpPr/>
            <p:nvPr/>
          </p:nvGrpSpPr>
          <p:grpSpPr>
            <a:xfrm>
              <a:off x="6415883" y="4640396"/>
              <a:ext cx="2903536" cy="490538"/>
              <a:chOff x="-22" y="3786"/>
              <a:chExt cx="1829" cy="309"/>
            </a:xfrm>
          </p:grpSpPr>
          <p:sp>
            <p:nvSpPr>
              <p:cNvPr id="2002" name="Google Shape;2002;p93"/>
              <p:cNvSpPr/>
              <p:nvPr/>
            </p:nvSpPr>
            <p:spPr>
              <a:xfrm>
                <a:off x="96" y="3843"/>
                <a:ext cx="116" cy="25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03" name="Google Shape;2003;p93"/>
              <p:cNvSpPr txBox="1"/>
              <p:nvPr/>
            </p:nvSpPr>
            <p:spPr>
              <a:xfrm>
                <a:off x="-22" y="3786"/>
                <a:ext cx="1829" cy="2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 viewpoint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04" name="Google Shape;200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9" name="Google Shape;2009;p9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0" name="Google Shape;2010;p9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9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 TCPServer Process has Two Sockets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2" name="Google Shape;2012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92" y="1547708"/>
            <a:ext cx="6286500" cy="50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3" name="Google Shape;2013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8" name="Google Shape;2018;p9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9" name="Google Shape;2019;p9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9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Client/server socket interaction: TCP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858135" y="1527170"/>
            <a:ext cx="31073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(running on hostid)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95"/>
          <p:cNvSpPr txBox="1"/>
          <p:nvPr/>
        </p:nvSpPr>
        <p:spPr>
          <a:xfrm>
            <a:off x="5263307" y="1522408"/>
            <a:ext cx="11010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3" name="Google Shape;2023;p95"/>
          <p:cNvGrpSpPr/>
          <p:nvPr/>
        </p:nvGrpSpPr>
        <p:grpSpPr>
          <a:xfrm>
            <a:off x="370729" y="1471895"/>
            <a:ext cx="422275" cy="685800"/>
            <a:chOff x="4140" y="429"/>
            <a:chExt cx="1425" cy="2396"/>
          </a:xfrm>
        </p:grpSpPr>
        <p:sp>
          <p:nvSpPr>
            <p:cNvPr id="2024" name="Google Shape;2024;p9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95"/>
            <p:cNvSpPr/>
            <p:nvPr/>
          </p:nvSpPr>
          <p:spPr>
            <a:xfrm>
              <a:off x="4204" y="429"/>
              <a:ext cx="1050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9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9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95"/>
            <p:cNvSpPr/>
            <p:nvPr/>
          </p:nvSpPr>
          <p:spPr>
            <a:xfrm>
              <a:off x="4210" y="695"/>
              <a:ext cx="600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29" name="Google Shape;2029;p95"/>
            <p:cNvGrpSpPr/>
            <p:nvPr/>
          </p:nvGrpSpPr>
          <p:grpSpPr>
            <a:xfrm>
              <a:off x="4751" y="668"/>
              <a:ext cx="579" cy="144"/>
              <a:chOff x="616" y="2568"/>
              <a:chExt cx="722" cy="138"/>
            </a:xfrm>
          </p:grpSpPr>
          <p:sp>
            <p:nvSpPr>
              <p:cNvPr id="2030" name="Google Shape;2030;p95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95"/>
              <p:cNvSpPr/>
              <p:nvPr/>
            </p:nvSpPr>
            <p:spPr>
              <a:xfrm>
                <a:off x="630" y="2583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2" name="Google Shape;2032;p95"/>
            <p:cNvSpPr/>
            <p:nvPr/>
          </p:nvSpPr>
          <p:spPr>
            <a:xfrm>
              <a:off x="4226" y="1017"/>
              <a:ext cx="595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3" name="Google Shape;2033;p95"/>
            <p:cNvGrpSpPr/>
            <p:nvPr/>
          </p:nvGrpSpPr>
          <p:grpSpPr>
            <a:xfrm>
              <a:off x="4745" y="995"/>
              <a:ext cx="584" cy="133"/>
              <a:chOff x="612" y="2569"/>
              <a:chExt cx="729" cy="138"/>
            </a:xfrm>
          </p:grpSpPr>
          <p:sp>
            <p:nvSpPr>
              <p:cNvPr id="2034" name="Google Shape;2034;p95"/>
              <p:cNvSpPr/>
              <p:nvPr/>
            </p:nvSpPr>
            <p:spPr>
              <a:xfrm>
                <a:off x="612" y="2569"/>
                <a:ext cx="729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95"/>
              <p:cNvSpPr/>
              <p:nvPr/>
            </p:nvSpPr>
            <p:spPr>
              <a:xfrm>
                <a:off x="625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6" name="Google Shape;2036;p95"/>
            <p:cNvSpPr/>
            <p:nvPr/>
          </p:nvSpPr>
          <p:spPr>
            <a:xfrm>
              <a:off x="4215" y="13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95"/>
            <p:cNvSpPr/>
            <p:nvPr/>
          </p:nvSpPr>
          <p:spPr>
            <a:xfrm>
              <a:off x="4226" y="1655"/>
              <a:ext cx="600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8" name="Google Shape;2038;p95"/>
            <p:cNvGrpSpPr/>
            <p:nvPr/>
          </p:nvGrpSpPr>
          <p:grpSpPr>
            <a:xfrm>
              <a:off x="4735" y="1627"/>
              <a:ext cx="584" cy="150"/>
              <a:chOff x="614" y="2568"/>
              <a:chExt cx="727" cy="138"/>
            </a:xfrm>
          </p:grpSpPr>
          <p:sp>
            <p:nvSpPr>
              <p:cNvPr id="2039" name="Google Shape;2039;p95"/>
              <p:cNvSpPr/>
              <p:nvPr/>
            </p:nvSpPr>
            <p:spPr>
              <a:xfrm>
                <a:off x="614" y="2568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95"/>
              <p:cNvSpPr/>
              <p:nvPr/>
            </p:nvSpPr>
            <p:spPr>
              <a:xfrm>
                <a:off x="627" y="2583"/>
                <a:ext cx="694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1" name="Google Shape;2041;p9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2" name="Google Shape;2042;p95"/>
            <p:cNvGrpSpPr/>
            <p:nvPr/>
          </p:nvGrpSpPr>
          <p:grpSpPr>
            <a:xfrm>
              <a:off x="4740" y="1327"/>
              <a:ext cx="579" cy="139"/>
              <a:chOff x="615" y="2568"/>
              <a:chExt cx="721" cy="139"/>
            </a:xfrm>
          </p:grpSpPr>
          <p:sp>
            <p:nvSpPr>
              <p:cNvPr id="2043" name="Google Shape;2043;p95"/>
              <p:cNvSpPr/>
              <p:nvPr/>
            </p:nvSpPr>
            <p:spPr>
              <a:xfrm>
                <a:off x="615" y="2568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95"/>
              <p:cNvSpPr/>
              <p:nvPr/>
            </p:nvSpPr>
            <p:spPr>
              <a:xfrm>
                <a:off x="629" y="2585"/>
                <a:ext cx="687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5" name="Google Shape;2045;p95"/>
            <p:cNvSpPr/>
            <p:nvPr/>
          </p:nvSpPr>
          <p:spPr>
            <a:xfrm>
              <a:off x="5249" y="429"/>
              <a:ext cx="70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9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9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95"/>
            <p:cNvSpPr/>
            <p:nvPr/>
          </p:nvSpPr>
          <p:spPr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9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95"/>
            <p:cNvSpPr/>
            <p:nvPr/>
          </p:nvSpPr>
          <p:spPr>
            <a:xfrm>
              <a:off x="4140" y="2675"/>
              <a:ext cx="1200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95"/>
            <p:cNvSpPr/>
            <p:nvPr/>
          </p:nvSpPr>
          <p:spPr>
            <a:xfrm>
              <a:off x="4204" y="2709"/>
              <a:ext cx="1071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95"/>
            <p:cNvSpPr/>
            <p:nvPr/>
          </p:nvSpPr>
          <p:spPr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95"/>
            <p:cNvSpPr/>
            <p:nvPr/>
          </p:nvSpPr>
          <p:spPr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95"/>
            <p:cNvSpPr/>
            <p:nvPr/>
          </p:nvSpPr>
          <p:spPr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95"/>
            <p:cNvSpPr/>
            <p:nvPr/>
          </p:nvSpPr>
          <p:spPr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6" name="Google Shape;2056;p95"/>
          <p:cNvGrpSpPr/>
          <p:nvPr/>
        </p:nvGrpSpPr>
        <p:grpSpPr>
          <a:xfrm>
            <a:off x="6264660" y="1452459"/>
            <a:ext cx="742950" cy="742950"/>
            <a:chOff x="-44" y="1473"/>
            <a:chExt cx="981" cy="1105"/>
          </a:xfrm>
        </p:grpSpPr>
        <p:pic>
          <p:nvPicPr>
            <p:cNvPr descr="desktop_computer_stylized_medium" id="2057" name="Google Shape;2057;p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8" name="Google Shape;2058;p9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9" name="Google Shape;2059;p95"/>
          <p:cNvGrpSpPr/>
          <p:nvPr/>
        </p:nvGrpSpPr>
        <p:grpSpPr>
          <a:xfrm>
            <a:off x="2184294" y="3490976"/>
            <a:ext cx="1931987" cy="930275"/>
            <a:chOff x="827" y="2027"/>
            <a:chExt cx="1217" cy="586"/>
          </a:xfrm>
        </p:grpSpPr>
        <p:sp>
          <p:nvSpPr>
            <p:cNvPr id="2060" name="Google Shape;2060;p95"/>
            <p:cNvSpPr txBox="1"/>
            <p:nvPr/>
          </p:nvSpPr>
          <p:spPr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wait for incoming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connection request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1" name="Google Shape;2061;p95"/>
            <p:cNvSpPr txBox="1"/>
            <p:nvPr/>
          </p:nvSpPr>
          <p:spPr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 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serverSocket.accept()</a:t>
              </a:r>
              <a:endParaRPr b="0" i="0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62" name="Google Shape;2062;p95"/>
          <p:cNvGrpSpPr/>
          <p:nvPr/>
        </p:nvGrpSpPr>
        <p:grpSpPr>
          <a:xfrm>
            <a:off x="2165244" y="2251139"/>
            <a:ext cx="2357437" cy="1317625"/>
            <a:chOff x="821" y="1246"/>
            <a:chExt cx="1485" cy="830"/>
          </a:xfrm>
        </p:grpSpPr>
        <p:grpSp>
          <p:nvGrpSpPr>
            <p:cNvPr id="2063" name="Google Shape;2063;p95"/>
            <p:cNvGrpSpPr/>
            <p:nvPr/>
          </p:nvGrpSpPr>
          <p:grpSpPr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2064" name="Google Shape;2064;p95"/>
              <p:cNvSpPr txBox="1"/>
              <p:nvPr/>
            </p:nvSpPr>
            <p:spPr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create socket,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port=</a:t>
                </a: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, for incoming request:</a:t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5" name="Google Shape;2065;p95"/>
              <p:cNvSpPr txBox="1"/>
              <p:nvPr/>
            </p:nvSpPr>
            <p:spPr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serverSocket = socket()</a:t>
                </a:r>
                <a:endParaRPr b="0" i="0" sz="24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66" name="Google Shape;2066;p95"/>
            <p:cNvCxnSpPr/>
            <p:nvPr/>
          </p:nvCxnSpPr>
          <p:spPr>
            <a:xfrm>
              <a:off x="1284" y="1872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67" name="Google Shape;2067;p95"/>
          <p:cNvGrpSpPr/>
          <p:nvPr/>
        </p:nvGrpSpPr>
        <p:grpSpPr>
          <a:xfrm>
            <a:off x="5962544" y="3495739"/>
            <a:ext cx="2357437" cy="731837"/>
            <a:chOff x="3333" y="1202"/>
            <a:chExt cx="1485" cy="461"/>
          </a:xfrm>
        </p:grpSpPr>
        <p:sp>
          <p:nvSpPr>
            <p:cNvPr id="2068" name="Google Shape;2068;p95"/>
            <p:cNvSpPr txBox="1"/>
            <p:nvPr/>
          </p:nvSpPr>
          <p:spPr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socket,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 to 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hostid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port=</a:t>
              </a:r>
              <a:r>
                <a:rPr b="1" i="0" lang="en-US" sz="1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9" name="Google Shape;2069;p95"/>
            <p:cNvSpPr txBox="1"/>
            <p:nvPr/>
          </p:nvSpPr>
          <p:spPr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clientSocket = socket()</a:t>
              </a:r>
              <a:endParaRPr b="0" i="0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70" name="Google Shape;2070;p95"/>
          <p:cNvGrpSpPr/>
          <p:nvPr/>
        </p:nvGrpSpPr>
        <p:grpSpPr>
          <a:xfrm>
            <a:off x="3805131" y="4283139"/>
            <a:ext cx="4062413" cy="1371600"/>
            <a:chOff x="1848" y="2526"/>
            <a:chExt cx="2559" cy="864"/>
          </a:xfrm>
        </p:grpSpPr>
        <p:cxnSp>
          <p:nvCxnSpPr>
            <p:cNvPr id="2071" name="Google Shape;2071;p95"/>
            <p:cNvCxnSpPr/>
            <p:nvPr/>
          </p:nvCxnSpPr>
          <p:spPr>
            <a:xfrm flipH="1">
              <a:off x="3792" y="2964"/>
              <a:ext cx="6" cy="42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072" name="Google Shape;2072;p95"/>
            <p:cNvGrpSpPr/>
            <p:nvPr/>
          </p:nvGrpSpPr>
          <p:grpSpPr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2073" name="Google Shape;2073;p95"/>
              <p:cNvSpPr txBox="1"/>
              <p:nvPr/>
            </p:nvSpPr>
            <p:spPr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send request using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 b="0" i="0" sz="24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74" name="Google Shape;2074;p95"/>
              <p:cNvCxnSpPr/>
              <p:nvPr/>
            </p:nvCxnSpPr>
            <p:spPr>
              <a:xfrm>
                <a:off x="3792" y="2526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075" name="Google Shape;2075;p95"/>
              <p:cNvCxnSpPr/>
              <p:nvPr/>
            </p:nvCxnSpPr>
            <p:spPr>
              <a:xfrm flipH="1">
                <a:off x="1848" y="2790"/>
                <a:ext cx="1518" cy="25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2076" name="Google Shape;2076;p95"/>
          <p:cNvGrpSpPr/>
          <p:nvPr/>
        </p:nvGrpSpPr>
        <p:grpSpPr>
          <a:xfrm>
            <a:off x="2174769" y="4378389"/>
            <a:ext cx="4097337" cy="1490662"/>
            <a:chOff x="821" y="2586"/>
            <a:chExt cx="2581" cy="939"/>
          </a:xfrm>
        </p:grpSpPr>
        <p:sp>
          <p:nvSpPr>
            <p:cNvPr id="2077" name="Google Shape;2077;p95"/>
            <p:cNvSpPr txBox="1"/>
            <p:nvPr/>
          </p:nvSpPr>
          <p:spPr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 request from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</a:t>
              </a: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8" name="Google Shape;2078;p95"/>
            <p:cNvSpPr txBox="1"/>
            <p:nvPr/>
          </p:nvSpPr>
          <p:spPr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 reply 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</a:t>
              </a:r>
              <a:endParaRPr b="0" i="0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79" name="Google Shape;2079;p95"/>
            <p:cNvCxnSpPr/>
            <p:nvPr/>
          </p:nvCxnSpPr>
          <p:spPr>
            <a:xfrm>
              <a:off x="1278" y="2586"/>
              <a:ext cx="0" cy="24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0" name="Google Shape;2080;p95"/>
            <p:cNvCxnSpPr/>
            <p:nvPr/>
          </p:nvCxnSpPr>
          <p:spPr>
            <a:xfrm flipH="1">
              <a:off x="1284" y="3090"/>
              <a:ext cx="6" cy="156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1" name="Google Shape;2081;p95"/>
            <p:cNvCxnSpPr/>
            <p:nvPr/>
          </p:nvCxnSpPr>
          <p:spPr>
            <a:xfrm>
              <a:off x="1866" y="3306"/>
              <a:ext cx="1536" cy="18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82" name="Google Shape;2082;p95"/>
          <p:cNvGrpSpPr/>
          <p:nvPr/>
        </p:nvGrpSpPr>
        <p:grpSpPr>
          <a:xfrm>
            <a:off x="3794019" y="3578289"/>
            <a:ext cx="2200275" cy="587375"/>
            <a:chOff x="3043" y="1189"/>
            <a:chExt cx="1386" cy="370"/>
          </a:xfrm>
        </p:grpSpPr>
        <p:cxnSp>
          <p:nvCxnSpPr>
            <p:cNvPr id="2083" name="Google Shape;2083;p95"/>
            <p:cNvCxnSpPr/>
            <p:nvPr/>
          </p:nvCxnSpPr>
          <p:spPr>
            <a:xfrm>
              <a:off x="3043" y="1372"/>
              <a:ext cx="1386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2084" name="Google Shape;2084;p95"/>
            <p:cNvSpPr txBox="1"/>
            <p:nvPr/>
          </p:nvSpPr>
          <p:spPr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TCP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 setup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5" name="Google Shape;2085;p95"/>
          <p:cNvGrpSpPr/>
          <p:nvPr/>
        </p:nvGrpSpPr>
        <p:grpSpPr>
          <a:xfrm>
            <a:off x="2125556" y="4726051"/>
            <a:ext cx="5457825" cy="1954213"/>
            <a:chOff x="832" y="2713"/>
            <a:chExt cx="3438" cy="1231"/>
          </a:xfrm>
        </p:grpSpPr>
        <p:sp>
          <p:nvSpPr>
            <p:cNvPr id="2086" name="Google Shape;2086;p95"/>
            <p:cNvSpPr txBox="1"/>
            <p:nvPr/>
          </p:nvSpPr>
          <p:spPr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connectionSocket</a:t>
              </a:r>
              <a:endParaRPr b="0" i="0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7" name="Google Shape;2087;p95"/>
            <p:cNvCxnSpPr/>
            <p:nvPr/>
          </p:nvCxnSpPr>
          <p:spPr>
            <a:xfrm>
              <a:off x="1318" y="3437"/>
              <a:ext cx="0" cy="204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88" name="Google Shape;2088;p95"/>
            <p:cNvSpPr/>
            <p:nvPr/>
          </p:nvSpPr>
          <p:spPr>
            <a:xfrm>
              <a:off x="832" y="2713"/>
              <a:ext cx="492" cy="306"/>
            </a:xfrm>
            <a:custGeom>
              <a:rect b="b" l="l" r="r" t="t"/>
              <a:pathLst>
                <a:path extrusionOk="0" h="2112" w="49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cap="flat" cmpd="sng" w="28575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9" name="Google Shape;2089;p95"/>
            <p:cNvGrpSpPr/>
            <p:nvPr/>
          </p:nvGrpSpPr>
          <p:grpSpPr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2090" name="Google Shape;2090;p95"/>
              <p:cNvSpPr txBox="1"/>
              <p:nvPr/>
            </p:nvSpPr>
            <p:spPr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 reply from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 b="0" i="0" sz="24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91" name="Google Shape;2091;p95"/>
              <p:cNvSpPr txBox="1"/>
              <p:nvPr/>
            </p:nvSpPr>
            <p:spPr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close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clientSocket</a:t>
                </a:r>
                <a:endParaRPr b="0" i="0" sz="2400" u="none" cap="none" strike="noStrike">
                  <a:solidFill>
                    <a:srgbClr val="CC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92" name="Google Shape;2092;p95"/>
              <p:cNvCxnSpPr/>
              <p:nvPr/>
            </p:nvCxnSpPr>
            <p:spPr>
              <a:xfrm>
                <a:off x="3816" y="3690"/>
                <a:ext cx="0" cy="20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pic>
        <p:nvPicPr>
          <p:cNvPr id="2093" name="Google Shape;209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8" name="Google Shape;2098;p9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9" name="Google Shape;2099;p9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9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app: TCP client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96"/>
          <p:cNvSpPr txBox="1"/>
          <p:nvPr/>
        </p:nvSpPr>
        <p:spPr>
          <a:xfrm>
            <a:off x="3019731" y="2021516"/>
            <a:ext cx="5894388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socket import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serverName = ’servername’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 = socket(AF_INET, SOCK_STREAM)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clientSocket.connect((serverName,serverPort))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sentence = raw_input(‘Input lowercase sentence:’)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clientSocket.send(sentence.encode())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modifiedSentence = clientSocket.recv(1024)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(‘From Server:’, modifiedSentence.decode())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clientSocket.close()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96"/>
          <p:cNvSpPr txBox="1"/>
          <p:nvPr/>
        </p:nvSpPr>
        <p:spPr>
          <a:xfrm>
            <a:off x="3032431" y="1538916"/>
            <a:ext cx="27066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TCPClient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3" name="Google Shape;2103;p96"/>
          <p:cNvGrpSpPr/>
          <p:nvPr/>
        </p:nvGrpSpPr>
        <p:grpSpPr>
          <a:xfrm>
            <a:off x="172278" y="3166108"/>
            <a:ext cx="2831990" cy="584775"/>
            <a:chOff x="-792500" y="2796587"/>
            <a:chExt cx="3481672" cy="584044"/>
          </a:xfrm>
        </p:grpSpPr>
        <p:sp>
          <p:nvSpPr>
            <p:cNvPr id="2104" name="Google Shape;2104;p96"/>
            <p:cNvSpPr txBox="1"/>
            <p:nvPr/>
          </p:nvSpPr>
          <p:spPr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TCP socket for server, remote port 12000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5" name="Google Shape;2105;p96"/>
            <p:cNvCxnSpPr/>
            <p:nvPr/>
          </p:nvCxnSpPr>
          <p:spPr>
            <a:xfrm>
              <a:off x="1961643" y="2959715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06" name="Google Shape;2106;p96"/>
          <p:cNvSpPr/>
          <p:nvPr/>
        </p:nvSpPr>
        <p:spPr>
          <a:xfrm>
            <a:off x="6626940" y="3222523"/>
            <a:ext cx="2133600" cy="589500"/>
          </a:xfrm>
          <a:prstGeom prst="ellipse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07" name="Google Shape;2107;p96"/>
          <p:cNvGrpSpPr/>
          <p:nvPr/>
        </p:nvGrpSpPr>
        <p:grpSpPr>
          <a:xfrm>
            <a:off x="438682" y="4589779"/>
            <a:ext cx="2581461" cy="584775"/>
            <a:chOff x="106807" y="2979593"/>
            <a:chExt cx="2582347" cy="583314"/>
          </a:xfrm>
        </p:grpSpPr>
        <p:sp>
          <p:nvSpPr>
            <p:cNvPr id="2108" name="Google Shape;2108;p96"/>
            <p:cNvSpPr txBox="1"/>
            <p:nvPr/>
          </p:nvSpPr>
          <p:spPr>
            <a:xfrm>
              <a:off x="106807" y="2979593"/>
              <a:ext cx="2350050" cy="583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No need to attach server name, port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9" name="Google Shape;2109;p96"/>
            <p:cNvCxnSpPr/>
            <p:nvPr/>
          </p:nvCxnSpPr>
          <p:spPr>
            <a:xfrm>
              <a:off x="1961625" y="3165929"/>
              <a:ext cx="727529" cy="272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2110" name="Google Shape;2110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5" name="Google Shape;2115;p9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6" name="Google Shape;2116;p9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app: TCP server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97"/>
          <p:cNvSpPr txBox="1"/>
          <p:nvPr/>
        </p:nvSpPr>
        <p:spPr>
          <a:xfrm>
            <a:off x="3766077" y="1909198"/>
            <a:ext cx="6292850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socket import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serverPort = 12000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 = socket(AF_INET,SOCK_STREAM)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serverSocket.bind((‘’,serverPort))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serverSocket.listen(1)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‘The server is ready to receive’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connectionSocket, addr = serverSocket.accept()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sentence = connectionSocket.recv(1024).decode()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capitalizedSentence = sentence.upper()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connectionSocket.send(capitalizedSentence.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encode())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connectionSocket.close()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97"/>
          <p:cNvSpPr txBox="1"/>
          <p:nvPr/>
        </p:nvSpPr>
        <p:spPr>
          <a:xfrm>
            <a:off x="3766077" y="1426598"/>
            <a:ext cx="28273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Python TCPServer</a:t>
            </a:r>
            <a:endParaRPr b="0" i="1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0" name="Google Shape;2120;p97"/>
          <p:cNvGrpSpPr/>
          <p:nvPr/>
        </p:nvGrpSpPr>
        <p:grpSpPr>
          <a:xfrm>
            <a:off x="306368" y="2543463"/>
            <a:ext cx="3374285" cy="338554"/>
            <a:chOff x="-749058" y="2414108"/>
            <a:chExt cx="3374330" cy="338257"/>
          </a:xfrm>
        </p:grpSpPr>
        <p:sp>
          <p:nvSpPr>
            <p:cNvPr id="2121" name="Google Shape;2121;p97"/>
            <p:cNvSpPr txBox="1"/>
            <p:nvPr/>
          </p:nvSpPr>
          <p:spPr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create TCP welcoming socket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2" name="Google Shape;2122;p97"/>
            <p:cNvCxnSpPr/>
            <p:nvPr/>
          </p:nvCxnSpPr>
          <p:spPr>
            <a:xfrm>
              <a:off x="2136730" y="2597150"/>
              <a:ext cx="488542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23" name="Google Shape;2123;p97"/>
          <p:cNvGrpSpPr/>
          <p:nvPr/>
        </p:nvGrpSpPr>
        <p:grpSpPr>
          <a:xfrm>
            <a:off x="662651" y="3049809"/>
            <a:ext cx="3036870" cy="584775"/>
            <a:chOff x="-1667664" y="2908339"/>
            <a:chExt cx="4371910" cy="584044"/>
          </a:xfrm>
        </p:grpSpPr>
        <p:sp>
          <p:nvSpPr>
            <p:cNvPr id="2124" name="Google Shape;2124;p97"/>
            <p:cNvSpPr txBox="1"/>
            <p:nvPr/>
          </p:nvSpPr>
          <p:spPr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begins listening for  incoming TCP requests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5" name="Google Shape;2125;p97"/>
            <p:cNvCxnSpPr/>
            <p:nvPr/>
          </p:nvCxnSpPr>
          <p:spPr>
            <a:xfrm>
              <a:off x="1967825" y="3217286"/>
              <a:ext cx="736421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26" name="Google Shape;2126;p97"/>
          <p:cNvGrpSpPr/>
          <p:nvPr/>
        </p:nvGrpSpPr>
        <p:grpSpPr>
          <a:xfrm>
            <a:off x="1910517" y="3810884"/>
            <a:ext cx="1858624" cy="297517"/>
            <a:chOff x="905004" y="3819988"/>
            <a:chExt cx="1859872" cy="298292"/>
          </a:xfrm>
        </p:grpSpPr>
        <p:sp>
          <p:nvSpPr>
            <p:cNvPr id="2127" name="Google Shape;2127;p97"/>
            <p:cNvSpPr txBox="1"/>
            <p:nvPr/>
          </p:nvSpPr>
          <p:spPr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loop forever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8" name="Google Shape;2128;p97"/>
            <p:cNvCxnSpPr/>
            <p:nvPr/>
          </p:nvCxnSpPr>
          <p:spPr>
            <a:xfrm>
              <a:off x="2187464" y="3964782"/>
              <a:ext cx="523192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29" name="Google Shape;2129;p97"/>
          <p:cNvGrpSpPr/>
          <p:nvPr/>
        </p:nvGrpSpPr>
        <p:grpSpPr>
          <a:xfrm>
            <a:off x="306367" y="4127740"/>
            <a:ext cx="3454790" cy="707886"/>
            <a:chOff x="-116725" y="4044670"/>
            <a:chExt cx="2938262" cy="708085"/>
          </a:xfrm>
        </p:grpSpPr>
        <p:sp>
          <p:nvSpPr>
            <p:cNvPr id="2130" name="Google Shape;2130;p97"/>
            <p:cNvSpPr txBox="1"/>
            <p:nvPr/>
          </p:nvSpPr>
          <p:spPr>
            <a:xfrm>
              <a:off x="-116725" y="4044670"/>
              <a:ext cx="2938262" cy="708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server waits on accept() for incoming requests, new socket created on return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1" name="Google Shape;2131;p97"/>
            <p:cNvCxnSpPr/>
            <p:nvPr/>
          </p:nvCxnSpPr>
          <p:spPr>
            <a:xfrm>
              <a:off x="2337575" y="4188416"/>
              <a:ext cx="435213" cy="1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32" name="Google Shape;2132;p97"/>
          <p:cNvGrpSpPr/>
          <p:nvPr/>
        </p:nvGrpSpPr>
        <p:grpSpPr>
          <a:xfrm>
            <a:off x="533019" y="4758164"/>
            <a:ext cx="3154397" cy="584775"/>
            <a:chOff x="-463314" y="4140337"/>
            <a:chExt cx="3153124" cy="585085"/>
          </a:xfrm>
        </p:grpSpPr>
        <p:sp>
          <p:nvSpPr>
            <p:cNvPr id="2133" name="Google Shape;2133;p97"/>
            <p:cNvSpPr txBox="1"/>
            <p:nvPr/>
          </p:nvSpPr>
          <p:spPr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read bytes from socket (but not address as in UDP)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4" name="Google Shape;2134;p97"/>
            <p:cNvCxnSpPr/>
            <p:nvPr/>
          </p:nvCxnSpPr>
          <p:spPr>
            <a:xfrm>
              <a:off x="2194710" y="4288764"/>
              <a:ext cx="495100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35" name="Google Shape;2135;p97"/>
          <p:cNvGrpSpPr/>
          <p:nvPr/>
        </p:nvGrpSpPr>
        <p:grpSpPr>
          <a:xfrm>
            <a:off x="393111" y="5889306"/>
            <a:ext cx="3294306" cy="584775"/>
            <a:chOff x="-626550" y="4686923"/>
            <a:chExt cx="3294508" cy="585153"/>
          </a:xfrm>
        </p:grpSpPr>
        <p:sp>
          <p:nvSpPr>
            <p:cNvPr id="2136" name="Google Shape;2136;p97"/>
            <p:cNvSpPr txBox="1"/>
            <p:nvPr/>
          </p:nvSpPr>
          <p:spPr>
            <a:xfrm>
              <a:off x="-626550" y="4686923"/>
              <a:ext cx="3117205" cy="585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close connection to this client (but </a:t>
              </a:r>
              <a:r>
                <a:rPr b="0" i="1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not</a:t>
              </a:r>
              <a:r>
                <a:rPr b="0" i="0" lang="en-US" sz="16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 welcoming socket)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7" name="Google Shape;2137;p97"/>
            <p:cNvCxnSpPr/>
            <p:nvPr/>
          </p:nvCxnSpPr>
          <p:spPr>
            <a:xfrm>
              <a:off x="2172628" y="4843734"/>
              <a:ext cx="495330" cy="0"/>
            </a:xfrm>
            <a:prstGeom prst="straightConnector1">
              <a:avLst/>
            </a:prstGeom>
            <a:noFill/>
            <a:ln cap="flat" cmpd="sng" w="1270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2138" name="Google Shape;21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9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4" name="Google Shape;2144;p98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5" name="Google Shape;2145;p98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2.3 The Domain Name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2.4 P2P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2.5 Socket Programming with TCP &amp; UDP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2.6</a:t>
            </a: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Application Layer Protocols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98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2 Application Layer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7" name="Google Shape;214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2" name="Google Shape;2152;p9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3" name="Google Shape;2153;p9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9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Application Layer Protocols - FTP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99"/>
          <p:cNvSpPr txBox="1"/>
          <p:nvPr/>
        </p:nvSpPr>
        <p:spPr>
          <a:xfrm>
            <a:off x="228599" y="1523806"/>
            <a:ext cx="998882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Transfer Protocol (FTP) - used to exchange large files on the internet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 from the command prompt or some GUI.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to update (delete, rename, move, and copy) files at a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connection (Port No. 20) &amp; Control connection (Port No. 21)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6" name="Google Shape;2156;p99"/>
          <p:cNvPicPr preferRelativeResize="0"/>
          <p:nvPr/>
        </p:nvPicPr>
        <p:blipFill rotWithShape="1">
          <a:blip r:embed="rId3">
            <a:alphaModFix/>
          </a:blip>
          <a:srcRect b="14238" l="3805" r="4619" t="12888"/>
          <a:stretch/>
        </p:blipFill>
        <p:spPr>
          <a:xfrm>
            <a:off x="698512" y="3738818"/>
            <a:ext cx="6648474" cy="297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2" name="Google Shape;2162;p10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3" name="Google Shape;2163;p10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10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Application Layer Protocols - SMTP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100"/>
          <p:cNvSpPr txBox="1"/>
          <p:nvPr/>
        </p:nvSpPr>
        <p:spPr>
          <a:xfrm>
            <a:off x="228598" y="1523806"/>
            <a:ext cx="96707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an internet standard for e-mail Transmission.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 are secured with SSL (Secure Socket Layer).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are stored and then forwarded to the destination (relay).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SMTP uses a port number 25 of TCP.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6" name="Google Shape;2166;p100"/>
          <p:cNvPicPr preferRelativeResize="0"/>
          <p:nvPr/>
        </p:nvPicPr>
        <p:blipFill rotWithShape="1">
          <a:blip r:embed="rId3">
            <a:alphaModFix/>
          </a:blip>
          <a:srcRect b="7186" l="0" r="1906" t="27310"/>
          <a:stretch/>
        </p:blipFill>
        <p:spPr>
          <a:xfrm>
            <a:off x="755183" y="3847906"/>
            <a:ext cx="7233152" cy="252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7" name="Google Shape;2167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2" name="Google Shape;2172;p10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3" name="Google Shape;2173;p10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10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Application Layer Protocols - DHCP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101"/>
          <p:cNvSpPr txBox="1"/>
          <p:nvPr/>
        </p:nvSpPr>
        <p:spPr>
          <a:xfrm>
            <a:off x="228599" y="1523806"/>
            <a:ext cx="998882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Host Configuration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assign IP addresses to computers in a network dynamically.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addresses may change even when computer is in network (DHCP leases).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 port number for server is 67 and for the client is 68.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client-server model &amp; based 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discovery, offer, request, and ACK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subnet mask, DNS server address, default gateway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6" name="Google Shape;217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0" y="4200999"/>
            <a:ext cx="69342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17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5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5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DNS: Services,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7"/>
          <p:cNvSpPr txBox="1"/>
          <p:nvPr/>
        </p:nvSpPr>
        <p:spPr>
          <a:xfrm>
            <a:off x="4850297" y="1549431"/>
            <a:ext cx="3697356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 Why not centralize DNS?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point of failure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volume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distant centralized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7"/>
          <p:cNvSpPr txBox="1"/>
          <p:nvPr/>
        </p:nvSpPr>
        <p:spPr>
          <a:xfrm>
            <a:off x="135487" y="1498947"/>
            <a:ext cx="471480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DNS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to IP address translation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aliasing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canonical, alias names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server aliasing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replicated Web servers: many IP addresses correspond to one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57"/>
          <p:cNvSpPr txBox="1"/>
          <p:nvPr/>
        </p:nvSpPr>
        <p:spPr>
          <a:xfrm>
            <a:off x="5095977" y="4531063"/>
            <a:ext cx="4491458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1788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doesn‘t scale!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66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Comcast DNS servers alone: 600B DNS queries per 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7"/>
          <p:cNvSpPr txBox="1"/>
          <p:nvPr/>
        </p:nvSpPr>
        <p:spPr>
          <a:xfrm>
            <a:off x="4199320" y="396409"/>
            <a:ext cx="55510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www.abc.example.com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Canonical Host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www.example.com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Alias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57"/>
          <p:cNvCxnSpPr/>
          <p:nvPr/>
        </p:nvCxnSpPr>
        <p:spPr>
          <a:xfrm flipH="1" rot="10800000">
            <a:off x="3297408" y="1164047"/>
            <a:ext cx="1195079" cy="2003223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57"/>
          <p:cNvSpPr txBox="1"/>
          <p:nvPr/>
        </p:nvSpPr>
        <p:spPr>
          <a:xfrm>
            <a:off x="9037983" y="2374104"/>
            <a:ext cx="30371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www.abc.example.com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Canonical Host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bob@example.com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Alias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57"/>
          <p:cNvCxnSpPr/>
          <p:nvPr/>
        </p:nvCxnSpPr>
        <p:spPr>
          <a:xfrm flipH="1" rot="10800000">
            <a:off x="3297408" y="3217755"/>
            <a:ext cx="5452729" cy="645935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0" name="Google Shape;140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2" name="Google Shape;2182;p10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3" name="Google Shape;2183;p10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10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Application Layer Protocols - SNMP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102"/>
          <p:cNvSpPr txBox="1"/>
          <p:nvPr/>
        </p:nvSpPr>
        <p:spPr>
          <a:xfrm>
            <a:off x="43072" y="1523806"/>
            <a:ext cx="414461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Network Management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exchange management information between network 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components &amp; functionalities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SNMP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SNMP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MIB (Management Information Base)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6" name="Google Shape;2186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688" y="1398487"/>
            <a:ext cx="5108299" cy="535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2" name="Google Shape;2192;p10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3" name="Google Shape;2193;p10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10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Application Layer Protocols – Telnet &amp; SSH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103"/>
          <p:cNvSpPr txBox="1"/>
          <p:nvPr/>
        </p:nvSpPr>
        <p:spPr>
          <a:xfrm>
            <a:off x="228600" y="1523806"/>
            <a:ext cx="381331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 user to communicate with a remote device.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mostly by network admin to remotely access and manage devices.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Telnet client and server installed – uses TCP port no. 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– uses public key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TCP port 22 by default.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8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lnet client and server" id="2196" name="Google Shape;2196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1914" y="1523806"/>
            <a:ext cx="6149009" cy="207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0953" y="4109222"/>
            <a:ext cx="4950929" cy="244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3" name="Google Shape;2203;p10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4" name="Google Shape;2204;p10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10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Summary of Application Layer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6" name="Google Shape;2206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58" y="1513221"/>
            <a:ext cx="9289774" cy="51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2" name="Google Shape;2212;p10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3" name="Google Shape;2213;p10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10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105"/>
          <p:cNvSpPr txBox="1"/>
          <p:nvPr>
            <p:ph idx="1" type="body"/>
          </p:nvPr>
        </p:nvSpPr>
        <p:spPr>
          <a:xfrm>
            <a:off x="400879" y="2173673"/>
            <a:ext cx="4652810" cy="4194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7338" lvl="0" marL="2873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application architectures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client-server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P2P</a:t>
            </a:r>
            <a:endParaRPr/>
          </a:p>
          <a:p>
            <a:pPr indent="-287338" lvl="0" marL="2873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application service requirements:</a:t>
            </a:r>
            <a:endParaRPr/>
          </a:p>
          <a:p>
            <a:pPr indent="-228600" lvl="1" marL="6826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reliability, bandwidth, delay</a:t>
            </a:r>
            <a:endParaRPr/>
          </a:p>
          <a:p>
            <a:pPr indent="-287338" lvl="0" marL="2873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Internet transport service model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connection-oriented, reliable: TCP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unreliable, datagrams: UDP</a:t>
            </a:r>
            <a:endParaRPr sz="1800"/>
          </a:p>
        </p:txBody>
      </p:sp>
      <p:sp>
        <p:nvSpPr>
          <p:cNvPr id="2216" name="Google Shape;2216;p105"/>
          <p:cNvSpPr txBox="1"/>
          <p:nvPr/>
        </p:nvSpPr>
        <p:spPr>
          <a:xfrm>
            <a:off x="267528" y="1471584"/>
            <a:ext cx="10208957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our study of network application layer is now complete!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105"/>
          <p:cNvSpPr/>
          <p:nvPr/>
        </p:nvSpPr>
        <p:spPr>
          <a:xfrm>
            <a:off x="5454706" y="2134496"/>
            <a:ext cx="4652810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8" lvl="0" marL="287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 protocols: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1" marL="681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P2P: BitTorrent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0" marL="2873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 programming: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TCP, UDP sockets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8" name="Google Shape;221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3" name="Google Shape;2223;p10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4" name="Google Shape;2224;p10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10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Summary (more)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106"/>
          <p:cNvSpPr txBox="1"/>
          <p:nvPr/>
        </p:nvSpPr>
        <p:spPr>
          <a:xfrm>
            <a:off x="241026" y="1431828"/>
            <a:ext cx="10208957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Most importantly: learned about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protocols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106"/>
          <p:cNvSpPr txBox="1"/>
          <p:nvPr>
            <p:ph idx="1" type="body"/>
          </p:nvPr>
        </p:nvSpPr>
        <p:spPr>
          <a:xfrm>
            <a:off x="374377" y="2109345"/>
            <a:ext cx="45156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7338" lvl="0" marL="2873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typical request/reply message exchange: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client requests info or service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server responds with data, status code</a:t>
            </a:r>
            <a:endParaRPr/>
          </a:p>
          <a:p>
            <a:pPr indent="-287338" lvl="0" marL="2873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message formats: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0"/>
              </a:buClr>
              <a:buSzPts val="2000"/>
              <a:buChar char="•"/>
            </a:pPr>
            <a:r>
              <a:rPr i="1" lang="en-US" sz="2000">
                <a:solidFill>
                  <a:srgbClr val="000090"/>
                </a:solidFill>
              </a:rPr>
              <a:t>headers</a:t>
            </a:r>
            <a:r>
              <a:rPr lang="en-US" sz="2000"/>
              <a:t>: fields giving info about data</a:t>
            </a:r>
            <a:endParaRPr/>
          </a:p>
          <a:p>
            <a:pPr indent="-223836" lvl="1" marL="6810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0"/>
              </a:buClr>
              <a:buSzPts val="2000"/>
              <a:buChar char="•"/>
            </a:pPr>
            <a:r>
              <a:rPr i="1" lang="en-US" sz="2000">
                <a:solidFill>
                  <a:srgbClr val="000090"/>
                </a:solidFill>
              </a:rPr>
              <a:t>data: </a:t>
            </a:r>
            <a:r>
              <a:rPr lang="en-US" sz="2000"/>
              <a:t>info(payload)  being communicated</a:t>
            </a:r>
            <a:endParaRPr/>
          </a:p>
        </p:txBody>
      </p:sp>
      <p:sp>
        <p:nvSpPr>
          <p:cNvPr id="2228" name="Google Shape;2228;p106"/>
          <p:cNvSpPr/>
          <p:nvPr/>
        </p:nvSpPr>
        <p:spPr>
          <a:xfrm>
            <a:off x="5096311" y="2054795"/>
            <a:ext cx="4654808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3" lvl="0" marL="227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important themes:</a:t>
            </a:r>
            <a:r>
              <a:rPr b="0" i="0" lang="en-US" sz="2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centralized vs. decentralized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stateless vs. stateful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reliable vs. unreliable message transfer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“complexity at network edge”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9" name="Google Shape;222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4" name="Google Shape;2234;p107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35" name="Google Shape;2235;p107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236" name="Google Shape;2236;p10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10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10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10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0" name="Google Shape;2240;p107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107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107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3" name="Google Shape;224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975" y="1283425"/>
            <a:ext cx="1875450" cy="3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5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5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DNS: a distributed, hierarchical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58"/>
          <p:cNvGrpSpPr/>
          <p:nvPr/>
        </p:nvGrpSpPr>
        <p:grpSpPr>
          <a:xfrm>
            <a:off x="148842" y="1671055"/>
            <a:ext cx="8414514" cy="2387703"/>
            <a:chOff x="230" y="577"/>
            <a:chExt cx="5644" cy="1716"/>
          </a:xfrm>
        </p:grpSpPr>
        <p:sp>
          <p:nvSpPr>
            <p:cNvPr id="149" name="Google Shape;149;p58"/>
            <p:cNvSpPr txBox="1"/>
            <p:nvPr/>
          </p:nvSpPr>
          <p:spPr>
            <a:xfrm>
              <a:off x="2240" y="577"/>
              <a:ext cx="1385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8"/>
            <p:cNvSpPr txBox="1"/>
            <p:nvPr/>
          </p:nvSpPr>
          <p:spPr>
            <a:xfrm>
              <a:off x="528" y="1295"/>
              <a:ext cx="138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.com 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8"/>
            <p:cNvSpPr txBox="1"/>
            <p:nvPr/>
          </p:nvSpPr>
          <p:spPr>
            <a:xfrm>
              <a:off x="2304" y="1296"/>
              <a:ext cx="1311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.org 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8"/>
            <p:cNvSpPr txBox="1"/>
            <p:nvPr/>
          </p:nvSpPr>
          <p:spPr>
            <a:xfrm>
              <a:off x="4032" y="1296"/>
              <a:ext cx="1345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.edu 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58"/>
            <p:cNvCxnSpPr/>
            <p:nvPr/>
          </p:nvCxnSpPr>
          <p:spPr>
            <a:xfrm flipH="1">
              <a:off x="1344" y="864"/>
              <a:ext cx="1392" cy="432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58"/>
            <p:cNvCxnSpPr/>
            <p:nvPr/>
          </p:nvCxnSpPr>
          <p:spPr>
            <a:xfrm>
              <a:off x="2929" y="852"/>
              <a:ext cx="0" cy="44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58"/>
            <p:cNvCxnSpPr/>
            <p:nvPr/>
          </p:nvCxnSpPr>
          <p:spPr>
            <a:xfrm>
              <a:off x="3168" y="864"/>
              <a:ext cx="1440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58"/>
            <p:cNvSpPr txBox="1"/>
            <p:nvPr/>
          </p:nvSpPr>
          <p:spPr>
            <a:xfrm>
              <a:off x="3828" y="1812"/>
              <a:ext cx="992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nyu.edu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8"/>
            <p:cNvSpPr txBox="1"/>
            <p:nvPr/>
          </p:nvSpPr>
          <p:spPr>
            <a:xfrm>
              <a:off x="4882" y="1812"/>
              <a:ext cx="992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58"/>
            <p:cNvCxnSpPr/>
            <p:nvPr/>
          </p:nvCxnSpPr>
          <p:spPr>
            <a:xfrm flipH="1">
              <a:off x="4185" y="1536"/>
              <a:ext cx="375" cy="3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58"/>
            <p:cNvCxnSpPr/>
            <p:nvPr/>
          </p:nvCxnSpPr>
          <p:spPr>
            <a:xfrm>
              <a:off x="4848" y="1536"/>
              <a:ext cx="336" cy="30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58"/>
            <p:cNvSpPr txBox="1"/>
            <p:nvPr/>
          </p:nvSpPr>
          <p:spPr>
            <a:xfrm>
              <a:off x="230" y="1828"/>
              <a:ext cx="1010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8"/>
            <p:cNvSpPr txBox="1"/>
            <p:nvPr/>
          </p:nvSpPr>
          <p:spPr>
            <a:xfrm>
              <a:off x="1308" y="1812"/>
              <a:ext cx="1001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58"/>
            <p:cNvCxnSpPr/>
            <p:nvPr/>
          </p:nvCxnSpPr>
          <p:spPr>
            <a:xfrm flipH="1">
              <a:off x="759" y="1541"/>
              <a:ext cx="248" cy="29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58"/>
            <p:cNvCxnSpPr/>
            <p:nvPr/>
          </p:nvCxnSpPr>
          <p:spPr>
            <a:xfrm>
              <a:off x="1344" y="1541"/>
              <a:ext cx="288" cy="30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58"/>
            <p:cNvSpPr txBox="1"/>
            <p:nvPr/>
          </p:nvSpPr>
          <p:spPr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pbs.org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58"/>
            <p:cNvCxnSpPr/>
            <p:nvPr/>
          </p:nvCxnSpPr>
          <p:spPr>
            <a:xfrm>
              <a:off x="2931" y="1536"/>
              <a:ext cx="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6" name="Google Shape;166;p58"/>
          <p:cNvSpPr txBox="1"/>
          <p:nvPr/>
        </p:nvSpPr>
        <p:spPr>
          <a:xfrm>
            <a:off x="3337337" y="217338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8"/>
          <p:cNvSpPr txBox="1"/>
          <p:nvPr/>
        </p:nvSpPr>
        <p:spPr>
          <a:xfrm>
            <a:off x="4497099" y="216193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8"/>
          <p:cNvSpPr txBox="1"/>
          <p:nvPr/>
        </p:nvSpPr>
        <p:spPr>
          <a:xfrm>
            <a:off x="148843" y="4399303"/>
            <a:ext cx="841451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Client wants IP address for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www.amazon.com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; 1</a:t>
            </a:r>
            <a:r>
              <a:rPr b="0" baseline="30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approximation: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queries root server to find .com DNS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queries .com DNS server to get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queries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server to get  IP address for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www.amazon.com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8"/>
          <p:cNvSpPr txBox="1"/>
          <p:nvPr/>
        </p:nvSpPr>
        <p:spPr>
          <a:xfrm>
            <a:off x="8995429" y="2638726"/>
            <a:ext cx="23889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Top Level Domain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8"/>
          <p:cNvSpPr txBox="1"/>
          <p:nvPr/>
        </p:nvSpPr>
        <p:spPr>
          <a:xfrm>
            <a:off x="9668893" y="1646184"/>
            <a:ext cx="7714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8"/>
          <p:cNvSpPr txBox="1"/>
          <p:nvPr/>
        </p:nvSpPr>
        <p:spPr>
          <a:xfrm>
            <a:off x="9191058" y="3511898"/>
            <a:ext cx="18356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Authoritative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8"/>
          <p:cNvSpPr txBox="1"/>
          <p:nvPr/>
        </p:nvSpPr>
        <p:spPr>
          <a:xfrm>
            <a:off x="6563701" y="3023932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8"/>
          <p:cNvSpPr txBox="1"/>
          <p:nvPr/>
        </p:nvSpPr>
        <p:spPr>
          <a:xfrm>
            <a:off x="1301926" y="3014866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8"/>
          <p:cNvSpPr txBox="1"/>
          <p:nvPr/>
        </p:nvSpPr>
        <p:spPr>
          <a:xfrm>
            <a:off x="3661479" y="3007278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8"/>
          <p:cNvSpPr txBox="1"/>
          <p:nvPr/>
        </p:nvSpPr>
        <p:spPr>
          <a:xfrm>
            <a:off x="4148891" y="3015593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5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5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 Zone vs Domain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9"/>
          <p:cNvSpPr txBox="1"/>
          <p:nvPr/>
        </p:nvSpPr>
        <p:spPr>
          <a:xfrm>
            <a:off x="111819" y="3976099"/>
            <a:ext cx="8521700" cy="1546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tree structure depicts subdomains within example.com domain.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DNS zones one for each country. The zone keeps records of who the authority is for each of its subdomains.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zone for example.com contains only the DNS records for the hostnames that do not belong to any subdomain like mail.example.com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82" y="1464008"/>
            <a:ext cx="5254120" cy="217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9"/>
          <p:cNvSpPr txBox="1"/>
          <p:nvPr/>
        </p:nvSpPr>
        <p:spPr>
          <a:xfrm>
            <a:off x="5405399" y="1442571"/>
            <a:ext cx="5156584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603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is organized according to zones.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zone groups contiguous domains and subdomains on the domain tree.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management authority to an entity.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6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6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DNS: root name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712" y="2643993"/>
            <a:ext cx="62611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0"/>
          <p:cNvSpPr txBox="1"/>
          <p:nvPr/>
        </p:nvSpPr>
        <p:spPr>
          <a:xfrm>
            <a:off x="95129" y="1432390"/>
            <a:ext cx="4503376" cy="2455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official, contact-of-last-resort by name servers that can not resolve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incredibly important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couldn’t function without it!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DNSSEC – provides security (authentication and message integrity)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ICANN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(Internet Corporation for Assigned Names and Numbers)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 root DNS domain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0"/>
          <p:cNvSpPr/>
          <p:nvPr/>
        </p:nvSpPr>
        <p:spPr>
          <a:xfrm>
            <a:off x="4581138" y="1514060"/>
            <a:ext cx="5142916" cy="11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13 logical root name “servers” worldwide each “server” replicated many times (~200 servers in US)</a:t>
            </a:r>
            <a:endParaRPr b="0" i="0" sz="20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6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6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TLD: authoritative servers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1"/>
          <p:cNvSpPr txBox="1"/>
          <p:nvPr/>
        </p:nvSpPr>
        <p:spPr>
          <a:xfrm>
            <a:off x="255104" y="1557902"/>
            <a:ext cx="803664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Top-Level Domain (TLD) servers: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.com, .org, .net, .edu, .aero, .jobs, .museums, and all top-level country domains, e.g.: .cn, .uk, .fr, .ca, .jp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Solutions: authoritative registry for .com, .net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Educause: .edu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Authoritative DNS servers: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organization’s own DNS server(s), providing authoritative hostname to IP mappings for organization’s named hosts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maintained by organization or service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062" y="102299"/>
            <a:ext cx="812838" cy="15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