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sldIdLst>
    <p:sldId id="503" r:id="rId2"/>
    <p:sldId id="584" r:id="rId3"/>
    <p:sldId id="496" r:id="rId4"/>
    <p:sldId id="582" r:id="rId5"/>
    <p:sldId id="586" r:id="rId6"/>
    <p:sldId id="588" r:id="rId7"/>
    <p:sldId id="595" r:id="rId8"/>
    <p:sldId id="583" r:id="rId9"/>
    <p:sldId id="589" r:id="rId10"/>
    <p:sldId id="590" r:id="rId11"/>
    <p:sldId id="591" r:id="rId12"/>
    <p:sldId id="594" r:id="rId13"/>
    <p:sldId id="592" r:id="rId14"/>
    <p:sldId id="593" r:id="rId15"/>
    <p:sldId id="597" r:id="rId16"/>
    <p:sldId id="598" r:id="rId17"/>
    <p:sldId id="268" r:id="rId18"/>
    <p:sldId id="269"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Default Section" id="{3B91E83D-0711-476B-AEF0-2D3F821826F8}">
          <p14:sldIdLst>
            <p14:sldId id="503"/>
            <p14:sldId id="584"/>
            <p14:sldId id="496"/>
            <p14:sldId id="582"/>
            <p14:sldId id="586"/>
            <p14:sldId id="588"/>
            <p14:sldId id="595"/>
            <p14:sldId id="583"/>
            <p14:sldId id="589"/>
            <p14:sldId id="590"/>
            <p14:sldId id="591"/>
            <p14:sldId id="594"/>
            <p14:sldId id="592"/>
            <p14:sldId id="593"/>
            <p14:sldId id="597"/>
            <p14:sldId id="598"/>
            <p14:sldId id="268"/>
            <p14:sldId id="269"/>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F6CAD4"/>
    <a:srgbClr val="F9B9EB"/>
    <a:srgbClr val="F139E4"/>
    <a:srgbClr val="FFFF66"/>
    <a:srgbClr val="3A30FA"/>
    <a:srgbClr val="FF6600"/>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4B5208-1FBD-431C-9032-9F88BB1509B9}" v="3" dt="2024-12-12T13:30:48.5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32" autoAdjust="0"/>
  </p:normalViewPr>
  <p:slideViewPr>
    <p:cSldViewPr showGuides="1">
      <p:cViewPr varScale="1">
        <p:scale>
          <a:sx n="89" d="100"/>
          <a:sy n="89" d="100"/>
        </p:scale>
        <p:origin x="1282" y="53"/>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zal yadav" userId="298eda3834a89c6f" providerId="LiveId" clId="{4C4B5208-1FBD-431C-9032-9F88BB1509B9}"/>
    <pc:docChg chg="modSld">
      <pc:chgData name="pranzal yadav" userId="298eda3834a89c6f" providerId="LiveId" clId="{4C4B5208-1FBD-431C-9032-9F88BB1509B9}" dt="2024-12-12T13:30:48.588" v="33" actId="20577"/>
      <pc:docMkLst>
        <pc:docMk/>
      </pc:docMkLst>
      <pc:sldChg chg="modSp mod">
        <pc:chgData name="pranzal yadav" userId="298eda3834a89c6f" providerId="LiveId" clId="{4C4B5208-1FBD-431C-9032-9F88BB1509B9}" dt="2024-12-12T13:30:48.588" v="33" actId="20577"/>
        <pc:sldMkLst>
          <pc:docMk/>
          <pc:sldMk cId="0" sldId="268"/>
        </pc:sldMkLst>
        <pc:spChg chg="mod">
          <ac:chgData name="pranzal yadav" userId="298eda3834a89c6f" providerId="LiveId" clId="{4C4B5208-1FBD-431C-9032-9F88BB1509B9}" dt="2024-12-12T13:30:48.588" v="33" actId="20577"/>
          <ac:spMkLst>
            <pc:docMk/>
            <pc:sldMk cId="0" sldId="268"/>
            <ac:spMk id="2" creationId="{9F729C5D-7416-7153-4586-DBAFD64541C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anose="020F0502020204030204" pitchFamily="34" charset="0"/>
              </a:defRPr>
            </a:lvl1pPr>
          </a:lstStyle>
          <a:p>
            <a:fld id="{88709C98-B80A-4F28-AF74-CF08CF81A715}" type="datetime1">
              <a:rPr lang="en-US"/>
              <a:t>12/12/2024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fld id="{4D112868-65FD-4572-A383-97DC0EC9B913}" type="slidenum">
              <a:rPr lang="en-US"/>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Notes Placeholder">
            <a:extLst>
              <a:ext uri="{FF2B5EF4-FFF2-40B4-BE49-F238E27FC236}">
                <a16:creationId xmlns:a16="http://schemas.microsoft.com/office/drawing/2014/main" id="{4C1A4D34-1946-1AEE-1738-9FA640A956E5}"/>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eaLnBrk="1" hangingPunct="1">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Notes Placeholder">
            <a:extLst>
              <a:ext uri="{FF2B5EF4-FFF2-40B4-BE49-F238E27FC236}">
                <a16:creationId xmlns:a16="http://schemas.microsoft.com/office/drawing/2014/main" id="{F635892C-265A-0437-C643-355F406F7B19}"/>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eaLnBrk="1" hangingPunct="1">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r>
              <a:rPr lang="en-US"/>
              <a:t>OOP Using JAVA</a:t>
            </a:r>
          </a:p>
        </p:txBody>
      </p:sp>
      <p:sp>
        <p:nvSpPr>
          <p:cNvPr id="5" name="Footer Placeholder 4"/>
          <p:cNvSpPr>
            <a:spLocks noGrp="1"/>
          </p:cNvSpPr>
          <p:nvPr>
            <p:ph type="ftr" sz="quarter" idx="11"/>
          </p:nvPr>
        </p:nvSpPr>
        <p:spPr/>
        <p:txBody>
          <a:bodyPr/>
          <a:lstStyle>
            <a:lvl1pPr>
              <a:defRPr/>
            </a:lvl1pPr>
          </a:lstStyle>
          <a:p>
            <a:pPr>
              <a:defRPr/>
            </a:pPr>
            <a:r>
              <a:rPr lang="en-US"/>
              <a:t>Faculty Name - GroupNo</a:t>
            </a:r>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10"/>
          </p:nvPr>
        </p:nvSpPr>
        <p:spPr/>
        <p:txBody>
          <a:bodyPr/>
          <a:lstStyle>
            <a:lvl1pPr>
              <a:defRPr/>
            </a:lvl1pPr>
          </a:lstStyle>
          <a:p>
            <a:r>
              <a:rPr lang="en-US"/>
              <a:t>OOP Using JAVA</a:t>
            </a:r>
          </a:p>
        </p:txBody>
      </p:sp>
      <p:sp>
        <p:nvSpPr>
          <p:cNvPr id="11" name="Footer Placeholder 4"/>
          <p:cNvSpPr>
            <a:spLocks noGrp="1"/>
          </p:cNvSpPr>
          <p:nvPr>
            <p:ph type="ftr" sz="quarter" idx="11"/>
          </p:nvPr>
        </p:nvSpPr>
        <p:spPr/>
        <p:txBody>
          <a:bodyPr/>
          <a:lstStyle>
            <a:lvl1pPr>
              <a:defRPr/>
            </a:lvl1pPr>
          </a:lstStyle>
          <a:p>
            <a:pPr>
              <a:defRPr/>
            </a:pPr>
            <a:r>
              <a:rPr lang="en-US"/>
              <a:t>Faculty Name - GroupNo</a:t>
            </a:r>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6A398233-A2DF-64E6-64DD-41305A15DF89}"/>
              </a:ext>
            </a:extLst>
          </p:cNvPr>
          <p:cNvSpPr>
            <a:spLocks noGrp="1"/>
          </p:cNvSpPr>
          <p:nvPr>
            <p:ph type="ftr" sz="quarter" idx="10"/>
          </p:nvPr>
        </p:nvSpPr>
        <p:spPr/>
        <p:txBody>
          <a:bodyPr/>
          <a:lstStyle>
            <a:lvl1pPr>
              <a:defRPr/>
            </a:lvl1pPr>
          </a:lstStyle>
          <a:p>
            <a:pPr>
              <a:defRPr/>
            </a:pPr>
            <a:endParaRPr/>
          </a:p>
        </p:txBody>
      </p:sp>
      <p:sp>
        <p:nvSpPr>
          <p:cNvPr id="3" name="Holder 5">
            <a:extLst>
              <a:ext uri="{FF2B5EF4-FFF2-40B4-BE49-F238E27FC236}">
                <a16:creationId xmlns:a16="http://schemas.microsoft.com/office/drawing/2014/main" id="{FA3CD9EF-556D-CC2A-D740-8E15D2B3AFA1}"/>
              </a:ext>
            </a:extLst>
          </p:cNvPr>
          <p:cNvSpPr>
            <a:spLocks noGrp="1"/>
          </p:cNvSpPr>
          <p:nvPr>
            <p:ph type="dt" sz="half" idx="11"/>
          </p:nvPr>
        </p:nvSpPr>
        <p:spPr/>
        <p:txBody>
          <a:bodyPr/>
          <a:lstStyle>
            <a:lvl1pPr>
              <a:defRPr/>
            </a:lvl1pPr>
          </a:lstStyle>
          <a:p>
            <a:pPr>
              <a:defRPr/>
            </a:pPr>
            <a:fld id="{3DA6D27B-E186-4CA9-A1E0-932A89C279A7}" type="datetimeFigureOut">
              <a:rPr lang="en-US"/>
              <a:pPr>
                <a:defRPr/>
              </a:pPr>
              <a:t>12/12/2024</a:t>
            </a:fld>
            <a:endParaRPr lang="en-US"/>
          </a:p>
        </p:txBody>
      </p:sp>
      <p:sp>
        <p:nvSpPr>
          <p:cNvPr id="4" name="Holder 6">
            <a:extLst>
              <a:ext uri="{FF2B5EF4-FFF2-40B4-BE49-F238E27FC236}">
                <a16:creationId xmlns:a16="http://schemas.microsoft.com/office/drawing/2014/main" id="{43F09950-EDE1-0ABB-C9E4-8246B6C184E8}"/>
              </a:ext>
            </a:extLst>
          </p:cNvPr>
          <p:cNvSpPr>
            <a:spLocks noGrp="1"/>
          </p:cNvSpPr>
          <p:nvPr>
            <p:ph type="sldNum" sz="quarter" idx="12"/>
          </p:nvPr>
        </p:nvSpPr>
        <p:spPr/>
        <p:txBody>
          <a:bodyPr/>
          <a:lstStyle>
            <a:lvl1pPr>
              <a:defRPr/>
            </a:lvl1pPr>
          </a:lstStyle>
          <a:p>
            <a:pPr>
              <a:defRPr/>
            </a:pPr>
            <a:fld id="{116E3280-516A-4B09-BD3B-B66BCC635DB8}" type="slidenum">
              <a:rPr lang="en-US" altLang="en-US"/>
              <a:pPr>
                <a:defRPr/>
              </a:pPr>
              <a:t>‹#›</a:t>
            </a:fld>
            <a:endParaRPr lang="en-US" altLang="en-US"/>
          </a:p>
        </p:txBody>
      </p:sp>
    </p:spTree>
    <p:extLst>
      <p:ext uri="{BB962C8B-B14F-4D97-AF65-F5344CB8AC3E}">
        <p14:creationId xmlns:p14="http://schemas.microsoft.com/office/powerpoint/2010/main" val="31603016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b="1">
                <a:solidFill>
                  <a:srgbClr val="0070C0"/>
                </a:solidFill>
                <a:latin typeface="Times New Roman" panose="02020603050405020304" pitchFamily="18" charset="0"/>
                <a:cs typeface="Times New Roman" panose="02020603050405020304" pitchFamily="18" charset="0"/>
              </a:defRPr>
            </a:lvl1pPr>
          </a:lstStyle>
          <a:p>
            <a:r>
              <a:rPr lang="en-US"/>
              <a:t>OOP Using JAVA</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b="1">
                <a:solidFill>
                  <a:srgbClr val="0070C0"/>
                </a:solidFill>
                <a:latin typeface="Times New Roman" panose="02020603050405020304" pitchFamily="18" charset="0"/>
                <a:ea typeface="MS PGothic" panose="020B0600070205080204" pitchFamily="34" charset="-128"/>
                <a:cs typeface="Times New Roman" panose="02020603050405020304" pitchFamily="18" charset="0"/>
              </a:defRPr>
            </a:lvl1pPr>
          </a:lstStyle>
          <a:p>
            <a:pPr>
              <a:defRPr/>
            </a:pPr>
            <a:r>
              <a:rPr lang="en-US"/>
              <a:t>Faculty Name - GroupNo</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b="1">
                <a:solidFill>
                  <a:srgbClr val="0070C0"/>
                </a:solidFill>
                <a:latin typeface="Times New Roman" panose="02020603050405020304" pitchFamily="18" charset="0"/>
                <a:cs typeface="Times New Roman" panose="02020603050405020304" pitchFamily="18" charset="0"/>
              </a:defRPr>
            </a:lvl1pPr>
          </a:lstStyle>
          <a:p>
            <a:fld id="{775DC763-8AAC-4A07-A453-38B55A3783BD}" type="slidenum">
              <a:rPr lang="en-US" smtClean="0"/>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a:latin typeface="Calibri" panose="020F0502020204030204" pitchFamily="34" charset="0"/>
              <a:ea typeface="MS PGothic" panose="020B0600070205080204" pitchFamily="34"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dt="0"/>
  <p:txStyles>
    <p:titleStyle>
      <a:lvl1pPr algn="ctr" rtl="0" eaLnBrk="0" fontAlgn="base" hangingPunct="0">
        <a:spcBef>
          <a:spcPct val="0"/>
        </a:spcBef>
        <a:spcAft>
          <a:spcPct val="0"/>
        </a:spcAft>
        <a:defRPr sz="3000" kern="1200">
          <a:solidFill>
            <a:schemeClr val="tx1"/>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6pPr>
      <a:lvl7pPr marL="9144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7pPr>
      <a:lvl8pPr marL="13716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8pPr>
      <a:lvl9pPr marL="18288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exels.com/photo/blue-background-conclusion-1888005/"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coursera.org/"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https/github.com/pranzaly16/pranzal" TargetMode="External"/><Relationship Id="rId5" Type="http://schemas.openxmlformats.org/officeDocument/2006/relationships/hyperlink" Target="https://www.google.co.in/" TargetMode="External"/><Relationship Id="rId4" Type="http://schemas.openxmlformats.org/officeDocument/2006/relationships/hyperlink" Target="https://github.com/Prajwal2716/College-Websit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en/think-thinking-hand-reflect-622689/"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pt/logotipo-html-html5-%C3%ADcone-2582748/" TargetMode="External"/><Relationship Id="rId7" Type="http://schemas.openxmlformats.org/officeDocument/2006/relationships/hyperlink" Target="https://diegomariano.com/react/"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smlpoints.com/notes-css-vertical-horizontal-align-method-collection.html" TargetMode="Externa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hyperlink" Target="https://markus-gattol.name/ws/mongodb.html" TargetMode="External"/><Relationship Id="rId7" Type="http://schemas.openxmlformats.org/officeDocument/2006/relationships/hyperlink" Target="https://www.marcus-povey.co.uk/2020/08/31/known-postman-collection/"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hyperlink" Target="https://nitayneeman.com/posts/standardizing-node.js-version-in-an-npm-package/"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www.pngall.com/checklist-png/"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freepngimg.com/png/31081-vintage-clock-clipart"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1052864"/>
            <a:ext cx="8153400" cy="5544487"/>
          </a:xfrm>
        </p:spPr>
        <p:txBody>
          <a:bodyPr/>
          <a:lstStyle/>
          <a:p>
            <a:pPr>
              <a:lnSpc>
                <a:spcPct val="120000"/>
              </a:lnSpc>
            </a:pPr>
            <a:r>
              <a:rPr lang="en-US" sz="3600" b="1" dirty="0">
                <a:solidFill>
                  <a:schemeClr val="tx1"/>
                </a:solidFill>
              </a:rPr>
              <a:t>22CS026</a:t>
            </a:r>
          </a:p>
          <a:p>
            <a:pPr>
              <a:lnSpc>
                <a:spcPct val="120000"/>
              </a:lnSpc>
            </a:pPr>
            <a:endParaRPr lang="en-US" sz="1800" b="1" dirty="0">
              <a:solidFill>
                <a:schemeClr val="tx1"/>
              </a:solidFill>
            </a:endParaRPr>
          </a:p>
          <a:p>
            <a:pPr>
              <a:lnSpc>
                <a:spcPct val="120000"/>
              </a:lnSpc>
            </a:pPr>
            <a:r>
              <a:rPr lang="en-US" sz="2800" b="1" dirty="0">
                <a:solidFill>
                  <a:schemeClr val="tx1"/>
                </a:solidFill>
                <a:latin typeface="Arial" panose="020B0604020202020204" pitchFamily="34" charset="0"/>
                <a:cs typeface="Arial" panose="020B0604020202020204" pitchFamily="34" charset="0"/>
              </a:rPr>
              <a:t>A college website</a:t>
            </a:r>
            <a:endParaRPr lang="en-US" sz="3600" b="1" dirty="0">
              <a:solidFill>
                <a:schemeClr val="tx1"/>
              </a:solidFill>
              <a:latin typeface="Arial" panose="020B0604020202020204" pitchFamily="34" charset="0"/>
              <a:cs typeface="Arial" panose="020B0604020202020204" pitchFamily="34" charset="0"/>
            </a:endParaRPr>
          </a:p>
          <a:p>
            <a:pPr>
              <a:lnSpc>
                <a:spcPct val="120000"/>
              </a:lnSpc>
              <a:spcBef>
                <a:spcPts val="0"/>
              </a:spcBef>
            </a:pPr>
            <a:r>
              <a:rPr lang="en-US" sz="2800" b="1" dirty="0">
                <a:solidFill>
                  <a:schemeClr val="tx1"/>
                </a:solidFill>
                <a:latin typeface="Times New Roman" panose="02020603050405020304" pitchFamily="18" charset="0"/>
                <a:cs typeface="Times New Roman" panose="02020603050405020304" pitchFamily="18" charset="0"/>
              </a:rPr>
              <a:t>Team Members:</a:t>
            </a:r>
            <a:endParaRPr lang="en-US" sz="2800" b="1" dirty="0">
              <a:solidFill>
                <a:schemeClr val="tx1"/>
              </a:solidFill>
            </a:endParaRPr>
          </a:p>
          <a:p>
            <a:pPr>
              <a:lnSpc>
                <a:spcPct val="120000"/>
              </a:lnSpc>
              <a:spcBef>
                <a:spcPts val="0"/>
              </a:spcBef>
            </a:pPr>
            <a:r>
              <a:rPr lang="en-US" sz="2000" b="1" dirty="0">
                <a:solidFill>
                  <a:schemeClr val="tx1"/>
                </a:solidFill>
              </a:rPr>
              <a:t>Pranzal yadav (2210992067)</a:t>
            </a:r>
          </a:p>
          <a:p>
            <a:pPr>
              <a:lnSpc>
                <a:spcPct val="120000"/>
              </a:lnSpc>
              <a:spcBef>
                <a:spcPts val="0"/>
              </a:spcBef>
            </a:pPr>
            <a:r>
              <a:rPr lang="en-US" sz="2000" b="1" dirty="0">
                <a:solidFill>
                  <a:schemeClr val="tx1"/>
                </a:solidFill>
              </a:rPr>
              <a:t>Prajwal (2210992057)</a:t>
            </a:r>
          </a:p>
          <a:p>
            <a:pPr>
              <a:lnSpc>
                <a:spcPct val="120000"/>
              </a:lnSpc>
              <a:spcBef>
                <a:spcPts val="0"/>
              </a:spcBef>
            </a:pPr>
            <a:endParaRPr lang="en-US" sz="2000" b="1" dirty="0">
              <a:solidFill>
                <a:schemeClr val="tx1"/>
              </a:solidFill>
            </a:endParaRPr>
          </a:p>
          <a:p>
            <a:pPr>
              <a:lnSpc>
                <a:spcPct val="120000"/>
              </a:lnSpc>
              <a:spcBef>
                <a:spcPts val="0"/>
              </a:spcBef>
            </a:pPr>
            <a:endParaRPr lang="en-US" sz="2000" b="1" dirty="0">
              <a:solidFill>
                <a:schemeClr val="tx1"/>
              </a:solidFill>
            </a:endParaRPr>
          </a:p>
          <a:p>
            <a:pPr>
              <a:lnSpc>
                <a:spcPct val="120000"/>
              </a:lnSpc>
              <a:spcBef>
                <a:spcPts val="0"/>
              </a:spcBef>
            </a:pPr>
            <a:endParaRPr lang="en-US" sz="2000" b="1" dirty="0">
              <a:solidFill>
                <a:schemeClr val="tx1"/>
              </a:solidFill>
            </a:endParaRPr>
          </a:p>
          <a:p>
            <a:pPr>
              <a:lnSpc>
                <a:spcPct val="120000"/>
              </a:lnSpc>
              <a:spcBef>
                <a:spcPts val="0"/>
              </a:spcBef>
            </a:pPr>
            <a:r>
              <a:rPr lang="en-US" sz="2400" b="1" dirty="0">
                <a:solidFill>
                  <a:schemeClr val="tx1"/>
                </a:solidFill>
              </a:rPr>
              <a:t>Supervised By: Mr. Rahul Singh Rajput </a:t>
            </a:r>
          </a:p>
        </p:txBody>
      </p:sp>
      <p:sp>
        <p:nvSpPr>
          <p:cNvPr id="4" name="TextBox 3"/>
          <p:cNvSpPr txBox="1"/>
          <p:nvPr/>
        </p:nvSpPr>
        <p:spPr>
          <a:xfrm>
            <a:off x="1485900" y="5890071"/>
            <a:ext cx="6172200" cy="646331"/>
          </a:xfrm>
          <a:prstGeom prst="rect">
            <a:avLst/>
          </a:prstGeom>
          <a:noFill/>
        </p:spPr>
        <p:txBody>
          <a:bodyPr wrap="square" rtlCol="0">
            <a:spAutoFit/>
          </a:bodyPr>
          <a:lstStyle/>
          <a:p>
            <a:pPr algn="ctr"/>
            <a:r>
              <a:rPr lang="en-US" dirty="0">
                <a:solidFill>
                  <a:srgbClr val="FF0000"/>
                </a:solidFill>
                <a:latin typeface="Times New Roman" panose="02020603050405020304" pitchFamily="18" charset="0"/>
                <a:cs typeface="Times New Roman" panose="02020603050405020304" pitchFamily="18" charset="0"/>
              </a:rPr>
              <a:t>Department of Computer Science and Engineering</a:t>
            </a:r>
          </a:p>
          <a:p>
            <a:pPr algn="ctr"/>
            <a:r>
              <a:rPr lang="en-US" dirty="0">
                <a:solidFill>
                  <a:srgbClr val="FF0000"/>
                </a:solidFill>
                <a:latin typeface="Times New Roman" panose="02020603050405020304" pitchFamily="18" charset="0"/>
                <a:cs typeface="Times New Roman" panose="02020603050405020304" pitchFamily="18" charset="0"/>
              </a:rPr>
              <a:t>Chitkara University, Punjab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516216" cy="838200"/>
          </a:xfrm>
        </p:spPr>
        <p:txBody>
          <a:bodyPr/>
          <a:lstStyle/>
          <a:p>
            <a:r>
              <a:rPr lang="en-IN" sz="3200" b="1" dirty="0">
                <a:latin typeface="Times New Roman" panose="02020603050405020304" pitchFamily="18" charset="0"/>
                <a:cs typeface="Times New Roman" panose="02020603050405020304" pitchFamily="18" charset="0"/>
              </a:rPr>
              <a:t>CONCLUSION</a:t>
            </a:r>
            <a:endParaRPr lang="en-US" dirty="0">
              <a:latin typeface="Stencil" panose="040409050D0802020404" pitchFamily="82" charset="0"/>
            </a:endParaRPr>
          </a:p>
        </p:txBody>
      </p:sp>
      <p:sp>
        <p:nvSpPr>
          <p:cNvPr id="3" name="Content Placeholder 2"/>
          <p:cNvSpPr>
            <a:spLocks noGrp="1"/>
          </p:cNvSpPr>
          <p:nvPr>
            <p:ph idx="1"/>
          </p:nvPr>
        </p:nvSpPr>
        <p:spPr>
          <a:xfrm>
            <a:off x="457200" y="1196752"/>
            <a:ext cx="8229600" cy="3816424"/>
          </a:xfrm>
        </p:spPr>
        <p:txBody>
          <a:bodyPr/>
          <a:lstStyle/>
          <a:p>
            <a:pPr marL="0" indent="0" algn="just">
              <a:buNone/>
            </a:pPr>
            <a:r>
              <a:rPr lang="en-US" sz="2400" dirty="0"/>
              <a:t>The </a:t>
            </a:r>
            <a:r>
              <a:rPr lang="en-US" sz="2400" b="1" dirty="0"/>
              <a:t>College Website</a:t>
            </a:r>
            <a:r>
              <a:rPr lang="en-US" sz="2400" dirty="0"/>
              <a:t> project is a robust and scalable solution designed to address the academic and administrative challenges faced by educational institutions. By integrating features like course categorization, subject management, and personalized user portals, the platform enhances efficiency, accessibility, and user engagement. With its strong backend foundation and scope for future expansion, this project demonstrates the potential to evolve into a comprehensive digital hub, transforming the way colleges operate and interact with their communities.</a:t>
            </a:r>
            <a:endParaRPr lang="en-US" sz="2400" dirty="0">
              <a:solidFill>
                <a:srgbClr val="0D0D0D"/>
              </a:solidFill>
              <a:highlight>
                <a:srgbClr val="FFFFFF"/>
              </a:highlight>
              <a:latin typeface="Söhne"/>
            </a:endParaRPr>
          </a:p>
        </p:txBody>
      </p:sp>
      <p:sp>
        <p:nvSpPr>
          <p:cNvPr id="5" name="Slide Number Placeholder 4"/>
          <p:cNvSpPr>
            <a:spLocks noGrp="1"/>
          </p:cNvSpPr>
          <p:nvPr>
            <p:ph type="sldNum" sz="quarter" idx="12"/>
          </p:nvPr>
        </p:nvSpPr>
        <p:spPr/>
        <p:txBody>
          <a:bodyPr/>
          <a:lstStyle/>
          <a:p>
            <a:fld id="{8BD8F058-9003-4658-AA47-7D4800AF7EA2}" type="slidenum">
              <a:rPr lang="en-US" smtClean="0"/>
              <a:t>10</a:t>
            </a:fld>
            <a:endParaRPr lang="en-US"/>
          </a:p>
        </p:txBody>
      </p:sp>
      <p:pic>
        <p:nvPicPr>
          <p:cNvPr id="7" name="Picture 6">
            <a:extLst>
              <a:ext uri="{FF2B5EF4-FFF2-40B4-BE49-F238E27FC236}">
                <a16:creationId xmlns:a16="http://schemas.microsoft.com/office/drawing/2014/main" id="{96BFE531-631F-A662-9705-FFD52472E367}"/>
              </a:ext>
            </a:extLst>
          </p:cNvPr>
          <p:cNvPicPr>
            <a:picLocks noChangeAspect="1"/>
          </p:cNvPicPr>
          <p:nvPr/>
        </p:nvPicPr>
        <p:blipFill rotWithShape="1">
          <a:blip r:embed="rId2" cstate="print">
            <a:alphaModFix amt="7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6934" t="23556" r="-6934" b="30115"/>
          <a:stretch/>
        </p:blipFill>
        <p:spPr>
          <a:xfrm>
            <a:off x="460560" y="4982208"/>
            <a:ext cx="8229600" cy="1584176"/>
          </a:xfrm>
          <a:prstGeom prst="rect">
            <a:avLst/>
          </a:prstGeom>
          <a:ln>
            <a:noFill/>
          </a:ln>
          <a:effectLst>
            <a:softEdge rad="112500"/>
          </a:effectLst>
        </p:spPr>
      </p:pic>
    </p:spTree>
    <p:extLst>
      <p:ext uri="{BB962C8B-B14F-4D97-AF65-F5344CB8AC3E}">
        <p14:creationId xmlns:p14="http://schemas.microsoft.com/office/powerpoint/2010/main" val="1685557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516216" cy="838200"/>
          </a:xfrm>
        </p:spPr>
        <p:txBody>
          <a:bodyPr/>
          <a:lstStyle/>
          <a:p>
            <a:r>
              <a:rPr lang="en-IN" sz="3200" b="1" dirty="0">
                <a:latin typeface="Times New Roman" panose="02020603050405020304" pitchFamily="18" charset="0"/>
                <a:cs typeface="Times New Roman" panose="02020603050405020304" pitchFamily="18" charset="0"/>
              </a:rPr>
              <a:t>SNAPSHOTS</a:t>
            </a:r>
            <a:endParaRPr lang="en-US" dirty="0">
              <a:latin typeface="Stencil" panose="040409050D0802020404" pitchFamily="82" charset="0"/>
            </a:endParaRPr>
          </a:p>
        </p:txBody>
      </p:sp>
      <p:sp>
        <p:nvSpPr>
          <p:cNvPr id="5" name="Slide Number Placeholder 4"/>
          <p:cNvSpPr>
            <a:spLocks noGrp="1"/>
          </p:cNvSpPr>
          <p:nvPr>
            <p:ph type="sldNum" sz="quarter" idx="12"/>
          </p:nvPr>
        </p:nvSpPr>
        <p:spPr/>
        <p:txBody>
          <a:bodyPr/>
          <a:lstStyle/>
          <a:p>
            <a:fld id="{8BD8F058-9003-4658-AA47-7D4800AF7EA2}" type="slidenum">
              <a:rPr lang="en-US" smtClean="0"/>
              <a:t>11</a:t>
            </a:fld>
            <a:endParaRPr lang="en-US"/>
          </a:p>
        </p:txBody>
      </p:sp>
      <p:sp>
        <p:nvSpPr>
          <p:cNvPr id="8" name="TextBox 7">
            <a:extLst>
              <a:ext uri="{FF2B5EF4-FFF2-40B4-BE49-F238E27FC236}">
                <a16:creationId xmlns:a16="http://schemas.microsoft.com/office/drawing/2014/main" id="{B82E777F-E996-68E5-D6E7-D52D4D42686B}"/>
              </a:ext>
            </a:extLst>
          </p:cNvPr>
          <p:cNvSpPr txBox="1"/>
          <p:nvPr/>
        </p:nvSpPr>
        <p:spPr>
          <a:xfrm>
            <a:off x="251520" y="1109072"/>
            <a:ext cx="2592288" cy="369332"/>
          </a:xfrm>
          <a:prstGeom prst="rect">
            <a:avLst/>
          </a:prstGeom>
          <a:noFill/>
        </p:spPr>
        <p:txBody>
          <a:bodyPr wrap="square" rtlCol="0">
            <a:spAutoFit/>
          </a:bodyPr>
          <a:lstStyle/>
          <a:p>
            <a:r>
              <a:rPr lang="en-IN" b="1" dirty="0"/>
              <a:t>HOME PAGE :</a:t>
            </a:r>
          </a:p>
        </p:txBody>
      </p:sp>
      <p:pic>
        <p:nvPicPr>
          <p:cNvPr id="6" name="Picture 5">
            <a:extLst>
              <a:ext uri="{FF2B5EF4-FFF2-40B4-BE49-F238E27FC236}">
                <a16:creationId xmlns:a16="http://schemas.microsoft.com/office/drawing/2014/main" id="{41FB3108-5D35-CF9E-8AB9-AB002DC6B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7285"/>
            <a:ext cx="9144000" cy="4583430"/>
          </a:xfrm>
          <a:prstGeom prst="rect">
            <a:avLst/>
          </a:prstGeom>
        </p:spPr>
      </p:pic>
    </p:spTree>
    <p:extLst>
      <p:ext uri="{BB962C8B-B14F-4D97-AF65-F5344CB8AC3E}">
        <p14:creationId xmlns:p14="http://schemas.microsoft.com/office/powerpoint/2010/main" val="3733548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516216" cy="838200"/>
          </a:xfrm>
        </p:spPr>
        <p:txBody>
          <a:bodyPr/>
          <a:lstStyle/>
          <a:p>
            <a:r>
              <a:rPr lang="en-IN" sz="3200" b="1" dirty="0">
                <a:latin typeface="Times New Roman" panose="02020603050405020304" pitchFamily="18" charset="0"/>
                <a:cs typeface="Times New Roman" panose="02020603050405020304" pitchFamily="18" charset="0"/>
              </a:rPr>
              <a:t>SNAPSHOTS</a:t>
            </a:r>
            <a:endParaRPr lang="en-US" dirty="0">
              <a:latin typeface="Stencil" panose="040409050D0802020404" pitchFamily="82" charset="0"/>
            </a:endParaRPr>
          </a:p>
        </p:txBody>
      </p:sp>
      <p:sp>
        <p:nvSpPr>
          <p:cNvPr id="5" name="Slide Number Placeholder 4"/>
          <p:cNvSpPr>
            <a:spLocks noGrp="1"/>
          </p:cNvSpPr>
          <p:nvPr>
            <p:ph type="sldNum" sz="quarter" idx="12"/>
          </p:nvPr>
        </p:nvSpPr>
        <p:spPr/>
        <p:txBody>
          <a:bodyPr/>
          <a:lstStyle/>
          <a:p>
            <a:fld id="{8BD8F058-9003-4658-AA47-7D4800AF7EA2}" type="slidenum">
              <a:rPr lang="en-US" smtClean="0"/>
              <a:t>12</a:t>
            </a:fld>
            <a:endParaRPr lang="en-US"/>
          </a:p>
        </p:txBody>
      </p:sp>
      <p:sp>
        <p:nvSpPr>
          <p:cNvPr id="8" name="TextBox 7">
            <a:extLst>
              <a:ext uri="{FF2B5EF4-FFF2-40B4-BE49-F238E27FC236}">
                <a16:creationId xmlns:a16="http://schemas.microsoft.com/office/drawing/2014/main" id="{B82E777F-E996-68E5-D6E7-D52D4D42686B}"/>
              </a:ext>
            </a:extLst>
          </p:cNvPr>
          <p:cNvSpPr txBox="1"/>
          <p:nvPr/>
        </p:nvSpPr>
        <p:spPr>
          <a:xfrm>
            <a:off x="251520" y="1109072"/>
            <a:ext cx="3024336" cy="369332"/>
          </a:xfrm>
          <a:prstGeom prst="rect">
            <a:avLst/>
          </a:prstGeom>
          <a:noFill/>
        </p:spPr>
        <p:txBody>
          <a:bodyPr wrap="square" rtlCol="0">
            <a:spAutoFit/>
          </a:bodyPr>
          <a:lstStyle/>
          <a:p>
            <a:r>
              <a:rPr lang="en-IN" b="1" dirty="0"/>
              <a:t>Backend data</a:t>
            </a:r>
          </a:p>
        </p:txBody>
      </p:sp>
      <p:pic>
        <p:nvPicPr>
          <p:cNvPr id="10" name="Picture 9">
            <a:extLst>
              <a:ext uri="{FF2B5EF4-FFF2-40B4-BE49-F238E27FC236}">
                <a16:creationId xmlns:a16="http://schemas.microsoft.com/office/drawing/2014/main" id="{A1938237-5588-8D02-9F0F-B03CF4E7F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76" y="1666701"/>
            <a:ext cx="8604448" cy="4866891"/>
          </a:xfrm>
          <a:prstGeom prst="rect">
            <a:avLst/>
          </a:prstGeom>
        </p:spPr>
      </p:pic>
    </p:spTree>
    <p:extLst>
      <p:ext uri="{BB962C8B-B14F-4D97-AF65-F5344CB8AC3E}">
        <p14:creationId xmlns:p14="http://schemas.microsoft.com/office/powerpoint/2010/main" val="989939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516216" cy="838200"/>
          </a:xfrm>
        </p:spPr>
        <p:txBody>
          <a:bodyPr/>
          <a:lstStyle/>
          <a:p>
            <a:r>
              <a:rPr lang="en-IN" sz="3200" b="1" dirty="0">
                <a:latin typeface="Times New Roman" panose="02020603050405020304" pitchFamily="18" charset="0"/>
                <a:cs typeface="Times New Roman" panose="02020603050405020304" pitchFamily="18" charset="0"/>
              </a:rPr>
              <a:t>SNAPSHOTS</a:t>
            </a:r>
            <a:endParaRPr lang="en-US" dirty="0">
              <a:latin typeface="Stencil" panose="040409050D0802020404" pitchFamily="82" charset="0"/>
            </a:endParaRPr>
          </a:p>
        </p:txBody>
      </p:sp>
      <p:sp>
        <p:nvSpPr>
          <p:cNvPr id="5" name="Slide Number Placeholder 4"/>
          <p:cNvSpPr>
            <a:spLocks noGrp="1"/>
          </p:cNvSpPr>
          <p:nvPr>
            <p:ph type="sldNum" sz="quarter" idx="12"/>
          </p:nvPr>
        </p:nvSpPr>
        <p:spPr/>
        <p:txBody>
          <a:bodyPr/>
          <a:lstStyle/>
          <a:p>
            <a:fld id="{8BD8F058-9003-4658-AA47-7D4800AF7EA2}" type="slidenum">
              <a:rPr lang="en-US" smtClean="0"/>
              <a:t>13</a:t>
            </a:fld>
            <a:endParaRPr lang="en-US"/>
          </a:p>
        </p:txBody>
      </p:sp>
      <p:sp>
        <p:nvSpPr>
          <p:cNvPr id="8" name="TextBox 7">
            <a:extLst>
              <a:ext uri="{FF2B5EF4-FFF2-40B4-BE49-F238E27FC236}">
                <a16:creationId xmlns:a16="http://schemas.microsoft.com/office/drawing/2014/main" id="{B82E777F-E996-68E5-D6E7-D52D4D42686B}"/>
              </a:ext>
            </a:extLst>
          </p:cNvPr>
          <p:cNvSpPr txBox="1"/>
          <p:nvPr/>
        </p:nvSpPr>
        <p:spPr>
          <a:xfrm>
            <a:off x="251520" y="1229080"/>
            <a:ext cx="2592288" cy="646331"/>
          </a:xfrm>
          <a:prstGeom prst="rect">
            <a:avLst/>
          </a:prstGeom>
          <a:noFill/>
        </p:spPr>
        <p:txBody>
          <a:bodyPr wrap="square" rtlCol="0">
            <a:spAutoFit/>
          </a:bodyPr>
          <a:lstStyle/>
          <a:p>
            <a:r>
              <a:rPr lang="en-IN" b="1" dirty="0"/>
              <a:t>Message from director :</a:t>
            </a:r>
          </a:p>
        </p:txBody>
      </p:sp>
      <p:pic>
        <p:nvPicPr>
          <p:cNvPr id="4" name="Picture 3">
            <a:extLst>
              <a:ext uri="{FF2B5EF4-FFF2-40B4-BE49-F238E27FC236}">
                <a16:creationId xmlns:a16="http://schemas.microsoft.com/office/drawing/2014/main" id="{3CC7D8FF-5E6F-8C9F-ADA2-1579E7211D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832" y="2006417"/>
            <a:ext cx="7596336" cy="3622503"/>
          </a:xfrm>
          <a:prstGeom prst="rect">
            <a:avLst/>
          </a:prstGeom>
        </p:spPr>
      </p:pic>
    </p:spTree>
    <p:extLst>
      <p:ext uri="{BB962C8B-B14F-4D97-AF65-F5344CB8AC3E}">
        <p14:creationId xmlns:p14="http://schemas.microsoft.com/office/powerpoint/2010/main" val="936909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516216" cy="838200"/>
          </a:xfrm>
        </p:spPr>
        <p:txBody>
          <a:bodyPr/>
          <a:lstStyle/>
          <a:p>
            <a:r>
              <a:rPr lang="en-IN" sz="3200" b="1" dirty="0">
                <a:latin typeface="Times New Roman" panose="02020603050405020304" pitchFamily="18" charset="0"/>
                <a:cs typeface="Times New Roman" panose="02020603050405020304" pitchFamily="18" charset="0"/>
              </a:rPr>
              <a:t>SNAPSHOTS</a:t>
            </a:r>
            <a:endParaRPr lang="en-US" dirty="0">
              <a:latin typeface="Stencil" panose="040409050D0802020404" pitchFamily="82" charset="0"/>
            </a:endParaRPr>
          </a:p>
        </p:txBody>
      </p:sp>
      <p:sp>
        <p:nvSpPr>
          <p:cNvPr id="5" name="Slide Number Placeholder 4"/>
          <p:cNvSpPr>
            <a:spLocks noGrp="1"/>
          </p:cNvSpPr>
          <p:nvPr>
            <p:ph type="sldNum" sz="quarter" idx="12"/>
          </p:nvPr>
        </p:nvSpPr>
        <p:spPr/>
        <p:txBody>
          <a:bodyPr/>
          <a:lstStyle/>
          <a:p>
            <a:fld id="{8BD8F058-9003-4658-AA47-7D4800AF7EA2}" type="slidenum">
              <a:rPr lang="en-US" smtClean="0"/>
              <a:t>14</a:t>
            </a:fld>
            <a:endParaRPr lang="en-US"/>
          </a:p>
        </p:txBody>
      </p:sp>
      <p:sp>
        <p:nvSpPr>
          <p:cNvPr id="8" name="TextBox 7">
            <a:extLst>
              <a:ext uri="{FF2B5EF4-FFF2-40B4-BE49-F238E27FC236}">
                <a16:creationId xmlns:a16="http://schemas.microsoft.com/office/drawing/2014/main" id="{B82E777F-E996-68E5-D6E7-D52D4D42686B}"/>
              </a:ext>
            </a:extLst>
          </p:cNvPr>
          <p:cNvSpPr txBox="1"/>
          <p:nvPr/>
        </p:nvSpPr>
        <p:spPr>
          <a:xfrm>
            <a:off x="251520" y="1109072"/>
            <a:ext cx="2808312" cy="646331"/>
          </a:xfrm>
          <a:prstGeom prst="rect">
            <a:avLst/>
          </a:prstGeom>
          <a:noFill/>
        </p:spPr>
        <p:txBody>
          <a:bodyPr wrap="square" rtlCol="0">
            <a:spAutoFit/>
          </a:bodyPr>
          <a:lstStyle/>
          <a:p>
            <a:r>
              <a:rPr lang="en-IN" b="1" dirty="0"/>
              <a:t>Contact Us and leave a comment :</a:t>
            </a:r>
          </a:p>
        </p:txBody>
      </p:sp>
      <p:pic>
        <p:nvPicPr>
          <p:cNvPr id="6" name="Picture 5">
            <a:extLst>
              <a:ext uri="{FF2B5EF4-FFF2-40B4-BE49-F238E27FC236}">
                <a16:creationId xmlns:a16="http://schemas.microsoft.com/office/drawing/2014/main" id="{314FC9DE-7DBB-B871-8772-A96A71B027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40" y="2132856"/>
            <a:ext cx="7452320" cy="3432725"/>
          </a:xfrm>
          <a:prstGeom prst="rect">
            <a:avLst/>
          </a:prstGeom>
        </p:spPr>
      </p:pic>
    </p:spTree>
    <p:extLst>
      <p:ext uri="{BB962C8B-B14F-4D97-AF65-F5344CB8AC3E}">
        <p14:creationId xmlns:p14="http://schemas.microsoft.com/office/powerpoint/2010/main" val="1887491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516216" cy="838200"/>
          </a:xfrm>
        </p:spPr>
        <p:txBody>
          <a:bodyPr/>
          <a:lstStyle/>
          <a:p>
            <a:r>
              <a:rPr lang="en-IN" sz="3200" b="1" dirty="0">
                <a:latin typeface="Times New Roman" panose="02020603050405020304" pitchFamily="18" charset="0"/>
                <a:cs typeface="Times New Roman" panose="02020603050405020304" pitchFamily="18" charset="0"/>
              </a:rPr>
              <a:t>SNAPSHOTS</a:t>
            </a:r>
            <a:endParaRPr lang="en-US" dirty="0">
              <a:latin typeface="Stencil" panose="040409050D0802020404" pitchFamily="82" charset="0"/>
            </a:endParaRPr>
          </a:p>
        </p:txBody>
      </p:sp>
      <p:sp>
        <p:nvSpPr>
          <p:cNvPr id="5" name="Slide Number Placeholder 4"/>
          <p:cNvSpPr>
            <a:spLocks noGrp="1"/>
          </p:cNvSpPr>
          <p:nvPr>
            <p:ph type="sldNum" sz="quarter" idx="12"/>
          </p:nvPr>
        </p:nvSpPr>
        <p:spPr/>
        <p:txBody>
          <a:bodyPr/>
          <a:lstStyle/>
          <a:p>
            <a:fld id="{8BD8F058-9003-4658-AA47-7D4800AF7EA2}" type="slidenum">
              <a:rPr lang="en-US" smtClean="0"/>
              <a:t>15</a:t>
            </a:fld>
            <a:endParaRPr lang="en-US"/>
          </a:p>
        </p:txBody>
      </p:sp>
      <p:sp>
        <p:nvSpPr>
          <p:cNvPr id="8" name="TextBox 7">
            <a:extLst>
              <a:ext uri="{FF2B5EF4-FFF2-40B4-BE49-F238E27FC236}">
                <a16:creationId xmlns:a16="http://schemas.microsoft.com/office/drawing/2014/main" id="{B82E777F-E996-68E5-D6E7-D52D4D42686B}"/>
              </a:ext>
            </a:extLst>
          </p:cNvPr>
          <p:cNvSpPr txBox="1"/>
          <p:nvPr/>
        </p:nvSpPr>
        <p:spPr>
          <a:xfrm>
            <a:off x="251520" y="1109072"/>
            <a:ext cx="2808312" cy="369332"/>
          </a:xfrm>
          <a:prstGeom prst="rect">
            <a:avLst/>
          </a:prstGeom>
          <a:noFill/>
        </p:spPr>
        <p:txBody>
          <a:bodyPr wrap="square" rtlCol="0">
            <a:spAutoFit/>
          </a:bodyPr>
          <a:lstStyle/>
          <a:p>
            <a:r>
              <a:rPr lang="en-IN" b="1" dirty="0"/>
              <a:t>Login Page:</a:t>
            </a:r>
          </a:p>
        </p:txBody>
      </p:sp>
      <p:pic>
        <p:nvPicPr>
          <p:cNvPr id="6" name="Picture 5">
            <a:extLst>
              <a:ext uri="{FF2B5EF4-FFF2-40B4-BE49-F238E27FC236}">
                <a16:creationId xmlns:a16="http://schemas.microsoft.com/office/drawing/2014/main" id="{43807CCB-3EFA-0B5E-508B-6A54A7C64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749276"/>
            <a:ext cx="7884106" cy="3966691"/>
          </a:xfrm>
          <a:prstGeom prst="rect">
            <a:avLst/>
          </a:prstGeom>
        </p:spPr>
      </p:pic>
    </p:spTree>
    <p:extLst>
      <p:ext uri="{BB962C8B-B14F-4D97-AF65-F5344CB8AC3E}">
        <p14:creationId xmlns:p14="http://schemas.microsoft.com/office/powerpoint/2010/main" val="3488389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516216" cy="838200"/>
          </a:xfrm>
        </p:spPr>
        <p:txBody>
          <a:bodyPr/>
          <a:lstStyle/>
          <a:p>
            <a:r>
              <a:rPr lang="en-IN" sz="3200" b="1" dirty="0">
                <a:latin typeface="Times New Roman" panose="02020603050405020304" pitchFamily="18" charset="0"/>
                <a:cs typeface="Times New Roman" panose="02020603050405020304" pitchFamily="18" charset="0"/>
              </a:rPr>
              <a:t>SNAPSHOTS</a:t>
            </a:r>
            <a:endParaRPr lang="en-US" dirty="0">
              <a:latin typeface="Stencil" panose="040409050D0802020404" pitchFamily="82" charset="0"/>
            </a:endParaRPr>
          </a:p>
        </p:txBody>
      </p:sp>
      <p:sp>
        <p:nvSpPr>
          <p:cNvPr id="5" name="Slide Number Placeholder 4"/>
          <p:cNvSpPr>
            <a:spLocks noGrp="1"/>
          </p:cNvSpPr>
          <p:nvPr>
            <p:ph type="sldNum" sz="quarter" idx="12"/>
          </p:nvPr>
        </p:nvSpPr>
        <p:spPr/>
        <p:txBody>
          <a:bodyPr/>
          <a:lstStyle/>
          <a:p>
            <a:fld id="{8BD8F058-9003-4658-AA47-7D4800AF7EA2}" type="slidenum">
              <a:rPr lang="en-US" smtClean="0"/>
              <a:t>16</a:t>
            </a:fld>
            <a:endParaRPr lang="en-US"/>
          </a:p>
        </p:txBody>
      </p:sp>
      <p:sp>
        <p:nvSpPr>
          <p:cNvPr id="8" name="TextBox 7">
            <a:extLst>
              <a:ext uri="{FF2B5EF4-FFF2-40B4-BE49-F238E27FC236}">
                <a16:creationId xmlns:a16="http://schemas.microsoft.com/office/drawing/2014/main" id="{B82E777F-E996-68E5-D6E7-D52D4D42686B}"/>
              </a:ext>
            </a:extLst>
          </p:cNvPr>
          <p:cNvSpPr txBox="1"/>
          <p:nvPr/>
        </p:nvSpPr>
        <p:spPr>
          <a:xfrm>
            <a:off x="251520" y="1109072"/>
            <a:ext cx="2808312" cy="369332"/>
          </a:xfrm>
          <a:prstGeom prst="rect">
            <a:avLst/>
          </a:prstGeom>
          <a:noFill/>
        </p:spPr>
        <p:txBody>
          <a:bodyPr wrap="square" rtlCol="0">
            <a:spAutoFit/>
          </a:bodyPr>
          <a:lstStyle/>
          <a:p>
            <a:r>
              <a:rPr lang="en-IN" b="1" dirty="0"/>
              <a:t>location API :</a:t>
            </a:r>
          </a:p>
        </p:txBody>
      </p:sp>
      <p:pic>
        <p:nvPicPr>
          <p:cNvPr id="4" name="Picture 3">
            <a:extLst>
              <a:ext uri="{FF2B5EF4-FFF2-40B4-BE49-F238E27FC236}">
                <a16:creationId xmlns:a16="http://schemas.microsoft.com/office/drawing/2014/main" id="{EE2EC8D9-DF2F-1307-9E32-119600D7D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808" y="1818115"/>
            <a:ext cx="8028384" cy="3958997"/>
          </a:xfrm>
          <a:prstGeom prst="rect">
            <a:avLst/>
          </a:prstGeom>
        </p:spPr>
      </p:pic>
    </p:spTree>
    <p:extLst>
      <p:ext uri="{BB962C8B-B14F-4D97-AF65-F5344CB8AC3E}">
        <p14:creationId xmlns:p14="http://schemas.microsoft.com/office/powerpoint/2010/main" val="2471634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hlinkClick r:id="rId3"/>
            <a:extLst>
              <a:ext uri="{FF2B5EF4-FFF2-40B4-BE49-F238E27FC236}">
                <a16:creationId xmlns:a16="http://schemas.microsoft.com/office/drawing/2014/main" id="{9F729C5D-7416-7153-4586-DBAFD64541CA}"/>
              </a:ext>
            </a:extLst>
          </p:cNvPr>
          <p:cNvSpPr txBox="1"/>
          <p:nvPr/>
        </p:nvSpPr>
        <p:spPr>
          <a:xfrm>
            <a:off x="457200" y="1066800"/>
            <a:ext cx="7947025" cy="3323987"/>
          </a:xfrm>
          <a:prstGeom prst="rect">
            <a:avLst/>
          </a:prstGeom>
        </p:spPr>
        <p:txBody>
          <a:bodyPr lIns="0" tIns="0" rIns="0" bIns="0">
            <a:spAutoFit/>
          </a:bodyPr>
          <a:lstStyle>
            <a:lvl1pPr marL="17463" indent="-6350">
              <a:tabLst>
                <a:tab pos="830263" algn="l"/>
                <a:tab pos="1350963" algn="l"/>
                <a:tab pos="1938338" algn="l"/>
                <a:tab pos="2619375" algn="l"/>
                <a:tab pos="4032250" algn="l"/>
                <a:tab pos="4806950" algn="l"/>
                <a:tab pos="6677025" algn="l"/>
                <a:tab pos="7610475" algn="l"/>
              </a:tabLst>
              <a:defRPr>
                <a:solidFill>
                  <a:schemeClr val="tx1"/>
                </a:solidFill>
                <a:latin typeface="Calibri" panose="020F0502020204030204" pitchFamily="34" charset="0"/>
              </a:defRPr>
            </a:lvl1pPr>
            <a:lvl2pPr marL="742950" indent="-285750">
              <a:tabLst>
                <a:tab pos="830263" algn="l"/>
                <a:tab pos="1350963" algn="l"/>
                <a:tab pos="1938338" algn="l"/>
                <a:tab pos="2619375" algn="l"/>
                <a:tab pos="4032250" algn="l"/>
                <a:tab pos="4806950" algn="l"/>
                <a:tab pos="6677025" algn="l"/>
                <a:tab pos="7610475" algn="l"/>
              </a:tabLst>
              <a:defRPr>
                <a:solidFill>
                  <a:schemeClr val="tx1"/>
                </a:solidFill>
                <a:latin typeface="Calibri" panose="020F0502020204030204" pitchFamily="34" charset="0"/>
              </a:defRPr>
            </a:lvl2pPr>
            <a:lvl3pPr marL="1143000" indent="-228600">
              <a:tabLst>
                <a:tab pos="830263" algn="l"/>
                <a:tab pos="1350963" algn="l"/>
                <a:tab pos="1938338" algn="l"/>
                <a:tab pos="2619375" algn="l"/>
                <a:tab pos="4032250" algn="l"/>
                <a:tab pos="4806950" algn="l"/>
                <a:tab pos="6677025" algn="l"/>
                <a:tab pos="7610475" algn="l"/>
              </a:tabLst>
              <a:defRPr>
                <a:solidFill>
                  <a:schemeClr val="tx1"/>
                </a:solidFill>
                <a:latin typeface="Calibri" panose="020F0502020204030204" pitchFamily="34" charset="0"/>
              </a:defRPr>
            </a:lvl3pPr>
            <a:lvl4pPr marL="1600200" indent="-228600">
              <a:tabLst>
                <a:tab pos="830263" algn="l"/>
                <a:tab pos="1350963" algn="l"/>
                <a:tab pos="1938338" algn="l"/>
                <a:tab pos="2619375" algn="l"/>
                <a:tab pos="4032250" algn="l"/>
                <a:tab pos="4806950" algn="l"/>
                <a:tab pos="6677025" algn="l"/>
                <a:tab pos="7610475" algn="l"/>
              </a:tabLst>
              <a:defRPr>
                <a:solidFill>
                  <a:schemeClr val="tx1"/>
                </a:solidFill>
                <a:latin typeface="Calibri" panose="020F0502020204030204" pitchFamily="34" charset="0"/>
              </a:defRPr>
            </a:lvl4pPr>
            <a:lvl5pPr marL="2057400" indent="-228600">
              <a:tabLst>
                <a:tab pos="830263" algn="l"/>
                <a:tab pos="1350963" algn="l"/>
                <a:tab pos="1938338" algn="l"/>
                <a:tab pos="2619375" algn="l"/>
                <a:tab pos="4032250" algn="l"/>
                <a:tab pos="4806950" algn="l"/>
                <a:tab pos="6677025" algn="l"/>
                <a:tab pos="7610475" algn="l"/>
              </a:tabLst>
              <a:defRPr>
                <a:solidFill>
                  <a:schemeClr val="tx1"/>
                </a:solidFill>
                <a:latin typeface="Calibri" panose="020F0502020204030204" pitchFamily="34" charset="0"/>
              </a:defRPr>
            </a:lvl5pPr>
            <a:lvl6pPr marL="2514600" indent="-228600" fontAlgn="base">
              <a:spcBef>
                <a:spcPct val="0"/>
              </a:spcBef>
              <a:spcAft>
                <a:spcPct val="0"/>
              </a:spcAft>
              <a:tabLst>
                <a:tab pos="830263" algn="l"/>
                <a:tab pos="1350963" algn="l"/>
                <a:tab pos="1938338" algn="l"/>
                <a:tab pos="2619375" algn="l"/>
                <a:tab pos="4032250" algn="l"/>
                <a:tab pos="4806950" algn="l"/>
                <a:tab pos="6677025" algn="l"/>
                <a:tab pos="7610475" algn="l"/>
              </a:tabLst>
              <a:defRPr>
                <a:solidFill>
                  <a:schemeClr val="tx1"/>
                </a:solidFill>
                <a:latin typeface="Calibri" panose="020F0502020204030204" pitchFamily="34" charset="0"/>
              </a:defRPr>
            </a:lvl6pPr>
            <a:lvl7pPr marL="2971800" indent="-228600" fontAlgn="base">
              <a:spcBef>
                <a:spcPct val="0"/>
              </a:spcBef>
              <a:spcAft>
                <a:spcPct val="0"/>
              </a:spcAft>
              <a:tabLst>
                <a:tab pos="830263" algn="l"/>
                <a:tab pos="1350963" algn="l"/>
                <a:tab pos="1938338" algn="l"/>
                <a:tab pos="2619375" algn="l"/>
                <a:tab pos="4032250" algn="l"/>
                <a:tab pos="4806950" algn="l"/>
                <a:tab pos="6677025" algn="l"/>
                <a:tab pos="7610475" algn="l"/>
              </a:tabLst>
              <a:defRPr>
                <a:solidFill>
                  <a:schemeClr val="tx1"/>
                </a:solidFill>
                <a:latin typeface="Calibri" panose="020F0502020204030204" pitchFamily="34" charset="0"/>
              </a:defRPr>
            </a:lvl7pPr>
            <a:lvl8pPr marL="3429000" indent="-228600" fontAlgn="base">
              <a:spcBef>
                <a:spcPct val="0"/>
              </a:spcBef>
              <a:spcAft>
                <a:spcPct val="0"/>
              </a:spcAft>
              <a:tabLst>
                <a:tab pos="830263" algn="l"/>
                <a:tab pos="1350963" algn="l"/>
                <a:tab pos="1938338" algn="l"/>
                <a:tab pos="2619375" algn="l"/>
                <a:tab pos="4032250" algn="l"/>
                <a:tab pos="4806950" algn="l"/>
                <a:tab pos="6677025" algn="l"/>
                <a:tab pos="7610475" algn="l"/>
              </a:tabLst>
              <a:defRPr>
                <a:solidFill>
                  <a:schemeClr val="tx1"/>
                </a:solidFill>
                <a:latin typeface="Calibri" panose="020F0502020204030204" pitchFamily="34" charset="0"/>
              </a:defRPr>
            </a:lvl8pPr>
            <a:lvl9pPr marL="3886200" indent="-228600" fontAlgn="base">
              <a:spcBef>
                <a:spcPct val="0"/>
              </a:spcBef>
              <a:spcAft>
                <a:spcPct val="0"/>
              </a:spcAft>
              <a:tabLst>
                <a:tab pos="830263" algn="l"/>
                <a:tab pos="1350963" algn="l"/>
                <a:tab pos="1938338" algn="l"/>
                <a:tab pos="2619375" algn="l"/>
                <a:tab pos="4032250" algn="l"/>
                <a:tab pos="4806950" algn="l"/>
                <a:tab pos="6677025" algn="l"/>
                <a:tab pos="7610475" algn="l"/>
              </a:tabLst>
              <a:defRPr>
                <a:solidFill>
                  <a:schemeClr val="tx1"/>
                </a:solidFill>
                <a:latin typeface="Calibri" panose="020F0502020204030204" pitchFamily="34" charset="0"/>
              </a:defRPr>
            </a:lvl9pPr>
          </a:lstStyle>
          <a:p>
            <a:pPr marL="11113" indent="0" eaLnBrk="1" hangingPunct="1">
              <a:defRPr/>
            </a:pPr>
            <a:r>
              <a:rPr lang="en-US" altLang="en-US" sz="2400" dirty="0">
                <a:latin typeface="Times New Roman" panose="02020603050405020304" pitchFamily="18" charset="0"/>
                <a:cs typeface="Times New Roman" panose="02020603050405020304" pitchFamily="18" charset="0"/>
                <a:hlinkClick r:id="rId4"/>
              </a:rPr>
              <a:t>https://github.com/Prajwal2716/College-Website</a:t>
            </a:r>
            <a:r>
              <a:rPr lang="en-US" altLang="en-US" sz="2400" dirty="0">
                <a:latin typeface="Times New Roman" panose="02020603050405020304" pitchFamily="18" charset="0"/>
                <a:cs typeface="Times New Roman" panose="02020603050405020304" pitchFamily="18" charset="0"/>
              </a:rPr>
              <a:t> </a:t>
            </a:r>
          </a:p>
          <a:p>
            <a:pPr marL="11113" indent="0" eaLnBrk="1" hangingPunct="1">
              <a:defRPr/>
            </a:pPr>
            <a:endParaRPr lang="en-US" altLang="en-US" sz="2400" dirty="0">
              <a:latin typeface="Times New Roman" panose="02020603050405020304" pitchFamily="18" charset="0"/>
              <a:cs typeface="Times New Roman" panose="02020603050405020304" pitchFamily="18" charset="0"/>
            </a:endParaRPr>
          </a:p>
          <a:p>
            <a:pPr marL="11113" indent="0" eaLnBrk="1" hangingPunct="1">
              <a:defRPr/>
            </a:pPr>
            <a:endParaRPr lang="en-US" altLang="en-US" sz="2400" dirty="0">
              <a:latin typeface="Times New Roman" panose="02020603050405020304" pitchFamily="18" charset="0"/>
              <a:cs typeface="Times New Roman" panose="02020603050405020304" pitchFamily="18" charset="0"/>
            </a:endParaRPr>
          </a:p>
          <a:p>
            <a:pPr marL="11113" indent="0" eaLnBrk="1" hangingPunct="1">
              <a:defRPr/>
            </a:pPr>
            <a:endParaRPr lang="en-US" altLang="en-US" sz="2400" dirty="0">
              <a:latin typeface="Times New Roman" panose="02020603050405020304" pitchFamily="18" charset="0"/>
              <a:cs typeface="Times New Roman" panose="02020603050405020304" pitchFamily="18" charset="0"/>
            </a:endParaRPr>
          </a:p>
          <a:p>
            <a:pPr marL="11113" indent="0" eaLnBrk="1" hangingPunct="1">
              <a:defRPr/>
            </a:pPr>
            <a:r>
              <a:rPr lang="en-US" altLang="en-US" sz="2400" dirty="0">
                <a:latin typeface="Times New Roman" panose="02020603050405020304" pitchFamily="18" charset="0"/>
                <a:cs typeface="Times New Roman" panose="02020603050405020304" pitchFamily="18" charset="0"/>
                <a:hlinkClick r:id="rId5"/>
              </a:rPr>
              <a:t>https://www.google.co.in/</a:t>
            </a:r>
            <a:endParaRPr lang="en-US" altLang="en-US" sz="2400" dirty="0">
              <a:latin typeface="Times New Roman" panose="02020603050405020304" pitchFamily="18" charset="0"/>
              <a:cs typeface="Times New Roman" panose="02020603050405020304" pitchFamily="18" charset="0"/>
            </a:endParaRPr>
          </a:p>
          <a:p>
            <a:pPr marL="11113" indent="0" eaLnBrk="1" hangingPunct="1">
              <a:defRPr/>
            </a:pPr>
            <a:endParaRPr lang="en-US" altLang="en-US" sz="2400" dirty="0">
              <a:latin typeface="Times New Roman" panose="02020603050405020304" pitchFamily="18" charset="0"/>
              <a:cs typeface="Times New Roman" panose="02020603050405020304" pitchFamily="18" charset="0"/>
            </a:endParaRPr>
          </a:p>
          <a:p>
            <a:pPr marL="11113" indent="0" eaLnBrk="1" hangingPunct="1">
              <a:defRPr/>
            </a:pPr>
            <a:endParaRPr lang="en-US" altLang="en-US" sz="2400" dirty="0">
              <a:latin typeface="Times New Roman" panose="02020603050405020304" pitchFamily="18" charset="0"/>
              <a:cs typeface="Times New Roman" panose="02020603050405020304" pitchFamily="18" charset="0"/>
            </a:endParaRPr>
          </a:p>
          <a:p>
            <a:pPr marL="11113" indent="0" eaLnBrk="1" hangingPunct="1">
              <a:defRPr/>
            </a:pPr>
            <a:endParaRPr lang="en-US" altLang="en-US" sz="2400" dirty="0">
              <a:latin typeface="Times New Roman" panose="02020603050405020304" pitchFamily="18" charset="0"/>
              <a:cs typeface="Times New Roman" panose="02020603050405020304" pitchFamily="18" charset="0"/>
            </a:endParaRPr>
          </a:p>
          <a:p>
            <a:pPr marL="11113" indent="0" eaLnBrk="1" hangingPunct="1">
              <a:defRPr/>
            </a:pPr>
            <a:r>
              <a:rPr lang="en-US" altLang="en-US" sz="2400" dirty="0">
                <a:latin typeface="Times New Roman" panose="02020603050405020304" pitchFamily="18" charset="0"/>
                <a:cs typeface="Times New Roman" panose="02020603050405020304" pitchFamily="18" charset="0"/>
                <a:hlinkClick r:id="rId6"/>
              </a:rPr>
              <a:t>https://https://github.com/pranzaly16/pranzal</a:t>
            </a:r>
            <a:r>
              <a:rPr lang="en-US" altLang="en-US" sz="2400" dirty="0">
                <a:latin typeface="Times New Roman" panose="02020603050405020304" pitchFamily="18" charset="0"/>
                <a:cs typeface="Times New Roman" panose="02020603050405020304" pitchFamily="18" charset="0"/>
              </a:rPr>
              <a:t> </a:t>
            </a:r>
          </a:p>
        </p:txBody>
      </p:sp>
      <p:sp>
        <p:nvSpPr>
          <p:cNvPr id="3" name="Title 1">
            <a:extLst>
              <a:ext uri="{FF2B5EF4-FFF2-40B4-BE49-F238E27FC236}">
                <a16:creationId xmlns:a16="http://schemas.microsoft.com/office/drawing/2014/main" id="{5C47B35A-1D9B-21A8-BFC7-9D7BB83A9BCF}"/>
              </a:ext>
            </a:extLst>
          </p:cNvPr>
          <p:cNvSpPr txBox="1">
            <a:spLocks/>
          </p:cNvSpPr>
          <p:nvPr/>
        </p:nvSpPr>
        <p:spPr>
          <a:xfrm>
            <a:off x="0" y="0"/>
            <a:ext cx="6516216" cy="838200"/>
          </a:xfrm>
          <a:prstGeom prst="rect">
            <a:avLst/>
          </a:prstGeom>
        </p:spPr>
        <p:txBody>
          <a:bodyPr/>
          <a:lstStyle>
            <a:lvl1pPr algn="ctr" rtl="0" eaLnBrk="0" fontAlgn="base" hangingPunct="0">
              <a:spcBef>
                <a:spcPct val="0"/>
              </a:spcBef>
              <a:spcAft>
                <a:spcPct val="0"/>
              </a:spcAft>
              <a:defRPr sz="3000" kern="1200">
                <a:solidFill>
                  <a:schemeClr val="tx1"/>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6pPr>
            <a:lvl7pPr marL="9144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7pPr>
            <a:lvl8pPr marL="13716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8pPr>
            <a:lvl9pPr marL="18288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9pPr>
          </a:lstStyle>
          <a:p>
            <a:pPr eaLnBrk="1" hangingPunct="1">
              <a:lnSpc>
                <a:spcPct val="101000"/>
              </a:lnSpc>
              <a:defRPr/>
            </a:pPr>
            <a:r>
              <a:rPr lang="en-IN" sz="3200" b="1" spc="-20" dirty="0">
                <a:latin typeface="Times New Roman" panose="02020603050405020304" pitchFamily="18" charset="0"/>
                <a:cs typeface="Times New Roman" panose="02020603050405020304" pitchFamily="18" charset="0"/>
              </a:rPr>
              <a:t>R</a:t>
            </a:r>
            <a:r>
              <a:rPr lang="en-IN" sz="3200" b="1" spc="-30" dirty="0">
                <a:latin typeface="Times New Roman" panose="02020603050405020304" pitchFamily="18" charset="0"/>
                <a:cs typeface="Times New Roman" panose="02020603050405020304" pitchFamily="18" charset="0"/>
              </a:rPr>
              <a:t>e</a:t>
            </a:r>
            <a:r>
              <a:rPr lang="en-IN" sz="3200" b="1" spc="-15" dirty="0">
                <a:latin typeface="Times New Roman" panose="02020603050405020304" pitchFamily="18" charset="0"/>
                <a:cs typeface="Times New Roman" panose="02020603050405020304" pitchFamily="18" charset="0"/>
              </a:rPr>
              <a:t>fere</a:t>
            </a:r>
            <a:r>
              <a:rPr lang="en-IN" sz="3200" b="1" spc="-5" dirty="0">
                <a:latin typeface="Times New Roman" panose="02020603050405020304" pitchFamily="18" charset="0"/>
                <a:cs typeface="Times New Roman" panose="02020603050405020304" pitchFamily="18" charset="0"/>
              </a:rPr>
              <a:t>n</a:t>
            </a:r>
            <a:r>
              <a:rPr lang="en-IN" sz="3200" b="1" spc="-15" dirty="0">
                <a:latin typeface="Times New Roman" panose="02020603050405020304" pitchFamily="18" charset="0"/>
                <a:cs typeface="Times New Roman" panose="02020603050405020304" pitchFamily="18" charset="0"/>
              </a:rPr>
              <a:t>ces/Li</a:t>
            </a:r>
            <a:r>
              <a:rPr lang="en-IN" sz="3200" b="1" spc="-10" dirty="0">
                <a:latin typeface="Times New Roman" panose="02020603050405020304" pitchFamily="18" charset="0"/>
                <a:cs typeface="Times New Roman" panose="02020603050405020304" pitchFamily="18" charset="0"/>
              </a:rPr>
              <a:t>n</a:t>
            </a:r>
            <a:r>
              <a:rPr lang="en-IN" sz="3200" b="1" spc="-15" dirty="0">
                <a:latin typeface="Times New Roman" panose="02020603050405020304" pitchFamily="18" charset="0"/>
                <a:cs typeface="Times New Roman" panose="02020603050405020304" pitchFamily="18" charset="0"/>
              </a:rPr>
              <a:t>ks</a:t>
            </a:r>
            <a:r>
              <a:rPr lang="en-IN" sz="3200" b="1" spc="5" dirty="0">
                <a:latin typeface="Times New Roman" panose="02020603050405020304" pitchFamily="18" charset="0"/>
                <a:cs typeface="Times New Roman" panose="02020603050405020304" pitchFamily="18" charset="0"/>
              </a:rPr>
              <a:t> </a:t>
            </a:r>
            <a:r>
              <a:rPr lang="en-IN" sz="3200" b="1" spc="-15" dirty="0">
                <a:latin typeface="Times New Roman" panose="02020603050405020304" pitchFamily="18" charset="0"/>
                <a:cs typeface="Times New Roman" panose="02020603050405020304" pitchFamily="18" charset="0"/>
              </a:rPr>
              <a:t>used: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object 2">
            <a:extLst>
              <a:ext uri="{FF2B5EF4-FFF2-40B4-BE49-F238E27FC236}">
                <a16:creationId xmlns:a16="http://schemas.microsoft.com/office/drawing/2014/main" id="{514AD764-DDB9-3C52-17D3-4EE917A586D0}"/>
              </a:ext>
            </a:extLst>
          </p:cNvPr>
          <p:cNvSpPr>
            <a:spLocks noChangeArrowheads="1"/>
          </p:cNvSpPr>
          <p:nvPr/>
        </p:nvSpPr>
        <p:spPr bwMode="auto">
          <a:xfrm>
            <a:off x="0" y="876300"/>
            <a:ext cx="9144000" cy="57912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B54A-6159-0E85-75CA-684EC42BB362}"/>
              </a:ext>
            </a:extLst>
          </p:cNvPr>
          <p:cNvSpPr>
            <a:spLocks noGrp="1"/>
          </p:cNvSpPr>
          <p:nvPr>
            <p:ph type="title"/>
          </p:nvPr>
        </p:nvSpPr>
        <p:spPr/>
        <p:txBody>
          <a:bodyPr/>
          <a:lstStyle/>
          <a:p>
            <a:r>
              <a:rPr lang="en-IN" sz="2800" dirty="0">
                <a:latin typeface="Stencil" panose="040409050D0802020404" pitchFamily="82" charset="0"/>
              </a:rPr>
              <a:t>A college WEBSITE</a:t>
            </a:r>
            <a:endParaRPr lang="en-IN" dirty="0">
              <a:latin typeface="Stencil" panose="040409050D0802020404" pitchFamily="82" charset="0"/>
            </a:endParaRPr>
          </a:p>
        </p:txBody>
      </p:sp>
      <p:sp>
        <p:nvSpPr>
          <p:cNvPr id="5" name="Slide Number Placeholder 4">
            <a:extLst>
              <a:ext uri="{FF2B5EF4-FFF2-40B4-BE49-F238E27FC236}">
                <a16:creationId xmlns:a16="http://schemas.microsoft.com/office/drawing/2014/main" id="{A324A4E2-25B8-D2A3-9F31-EB235802DD56}"/>
              </a:ext>
            </a:extLst>
          </p:cNvPr>
          <p:cNvSpPr>
            <a:spLocks noGrp="1"/>
          </p:cNvSpPr>
          <p:nvPr>
            <p:ph type="sldNum" sz="quarter" idx="12"/>
          </p:nvPr>
        </p:nvSpPr>
        <p:spPr/>
        <p:txBody>
          <a:bodyPr/>
          <a:lstStyle/>
          <a:p>
            <a:fld id="{8BD8F058-9003-4658-AA47-7D4800AF7EA2}" type="slidenum">
              <a:rPr lang="en-US" smtClean="0"/>
              <a:t>2</a:t>
            </a:fld>
            <a:endParaRPr lang="en-US"/>
          </a:p>
        </p:txBody>
      </p:sp>
      <p:sp>
        <p:nvSpPr>
          <p:cNvPr id="8" name="Rectangle 7">
            <a:extLst>
              <a:ext uri="{FF2B5EF4-FFF2-40B4-BE49-F238E27FC236}">
                <a16:creationId xmlns:a16="http://schemas.microsoft.com/office/drawing/2014/main" id="{42FB6B3A-A0B7-51E5-F221-225F22B605BB}"/>
              </a:ext>
            </a:extLst>
          </p:cNvPr>
          <p:cNvSpPr/>
          <p:nvPr/>
        </p:nvSpPr>
        <p:spPr>
          <a:xfrm>
            <a:off x="189479" y="5311913"/>
            <a:ext cx="8765040" cy="58477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91440" tIns="45720" rIns="91440" bIns="45720">
            <a:spAutoFit/>
          </a:bodyPr>
          <a:lstStyle/>
          <a:p>
            <a:pPr algn="ctr"/>
            <a:r>
              <a:rPr 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Its time to educate ourselves</a:t>
            </a:r>
          </a:p>
        </p:txBody>
      </p:sp>
      <p:pic>
        <p:nvPicPr>
          <p:cNvPr id="6" name="Content Placeholder 5">
            <a:extLst>
              <a:ext uri="{FF2B5EF4-FFF2-40B4-BE49-F238E27FC236}">
                <a16:creationId xmlns:a16="http://schemas.microsoft.com/office/drawing/2014/main" id="{886A1B0F-BDAC-0902-F6FD-81A54437E9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1651" y="1371600"/>
            <a:ext cx="7860698" cy="3940175"/>
          </a:xfrm>
        </p:spPr>
      </p:pic>
    </p:spTree>
    <p:extLst>
      <p:ext uri="{BB962C8B-B14F-4D97-AF65-F5344CB8AC3E}">
        <p14:creationId xmlns:p14="http://schemas.microsoft.com/office/powerpoint/2010/main" val="255352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42781"/>
            <a:ext cx="2133600" cy="365125"/>
          </a:xfrm>
        </p:spPr>
        <p:txBody>
          <a:bodyPr/>
          <a:lstStyle/>
          <a:p>
            <a:fld id="{8BD8F058-9003-4658-AA47-7D4800AF7EA2}" type="slidenum">
              <a:rPr lang="en-US" smtClean="0"/>
              <a:t>3</a:t>
            </a:fld>
            <a:endParaRPr lang="en-US"/>
          </a:p>
        </p:txBody>
      </p:sp>
      <p:sp>
        <p:nvSpPr>
          <p:cNvPr id="5" name="Content Placeholder 4"/>
          <p:cNvSpPr>
            <a:spLocks noGrp="1"/>
          </p:cNvSpPr>
          <p:nvPr>
            <p:ph idx="1"/>
          </p:nvPr>
        </p:nvSpPr>
        <p:spPr>
          <a:xfrm>
            <a:off x="395536" y="1339298"/>
            <a:ext cx="8226425" cy="5186045"/>
          </a:xfrm>
        </p:spPr>
        <p:txBody>
          <a:bodyPr/>
          <a:lstStyle/>
          <a:p>
            <a:pPr marL="0" indent="0" algn="just" eaLnBrk="1" hangingPunct="1">
              <a:lnSpc>
                <a:spcPct val="150000"/>
              </a:lnSpc>
              <a:buNone/>
            </a:pPr>
            <a:r>
              <a:rPr lang="en-US" sz="1800" dirty="0"/>
              <a:t> </a:t>
            </a:r>
            <a:r>
              <a:rPr lang="en-US" sz="1800" b="1" dirty="0"/>
              <a:t>College Website</a:t>
            </a:r>
            <a:r>
              <a:rPr lang="en-US" sz="1800" dirty="0"/>
              <a:t> is a comprehensive project developed as part of a backend engineering initiative. This full-fledged website is designed to serve as a digital platform for colleges, facilitating seamless communication, information sharing, and management of academic activities.</a:t>
            </a:r>
          </a:p>
          <a:p>
            <a:r>
              <a:rPr lang="en-US" sz="1600" b="1" dirty="0"/>
              <a:t>Key Features:</a:t>
            </a:r>
          </a:p>
          <a:p>
            <a:pPr>
              <a:buFont typeface="+mj-lt"/>
              <a:buAutoNum type="arabicPeriod"/>
            </a:pPr>
            <a:r>
              <a:rPr lang="en-US" sz="1600" b="1" dirty="0"/>
              <a:t>Subjects and Courses</a:t>
            </a:r>
            <a:r>
              <a:rPr lang="en-US" sz="1600" dirty="0"/>
              <a:t>:</a:t>
            </a:r>
          </a:p>
          <a:p>
            <a:pPr marL="742950" lvl="1" indent="-285750">
              <a:buFont typeface="+mj-lt"/>
              <a:buAutoNum type="arabicPeriod"/>
            </a:pPr>
            <a:r>
              <a:rPr lang="en-US" sz="1600" dirty="0"/>
              <a:t>A well-organized repository of subjects offered across various departments.</a:t>
            </a:r>
          </a:p>
          <a:p>
            <a:pPr marL="742950" lvl="1" indent="-285750">
              <a:buFont typeface="+mj-lt"/>
              <a:buAutoNum type="arabicPeriod"/>
            </a:pPr>
            <a:r>
              <a:rPr lang="en-US" sz="1600" dirty="0"/>
              <a:t>Course categories to help users easily navigate and explore programs based on their interests and academic requirements.</a:t>
            </a:r>
          </a:p>
          <a:p>
            <a:pPr>
              <a:buFont typeface="+mj-lt"/>
              <a:buAutoNum type="arabicPeriod"/>
            </a:pPr>
            <a:r>
              <a:rPr lang="en-US" sz="1600" b="1" dirty="0"/>
              <a:t>Student and Faculty Portals</a:t>
            </a:r>
            <a:r>
              <a:rPr lang="en-US" sz="1600" dirty="0"/>
              <a:t>:</a:t>
            </a:r>
          </a:p>
          <a:p>
            <a:pPr marL="742950" lvl="1" indent="-285750">
              <a:buFont typeface="+mj-lt"/>
              <a:buAutoNum type="arabicPeriod"/>
            </a:pPr>
            <a:r>
              <a:rPr lang="en-US" sz="1600" dirty="0"/>
              <a:t>Secure, personalized access to information such as grades, schedules, and resources.</a:t>
            </a:r>
          </a:p>
          <a:p>
            <a:pPr marL="742950" lvl="1" indent="-285750">
              <a:buFont typeface="+mj-lt"/>
              <a:buAutoNum type="arabicPeriod"/>
            </a:pPr>
            <a:r>
              <a:rPr lang="en-US" sz="1600" dirty="0"/>
              <a:t>Tools for faculty to manage courses, assignments, and communication with students.</a:t>
            </a:r>
          </a:p>
          <a:p>
            <a:pPr>
              <a:buFont typeface="+mj-lt"/>
              <a:buAutoNum type="arabicPeriod"/>
            </a:pPr>
            <a:r>
              <a:rPr lang="en-US" sz="1600" b="1" dirty="0"/>
              <a:t>Centralized Information</a:t>
            </a:r>
            <a:r>
              <a:rPr lang="en-US" sz="1600" dirty="0"/>
              <a:t>:</a:t>
            </a:r>
          </a:p>
          <a:p>
            <a:pPr marL="742950" lvl="1" indent="-285750">
              <a:buFont typeface="+mj-lt"/>
              <a:buAutoNum type="arabicPeriod"/>
            </a:pPr>
            <a:r>
              <a:rPr lang="en-US" sz="1600" dirty="0"/>
              <a:t>A platform for colleges to share news, announcements, and event updates with the community.</a:t>
            </a:r>
          </a:p>
          <a:p>
            <a:pPr marL="0" indent="0" algn="just">
              <a:buNone/>
            </a:pPr>
            <a:endParaRPr lang="en-IN" sz="2800" dirty="0"/>
          </a:p>
        </p:txBody>
      </p:sp>
      <p:sp>
        <p:nvSpPr>
          <p:cNvPr id="4" name="TextBox 3"/>
          <p:cNvSpPr txBox="1"/>
          <p:nvPr/>
        </p:nvSpPr>
        <p:spPr>
          <a:xfrm>
            <a:off x="683568" y="108783"/>
            <a:ext cx="5400600" cy="584775"/>
          </a:xfrm>
          <a:prstGeom prst="rect">
            <a:avLst/>
          </a:prstGeom>
          <a:noFill/>
        </p:spPr>
        <p:txBody>
          <a:bodyPr wrap="square">
            <a:spAutoFit/>
          </a:bodyPr>
          <a:lstStyle/>
          <a:p>
            <a:pPr algn="ctr" eaLnBrk="0" hangingPunct="0"/>
            <a:r>
              <a:rPr lang="en-IN" sz="3200" b="1" dirty="0">
                <a:latin typeface="Times New Roman" panose="02020603050405020304" pitchFamily="18" charset="0"/>
                <a:cs typeface="Times New Roman" panose="02020603050405020304" pitchFamily="18" charset="0"/>
              </a:rPr>
              <a:t>INTRODUCTION</a:t>
            </a:r>
            <a:endParaRPr lang="en-US" altLang="en-IN"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712" y="229606"/>
            <a:ext cx="3259455" cy="826770"/>
          </a:xfrm>
        </p:spPr>
        <p:txBody>
          <a:bodyPr/>
          <a:lstStyle/>
          <a:p>
            <a:r>
              <a:rPr lang="en-IN" sz="3200" b="1" dirty="0">
                <a:latin typeface="Times New Roman" panose="02020603050405020304" pitchFamily="18" charset="0"/>
                <a:cs typeface="Times New Roman" panose="02020603050405020304" pitchFamily="18" charset="0"/>
              </a:rPr>
              <a:t>ABSTRACT</a:t>
            </a:r>
            <a:br>
              <a:rPr lang="en-IN" sz="3200" b="1" dirty="0">
                <a:latin typeface="Times New Roman" panose="02020603050405020304" pitchFamily="18" charset="0"/>
                <a:cs typeface="Times New Roman" panose="02020603050405020304" pitchFamily="18" charset="0"/>
              </a:rPr>
            </a:br>
            <a:endParaRPr lang="en-US" dirty="0">
              <a:latin typeface="Stencil" panose="040409050D0802020404" pitchFamily="82" charset="0"/>
            </a:endParaRPr>
          </a:p>
        </p:txBody>
      </p:sp>
      <p:sp>
        <p:nvSpPr>
          <p:cNvPr id="3" name="Content Placeholder 2"/>
          <p:cNvSpPr>
            <a:spLocks noGrp="1"/>
          </p:cNvSpPr>
          <p:nvPr>
            <p:ph idx="1"/>
          </p:nvPr>
        </p:nvSpPr>
        <p:spPr>
          <a:xfrm>
            <a:off x="419100" y="1412875"/>
            <a:ext cx="8267700" cy="4943475"/>
          </a:xfrm>
        </p:spPr>
        <p:txBody>
          <a:bodyPr/>
          <a:lstStyle/>
          <a:p>
            <a:r>
              <a:rPr lang="en-US" sz="2000" b="1" dirty="0"/>
              <a:t>College Website</a:t>
            </a:r>
            <a:r>
              <a:rPr lang="en-US" sz="2000" dirty="0"/>
              <a:t> is a comprehensive backend engineering project designed to streamline and enhance the academic and administrative processes of a college. This website serves as a centralized platform, offering features such as categorized course listings, detailed subject information, and personalized student and faculty portals.</a:t>
            </a:r>
          </a:p>
          <a:p>
            <a:r>
              <a:rPr lang="en-US" sz="2000" dirty="0"/>
              <a:t>Built on a robust backend architecture, the website facilitates efficient data management, secure user interactions, and seamless navigation. Key functionalities include dynamic subject and course categorization, a centralized system for news and announcements, and interactive tools for enhanced engagement.</a:t>
            </a:r>
          </a:p>
          <a:p>
            <a:pPr marL="0" indent="0" algn="just">
              <a:lnSpc>
                <a:spcPct val="150000"/>
              </a:lnSpc>
              <a:buNone/>
            </a:pPr>
            <a:endParaRPr lang="en-US" sz="2400" dirty="0"/>
          </a:p>
        </p:txBody>
      </p:sp>
      <p:sp>
        <p:nvSpPr>
          <p:cNvPr id="5" name="Slide Number Placeholder 4"/>
          <p:cNvSpPr>
            <a:spLocks noGrp="1"/>
          </p:cNvSpPr>
          <p:nvPr>
            <p:ph type="sldNum" sz="quarter" idx="12"/>
          </p:nvPr>
        </p:nvSpPr>
        <p:spPr/>
        <p:txBody>
          <a:bodyPr/>
          <a:lstStyle/>
          <a:p>
            <a:fld id="{8BD8F058-9003-4658-AA47-7D4800AF7EA2}"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516216" cy="826770"/>
          </a:xfrm>
        </p:spPr>
        <p:txBody>
          <a:bodyPr/>
          <a:lstStyle/>
          <a:p>
            <a:r>
              <a:rPr lang="en-IN" sz="3200" b="1" dirty="0">
                <a:latin typeface="Times New Roman" panose="02020603050405020304" pitchFamily="18" charset="0"/>
                <a:cs typeface="Times New Roman" panose="02020603050405020304" pitchFamily="18" charset="0"/>
              </a:rPr>
              <a:t>PROBLEM STATEMENT</a:t>
            </a:r>
            <a:endParaRPr lang="en-US" dirty="0">
              <a:latin typeface="Stencil" panose="040409050D0802020404" pitchFamily="82" charset="0"/>
            </a:endParaRPr>
          </a:p>
        </p:txBody>
      </p:sp>
      <p:sp>
        <p:nvSpPr>
          <p:cNvPr id="3" name="Content Placeholder 2"/>
          <p:cNvSpPr>
            <a:spLocks noGrp="1"/>
          </p:cNvSpPr>
          <p:nvPr>
            <p:ph idx="1"/>
          </p:nvPr>
        </p:nvSpPr>
        <p:spPr>
          <a:xfrm>
            <a:off x="419100" y="1412875"/>
            <a:ext cx="8267700" cy="2016125"/>
          </a:xfrm>
        </p:spPr>
        <p:txBody>
          <a:bodyPr/>
          <a:lstStyle/>
          <a:p>
            <a:pPr algn="just">
              <a:lnSpc>
                <a:spcPct val="150000"/>
              </a:lnSpc>
            </a:pPr>
            <a:r>
              <a:rPr lang="en-US" sz="2000" dirty="0"/>
              <a:t>In today’s digital era, educational institutions often face challenges in managing and disseminating information efficiently. Colleges require a centralized platform to handle a wide range of tasks, including organizing course categories, providing detailed subject information, and facilitating communication between students and faculty.</a:t>
            </a:r>
            <a:endParaRPr lang="en-US" sz="2000" dirty="0">
              <a:solidFill>
                <a:srgbClr val="0D0D0D"/>
              </a:solidFill>
              <a:highlight>
                <a:srgbClr val="FFFFFF"/>
              </a:highlight>
            </a:endParaRPr>
          </a:p>
        </p:txBody>
      </p:sp>
      <p:sp>
        <p:nvSpPr>
          <p:cNvPr id="5" name="Slide Number Placeholder 4"/>
          <p:cNvSpPr>
            <a:spLocks noGrp="1"/>
          </p:cNvSpPr>
          <p:nvPr>
            <p:ph type="sldNum" sz="quarter" idx="12"/>
          </p:nvPr>
        </p:nvSpPr>
        <p:spPr/>
        <p:txBody>
          <a:bodyPr/>
          <a:lstStyle/>
          <a:p>
            <a:fld id="{8BD8F058-9003-4658-AA47-7D4800AF7EA2}" type="slidenum">
              <a:rPr lang="en-US" smtClean="0"/>
              <a:t>5</a:t>
            </a:fld>
            <a:endParaRPr lang="en-US"/>
          </a:p>
        </p:txBody>
      </p:sp>
      <p:pic>
        <p:nvPicPr>
          <p:cNvPr id="6" name="Picture 5">
            <a:extLst>
              <a:ext uri="{FF2B5EF4-FFF2-40B4-BE49-F238E27FC236}">
                <a16:creationId xmlns:a16="http://schemas.microsoft.com/office/drawing/2014/main" id="{A87700F7-CC04-B9EA-95B8-0DD9C0C6FCD4}"/>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19100" y="4398756"/>
            <a:ext cx="3288804" cy="2322719"/>
          </a:xfrm>
          <a:prstGeom prst="rect">
            <a:avLst/>
          </a:prstGeom>
        </p:spPr>
      </p:pic>
    </p:spTree>
    <p:extLst>
      <p:ext uri="{BB962C8B-B14F-4D97-AF65-F5344CB8AC3E}">
        <p14:creationId xmlns:p14="http://schemas.microsoft.com/office/powerpoint/2010/main" val="1810733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516216" cy="826770"/>
          </a:xfrm>
        </p:spPr>
        <p:txBody>
          <a:bodyPr/>
          <a:lstStyle/>
          <a:p>
            <a:r>
              <a:rPr lang="en-IN" b="1" dirty="0"/>
              <a:t>TECHNICAL DETAILS</a:t>
            </a:r>
            <a:endParaRPr lang="en-US" dirty="0">
              <a:latin typeface="Stencil" panose="040409050D0802020404" pitchFamily="82" charset="0"/>
            </a:endParaRPr>
          </a:p>
        </p:txBody>
      </p:sp>
      <p:sp>
        <p:nvSpPr>
          <p:cNvPr id="3" name="Content Placeholder 2"/>
          <p:cNvSpPr>
            <a:spLocks noGrp="1"/>
          </p:cNvSpPr>
          <p:nvPr>
            <p:ph idx="1"/>
          </p:nvPr>
        </p:nvSpPr>
        <p:spPr>
          <a:xfrm>
            <a:off x="410837" y="1124744"/>
            <a:ext cx="8267700" cy="2016125"/>
          </a:xfrm>
        </p:spPr>
        <p:txBody>
          <a:bodyPr/>
          <a:lstStyle/>
          <a:p>
            <a:pPr marL="0" indent="0" algn="l">
              <a:buNone/>
            </a:pPr>
            <a:r>
              <a:rPr lang="en-IN" sz="1800" b="1" u="sng" dirty="0">
                <a:solidFill>
                  <a:srgbClr val="0D0D0D"/>
                </a:solidFill>
                <a:highlight>
                  <a:srgbClr val="FFFFFF"/>
                </a:highlight>
              </a:rPr>
              <a:t>HTML:</a:t>
            </a:r>
          </a:p>
          <a:p>
            <a:pPr algn="l">
              <a:buFont typeface="Arial" panose="020B0604020202020204" pitchFamily="34" charset="0"/>
              <a:buChar char="•"/>
            </a:pPr>
            <a:r>
              <a:rPr lang="en-IN" sz="1400" dirty="0">
                <a:solidFill>
                  <a:srgbClr val="0D0D0D"/>
                </a:solidFill>
                <a:highlight>
                  <a:srgbClr val="FFFFFF"/>
                </a:highlight>
              </a:rPr>
              <a:t>Markup language for creating the structure of web pages.</a:t>
            </a:r>
          </a:p>
          <a:p>
            <a:pPr algn="l">
              <a:buFont typeface="Arial" panose="020B0604020202020204" pitchFamily="34" charset="0"/>
              <a:buChar char="•"/>
            </a:pPr>
            <a:r>
              <a:rPr lang="en-IN" sz="1400" dirty="0">
                <a:solidFill>
                  <a:srgbClr val="0D0D0D"/>
                </a:solidFill>
                <a:highlight>
                  <a:srgbClr val="FFFFFF"/>
                </a:highlight>
              </a:rPr>
              <a:t>Utilizes elements like &lt;div&gt;, &lt;p&gt;, &lt;</a:t>
            </a:r>
            <a:r>
              <a:rPr lang="en-IN" sz="1400" dirty="0" err="1">
                <a:solidFill>
                  <a:srgbClr val="0D0D0D"/>
                </a:solidFill>
                <a:highlight>
                  <a:srgbClr val="FFFFFF"/>
                </a:highlight>
              </a:rPr>
              <a:t>img</a:t>
            </a:r>
            <a:r>
              <a:rPr lang="en-IN" sz="1400" dirty="0">
                <a:solidFill>
                  <a:srgbClr val="0D0D0D"/>
                </a:solidFill>
                <a:highlight>
                  <a:srgbClr val="FFFFFF"/>
                </a:highlight>
              </a:rPr>
              <a:t>&gt; to organize content.</a:t>
            </a:r>
          </a:p>
          <a:p>
            <a:pPr algn="l">
              <a:buFont typeface="Arial" panose="020B0604020202020204" pitchFamily="34" charset="0"/>
              <a:buChar char="•"/>
            </a:pPr>
            <a:r>
              <a:rPr lang="en-IN" sz="1400" dirty="0">
                <a:solidFill>
                  <a:srgbClr val="0D0D0D"/>
                </a:solidFill>
                <a:highlight>
                  <a:srgbClr val="FFFFFF"/>
                </a:highlight>
              </a:rPr>
              <a:t>Forms for user input, with various input types like text, password, etc.</a:t>
            </a:r>
          </a:p>
          <a:p>
            <a:pPr algn="l">
              <a:buFont typeface="Arial" panose="020B0604020202020204" pitchFamily="34" charset="0"/>
              <a:buChar char="•"/>
            </a:pPr>
            <a:r>
              <a:rPr lang="en-IN" sz="1400" dirty="0">
                <a:solidFill>
                  <a:srgbClr val="0D0D0D"/>
                </a:solidFill>
                <a:highlight>
                  <a:srgbClr val="FFFFFF"/>
                </a:highlight>
              </a:rPr>
              <a:t>Semantics for accessibility and SEO.</a:t>
            </a:r>
          </a:p>
          <a:p>
            <a:pPr algn="l">
              <a:buFont typeface="Arial" panose="020B0604020202020204" pitchFamily="34" charset="0"/>
              <a:buChar char="•"/>
            </a:pPr>
            <a:endParaRPr lang="en-IN" sz="1400" dirty="0">
              <a:solidFill>
                <a:srgbClr val="0D0D0D"/>
              </a:solidFill>
              <a:highlight>
                <a:srgbClr val="FFFFFF"/>
              </a:highlight>
            </a:endParaRPr>
          </a:p>
          <a:p>
            <a:pPr marL="0" indent="0" algn="l">
              <a:buNone/>
            </a:pPr>
            <a:r>
              <a:rPr lang="en-IN" sz="1800" b="1" u="sng" dirty="0">
                <a:solidFill>
                  <a:srgbClr val="0D0D0D"/>
                </a:solidFill>
                <a:highlight>
                  <a:srgbClr val="FFFFFF"/>
                </a:highlight>
              </a:rPr>
              <a:t>CSS:</a:t>
            </a:r>
          </a:p>
          <a:p>
            <a:pPr algn="l">
              <a:buFont typeface="Arial" panose="020B0604020202020204" pitchFamily="34" charset="0"/>
              <a:buChar char="•"/>
            </a:pPr>
            <a:r>
              <a:rPr lang="en-IN" sz="1400" dirty="0">
                <a:solidFill>
                  <a:srgbClr val="0D0D0D"/>
                </a:solidFill>
                <a:highlight>
                  <a:srgbClr val="FFFFFF"/>
                </a:highlight>
              </a:rPr>
              <a:t>Style sheet language for styling HTML elements.</a:t>
            </a:r>
          </a:p>
          <a:p>
            <a:pPr algn="l">
              <a:buFont typeface="Arial" panose="020B0604020202020204" pitchFamily="34" charset="0"/>
              <a:buChar char="•"/>
            </a:pPr>
            <a:r>
              <a:rPr lang="en-IN" sz="1400" dirty="0">
                <a:solidFill>
                  <a:srgbClr val="0D0D0D"/>
                </a:solidFill>
                <a:highlight>
                  <a:srgbClr val="FFFFFF"/>
                </a:highlight>
              </a:rPr>
              <a:t>Box model for layout: content, padding, border, margin.</a:t>
            </a:r>
          </a:p>
          <a:p>
            <a:pPr algn="l">
              <a:buFont typeface="Arial" panose="020B0604020202020204" pitchFamily="34" charset="0"/>
              <a:buChar char="•"/>
            </a:pPr>
            <a:r>
              <a:rPr lang="en-IN" sz="1400" dirty="0">
                <a:solidFill>
                  <a:srgbClr val="0D0D0D"/>
                </a:solidFill>
                <a:highlight>
                  <a:srgbClr val="FFFFFF"/>
                </a:highlight>
              </a:rPr>
              <a:t>Selectors and specificity for targeting elements.</a:t>
            </a:r>
          </a:p>
          <a:p>
            <a:pPr algn="l">
              <a:buFont typeface="Arial" panose="020B0604020202020204" pitchFamily="34" charset="0"/>
              <a:buChar char="•"/>
            </a:pPr>
            <a:r>
              <a:rPr lang="en-IN" sz="1400" dirty="0">
                <a:solidFill>
                  <a:srgbClr val="0D0D0D"/>
                </a:solidFill>
                <a:highlight>
                  <a:srgbClr val="FFFFFF"/>
                </a:highlight>
              </a:rPr>
              <a:t>Layout techniques like positioning, display, flexbox, and grid.</a:t>
            </a:r>
          </a:p>
          <a:p>
            <a:pPr algn="l">
              <a:buFont typeface="Arial" panose="020B0604020202020204" pitchFamily="34" charset="0"/>
              <a:buChar char="•"/>
            </a:pPr>
            <a:r>
              <a:rPr lang="en-IN" sz="1400" dirty="0">
                <a:solidFill>
                  <a:srgbClr val="0D0D0D"/>
                </a:solidFill>
                <a:highlight>
                  <a:srgbClr val="FFFFFF"/>
                </a:highlight>
              </a:rPr>
              <a:t>Responsive design with media queries.</a:t>
            </a:r>
          </a:p>
          <a:p>
            <a:pPr algn="l">
              <a:buFont typeface="Arial" panose="020B0604020202020204" pitchFamily="34" charset="0"/>
              <a:buChar char="•"/>
            </a:pPr>
            <a:endParaRPr lang="en-IN" sz="1400" dirty="0">
              <a:solidFill>
                <a:srgbClr val="0D0D0D"/>
              </a:solidFill>
              <a:highlight>
                <a:srgbClr val="FFFFFF"/>
              </a:highlight>
            </a:endParaRPr>
          </a:p>
          <a:p>
            <a:pPr marL="0" indent="0">
              <a:buNone/>
            </a:pPr>
            <a:r>
              <a:rPr lang="en-IN" sz="1800" b="1" u="sng" dirty="0">
                <a:solidFill>
                  <a:srgbClr val="0D0D0D"/>
                </a:solidFill>
                <a:highlight>
                  <a:srgbClr val="FFFFFF"/>
                </a:highlight>
              </a:rPr>
              <a:t>React JS:</a:t>
            </a:r>
          </a:p>
          <a:p>
            <a:pPr algn="l">
              <a:buFont typeface="Arial" panose="020B0604020202020204" pitchFamily="34" charset="0"/>
              <a:buChar char="•"/>
            </a:pPr>
            <a:r>
              <a:rPr lang="en-IN" sz="1400" dirty="0">
                <a:solidFill>
                  <a:srgbClr val="0D0D0D"/>
                </a:solidFill>
                <a:highlight>
                  <a:srgbClr val="FFFFFF"/>
                </a:highlight>
              </a:rPr>
              <a:t>Utilized for building the frontend user interface.</a:t>
            </a:r>
          </a:p>
          <a:p>
            <a:pPr algn="l">
              <a:buFont typeface="Arial" panose="020B0604020202020204" pitchFamily="34" charset="0"/>
              <a:buChar char="•"/>
            </a:pPr>
            <a:r>
              <a:rPr lang="en-IN" sz="1400" dirty="0">
                <a:solidFill>
                  <a:srgbClr val="0D0D0D"/>
                </a:solidFill>
                <a:highlight>
                  <a:srgbClr val="FFFFFF"/>
                </a:highlight>
              </a:rPr>
              <a:t>Component-based architecture for modularity and reusability.</a:t>
            </a:r>
          </a:p>
          <a:p>
            <a:pPr algn="l">
              <a:buFont typeface="Arial" panose="020B0604020202020204" pitchFamily="34" charset="0"/>
              <a:buChar char="•"/>
            </a:pPr>
            <a:r>
              <a:rPr lang="en-IN" sz="1400" dirty="0">
                <a:solidFill>
                  <a:srgbClr val="0D0D0D"/>
                </a:solidFill>
                <a:highlight>
                  <a:srgbClr val="FFFFFF"/>
                </a:highlight>
              </a:rPr>
              <a:t>Virtual DOM for efficient rendering and performance optimization. </a:t>
            </a:r>
          </a:p>
          <a:p>
            <a:pPr algn="l">
              <a:buFont typeface="Arial" panose="020B0604020202020204" pitchFamily="34" charset="0"/>
              <a:buChar char="•"/>
            </a:pPr>
            <a:r>
              <a:rPr lang="en-IN" sz="1400" dirty="0">
                <a:solidFill>
                  <a:srgbClr val="0D0D0D"/>
                </a:solidFill>
                <a:highlight>
                  <a:srgbClr val="FFFFFF"/>
                </a:highlight>
              </a:rPr>
              <a:t>Ensured compatibility across various devices and screen sizes</a:t>
            </a:r>
          </a:p>
        </p:txBody>
      </p:sp>
      <p:sp>
        <p:nvSpPr>
          <p:cNvPr id="5" name="Slide Number Placeholder 4"/>
          <p:cNvSpPr>
            <a:spLocks noGrp="1"/>
          </p:cNvSpPr>
          <p:nvPr>
            <p:ph type="sldNum" sz="quarter" idx="12"/>
          </p:nvPr>
        </p:nvSpPr>
        <p:spPr/>
        <p:txBody>
          <a:bodyPr/>
          <a:lstStyle/>
          <a:p>
            <a:fld id="{8BD8F058-9003-4658-AA47-7D4800AF7EA2}" type="slidenum">
              <a:rPr lang="en-US" smtClean="0"/>
              <a:t>6</a:t>
            </a:fld>
            <a:endParaRPr lang="en-US"/>
          </a:p>
        </p:txBody>
      </p:sp>
      <p:pic>
        <p:nvPicPr>
          <p:cNvPr id="7" name="Picture 6">
            <a:extLst>
              <a:ext uri="{FF2B5EF4-FFF2-40B4-BE49-F238E27FC236}">
                <a16:creationId xmlns:a16="http://schemas.microsoft.com/office/drawing/2014/main" id="{01D74A48-1754-C997-7C44-E72497F289DE}"/>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34706" y="904140"/>
            <a:ext cx="1960079" cy="1786558"/>
          </a:xfrm>
          <a:prstGeom prst="rect">
            <a:avLst/>
          </a:prstGeom>
        </p:spPr>
      </p:pic>
      <p:pic>
        <p:nvPicPr>
          <p:cNvPr id="9" name="Picture 8">
            <a:extLst>
              <a:ext uri="{FF2B5EF4-FFF2-40B4-BE49-F238E27FC236}">
                <a16:creationId xmlns:a16="http://schemas.microsoft.com/office/drawing/2014/main" id="{CD070A8B-5FB7-67E8-842D-C5AA3D63954A}"/>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516914" y="2757562"/>
            <a:ext cx="1997063" cy="1919140"/>
          </a:xfrm>
          <a:prstGeom prst="rect">
            <a:avLst/>
          </a:prstGeom>
        </p:spPr>
      </p:pic>
      <p:pic>
        <p:nvPicPr>
          <p:cNvPr id="6" name="Picture 5">
            <a:extLst>
              <a:ext uri="{FF2B5EF4-FFF2-40B4-BE49-F238E27FC236}">
                <a16:creationId xmlns:a16="http://schemas.microsoft.com/office/drawing/2014/main" id="{3B0C72DB-D514-3C92-99F4-613C663970C1}"/>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669519" y="4762048"/>
            <a:ext cx="1690451" cy="1629923"/>
          </a:xfrm>
          <a:prstGeom prst="rect">
            <a:avLst/>
          </a:prstGeom>
        </p:spPr>
      </p:pic>
    </p:spTree>
    <p:extLst>
      <p:ext uri="{BB962C8B-B14F-4D97-AF65-F5344CB8AC3E}">
        <p14:creationId xmlns:p14="http://schemas.microsoft.com/office/powerpoint/2010/main" val="813218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516216" cy="826770"/>
          </a:xfrm>
        </p:spPr>
        <p:txBody>
          <a:bodyPr/>
          <a:lstStyle/>
          <a:p>
            <a:r>
              <a:rPr lang="en-IN" b="1" dirty="0"/>
              <a:t>TECHNICAL DETAILS</a:t>
            </a:r>
            <a:endParaRPr lang="en-US" dirty="0">
              <a:latin typeface="Stencil" panose="040409050D0802020404" pitchFamily="82" charset="0"/>
            </a:endParaRPr>
          </a:p>
        </p:txBody>
      </p:sp>
      <p:sp>
        <p:nvSpPr>
          <p:cNvPr id="3" name="Content Placeholder 2"/>
          <p:cNvSpPr>
            <a:spLocks noGrp="1"/>
          </p:cNvSpPr>
          <p:nvPr>
            <p:ph idx="1"/>
          </p:nvPr>
        </p:nvSpPr>
        <p:spPr>
          <a:xfrm>
            <a:off x="465463" y="1736859"/>
            <a:ext cx="8267700" cy="1617025"/>
          </a:xfrm>
        </p:spPr>
        <p:txBody>
          <a:bodyPr/>
          <a:lstStyle/>
          <a:p>
            <a:pPr marL="0" indent="0" algn="l">
              <a:buNone/>
            </a:pPr>
            <a:r>
              <a:rPr lang="en-IN" sz="1800" b="1" u="sng" dirty="0">
                <a:solidFill>
                  <a:srgbClr val="0D0D0D"/>
                </a:solidFill>
                <a:highlight>
                  <a:srgbClr val="FFFFFF"/>
                </a:highlight>
              </a:rPr>
              <a:t>MongoDB:</a:t>
            </a:r>
          </a:p>
          <a:p>
            <a:pPr algn="l">
              <a:buFont typeface="Arial" panose="020B0604020202020204" pitchFamily="34" charset="0"/>
              <a:buChar char="•"/>
            </a:pPr>
            <a:r>
              <a:rPr lang="en-IN" sz="1400" dirty="0">
                <a:solidFill>
                  <a:srgbClr val="0D0D0D"/>
                </a:solidFill>
                <a:highlight>
                  <a:srgbClr val="FFFFFF"/>
                </a:highlight>
              </a:rPr>
              <a:t>MongoDB is a source-available, cross-platform, document-oriented</a:t>
            </a:r>
          </a:p>
          <a:p>
            <a:pPr marL="0" indent="0" algn="l">
              <a:buNone/>
            </a:pPr>
            <a:r>
              <a:rPr lang="en-IN" sz="1400" dirty="0">
                <a:solidFill>
                  <a:srgbClr val="0D0D0D"/>
                </a:solidFill>
                <a:highlight>
                  <a:srgbClr val="FFFFFF"/>
                </a:highlight>
              </a:rPr>
              <a:t>        database program</a:t>
            </a:r>
            <a:r>
              <a:rPr lang="en-IN" sz="1100" b="0" i="0" dirty="0">
                <a:solidFill>
                  <a:srgbClr val="474747"/>
                </a:solidFill>
                <a:effectLst/>
                <a:latin typeface="Arial" panose="020B0604020202020204" pitchFamily="34" charset="0"/>
              </a:rPr>
              <a:t>. </a:t>
            </a:r>
            <a:endParaRPr lang="en-IN" sz="1400" dirty="0">
              <a:solidFill>
                <a:srgbClr val="0D0D0D"/>
              </a:solidFill>
              <a:highlight>
                <a:srgbClr val="FFFFFF"/>
              </a:highlight>
            </a:endParaRPr>
          </a:p>
          <a:p>
            <a:pPr algn="l">
              <a:buFont typeface="Arial" panose="020B0604020202020204" pitchFamily="34" charset="0"/>
              <a:buChar char="•"/>
            </a:pPr>
            <a:r>
              <a:rPr lang="en-US" sz="1400" dirty="0">
                <a:solidFill>
                  <a:srgbClr val="0D0D0D"/>
                </a:solidFill>
                <a:highlight>
                  <a:srgbClr val="FFFFFF"/>
                </a:highlight>
              </a:rPr>
              <a:t>MongoDB utilizes JSON-like documents with optional schemas.</a:t>
            </a:r>
            <a:endParaRPr lang="en-IN" sz="1800" b="1" u="sng" dirty="0">
              <a:solidFill>
                <a:srgbClr val="0D0D0D"/>
              </a:solidFill>
              <a:highlight>
                <a:srgbClr val="FFFFFF"/>
              </a:highlight>
            </a:endParaRPr>
          </a:p>
          <a:p>
            <a:pPr algn="l">
              <a:buFont typeface="Arial" panose="020B0604020202020204" pitchFamily="34" charset="0"/>
              <a:buChar char="•"/>
            </a:pPr>
            <a:r>
              <a:rPr lang="en-US" sz="1400" dirty="0">
                <a:solidFill>
                  <a:srgbClr val="0D0D0D"/>
                </a:solidFill>
                <a:highlight>
                  <a:srgbClr val="FFFFFF"/>
                </a:highlight>
              </a:rPr>
              <a:t>MongoDB is developed by MongoDB Inc. </a:t>
            </a:r>
          </a:p>
        </p:txBody>
      </p:sp>
      <p:sp>
        <p:nvSpPr>
          <p:cNvPr id="5" name="Slide Number Placeholder 4"/>
          <p:cNvSpPr>
            <a:spLocks noGrp="1"/>
          </p:cNvSpPr>
          <p:nvPr>
            <p:ph type="sldNum" sz="quarter" idx="12"/>
          </p:nvPr>
        </p:nvSpPr>
        <p:spPr/>
        <p:txBody>
          <a:bodyPr/>
          <a:lstStyle/>
          <a:p>
            <a:fld id="{8BD8F058-9003-4658-AA47-7D4800AF7EA2}" type="slidenum">
              <a:rPr lang="en-US" smtClean="0"/>
              <a:t>7</a:t>
            </a:fld>
            <a:endParaRPr lang="en-US"/>
          </a:p>
        </p:txBody>
      </p:sp>
      <p:pic>
        <p:nvPicPr>
          <p:cNvPr id="6" name="Picture 5">
            <a:extLst>
              <a:ext uri="{FF2B5EF4-FFF2-40B4-BE49-F238E27FC236}">
                <a16:creationId xmlns:a16="http://schemas.microsoft.com/office/drawing/2014/main" id="{782876A8-F4DC-C769-F58C-4BB06076464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72998" y="2088831"/>
            <a:ext cx="1912666" cy="637555"/>
          </a:xfrm>
          <a:prstGeom prst="rect">
            <a:avLst/>
          </a:prstGeom>
        </p:spPr>
      </p:pic>
      <p:sp>
        <p:nvSpPr>
          <p:cNvPr id="10" name="Content Placeholder 2">
            <a:extLst>
              <a:ext uri="{FF2B5EF4-FFF2-40B4-BE49-F238E27FC236}">
                <a16:creationId xmlns:a16="http://schemas.microsoft.com/office/drawing/2014/main" id="{02EEDB12-E2F9-D1A6-8B78-AF6C2691D381}"/>
              </a:ext>
            </a:extLst>
          </p:cNvPr>
          <p:cNvSpPr txBox="1">
            <a:spLocks/>
          </p:cNvSpPr>
          <p:nvPr/>
        </p:nvSpPr>
        <p:spPr bwMode="auto">
          <a:xfrm>
            <a:off x="438150" y="1046652"/>
            <a:ext cx="8267700" cy="637556"/>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200" kern="1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2pPr>
            <a:lvl3pPr marL="1143000" indent="-228600" algn="l" rtl="0" eaLnBrk="0" fontAlgn="base" hangingPunct="0">
              <a:spcBef>
                <a:spcPct val="20000"/>
              </a:spcBef>
              <a:spcAft>
                <a:spcPct val="0"/>
              </a:spcAft>
              <a:buFont typeface="Arial" panose="020B0604020202020204" pitchFamily="34" charset="0"/>
              <a:buChar char="•"/>
              <a:defRPr sz="2200" kern="1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3pPr>
            <a:lvl4pPr marL="1600200" indent="-228600" algn="l" rtl="0" eaLnBrk="0" fontAlgn="base" hangingPunct="0">
              <a:spcBef>
                <a:spcPct val="20000"/>
              </a:spcBef>
              <a:spcAft>
                <a:spcPct val="0"/>
              </a:spcAft>
              <a:buFont typeface="Arial" panose="020B0604020202020204" pitchFamily="34" charset="0"/>
              <a:buChar char="–"/>
              <a:defRPr sz="2200" kern="1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4pPr>
            <a:lvl5pPr marL="2057400" indent="-228600" algn="l" rtl="0" eaLnBrk="0" fontAlgn="base" hangingPunct="0">
              <a:spcBef>
                <a:spcPct val="20000"/>
              </a:spcBef>
              <a:spcAft>
                <a:spcPct val="0"/>
              </a:spcAft>
              <a:buFont typeface="Arial" panose="020B0604020202020204" pitchFamily="34" charset="0"/>
              <a:buChar char="»"/>
              <a:defRPr sz="2200" kern="1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IN" sz="3600" b="1" u="sng" dirty="0">
                <a:solidFill>
                  <a:srgbClr val="0D0D0D"/>
                </a:solidFill>
                <a:highlight>
                  <a:srgbClr val="FFFFFF"/>
                </a:highlight>
                <a:latin typeface="Stencil" panose="040409050D0802020404" pitchFamily="82" charset="0"/>
              </a:rPr>
              <a:t>Backend</a:t>
            </a:r>
          </a:p>
          <a:p>
            <a:pPr marL="0" indent="0">
              <a:buNone/>
            </a:pPr>
            <a:endParaRPr lang="en-IN" sz="2800" dirty="0">
              <a:solidFill>
                <a:srgbClr val="0D0D0D"/>
              </a:solidFill>
              <a:highlight>
                <a:srgbClr val="FFFFFF"/>
              </a:highlight>
              <a:latin typeface="Stencil" panose="040409050D0802020404" pitchFamily="82" charset="0"/>
            </a:endParaRPr>
          </a:p>
          <a:p>
            <a:pPr marL="0" indent="0">
              <a:buFont typeface="Arial" panose="020B0604020202020204" pitchFamily="34" charset="0"/>
              <a:buNone/>
            </a:pPr>
            <a:endParaRPr lang="en-IN" sz="3600" b="1" u="sng" dirty="0">
              <a:solidFill>
                <a:srgbClr val="0D0D0D"/>
              </a:solidFill>
              <a:highlight>
                <a:srgbClr val="FFFFFF"/>
              </a:highlight>
              <a:latin typeface="Stencil" panose="040409050D0802020404" pitchFamily="82" charset="0"/>
            </a:endParaRPr>
          </a:p>
        </p:txBody>
      </p:sp>
      <p:sp>
        <p:nvSpPr>
          <p:cNvPr id="4" name="Content Placeholder 2">
            <a:extLst>
              <a:ext uri="{FF2B5EF4-FFF2-40B4-BE49-F238E27FC236}">
                <a16:creationId xmlns:a16="http://schemas.microsoft.com/office/drawing/2014/main" id="{DB95AF67-FD91-26D3-25F9-B212683B72B7}"/>
              </a:ext>
            </a:extLst>
          </p:cNvPr>
          <p:cNvSpPr txBox="1">
            <a:spLocks/>
          </p:cNvSpPr>
          <p:nvPr/>
        </p:nvSpPr>
        <p:spPr bwMode="auto">
          <a:xfrm>
            <a:off x="465463" y="3504117"/>
            <a:ext cx="6698825" cy="161702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200" kern="1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2pPr>
            <a:lvl3pPr marL="1143000" indent="-228600" algn="l" rtl="0" eaLnBrk="0" fontAlgn="base" hangingPunct="0">
              <a:spcBef>
                <a:spcPct val="20000"/>
              </a:spcBef>
              <a:spcAft>
                <a:spcPct val="0"/>
              </a:spcAft>
              <a:buFont typeface="Arial" panose="020B0604020202020204" pitchFamily="34" charset="0"/>
              <a:buChar char="•"/>
              <a:defRPr sz="2200" kern="1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3pPr>
            <a:lvl4pPr marL="1600200" indent="-228600" algn="l" rtl="0" eaLnBrk="0" fontAlgn="base" hangingPunct="0">
              <a:spcBef>
                <a:spcPct val="20000"/>
              </a:spcBef>
              <a:spcAft>
                <a:spcPct val="0"/>
              </a:spcAft>
              <a:buFont typeface="Arial" panose="020B0604020202020204" pitchFamily="34" charset="0"/>
              <a:buChar char="–"/>
              <a:defRPr sz="2200" kern="1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4pPr>
            <a:lvl5pPr marL="2057400" indent="-228600" algn="l" rtl="0" eaLnBrk="0" fontAlgn="base" hangingPunct="0">
              <a:spcBef>
                <a:spcPct val="20000"/>
              </a:spcBef>
              <a:spcAft>
                <a:spcPct val="0"/>
              </a:spcAft>
              <a:buFont typeface="Arial" panose="020B0604020202020204" pitchFamily="34" charset="0"/>
              <a:buChar char="»"/>
              <a:defRPr sz="2200" kern="1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IN" sz="1800" b="1" u="sng" dirty="0">
                <a:solidFill>
                  <a:srgbClr val="0D0D0D"/>
                </a:solidFill>
                <a:highlight>
                  <a:srgbClr val="FFFFFF"/>
                </a:highlight>
              </a:rPr>
              <a:t>Express:</a:t>
            </a:r>
          </a:p>
          <a:p>
            <a:r>
              <a:rPr lang="en-US" sz="1400" dirty="0">
                <a:solidFill>
                  <a:srgbClr val="0D0D0D"/>
                </a:solidFill>
                <a:highlight>
                  <a:srgbClr val="FFFFFF"/>
                </a:highlight>
              </a:rPr>
              <a:t>Express is a minimal and flexible Node.js web application framework</a:t>
            </a:r>
          </a:p>
          <a:p>
            <a:pPr marL="0" indent="0">
              <a:buNone/>
            </a:pPr>
            <a:r>
              <a:rPr lang="en-US" sz="1400" dirty="0">
                <a:solidFill>
                  <a:srgbClr val="0D0D0D"/>
                </a:solidFill>
                <a:highlight>
                  <a:srgbClr val="FFFFFF"/>
                </a:highlight>
              </a:rPr>
              <a:t>        that provides a robust set of features for web and mobile applications.</a:t>
            </a:r>
          </a:p>
          <a:p>
            <a:r>
              <a:rPr lang="en-US" sz="1400" dirty="0">
                <a:solidFill>
                  <a:srgbClr val="0D0D0D"/>
                </a:solidFill>
                <a:highlight>
                  <a:srgbClr val="FFFFFF"/>
                </a:highlight>
              </a:rPr>
              <a:t>Express is a lightweight and flexible routing framework with minimal </a:t>
            </a:r>
          </a:p>
          <a:p>
            <a:pPr marL="0" indent="0">
              <a:buNone/>
            </a:pPr>
            <a:r>
              <a:rPr lang="en-US" sz="1400" dirty="0">
                <a:solidFill>
                  <a:srgbClr val="0D0D0D"/>
                </a:solidFill>
                <a:highlight>
                  <a:srgbClr val="FFFFFF"/>
                </a:highlight>
              </a:rPr>
              <a:t>        core features meant to be augmented through the use of Express middleware modules.</a:t>
            </a:r>
            <a:endParaRPr lang="en-IN" sz="1400" dirty="0">
              <a:solidFill>
                <a:srgbClr val="0D0D0D"/>
              </a:solidFill>
              <a:highlight>
                <a:srgbClr val="FFFFFF"/>
              </a:highlight>
            </a:endParaRPr>
          </a:p>
        </p:txBody>
      </p:sp>
      <p:pic>
        <p:nvPicPr>
          <p:cNvPr id="8" name="Picture 7">
            <a:extLst>
              <a:ext uri="{FF2B5EF4-FFF2-40B4-BE49-F238E27FC236}">
                <a16:creationId xmlns:a16="http://schemas.microsoft.com/office/drawing/2014/main" id="{D65DD5E5-5C1D-9C77-BA4F-F788A85B9088}"/>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22072" b="22072"/>
          <a:stretch/>
        </p:blipFill>
        <p:spPr>
          <a:xfrm>
            <a:off x="6813545" y="3752695"/>
            <a:ext cx="1672119" cy="933979"/>
          </a:xfrm>
          <a:prstGeom prst="rect">
            <a:avLst/>
          </a:prstGeom>
          <a:ln>
            <a:noFill/>
          </a:ln>
          <a:effectLst>
            <a:softEdge rad="112500"/>
          </a:effectLst>
        </p:spPr>
      </p:pic>
      <p:sp>
        <p:nvSpPr>
          <p:cNvPr id="11" name="Content Placeholder 2">
            <a:extLst>
              <a:ext uri="{FF2B5EF4-FFF2-40B4-BE49-F238E27FC236}">
                <a16:creationId xmlns:a16="http://schemas.microsoft.com/office/drawing/2014/main" id="{4D8277EA-1EF7-5B0E-FB25-4CFA03432D3B}"/>
              </a:ext>
            </a:extLst>
          </p:cNvPr>
          <p:cNvSpPr txBox="1">
            <a:spLocks/>
          </p:cNvSpPr>
          <p:nvPr/>
        </p:nvSpPr>
        <p:spPr bwMode="auto">
          <a:xfrm>
            <a:off x="438150" y="5085485"/>
            <a:ext cx="6698825" cy="119626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200" kern="1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2pPr>
            <a:lvl3pPr marL="1143000" indent="-228600" algn="l" rtl="0" eaLnBrk="0" fontAlgn="base" hangingPunct="0">
              <a:spcBef>
                <a:spcPct val="20000"/>
              </a:spcBef>
              <a:spcAft>
                <a:spcPct val="0"/>
              </a:spcAft>
              <a:buFont typeface="Arial" panose="020B0604020202020204" pitchFamily="34" charset="0"/>
              <a:buChar char="•"/>
              <a:defRPr sz="2200" kern="1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3pPr>
            <a:lvl4pPr marL="1600200" indent="-228600" algn="l" rtl="0" eaLnBrk="0" fontAlgn="base" hangingPunct="0">
              <a:spcBef>
                <a:spcPct val="20000"/>
              </a:spcBef>
              <a:spcAft>
                <a:spcPct val="0"/>
              </a:spcAft>
              <a:buFont typeface="Arial" panose="020B0604020202020204" pitchFamily="34" charset="0"/>
              <a:buChar char="–"/>
              <a:defRPr sz="2200" kern="1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4pPr>
            <a:lvl5pPr marL="2057400" indent="-228600" algn="l" rtl="0" eaLnBrk="0" fontAlgn="base" hangingPunct="0">
              <a:spcBef>
                <a:spcPct val="20000"/>
              </a:spcBef>
              <a:spcAft>
                <a:spcPct val="0"/>
              </a:spcAft>
              <a:buFont typeface="Arial" panose="020B0604020202020204" pitchFamily="34" charset="0"/>
              <a:buChar char="»"/>
              <a:defRPr sz="2200" kern="1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IN" sz="1800" b="1" u="sng" dirty="0">
                <a:solidFill>
                  <a:srgbClr val="0D0D0D"/>
                </a:solidFill>
                <a:highlight>
                  <a:srgbClr val="FFFFFF"/>
                </a:highlight>
              </a:rPr>
              <a:t>Postman:</a:t>
            </a:r>
          </a:p>
          <a:p>
            <a:r>
              <a:rPr lang="en-US" sz="1400" dirty="0">
                <a:solidFill>
                  <a:srgbClr val="0D0D0D"/>
                </a:solidFill>
                <a:highlight>
                  <a:srgbClr val="FFFFFF"/>
                </a:highlight>
              </a:rPr>
              <a:t>Postman is a global software company that offers an API platform for developers to design, build, test, and collaborate on APIs. </a:t>
            </a:r>
          </a:p>
          <a:p>
            <a:pPr marL="0" indent="0">
              <a:buNone/>
            </a:pPr>
            <a:endParaRPr lang="en-IN" sz="1400" dirty="0">
              <a:solidFill>
                <a:srgbClr val="0D0D0D"/>
              </a:solidFill>
              <a:highlight>
                <a:srgbClr val="FFFFFF"/>
              </a:highlight>
            </a:endParaRPr>
          </a:p>
        </p:txBody>
      </p:sp>
      <p:pic>
        <p:nvPicPr>
          <p:cNvPr id="13" name="Picture 12">
            <a:extLst>
              <a:ext uri="{FF2B5EF4-FFF2-40B4-BE49-F238E27FC236}">
                <a16:creationId xmlns:a16="http://schemas.microsoft.com/office/drawing/2014/main" id="{1242BEC2-0D5F-4E37-BEF3-D598DE11C1DD}"/>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948264" y="5308992"/>
            <a:ext cx="1346231" cy="1067519"/>
          </a:xfrm>
          <a:prstGeom prst="rect">
            <a:avLst/>
          </a:prstGeom>
          <a:ln>
            <a:noFill/>
          </a:ln>
          <a:effectLst>
            <a:softEdge rad="112500"/>
          </a:effectLst>
        </p:spPr>
      </p:pic>
    </p:spTree>
    <p:extLst>
      <p:ext uri="{BB962C8B-B14F-4D97-AF65-F5344CB8AC3E}">
        <p14:creationId xmlns:p14="http://schemas.microsoft.com/office/powerpoint/2010/main" val="605331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516216" cy="838200"/>
          </a:xfrm>
        </p:spPr>
        <p:txBody>
          <a:bodyPr/>
          <a:lstStyle/>
          <a:p>
            <a:r>
              <a:rPr lang="en-IN" sz="3200" b="1" dirty="0">
                <a:latin typeface="Times New Roman" panose="02020603050405020304" pitchFamily="18" charset="0"/>
                <a:cs typeface="Times New Roman" panose="02020603050405020304" pitchFamily="18" charset="0"/>
              </a:rPr>
              <a:t>KEY FEATURES</a:t>
            </a:r>
            <a:endParaRPr lang="en-US" dirty="0">
              <a:latin typeface="Stencil" panose="040409050D0802020404" pitchFamily="82" charset="0"/>
            </a:endParaRPr>
          </a:p>
        </p:txBody>
      </p:sp>
      <p:sp>
        <p:nvSpPr>
          <p:cNvPr id="5" name="Slide Number Placeholder 4"/>
          <p:cNvSpPr>
            <a:spLocks noGrp="1"/>
          </p:cNvSpPr>
          <p:nvPr>
            <p:ph type="sldNum" sz="quarter" idx="12"/>
          </p:nvPr>
        </p:nvSpPr>
        <p:spPr/>
        <p:txBody>
          <a:bodyPr/>
          <a:lstStyle/>
          <a:p>
            <a:fld id="{8BD8F058-9003-4658-AA47-7D4800AF7EA2}" type="slidenum">
              <a:rPr lang="en-US" smtClean="0"/>
              <a:t>8</a:t>
            </a:fld>
            <a:endParaRPr lang="en-US"/>
          </a:p>
        </p:txBody>
      </p:sp>
      <p:pic>
        <p:nvPicPr>
          <p:cNvPr id="9" name="Picture 8">
            <a:extLst>
              <a:ext uri="{FF2B5EF4-FFF2-40B4-BE49-F238E27FC236}">
                <a16:creationId xmlns:a16="http://schemas.microsoft.com/office/drawing/2014/main" id="{017DA24A-C22D-5EDC-FB28-C19D4DA43F30}"/>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10166" y="1795832"/>
            <a:ext cx="2808312" cy="3266335"/>
          </a:xfrm>
          <a:prstGeom prst="rect">
            <a:avLst/>
          </a:prstGeom>
        </p:spPr>
      </p:pic>
      <p:sp>
        <p:nvSpPr>
          <p:cNvPr id="10" name="Rectangle 5">
            <a:extLst>
              <a:ext uri="{FF2B5EF4-FFF2-40B4-BE49-F238E27FC236}">
                <a16:creationId xmlns:a16="http://schemas.microsoft.com/office/drawing/2014/main" id="{A4D138A6-97ED-8069-B9ED-D65903D44FAC}"/>
              </a:ext>
            </a:extLst>
          </p:cNvPr>
          <p:cNvSpPr>
            <a:spLocks noGrp="1" noChangeArrowheads="1"/>
          </p:cNvSpPr>
          <p:nvPr>
            <p:ph idx="1"/>
          </p:nvPr>
        </p:nvSpPr>
        <p:spPr bwMode="auto">
          <a:xfrm>
            <a:off x="248854" y="1556792"/>
            <a:ext cx="601850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Student and Faculty Portals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Secure, personalized access to information such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as grades, schedules, and resources.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Tools for faculty to manage courses, assignments,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and communication with students.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Centralized Information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platform for colleges to share news,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announcements, and event updates with the community.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Backend Engineering Excellence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Powered by a robust backend system to handle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user data, manage course categories, and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 secure interactions.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Integration of APIs and a well-structured database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smooth operations and scalability.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516216" cy="838200"/>
          </a:xfrm>
        </p:spPr>
        <p:txBody>
          <a:bodyPr/>
          <a:lstStyle/>
          <a:p>
            <a:r>
              <a:rPr lang="en-IN" sz="3200" b="1" dirty="0">
                <a:latin typeface="Times New Roman" panose="02020603050405020304" pitchFamily="18" charset="0"/>
                <a:cs typeface="Times New Roman" panose="02020603050405020304" pitchFamily="18" charset="0"/>
              </a:rPr>
              <a:t>FUTURE SCOPE</a:t>
            </a:r>
            <a:endParaRPr lang="en-US" dirty="0">
              <a:latin typeface="Stencil" panose="040409050D0802020404" pitchFamily="82" charset="0"/>
            </a:endParaRPr>
          </a:p>
        </p:txBody>
      </p:sp>
      <p:sp>
        <p:nvSpPr>
          <p:cNvPr id="5" name="Slide Number Placeholder 4"/>
          <p:cNvSpPr>
            <a:spLocks noGrp="1"/>
          </p:cNvSpPr>
          <p:nvPr>
            <p:ph type="sldNum" sz="quarter" idx="12"/>
          </p:nvPr>
        </p:nvSpPr>
        <p:spPr/>
        <p:txBody>
          <a:bodyPr/>
          <a:lstStyle/>
          <a:p>
            <a:fld id="{8BD8F058-9003-4658-AA47-7D4800AF7EA2}" type="slidenum">
              <a:rPr lang="en-US" smtClean="0"/>
              <a:t>9</a:t>
            </a:fld>
            <a:endParaRPr lang="en-US"/>
          </a:p>
        </p:txBody>
      </p:sp>
      <p:pic>
        <p:nvPicPr>
          <p:cNvPr id="6" name="Picture 5">
            <a:extLst>
              <a:ext uri="{FF2B5EF4-FFF2-40B4-BE49-F238E27FC236}">
                <a16:creationId xmlns:a16="http://schemas.microsoft.com/office/drawing/2014/main" id="{955CDB33-17C1-427D-E524-B50A4ADE381E}"/>
              </a:ext>
            </a:extLst>
          </p:cNvPr>
          <p:cNvPicPr>
            <a:picLocks noChangeAspect="1"/>
          </p:cNvPicPr>
          <p:nvPr/>
        </p:nvPicPr>
        <p:blipFill>
          <a:blip r:embed="rId2" cstate="print">
            <a:alphaModFix amt="20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808355" y="1011623"/>
            <a:ext cx="5527289" cy="5527289"/>
          </a:xfrm>
          <a:prstGeom prst="rect">
            <a:avLst/>
          </a:prstGeom>
        </p:spPr>
      </p:pic>
      <p:sp>
        <p:nvSpPr>
          <p:cNvPr id="4" name="Rectangle 1">
            <a:extLst>
              <a:ext uri="{FF2B5EF4-FFF2-40B4-BE49-F238E27FC236}">
                <a16:creationId xmlns:a16="http://schemas.microsoft.com/office/drawing/2014/main" id="{C379B77D-5CF3-8BFA-3AFA-BF1E2DA4B3C7}"/>
              </a:ext>
            </a:extLst>
          </p:cNvPr>
          <p:cNvSpPr>
            <a:spLocks noGrp="1" noChangeArrowheads="1"/>
          </p:cNvSpPr>
          <p:nvPr>
            <p:ph idx="1"/>
          </p:nvPr>
        </p:nvSpPr>
        <p:spPr bwMode="auto">
          <a:xfrm>
            <a:off x="323850" y="1217256"/>
            <a:ext cx="842461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Advanced Personalization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 AI-driven recommendation systems to suggest courses, resources, and career paths based on user interests and academic performance.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Integration with Learning Management Systems (LMS)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Seamlessly connect with popular LMS platforms to facilitate online learning, assignment submissions, and grading.</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Mobile Application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a companion mobile application to provide on-the-go access to the platform’s features, enhancing accessibility and user engagement.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Analytics and Reporting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Integrate advanced analytics tools to provide insights into student performance, course popularity, and faculty engagement.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Generate automated reports for administrative decision-making.</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Communication Tools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 chat functionalities, discussion forums, and video conferencing tools to enhance collaboration between students and faculty.</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6526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953</Words>
  <Application>Microsoft Office PowerPoint</Application>
  <PresentationFormat>On-screen Show (4:3)</PresentationFormat>
  <Paragraphs>129</Paragraphs>
  <Slides>18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Söhne</vt:lpstr>
      <vt:lpstr>Stencil</vt:lpstr>
      <vt:lpstr>Times New Roman</vt:lpstr>
      <vt:lpstr>Office Theme</vt:lpstr>
      <vt:lpstr>PowerPoint Presentation</vt:lpstr>
      <vt:lpstr>A college WEBSITE</vt:lpstr>
      <vt:lpstr>PowerPoint Presentation</vt:lpstr>
      <vt:lpstr>ABSTRACT </vt:lpstr>
      <vt:lpstr>PROBLEM STATEMENT</vt:lpstr>
      <vt:lpstr>TECHNICAL DETAILS</vt:lpstr>
      <vt:lpstr>TECHNICAL DETAILS</vt:lpstr>
      <vt:lpstr>KEY FEATURES</vt:lpstr>
      <vt:lpstr>FUTURE SCOPE</vt:lpstr>
      <vt:lpstr>CONCLUSION</vt:lpstr>
      <vt:lpstr>SNAPSHOTS</vt:lpstr>
      <vt:lpstr>SNAPSHOTS</vt:lpstr>
      <vt:lpstr>SNAPSHOTS</vt:lpstr>
      <vt:lpstr>SNAPSHOTS</vt:lpstr>
      <vt:lpstr>SNAPSHOTS</vt:lpstr>
      <vt:lpstr>SNAPSHOTS</vt:lpstr>
      <vt:lpstr>PowerPoint Presentation</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Vandana Mohindru Sood</dc:creator>
  <cp:lastModifiedBy>pranzal yadav</cp:lastModifiedBy>
  <cp:revision>1783</cp:revision>
  <dcterms:created xsi:type="dcterms:W3CDTF">2010-04-09T07:36:00Z</dcterms:created>
  <dcterms:modified xsi:type="dcterms:W3CDTF">2024-12-12T13:30:53Z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FA3AF12112D34AFCAFF5D0ED5CD1EEC4_12</vt:lpwstr>
  </property>
  <property fmtid="{D5CDD505-2E9C-101B-9397-08002B2CF9AE}" pid="3" name="KSOProductBuildVer">
    <vt:lpwstr>1033-12.2.0.13472</vt:lpwstr>
  </property>
</Properties>
</file>