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299" r:id="rId6"/>
    <p:sldId id="300" r:id="rId7"/>
    <p:sldId id="301" r:id="rId8"/>
    <p:sldId id="302" r:id="rId9"/>
    <p:sldId id="303" r:id="rId10"/>
    <p:sldId id="304" r:id="rId11"/>
    <p:sldId id="305" r:id="rId12"/>
    <p:sldId id="306" r:id="rId13"/>
    <p:sldId id="307" r:id="rId14"/>
    <p:sldId id="308" r:id="rId15"/>
    <p:sldId id="309" r:id="rId16"/>
    <p:sldId id="310" r:id="rId17"/>
    <p:sldId id="311" r:id="rId18"/>
    <p:sldId id="312" r:id="rId19"/>
    <p:sldId id="313" r:id="rId20"/>
    <p:sldId id="31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2/3/2025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2/3/2025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2/3/2025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2/3/2025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2/3/2025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2/3/2025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2/3/2025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2/3/2025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2/3/2025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2/3/2025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pPr algn="l"/>
            <a:r>
              <a:rPr lang="en-IN" sz="4800" b="1" i="0" dirty="0">
                <a:solidFill>
                  <a:schemeClr val="tx1"/>
                </a:solidFill>
                <a:effectLst/>
                <a:latin typeface="Manrope"/>
              </a:rPr>
              <a:t>Bank Loan Case Study</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BY. Prajwal pachare</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C2F0FA-DE47-1CEB-4B7D-78FBD04E154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9E33530-F0BD-D810-BDF7-EBD53D6C237B}"/>
              </a:ext>
            </a:extLst>
          </p:cNvPr>
          <p:cNvPicPr>
            <a:picLocks noChangeAspect="1"/>
          </p:cNvPicPr>
          <p:nvPr/>
        </p:nvPicPr>
        <p:blipFill>
          <a:blip r:embed="rId2"/>
          <a:stretch>
            <a:fillRect/>
          </a:stretch>
        </p:blipFill>
        <p:spPr>
          <a:xfrm>
            <a:off x="781094" y="267305"/>
            <a:ext cx="10374173" cy="4553585"/>
          </a:xfrm>
          <a:prstGeom prst="rect">
            <a:avLst/>
          </a:prstGeom>
        </p:spPr>
      </p:pic>
      <p:sp>
        <p:nvSpPr>
          <p:cNvPr id="4" name="TextBox 3">
            <a:extLst>
              <a:ext uri="{FF2B5EF4-FFF2-40B4-BE49-F238E27FC236}">
                <a16:creationId xmlns:a16="http://schemas.microsoft.com/office/drawing/2014/main" id="{492E5655-38B4-0C7D-2507-8D903BE58D7A}"/>
              </a:ext>
            </a:extLst>
          </p:cNvPr>
          <p:cNvSpPr txBox="1"/>
          <p:nvPr/>
        </p:nvSpPr>
        <p:spPr>
          <a:xfrm>
            <a:off x="1297858" y="4820890"/>
            <a:ext cx="9370142" cy="1200329"/>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Here, we put year on y-axis and target on x-axis so we can see most of the point lies between 1 to 50 years that is right a human can work in this range but here I can see some client work </a:t>
            </a:r>
            <a:r>
              <a:rPr lang="en-IN" dirty="0" err="1">
                <a:latin typeface="Times New Roman" panose="02020603050405020304" pitchFamily="18" charset="0"/>
                <a:cs typeface="Times New Roman" panose="02020603050405020304" pitchFamily="18" charset="0"/>
              </a:rPr>
              <a:t>approx</a:t>
            </a:r>
            <a:r>
              <a:rPr lang="en-IN" dirty="0">
                <a:latin typeface="Times New Roman" panose="02020603050405020304" pitchFamily="18" charset="0"/>
                <a:cs typeface="Times New Roman" panose="02020603050405020304" pitchFamily="18" charset="0"/>
              </a:rPr>
              <a:t> 1000 years that is not possible at all it is definitely an outlier in this case, it might be an technical glitch or human mistake.</a:t>
            </a:r>
          </a:p>
        </p:txBody>
      </p:sp>
    </p:spTree>
    <p:extLst>
      <p:ext uri="{BB962C8B-B14F-4D97-AF65-F5344CB8AC3E}">
        <p14:creationId xmlns:p14="http://schemas.microsoft.com/office/powerpoint/2010/main" val="1029017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E00813-92C6-9907-4CAE-BF25320D175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9604D58-0870-780E-B008-25D3CE0F1DB6}"/>
              </a:ext>
            </a:extLst>
          </p:cNvPr>
          <p:cNvSpPr txBox="1"/>
          <p:nvPr/>
        </p:nvSpPr>
        <p:spPr>
          <a:xfrm>
            <a:off x="1189704" y="97925"/>
            <a:ext cx="9615948" cy="923330"/>
          </a:xfrm>
          <a:prstGeom prst="rect">
            <a:avLst/>
          </a:prstGeom>
          <a:noFill/>
        </p:spPr>
        <p:txBody>
          <a:bodyPr wrap="square">
            <a:spAutoFit/>
          </a:bodyPr>
          <a:lstStyle/>
          <a:p>
            <a:r>
              <a:rPr lang="en-US" b="1" i="0" dirty="0">
                <a:effectLst/>
                <a:latin typeface="Manrope"/>
              </a:rPr>
              <a:t>3. Analyze Data Imbalance:</a:t>
            </a:r>
            <a:r>
              <a:rPr lang="en-US" b="0" i="0" dirty="0">
                <a:effectLst/>
                <a:latin typeface="Manrope"/>
              </a:rPr>
              <a:t> Data imbalance can affect the accuracy of the analysis, especially for binary classification problems. Understanding the data distribution is crucial for building reliable models.</a:t>
            </a:r>
            <a:endParaRPr lang="en-IN" dirty="0"/>
          </a:p>
        </p:txBody>
      </p:sp>
      <p:pic>
        <p:nvPicPr>
          <p:cNvPr id="7" name="Picture 6">
            <a:extLst>
              <a:ext uri="{FF2B5EF4-FFF2-40B4-BE49-F238E27FC236}">
                <a16:creationId xmlns:a16="http://schemas.microsoft.com/office/drawing/2014/main" id="{2C67ACB6-2109-66C3-5BE7-C295FEE4D98F}"/>
              </a:ext>
            </a:extLst>
          </p:cNvPr>
          <p:cNvPicPr>
            <a:picLocks noChangeAspect="1"/>
          </p:cNvPicPr>
          <p:nvPr/>
        </p:nvPicPr>
        <p:blipFill>
          <a:blip r:embed="rId2"/>
          <a:stretch>
            <a:fillRect/>
          </a:stretch>
        </p:blipFill>
        <p:spPr>
          <a:xfrm>
            <a:off x="1818968" y="1021256"/>
            <a:ext cx="8357420" cy="4042358"/>
          </a:xfrm>
          <a:prstGeom prst="rect">
            <a:avLst/>
          </a:prstGeom>
        </p:spPr>
      </p:pic>
      <p:sp>
        <p:nvSpPr>
          <p:cNvPr id="8" name="TextBox 7">
            <a:extLst>
              <a:ext uri="{FF2B5EF4-FFF2-40B4-BE49-F238E27FC236}">
                <a16:creationId xmlns:a16="http://schemas.microsoft.com/office/drawing/2014/main" id="{486EFF8A-CA46-4BBE-2404-23669B96C031}"/>
              </a:ext>
            </a:extLst>
          </p:cNvPr>
          <p:cNvSpPr txBox="1"/>
          <p:nvPr/>
        </p:nvSpPr>
        <p:spPr>
          <a:xfrm>
            <a:off x="1032387" y="5250426"/>
            <a:ext cx="10540181" cy="1077218"/>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Out of a total of 49,999 clients, 92% (45,973 clients) contribute to the bank without payment difficulties, while only 8% (4,026 clients) face payment difficulties. This indicates a significant data imbalance between the two categories of clients. The calculated ratio is approximately 11.32, highlighting that clients without payment difficulties outnumber those with payment difficulties by about 10 times.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0772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22EF6-8B47-A729-4ACC-85CDBCB6F18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BF782A5-E4C2-F8C2-0C40-EC5205A9B599}"/>
              </a:ext>
            </a:extLst>
          </p:cNvPr>
          <p:cNvSpPr txBox="1"/>
          <p:nvPr/>
        </p:nvSpPr>
        <p:spPr>
          <a:xfrm>
            <a:off x="1111045" y="186416"/>
            <a:ext cx="9969910" cy="646331"/>
          </a:xfrm>
          <a:prstGeom prst="rect">
            <a:avLst/>
          </a:prstGeom>
          <a:noFill/>
        </p:spPr>
        <p:txBody>
          <a:bodyPr wrap="square">
            <a:spAutoFit/>
          </a:bodyPr>
          <a:lstStyle/>
          <a:p>
            <a:r>
              <a:rPr lang="en-US" b="1" dirty="0">
                <a:latin typeface="Manrope"/>
              </a:rPr>
              <a:t>4. </a:t>
            </a:r>
            <a:r>
              <a:rPr lang="en-US" b="1" i="0" dirty="0">
                <a:effectLst/>
                <a:latin typeface="Manrope"/>
              </a:rPr>
              <a:t>Perform Univariate, Segmented , and Bivariate Analysis: </a:t>
            </a:r>
            <a:r>
              <a:rPr lang="en-US" b="0" i="0" dirty="0">
                <a:effectLst/>
                <a:latin typeface="Manrope"/>
              </a:rPr>
              <a:t>To gain insights into the driving factors of loan default, it is important to conduct various analyses on consumer and loan attributes.</a:t>
            </a:r>
            <a:endParaRPr lang="en-IN" dirty="0"/>
          </a:p>
        </p:txBody>
      </p:sp>
      <p:pic>
        <p:nvPicPr>
          <p:cNvPr id="5" name="Picture 4">
            <a:extLst>
              <a:ext uri="{FF2B5EF4-FFF2-40B4-BE49-F238E27FC236}">
                <a16:creationId xmlns:a16="http://schemas.microsoft.com/office/drawing/2014/main" id="{7579B3CB-887D-DA72-1FE5-953AC74D323E}"/>
              </a:ext>
            </a:extLst>
          </p:cNvPr>
          <p:cNvPicPr>
            <a:picLocks noChangeAspect="1"/>
          </p:cNvPicPr>
          <p:nvPr/>
        </p:nvPicPr>
        <p:blipFill>
          <a:blip r:embed="rId2"/>
          <a:stretch>
            <a:fillRect/>
          </a:stretch>
        </p:blipFill>
        <p:spPr>
          <a:xfrm>
            <a:off x="757083" y="919026"/>
            <a:ext cx="10677833" cy="3702423"/>
          </a:xfrm>
          <a:prstGeom prst="rect">
            <a:avLst/>
          </a:prstGeom>
        </p:spPr>
      </p:pic>
      <p:sp>
        <p:nvSpPr>
          <p:cNvPr id="6" name="TextBox 5">
            <a:extLst>
              <a:ext uri="{FF2B5EF4-FFF2-40B4-BE49-F238E27FC236}">
                <a16:creationId xmlns:a16="http://schemas.microsoft.com/office/drawing/2014/main" id="{919BE108-2B48-3C8C-C978-3DD334262052}"/>
              </a:ext>
            </a:extLst>
          </p:cNvPr>
          <p:cNvSpPr txBox="1"/>
          <p:nvPr/>
        </p:nvSpPr>
        <p:spPr>
          <a:xfrm>
            <a:off x="1465006" y="4756890"/>
            <a:ext cx="9969910" cy="830997"/>
          </a:xfrm>
          <a:prstGeom prst="rect">
            <a:avLst/>
          </a:prstGeom>
          <a:noFill/>
        </p:spPr>
        <p:txBody>
          <a:bodyPr wrap="square" rtlCol="0">
            <a:spAutoFit/>
          </a:bodyPr>
          <a:lstStyle/>
          <a:p>
            <a:r>
              <a:rPr lang="en-US" sz="1600" dirty="0"/>
              <a:t>In the segmented analysis, we divide the data into two groups: target 0 and target 1. The chart indicates that the majority of clients/applicants with an income between 20,000 to 4 lakh belong to target 0. For target 1, there are 5,000 applicants in this income range</a:t>
            </a:r>
            <a:endParaRPr lang="en-IN" sz="1600" dirty="0"/>
          </a:p>
        </p:txBody>
      </p:sp>
    </p:spTree>
    <p:extLst>
      <p:ext uri="{BB962C8B-B14F-4D97-AF65-F5344CB8AC3E}">
        <p14:creationId xmlns:p14="http://schemas.microsoft.com/office/powerpoint/2010/main" val="436665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0EDF76-DDE5-5CA5-2626-FEBAD089CA4E}"/>
            </a:ext>
          </a:extLst>
        </p:cNvPr>
        <p:cNvGrpSpPr/>
        <p:nvPr/>
      </p:nvGrpSpPr>
      <p:grpSpPr>
        <a:xfrm>
          <a:off x="0" y="0"/>
          <a:ext cx="0" cy="0"/>
          <a:chOff x="0" y="0"/>
          <a:chExt cx="0" cy="0"/>
        </a:xfrm>
      </p:grpSpPr>
      <p:grpSp>
        <p:nvGrpSpPr>
          <p:cNvPr id="5" name="Group 4">
            <a:extLst>
              <a:ext uri="{FF2B5EF4-FFF2-40B4-BE49-F238E27FC236}">
                <a16:creationId xmlns:a16="http://schemas.microsoft.com/office/drawing/2014/main" id="{0C6EB7B8-2548-6C44-F533-2726423FED0D}"/>
              </a:ext>
            </a:extLst>
          </p:cNvPr>
          <p:cNvGrpSpPr/>
          <p:nvPr/>
        </p:nvGrpSpPr>
        <p:grpSpPr>
          <a:xfrm>
            <a:off x="65831" y="398530"/>
            <a:ext cx="12060333" cy="4153480"/>
            <a:chOff x="65833" y="447692"/>
            <a:chExt cx="12060333" cy="4153480"/>
          </a:xfrm>
        </p:grpSpPr>
        <p:pic>
          <p:nvPicPr>
            <p:cNvPr id="3" name="Picture 2">
              <a:extLst>
                <a:ext uri="{FF2B5EF4-FFF2-40B4-BE49-F238E27FC236}">
                  <a16:creationId xmlns:a16="http://schemas.microsoft.com/office/drawing/2014/main" id="{7C67C712-187C-6F48-9526-86A3C651EF30}"/>
                </a:ext>
              </a:extLst>
            </p:cNvPr>
            <p:cNvPicPr>
              <a:picLocks noChangeAspect="1"/>
            </p:cNvPicPr>
            <p:nvPr/>
          </p:nvPicPr>
          <p:blipFill>
            <a:blip r:embed="rId2"/>
            <a:stretch>
              <a:fillRect/>
            </a:stretch>
          </p:blipFill>
          <p:spPr>
            <a:xfrm>
              <a:off x="65833" y="447692"/>
              <a:ext cx="12060333" cy="4153480"/>
            </a:xfrm>
            <a:prstGeom prst="rect">
              <a:avLst/>
            </a:prstGeom>
          </p:spPr>
        </p:pic>
        <p:sp>
          <p:nvSpPr>
            <p:cNvPr id="4" name="Rectangle 3">
              <a:extLst>
                <a:ext uri="{FF2B5EF4-FFF2-40B4-BE49-F238E27FC236}">
                  <a16:creationId xmlns:a16="http://schemas.microsoft.com/office/drawing/2014/main" id="{4662BA21-63F0-40DA-EAE7-9021A5EAC720}"/>
                </a:ext>
              </a:extLst>
            </p:cNvPr>
            <p:cNvSpPr/>
            <p:nvPr/>
          </p:nvSpPr>
          <p:spPr>
            <a:xfrm>
              <a:off x="255639" y="1160206"/>
              <a:ext cx="1081548" cy="226142"/>
            </a:xfrm>
            <a:prstGeom prst="rect">
              <a:avLst/>
            </a:prstGeom>
          </p:spPr>
          <p:style>
            <a:lnRef idx="2">
              <a:schemeClr val="accent1">
                <a:shade val="15000"/>
              </a:schemeClr>
            </a:lnRef>
            <a:fillRef idx="1001">
              <a:schemeClr val="lt2"/>
            </a:fillRef>
            <a:effectRef idx="0">
              <a:schemeClr val="accent1"/>
            </a:effectRef>
            <a:fontRef idx="minor">
              <a:schemeClr val="lt1"/>
            </a:fontRef>
          </p:style>
          <p:txBody>
            <a:bodyPr rtlCol="0" anchor="ctr"/>
            <a:lstStyle/>
            <a:p>
              <a:pPr algn="ctr"/>
              <a:r>
                <a:rPr lang="en-IN" sz="1400" b="1" dirty="0">
                  <a:solidFill>
                    <a:schemeClr val="tx1"/>
                  </a:solidFill>
                </a:rPr>
                <a:t>Credit bins</a:t>
              </a:r>
            </a:p>
          </p:txBody>
        </p:sp>
      </p:grpSp>
      <p:sp>
        <p:nvSpPr>
          <p:cNvPr id="6" name="TextBox 5">
            <a:extLst>
              <a:ext uri="{FF2B5EF4-FFF2-40B4-BE49-F238E27FC236}">
                <a16:creationId xmlns:a16="http://schemas.microsoft.com/office/drawing/2014/main" id="{EBDF4B93-4C19-C0E2-97D9-1A8852373330}"/>
              </a:ext>
            </a:extLst>
          </p:cNvPr>
          <p:cNvSpPr txBox="1"/>
          <p:nvPr/>
        </p:nvSpPr>
        <p:spPr>
          <a:xfrm>
            <a:off x="1543663" y="4833140"/>
            <a:ext cx="9104671" cy="107721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Univariate analysis is a statistical method used to examine a single variable in a dataset. In this analysis, we chose credit bins and applicant data. On the y-axis, we plotted the credit bins, while on the x-axis, we plotted the number of applicants. The analysis revealed that most applicants had credit amounts between 20,000 and 4,00,000.</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365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99C76D-6793-5FEC-C1D3-44C2DA566F8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1E1210B-233F-D89A-948A-39798216E87D}"/>
              </a:ext>
            </a:extLst>
          </p:cNvPr>
          <p:cNvPicPr>
            <a:picLocks noChangeAspect="1"/>
          </p:cNvPicPr>
          <p:nvPr/>
        </p:nvPicPr>
        <p:blipFill>
          <a:blip r:embed="rId2"/>
          <a:stretch>
            <a:fillRect/>
          </a:stretch>
        </p:blipFill>
        <p:spPr>
          <a:xfrm>
            <a:off x="299884" y="500671"/>
            <a:ext cx="11592232" cy="3516580"/>
          </a:xfrm>
          <a:prstGeom prst="rect">
            <a:avLst/>
          </a:prstGeom>
        </p:spPr>
      </p:pic>
      <p:sp>
        <p:nvSpPr>
          <p:cNvPr id="4" name="TextBox 3">
            <a:extLst>
              <a:ext uri="{FF2B5EF4-FFF2-40B4-BE49-F238E27FC236}">
                <a16:creationId xmlns:a16="http://schemas.microsoft.com/office/drawing/2014/main" id="{DBDDCAA2-4B63-4F21-F354-9EE64BFC9EFD}"/>
              </a:ext>
            </a:extLst>
          </p:cNvPr>
          <p:cNvSpPr txBox="1"/>
          <p:nvPr/>
        </p:nvSpPr>
        <p:spPr>
          <a:xfrm>
            <a:off x="1307692" y="4689987"/>
            <a:ext cx="9625780" cy="1077218"/>
          </a:xfrm>
          <a:prstGeom prst="rect">
            <a:avLst/>
          </a:prstGeom>
          <a:noFill/>
        </p:spPr>
        <p:txBody>
          <a:bodyPr wrap="square" rtlCol="0">
            <a:spAutoFit/>
          </a:bodyPr>
          <a:lstStyle/>
          <a:p>
            <a:r>
              <a:rPr lang="en-US" sz="1600" dirty="0"/>
              <a:t>Bivariate analysis refers to the examination of two variables to determine the relationship between them. In this case, we analyze income bins and the average credit. The results show that the highest average credit is observed in the income bin of more than 5 lakh</a:t>
            </a:r>
            <a:r>
              <a:rPr lang="en-US" sz="1600" dirty="0">
                <a:latin typeface="Google Sans"/>
              </a:rPr>
              <a:t>. That mean those having income more than 5 lakh having more credit.</a:t>
            </a:r>
            <a:endParaRPr lang="en-IN" sz="1600" dirty="0"/>
          </a:p>
        </p:txBody>
      </p:sp>
    </p:spTree>
    <p:extLst>
      <p:ext uri="{BB962C8B-B14F-4D97-AF65-F5344CB8AC3E}">
        <p14:creationId xmlns:p14="http://schemas.microsoft.com/office/powerpoint/2010/main" val="1433521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2E1C51-D201-8EB9-8ED9-BA01E36CE43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CE8E016-99D7-B085-E268-9042D9FD0C51}"/>
              </a:ext>
            </a:extLst>
          </p:cNvPr>
          <p:cNvSpPr txBox="1"/>
          <p:nvPr/>
        </p:nvSpPr>
        <p:spPr>
          <a:xfrm>
            <a:off x="1007806" y="127819"/>
            <a:ext cx="10176388" cy="646331"/>
          </a:xfrm>
          <a:prstGeom prst="rect">
            <a:avLst/>
          </a:prstGeom>
          <a:noFill/>
        </p:spPr>
        <p:txBody>
          <a:bodyPr wrap="square">
            <a:spAutoFit/>
          </a:bodyPr>
          <a:lstStyle/>
          <a:p>
            <a:r>
              <a:rPr lang="en-US" b="1" i="0" dirty="0">
                <a:effectLst/>
                <a:latin typeface="Manrope"/>
              </a:rPr>
              <a:t>5. Identify Top Correlations for Different Scenarios: </a:t>
            </a:r>
            <a:r>
              <a:rPr lang="en-US" b="0" i="0" dirty="0">
                <a:effectLst/>
                <a:latin typeface="Manrope"/>
              </a:rPr>
              <a:t>Understanding the correlation between variables and the target variable can provide insights into strong indicators of loan default.</a:t>
            </a:r>
            <a:endParaRPr lang="en-IN" dirty="0"/>
          </a:p>
        </p:txBody>
      </p:sp>
      <p:pic>
        <p:nvPicPr>
          <p:cNvPr id="5" name="Picture 4">
            <a:extLst>
              <a:ext uri="{FF2B5EF4-FFF2-40B4-BE49-F238E27FC236}">
                <a16:creationId xmlns:a16="http://schemas.microsoft.com/office/drawing/2014/main" id="{C65FE19C-8684-15B2-055A-74369D549C9F}"/>
              </a:ext>
            </a:extLst>
          </p:cNvPr>
          <p:cNvPicPr>
            <a:picLocks noChangeAspect="1"/>
          </p:cNvPicPr>
          <p:nvPr/>
        </p:nvPicPr>
        <p:blipFill>
          <a:blip r:embed="rId2"/>
          <a:stretch>
            <a:fillRect/>
          </a:stretch>
        </p:blipFill>
        <p:spPr>
          <a:xfrm>
            <a:off x="442451" y="1297997"/>
            <a:ext cx="11307097" cy="2762726"/>
          </a:xfrm>
          <a:prstGeom prst="rect">
            <a:avLst/>
          </a:prstGeom>
        </p:spPr>
      </p:pic>
      <p:sp>
        <p:nvSpPr>
          <p:cNvPr id="7" name="TextBox 6">
            <a:extLst>
              <a:ext uri="{FF2B5EF4-FFF2-40B4-BE49-F238E27FC236}">
                <a16:creationId xmlns:a16="http://schemas.microsoft.com/office/drawing/2014/main" id="{D60C8329-9D4C-D558-4560-74100F242865}"/>
              </a:ext>
            </a:extLst>
          </p:cNvPr>
          <p:cNvSpPr txBox="1"/>
          <p:nvPr/>
        </p:nvSpPr>
        <p:spPr>
          <a:xfrm>
            <a:off x="717754" y="4439855"/>
            <a:ext cx="10756490" cy="923330"/>
          </a:xfrm>
          <a:prstGeom prst="rect">
            <a:avLst/>
          </a:prstGeom>
          <a:noFill/>
        </p:spPr>
        <p:txBody>
          <a:bodyPr wrap="square">
            <a:spAutoFit/>
          </a:bodyPr>
          <a:lstStyle/>
          <a:p>
            <a:pPr algn="just"/>
            <a:r>
              <a:rPr lang="en-US" b="0" i="0" dirty="0">
                <a:effectLst/>
                <a:latin typeface="Times New Roman" panose="02020603050405020304" pitchFamily="18" charset="0"/>
                <a:cs typeface="Times New Roman" panose="02020603050405020304" pitchFamily="18" charset="0"/>
              </a:rPr>
              <a:t>Correlation is a statistical measure that expresses the extent to which two variables are linearly related in this I observed column </a:t>
            </a:r>
            <a:r>
              <a:rPr lang="en-US" b="0" i="0" dirty="0" err="1">
                <a:effectLst/>
                <a:latin typeface="Times New Roman" panose="02020603050405020304" pitchFamily="18" charset="0"/>
                <a:cs typeface="Times New Roman" panose="02020603050405020304" pitchFamily="18" charset="0"/>
              </a:rPr>
              <a:t>Year_birth</a:t>
            </a:r>
            <a:r>
              <a:rPr lang="en-US" b="0" i="0" dirty="0">
                <a:effectLst/>
                <a:latin typeface="Times New Roman" panose="02020603050405020304" pitchFamily="18" charset="0"/>
                <a:cs typeface="Times New Roman" panose="02020603050405020304" pitchFamily="18" charset="0"/>
              </a:rPr>
              <a:t> and </a:t>
            </a:r>
            <a:r>
              <a:rPr lang="en-US" b="0" i="0" dirty="0" err="1">
                <a:effectLst/>
                <a:latin typeface="Times New Roman" panose="02020603050405020304" pitchFamily="18" charset="0"/>
                <a:cs typeface="Times New Roman" panose="02020603050405020304" pitchFamily="18" charset="0"/>
              </a:rPr>
              <a:t>year_employed</a:t>
            </a:r>
            <a:r>
              <a:rPr lang="en-US" b="0" i="0" dirty="0">
                <a:effectLst/>
                <a:latin typeface="Times New Roman" panose="02020603050405020304" pitchFamily="18" charset="0"/>
                <a:cs typeface="Times New Roman" panose="02020603050405020304" pitchFamily="18" charset="0"/>
              </a:rPr>
              <a:t> h</a:t>
            </a:r>
            <a:r>
              <a:rPr lang="en-US" dirty="0">
                <a:latin typeface="Times New Roman" panose="02020603050405020304" pitchFamily="18" charset="0"/>
                <a:cs typeface="Times New Roman" panose="02020603050405020304" pitchFamily="18" charset="0"/>
              </a:rPr>
              <a:t>aving highest correlation that is 0.6217 than other if we skip self related correlation.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9638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30E615-7B04-CC75-1038-C3B9C089592C}"/>
              </a:ext>
            </a:extLst>
          </p:cNvPr>
          <p:cNvPicPr>
            <a:picLocks noChangeAspect="1"/>
          </p:cNvPicPr>
          <p:nvPr/>
        </p:nvPicPr>
        <p:blipFill>
          <a:blip r:embed="rId2"/>
          <a:stretch>
            <a:fillRect/>
          </a:stretch>
        </p:blipFill>
        <p:spPr>
          <a:xfrm>
            <a:off x="108155" y="891548"/>
            <a:ext cx="12192000" cy="3179007"/>
          </a:xfrm>
          <a:prstGeom prst="rect">
            <a:avLst/>
          </a:prstGeom>
        </p:spPr>
      </p:pic>
      <p:sp>
        <p:nvSpPr>
          <p:cNvPr id="4" name="TextBox 3">
            <a:extLst>
              <a:ext uri="{FF2B5EF4-FFF2-40B4-BE49-F238E27FC236}">
                <a16:creationId xmlns:a16="http://schemas.microsoft.com/office/drawing/2014/main" id="{81FA0313-E61A-08D6-38F9-27FFA287564F}"/>
              </a:ext>
            </a:extLst>
          </p:cNvPr>
          <p:cNvSpPr txBox="1"/>
          <p:nvPr/>
        </p:nvSpPr>
        <p:spPr>
          <a:xfrm>
            <a:off x="196645" y="4168876"/>
            <a:ext cx="11139947" cy="923330"/>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Correlation for Target 1 (Applicants with Payment Difficulties):</a:t>
            </a:r>
          </a:p>
          <a:p>
            <a:pPr algn="ctr"/>
            <a:r>
              <a:rPr lang="en-US" dirty="0">
                <a:latin typeface="Times New Roman" panose="02020603050405020304" pitchFamily="18" charset="0"/>
                <a:cs typeface="Times New Roman" panose="02020603050405020304" pitchFamily="18" charset="0"/>
              </a:rPr>
              <a:t>The variables </a:t>
            </a:r>
            <a:r>
              <a:rPr lang="en-US" dirty="0" err="1">
                <a:latin typeface="Times New Roman" panose="02020603050405020304" pitchFamily="18" charset="0"/>
                <a:cs typeface="Times New Roman" panose="02020603050405020304" pitchFamily="18" charset="0"/>
              </a:rPr>
              <a:t>year_birth</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year_employed</a:t>
            </a:r>
            <a:r>
              <a:rPr lang="en-US" dirty="0">
                <a:latin typeface="Times New Roman" panose="02020603050405020304" pitchFamily="18" charset="0"/>
                <a:cs typeface="Times New Roman" panose="02020603050405020304" pitchFamily="18" charset="0"/>
              </a:rPr>
              <a:t> have a significant correlation of 0.6218. Additionally, each column has a perfect correlation (1.0) with itself, as expected.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9784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0ABAC0-B302-33B9-72A4-D1FC510E8890}"/>
              </a:ext>
            </a:extLst>
          </p:cNvPr>
          <p:cNvSpPr txBox="1"/>
          <p:nvPr/>
        </p:nvSpPr>
        <p:spPr>
          <a:xfrm>
            <a:off x="1553497" y="200506"/>
            <a:ext cx="8239432" cy="523220"/>
          </a:xfrm>
          <a:prstGeom prst="rect">
            <a:avLst/>
          </a:prstGeom>
          <a:noFill/>
        </p:spPr>
        <p:txBody>
          <a:bodyPr wrap="square" rtlCol="0">
            <a:spAutoFit/>
          </a:bodyPr>
          <a:lstStyle/>
          <a:p>
            <a:pPr algn="ctr"/>
            <a:r>
              <a:rPr lang="en-IN" sz="2800" b="1" dirty="0">
                <a:highlight>
                  <a:srgbClr val="00FFFF"/>
                </a:highlight>
                <a:latin typeface="Times New Roman" panose="02020603050405020304" pitchFamily="18" charset="0"/>
                <a:cs typeface="Times New Roman" panose="02020603050405020304" pitchFamily="18" charset="0"/>
              </a:rPr>
              <a:t>Result</a:t>
            </a:r>
          </a:p>
        </p:txBody>
      </p:sp>
      <p:grpSp>
        <p:nvGrpSpPr>
          <p:cNvPr id="7" name="Group 6">
            <a:extLst>
              <a:ext uri="{FF2B5EF4-FFF2-40B4-BE49-F238E27FC236}">
                <a16:creationId xmlns:a16="http://schemas.microsoft.com/office/drawing/2014/main" id="{37266603-11B7-8310-A28D-AECD52D594CE}"/>
              </a:ext>
            </a:extLst>
          </p:cNvPr>
          <p:cNvGrpSpPr/>
          <p:nvPr/>
        </p:nvGrpSpPr>
        <p:grpSpPr>
          <a:xfrm>
            <a:off x="2418735" y="1150374"/>
            <a:ext cx="7079226" cy="3765755"/>
            <a:chOff x="2713703" y="1101213"/>
            <a:chExt cx="7079226" cy="3765755"/>
          </a:xfrm>
        </p:grpSpPr>
        <p:sp>
          <p:nvSpPr>
            <p:cNvPr id="4" name="Rectangle 3">
              <a:extLst>
                <a:ext uri="{FF2B5EF4-FFF2-40B4-BE49-F238E27FC236}">
                  <a16:creationId xmlns:a16="http://schemas.microsoft.com/office/drawing/2014/main" id="{B7CD8DFF-A12D-F767-03F5-F05B7B80BBAB}"/>
                </a:ext>
              </a:extLst>
            </p:cNvPr>
            <p:cNvSpPr/>
            <p:nvPr/>
          </p:nvSpPr>
          <p:spPr>
            <a:xfrm>
              <a:off x="2713703" y="1101213"/>
              <a:ext cx="7079226" cy="376575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5E1F741-53D1-6C40-D4AF-09D26861E07E}"/>
                </a:ext>
              </a:extLst>
            </p:cNvPr>
            <p:cNvSpPr/>
            <p:nvPr/>
          </p:nvSpPr>
          <p:spPr>
            <a:xfrm>
              <a:off x="3111909" y="1366684"/>
              <a:ext cx="6282813" cy="32643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In this project, I gained significant knowledge in the field of finance, particularly in understanding how financial analysis works. I learned about the processes involved, including how data bins are organized in charts and how to apply filters effectively. Additionally, I explored three main analytical concepts: Univariate Analysis, Segmented Analysis, and Bivariate Analysis.</a:t>
              </a:r>
              <a:endParaRPr lang="en-IN" dirty="0">
                <a:latin typeface="Times New Roman" panose="02020603050405020304" pitchFamily="18" charset="0"/>
                <a:cs typeface="Times New Roman" panose="02020603050405020304" pitchFamily="18" charset="0"/>
              </a:endParaRPr>
            </a:p>
            <a:p>
              <a:pPr algn="ctr"/>
              <a:endParaRPr lang="en-IN" dirty="0"/>
            </a:p>
          </p:txBody>
        </p:sp>
      </p:grpSp>
    </p:spTree>
    <p:extLst>
      <p:ext uri="{BB962C8B-B14F-4D97-AF65-F5344CB8AC3E}">
        <p14:creationId xmlns:p14="http://schemas.microsoft.com/office/powerpoint/2010/main" val="3647672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651FED-465D-037D-34E6-F8CAB9254A71}"/>
              </a:ext>
            </a:extLst>
          </p:cNvPr>
          <p:cNvSpPr txBox="1"/>
          <p:nvPr/>
        </p:nvSpPr>
        <p:spPr>
          <a:xfrm>
            <a:off x="1700981" y="1621311"/>
            <a:ext cx="9527458" cy="255454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project aims to address a critical challenge faced by a finance company specializing in urban lending: identifying trustworthy loan applicants with limited credit history while minimizing the risk of defaults. Customers with insufficient credit history often pose a higher risk, yet rejecting them outright might result in lost opportunities for capable borrowers. Through Exploratory Data Analysis (EDA), this project will uncover patterns and insights from customer data to enhance the decision-making process. The analysis will focus on identifying key factors contributing to loan defaults and distinguishing them from attributes of applicants who are</a:t>
            </a:r>
            <a:endParaRPr lang="en-IN"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0F8CB24-F42F-CB48-8AD9-BE4D07BB2951}"/>
              </a:ext>
            </a:extLst>
          </p:cNvPr>
          <p:cNvSpPr txBox="1"/>
          <p:nvPr/>
        </p:nvSpPr>
        <p:spPr>
          <a:xfrm>
            <a:off x="3510117" y="216761"/>
            <a:ext cx="4463845" cy="523220"/>
          </a:xfrm>
          <a:prstGeom prst="rect">
            <a:avLst/>
          </a:prstGeom>
          <a:noFill/>
        </p:spPr>
        <p:txBody>
          <a:bodyPr wrap="square" rtlCol="0">
            <a:spAutoFit/>
          </a:bodyPr>
          <a:lstStyle/>
          <a:p>
            <a:pPr algn="ctr"/>
            <a:r>
              <a:rPr lang="en-IN" sz="2800" b="1" i="0" dirty="0">
                <a:effectLst/>
                <a:highlight>
                  <a:srgbClr val="00FFFF"/>
                </a:highlight>
                <a:latin typeface="Manrope"/>
              </a:rPr>
              <a:t>Description</a:t>
            </a:r>
            <a:endParaRPr lang="en-IN" sz="2800" dirty="0">
              <a:highlight>
                <a:srgbClr val="00FFFF"/>
              </a:highlight>
            </a:endParaRPr>
          </a:p>
        </p:txBody>
      </p:sp>
    </p:spTree>
    <p:extLst>
      <p:ext uri="{BB962C8B-B14F-4D97-AF65-F5344CB8AC3E}">
        <p14:creationId xmlns:p14="http://schemas.microsoft.com/office/powerpoint/2010/main" val="3790406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E1D35A-611D-142A-EA79-1A82FBEC44C4}"/>
            </a:ext>
          </a:extLst>
        </p:cNvPr>
        <p:cNvGrpSpPr/>
        <p:nvPr/>
      </p:nvGrpSpPr>
      <p:grpSpPr>
        <a:xfrm>
          <a:off x="0" y="0"/>
          <a:ext cx="0" cy="0"/>
          <a:chOff x="0" y="0"/>
          <a:chExt cx="0" cy="0"/>
        </a:xfrm>
      </p:grpSpPr>
      <p:grpSp>
        <p:nvGrpSpPr>
          <p:cNvPr id="5" name="Group 4">
            <a:extLst>
              <a:ext uri="{FF2B5EF4-FFF2-40B4-BE49-F238E27FC236}">
                <a16:creationId xmlns:a16="http://schemas.microsoft.com/office/drawing/2014/main" id="{E91DB3A1-357C-3E6B-0F0F-8F5DF5485FDC}"/>
              </a:ext>
            </a:extLst>
          </p:cNvPr>
          <p:cNvGrpSpPr/>
          <p:nvPr/>
        </p:nvGrpSpPr>
        <p:grpSpPr>
          <a:xfrm>
            <a:off x="226143" y="698089"/>
            <a:ext cx="2723534" cy="2542454"/>
            <a:chOff x="1858296" y="1347019"/>
            <a:chExt cx="2900517" cy="2792362"/>
          </a:xfrm>
        </p:grpSpPr>
        <p:sp>
          <p:nvSpPr>
            <p:cNvPr id="2" name="Oval 1">
              <a:extLst>
                <a:ext uri="{FF2B5EF4-FFF2-40B4-BE49-F238E27FC236}">
                  <a16:creationId xmlns:a16="http://schemas.microsoft.com/office/drawing/2014/main" id="{8BE713FA-1709-661D-8FF7-C33B87955F3D}"/>
                </a:ext>
              </a:extLst>
            </p:cNvPr>
            <p:cNvSpPr/>
            <p:nvPr/>
          </p:nvSpPr>
          <p:spPr>
            <a:xfrm>
              <a:off x="1858296" y="1347019"/>
              <a:ext cx="2900517" cy="279236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val 2">
              <a:extLst>
                <a:ext uri="{FF2B5EF4-FFF2-40B4-BE49-F238E27FC236}">
                  <a16:creationId xmlns:a16="http://schemas.microsoft.com/office/drawing/2014/main" id="{B12F84EA-D109-2E5F-F940-26C40EC7EE54}"/>
                </a:ext>
              </a:extLst>
            </p:cNvPr>
            <p:cNvSpPr/>
            <p:nvPr/>
          </p:nvSpPr>
          <p:spPr>
            <a:xfrm>
              <a:off x="1995948" y="1482620"/>
              <a:ext cx="2625211" cy="2521159"/>
            </a:xfrm>
            <a:prstGeom prst="ellipse">
              <a:avLst/>
            </a:prstGeom>
            <a:solidFill>
              <a:srgbClr val="002060"/>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en-IN" dirty="0"/>
                <a:t>To Understanding data because</a:t>
              </a:r>
            </a:p>
            <a:p>
              <a:pPr algn="ctr"/>
              <a:r>
                <a:rPr lang="en-IN" dirty="0"/>
                <a:t>The data set is very huge.</a:t>
              </a:r>
            </a:p>
          </p:txBody>
        </p:sp>
      </p:grpSp>
      <p:grpSp>
        <p:nvGrpSpPr>
          <p:cNvPr id="6" name="Group 5">
            <a:extLst>
              <a:ext uri="{FF2B5EF4-FFF2-40B4-BE49-F238E27FC236}">
                <a16:creationId xmlns:a16="http://schemas.microsoft.com/office/drawing/2014/main" id="{10B4423B-9CBE-CE75-4830-5AAA503B0FA8}"/>
              </a:ext>
            </a:extLst>
          </p:cNvPr>
          <p:cNvGrpSpPr/>
          <p:nvPr/>
        </p:nvGrpSpPr>
        <p:grpSpPr>
          <a:xfrm>
            <a:off x="2900517" y="3117077"/>
            <a:ext cx="2900517" cy="2607446"/>
            <a:chOff x="1858296" y="1347019"/>
            <a:chExt cx="2900517" cy="2792362"/>
          </a:xfrm>
        </p:grpSpPr>
        <p:sp>
          <p:nvSpPr>
            <p:cNvPr id="7" name="Oval 6">
              <a:extLst>
                <a:ext uri="{FF2B5EF4-FFF2-40B4-BE49-F238E27FC236}">
                  <a16:creationId xmlns:a16="http://schemas.microsoft.com/office/drawing/2014/main" id="{02DE339E-D3D1-66C9-F2F0-65C0ACDBE8BC}"/>
                </a:ext>
              </a:extLst>
            </p:cNvPr>
            <p:cNvSpPr/>
            <p:nvPr/>
          </p:nvSpPr>
          <p:spPr>
            <a:xfrm>
              <a:off x="1858296" y="1347019"/>
              <a:ext cx="2900517" cy="279236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D54AD3D9-B829-316F-567F-02D016F4A4E6}"/>
                </a:ext>
              </a:extLst>
            </p:cNvPr>
            <p:cNvSpPr/>
            <p:nvPr/>
          </p:nvSpPr>
          <p:spPr>
            <a:xfrm>
              <a:off x="1995948" y="1482620"/>
              <a:ext cx="2625211" cy="2521159"/>
            </a:xfrm>
            <a:prstGeom prst="ellipse">
              <a:avLst/>
            </a:prstGeom>
            <a:solidFill>
              <a:srgbClr val="002060"/>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en-IN" dirty="0"/>
                <a:t>To clean data, fil null values, deleting columns and converting columns.</a:t>
              </a:r>
            </a:p>
          </p:txBody>
        </p:sp>
      </p:grpSp>
      <p:grpSp>
        <p:nvGrpSpPr>
          <p:cNvPr id="9" name="Group 8">
            <a:extLst>
              <a:ext uri="{FF2B5EF4-FFF2-40B4-BE49-F238E27FC236}">
                <a16:creationId xmlns:a16="http://schemas.microsoft.com/office/drawing/2014/main" id="{57F3B826-916A-055F-E855-91863BAA940E}"/>
              </a:ext>
            </a:extLst>
          </p:cNvPr>
          <p:cNvGrpSpPr/>
          <p:nvPr/>
        </p:nvGrpSpPr>
        <p:grpSpPr>
          <a:xfrm>
            <a:off x="9104669" y="3117077"/>
            <a:ext cx="2900517" cy="2792362"/>
            <a:chOff x="1858296" y="1347019"/>
            <a:chExt cx="2900517" cy="2792362"/>
          </a:xfrm>
        </p:grpSpPr>
        <p:sp>
          <p:nvSpPr>
            <p:cNvPr id="10" name="Oval 9">
              <a:extLst>
                <a:ext uri="{FF2B5EF4-FFF2-40B4-BE49-F238E27FC236}">
                  <a16:creationId xmlns:a16="http://schemas.microsoft.com/office/drawing/2014/main" id="{252D0074-7999-FD1E-174F-CF843A3AA661}"/>
                </a:ext>
              </a:extLst>
            </p:cNvPr>
            <p:cNvSpPr/>
            <p:nvPr/>
          </p:nvSpPr>
          <p:spPr>
            <a:xfrm>
              <a:off x="1858296" y="1347019"/>
              <a:ext cx="2900517" cy="279236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EDE3A27-EE16-8C8E-0EB4-6A3B21515AA3}"/>
                </a:ext>
              </a:extLst>
            </p:cNvPr>
            <p:cNvSpPr/>
            <p:nvPr/>
          </p:nvSpPr>
          <p:spPr>
            <a:xfrm>
              <a:off x="1995948" y="1482620"/>
              <a:ext cx="2625211" cy="2521159"/>
            </a:xfrm>
            <a:prstGeom prst="ellipse">
              <a:avLst/>
            </a:prstGeom>
            <a:solidFill>
              <a:srgbClr val="002060"/>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en-IN" dirty="0"/>
                <a:t>Selecting columns according to charts ask for.</a:t>
              </a:r>
            </a:p>
          </p:txBody>
        </p:sp>
      </p:grpSp>
      <p:grpSp>
        <p:nvGrpSpPr>
          <p:cNvPr id="12" name="Group 11">
            <a:extLst>
              <a:ext uri="{FF2B5EF4-FFF2-40B4-BE49-F238E27FC236}">
                <a16:creationId xmlns:a16="http://schemas.microsoft.com/office/drawing/2014/main" id="{75FFCBAC-23C0-E66F-22E2-84FB094C3D23}"/>
              </a:ext>
            </a:extLst>
          </p:cNvPr>
          <p:cNvGrpSpPr/>
          <p:nvPr/>
        </p:nvGrpSpPr>
        <p:grpSpPr>
          <a:xfrm>
            <a:off x="6390966" y="661403"/>
            <a:ext cx="2900517" cy="2792362"/>
            <a:chOff x="1858296" y="1347019"/>
            <a:chExt cx="2900517" cy="2792362"/>
          </a:xfrm>
        </p:grpSpPr>
        <p:sp>
          <p:nvSpPr>
            <p:cNvPr id="13" name="Oval 12">
              <a:extLst>
                <a:ext uri="{FF2B5EF4-FFF2-40B4-BE49-F238E27FC236}">
                  <a16:creationId xmlns:a16="http://schemas.microsoft.com/office/drawing/2014/main" id="{C31D3F98-7CC3-7920-58DB-100002CB1460}"/>
                </a:ext>
              </a:extLst>
            </p:cNvPr>
            <p:cNvSpPr/>
            <p:nvPr/>
          </p:nvSpPr>
          <p:spPr>
            <a:xfrm>
              <a:off x="1858296" y="1347019"/>
              <a:ext cx="2900517" cy="279236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B0E05C37-12D6-CD5D-29A6-C96DFCCB126B}"/>
                </a:ext>
              </a:extLst>
            </p:cNvPr>
            <p:cNvSpPr/>
            <p:nvPr/>
          </p:nvSpPr>
          <p:spPr>
            <a:xfrm>
              <a:off x="1995948" y="1482620"/>
              <a:ext cx="2625211" cy="2521159"/>
            </a:xfrm>
            <a:prstGeom prst="ellipse">
              <a:avLst/>
            </a:prstGeom>
            <a:solidFill>
              <a:srgbClr val="002060"/>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en-IN" dirty="0"/>
                <a:t>Understanding what client ask for and prepare roughwork.</a:t>
              </a:r>
            </a:p>
          </p:txBody>
        </p:sp>
      </p:grpSp>
      <p:sp>
        <p:nvSpPr>
          <p:cNvPr id="15" name="TextBox 14">
            <a:extLst>
              <a:ext uri="{FF2B5EF4-FFF2-40B4-BE49-F238E27FC236}">
                <a16:creationId xmlns:a16="http://schemas.microsoft.com/office/drawing/2014/main" id="{9559F5A7-4402-85F2-F126-FB4EFF13EE70}"/>
              </a:ext>
            </a:extLst>
          </p:cNvPr>
          <p:cNvSpPr txBox="1"/>
          <p:nvPr/>
        </p:nvSpPr>
        <p:spPr>
          <a:xfrm>
            <a:off x="3911803" y="64137"/>
            <a:ext cx="4503174" cy="461665"/>
          </a:xfrm>
          <a:prstGeom prst="rect">
            <a:avLst/>
          </a:prstGeom>
          <a:noFill/>
        </p:spPr>
        <p:txBody>
          <a:bodyPr wrap="square" rtlCol="0">
            <a:spAutoFit/>
          </a:bodyPr>
          <a:lstStyle/>
          <a:p>
            <a:pPr algn="ctr"/>
            <a:r>
              <a:rPr lang="en-IN" sz="2400" b="1" dirty="0">
                <a:highlight>
                  <a:srgbClr val="00FFFF"/>
                </a:highlight>
              </a:rPr>
              <a:t>APPROACH</a:t>
            </a:r>
          </a:p>
        </p:txBody>
      </p:sp>
    </p:spTree>
    <p:extLst>
      <p:ext uri="{BB962C8B-B14F-4D97-AF65-F5344CB8AC3E}">
        <p14:creationId xmlns:p14="http://schemas.microsoft.com/office/powerpoint/2010/main" val="3034247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A566F5-3CFC-37F0-8182-49EEF9E7F4F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E1398BA-BA43-7F24-0039-BDF6C73C0C95}"/>
              </a:ext>
            </a:extLst>
          </p:cNvPr>
          <p:cNvSpPr txBox="1"/>
          <p:nvPr/>
        </p:nvSpPr>
        <p:spPr>
          <a:xfrm>
            <a:off x="2674373" y="216311"/>
            <a:ext cx="6371303" cy="461665"/>
          </a:xfrm>
          <a:prstGeom prst="rect">
            <a:avLst/>
          </a:prstGeom>
          <a:noFill/>
        </p:spPr>
        <p:txBody>
          <a:bodyPr wrap="square" rtlCol="0">
            <a:spAutoFit/>
          </a:bodyPr>
          <a:lstStyle/>
          <a:p>
            <a:pPr algn="ctr"/>
            <a:r>
              <a:rPr lang="en-IN" sz="2400" b="1" i="0" dirty="0">
                <a:solidFill>
                  <a:srgbClr val="3C4858"/>
                </a:solidFill>
                <a:effectLst/>
                <a:highlight>
                  <a:srgbClr val="00FFFF"/>
                </a:highlight>
                <a:latin typeface="Manrope"/>
              </a:rPr>
              <a:t>Tech-Stack Used</a:t>
            </a:r>
            <a:endParaRPr lang="en-IN" sz="2400" dirty="0">
              <a:highlight>
                <a:srgbClr val="00FFFF"/>
              </a:highlight>
            </a:endParaRPr>
          </a:p>
        </p:txBody>
      </p:sp>
      <p:sp>
        <p:nvSpPr>
          <p:cNvPr id="3" name="Rectangle: Rounded Corners 2">
            <a:extLst>
              <a:ext uri="{FF2B5EF4-FFF2-40B4-BE49-F238E27FC236}">
                <a16:creationId xmlns:a16="http://schemas.microsoft.com/office/drawing/2014/main" id="{3E87C893-67B5-1BFB-8B16-A2C73C0C4041}"/>
              </a:ext>
            </a:extLst>
          </p:cNvPr>
          <p:cNvSpPr/>
          <p:nvPr/>
        </p:nvSpPr>
        <p:spPr>
          <a:xfrm>
            <a:off x="3397044" y="1177412"/>
            <a:ext cx="5220929" cy="3795252"/>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Initially I used MICROSOFT EXCEL 360 to overcome all the challenges.  They are usability and accessibility, data organization and cleaning, data exploration and analysis, integration with other tools.</a:t>
            </a:r>
            <a:endParaRPr lang="en-IN" dirty="0"/>
          </a:p>
        </p:txBody>
      </p:sp>
    </p:spTree>
    <p:extLst>
      <p:ext uri="{BB962C8B-B14F-4D97-AF65-F5344CB8AC3E}">
        <p14:creationId xmlns:p14="http://schemas.microsoft.com/office/powerpoint/2010/main" val="1673026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F74A15-5174-F94F-823C-5F75CC9BE2F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41CEF18-9D14-330E-0589-3A5C9B560CBA}"/>
              </a:ext>
            </a:extLst>
          </p:cNvPr>
          <p:cNvSpPr txBox="1"/>
          <p:nvPr/>
        </p:nvSpPr>
        <p:spPr>
          <a:xfrm>
            <a:off x="3490452" y="216310"/>
            <a:ext cx="3923071" cy="461665"/>
          </a:xfrm>
          <a:prstGeom prst="rect">
            <a:avLst/>
          </a:prstGeom>
          <a:noFill/>
        </p:spPr>
        <p:txBody>
          <a:bodyPr wrap="square" rtlCol="0">
            <a:spAutoFit/>
          </a:bodyPr>
          <a:lstStyle/>
          <a:p>
            <a:pPr algn="ctr"/>
            <a:r>
              <a:rPr lang="en-IN" sz="2400" b="1" i="0" dirty="0">
                <a:solidFill>
                  <a:srgbClr val="3C4858"/>
                </a:solidFill>
                <a:effectLst/>
                <a:highlight>
                  <a:srgbClr val="00FFFF"/>
                </a:highlight>
                <a:latin typeface="Manrope"/>
              </a:rPr>
              <a:t>Insights</a:t>
            </a:r>
            <a:endParaRPr lang="en-IN" sz="2400" dirty="0">
              <a:highlight>
                <a:srgbClr val="00FFFF"/>
              </a:highlight>
            </a:endParaRPr>
          </a:p>
        </p:txBody>
      </p:sp>
      <p:sp>
        <p:nvSpPr>
          <p:cNvPr id="3" name="TextBox 2">
            <a:extLst>
              <a:ext uri="{FF2B5EF4-FFF2-40B4-BE49-F238E27FC236}">
                <a16:creationId xmlns:a16="http://schemas.microsoft.com/office/drawing/2014/main" id="{F8D4C824-0AF9-A23B-94D3-81B67C0A2266}"/>
              </a:ext>
            </a:extLst>
          </p:cNvPr>
          <p:cNvSpPr txBox="1"/>
          <p:nvPr/>
        </p:nvSpPr>
        <p:spPr>
          <a:xfrm>
            <a:off x="943897" y="677975"/>
            <a:ext cx="10628671" cy="646331"/>
          </a:xfrm>
          <a:prstGeom prst="rect">
            <a:avLst/>
          </a:prstGeom>
          <a:noFill/>
        </p:spPr>
        <p:txBody>
          <a:bodyPr wrap="square" rtlCol="0">
            <a:spAutoFit/>
          </a:bodyPr>
          <a:lstStyle/>
          <a:p>
            <a:r>
              <a:rPr lang="en-US" b="1" i="0" dirty="0">
                <a:effectLst/>
                <a:latin typeface="Manrope"/>
              </a:rPr>
              <a:t>1. Identify Missing Data and Deal with it Appropriately:</a:t>
            </a:r>
            <a:r>
              <a:rPr lang="en-US" b="0" i="0" dirty="0">
                <a:effectLst/>
                <a:latin typeface="Manrope"/>
              </a:rPr>
              <a:t> As a data analyst, you come across missing data in the loan application dataset. It is essential to handle missing data effectively to ensure the accuracy of the analysis.</a:t>
            </a:r>
            <a:endParaRPr lang="en-IN" dirty="0"/>
          </a:p>
        </p:txBody>
      </p:sp>
      <p:sp>
        <p:nvSpPr>
          <p:cNvPr id="4" name="TextBox 3">
            <a:extLst>
              <a:ext uri="{FF2B5EF4-FFF2-40B4-BE49-F238E27FC236}">
                <a16:creationId xmlns:a16="http://schemas.microsoft.com/office/drawing/2014/main" id="{EACB1D4C-ADA1-BF78-8801-780B93F97873}"/>
              </a:ext>
            </a:extLst>
          </p:cNvPr>
          <p:cNvSpPr txBox="1"/>
          <p:nvPr/>
        </p:nvSpPr>
        <p:spPr>
          <a:xfrm>
            <a:off x="1052051" y="1435509"/>
            <a:ext cx="10402529" cy="1477328"/>
          </a:xfrm>
          <a:prstGeom prst="rect">
            <a:avLst/>
          </a:prstGeom>
          <a:noFill/>
        </p:spPr>
        <p:txBody>
          <a:bodyPr wrap="square" rtlCol="0">
            <a:spAutoFit/>
          </a:bodyPr>
          <a:lstStyle/>
          <a:p>
            <a:pPr algn="just"/>
            <a:r>
              <a:rPr lang="en-US" dirty="0"/>
              <a:t>In the dataset, there are a total of 122 columns. Out of these, 67 columns contain blank cells. To address this, I decided to remove columns where more than 30% of the cells were blank, as recovering such a significant amount of missing data would be challenging. As a result, I deleted 52 columns from the dataset. For the remaining 15 columns with missing values, I replaced the blank cells with the median value of the respective column It make easy to analyze data.</a:t>
            </a:r>
          </a:p>
        </p:txBody>
      </p:sp>
      <p:grpSp>
        <p:nvGrpSpPr>
          <p:cNvPr id="8" name="Group 7">
            <a:extLst>
              <a:ext uri="{FF2B5EF4-FFF2-40B4-BE49-F238E27FC236}">
                <a16:creationId xmlns:a16="http://schemas.microsoft.com/office/drawing/2014/main" id="{6B16BE71-4F68-9515-CA7E-7BD1ED59DA33}"/>
              </a:ext>
            </a:extLst>
          </p:cNvPr>
          <p:cNvGrpSpPr/>
          <p:nvPr/>
        </p:nvGrpSpPr>
        <p:grpSpPr>
          <a:xfrm>
            <a:off x="943897" y="3119314"/>
            <a:ext cx="11002298" cy="3194067"/>
            <a:chOff x="1052051" y="3129146"/>
            <a:chExt cx="11002298" cy="3194067"/>
          </a:xfrm>
        </p:grpSpPr>
        <p:pic>
          <p:nvPicPr>
            <p:cNvPr id="6" name="Picture 5">
              <a:extLst>
                <a:ext uri="{FF2B5EF4-FFF2-40B4-BE49-F238E27FC236}">
                  <a16:creationId xmlns:a16="http://schemas.microsoft.com/office/drawing/2014/main" id="{E4630ED6-2A3A-2E81-C308-D6B9A698A821}"/>
                </a:ext>
              </a:extLst>
            </p:cNvPr>
            <p:cNvPicPr>
              <a:picLocks noChangeAspect="1"/>
            </p:cNvPicPr>
            <p:nvPr/>
          </p:nvPicPr>
          <p:blipFill>
            <a:blip r:embed="rId2"/>
            <a:srcRect t="11312"/>
            <a:stretch/>
          </p:blipFill>
          <p:spPr>
            <a:xfrm>
              <a:off x="2772696" y="3129146"/>
              <a:ext cx="9281653" cy="3194067"/>
            </a:xfrm>
            <a:prstGeom prst="rect">
              <a:avLst/>
            </a:prstGeom>
          </p:spPr>
        </p:pic>
        <p:sp>
          <p:nvSpPr>
            <p:cNvPr id="7" name="Rectangle 6">
              <a:extLst>
                <a:ext uri="{FF2B5EF4-FFF2-40B4-BE49-F238E27FC236}">
                  <a16:creationId xmlns:a16="http://schemas.microsoft.com/office/drawing/2014/main" id="{5DA8CDF0-76D2-05D2-31DB-34EAB495A6D8}"/>
                </a:ext>
              </a:extLst>
            </p:cNvPr>
            <p:cNvSpPr/>
            <p:nvPr/>
          </p:nvSpPr>
          <p:spPr>
            <a:xfrm>
              <a:off x="1052051" y="3129146"/>
              <a:ext cx="1848464" cy="147732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Column having less than 30% blank values…</a:t>
              </a:r>
            </a:p>
          </p:txBody>
        </p:sp>
      </p:grpSp>
    </p:spTree>
    <p:extLst>
      <p:ext uri="{BB962C8B-B14F-4D97-AF65-F5344CB8AC3E}">
        <p14:creationId xmlns:p14="http://schemas.microsoft.com/office/powerpoint/2010/main" val="4087871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C91DE1-1919-9C1A-5EDE-EEC291C445AD}"/>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A11418BF-FCF8-CF65-67F5-6464F9A422B7}"/>
              </a:ext>
            </a:extLst>
          </p:cNvPr>
          <p:cNvGrpSpPr/>
          <p:nvPr/>
        </p:nvGrpSpPr>
        <p:grpSpPr>
          <a:xfrm>
            <a:off x="132518" y="412954"/>
            <a:ext cx="11926964" cy="5654400"/>
            <a:chOff x="132518" y="580103"/>
            <a:chExt cx="11926964" cy="5654400"/>
          </a:xfrm>
        </p:grpSpPr>
        <p:sp>
          <p:nvSpPr>
            <p:cNvPr id="2" name="TextBox 1">
              <a:extLst>
                <a:ext uri="{FF2B5EF4-FFF2-40B4-BE49-F238E27FC236}">
                  <a16:creationId xmlns:a16="http://schemas.microsoft.com/office/drawing/2014/main" id="{D9F3B010-F612-D7D5-31DB-C984D173EB1C}"/>
                </a:ext>
              </a:extLst>
            </p:cNvPr>
            <p:cNvSpPr txBox="1"/>
            <p:nvPr/>
          </p:nvSpPr>
          <p:spPr>
            <a:xfrm>
              <a:off x="2497394" y="580103"/>
              <a:ext cx="6400800" cy="369332"/>
            </a:xfrm>
            <a:prstGeom prst="rect">
              <a:avLst/>
            </a:prstGeom>
            <a:noFill/>
          </p:spPr>
          <p:txBody>
            <a:bodyPr wrap="square" rtlCol="0">
              <a:spAutoFit/>
            </a:bodyPr>
            <a:lstStyle/>
            <a:p>
              <a:pPr algn="ctr"/>
              <a:r>
                <a:rPr lang="en-IN" b="1" i="1" dirty="0"/>
                <a:t>Column having blank cell more than 30%</a:t>
              </a:r>
            </a:p>
          </p:txBody>
        </p:sp>
        <p:pic>
          <p:nvPicPr>
            <p:cNvPr id="6" name="Picture 5">
              <a:extLst>
                <a:ext uri="{FF2B5EF4-FFF2-40B4-BE49-F238E27FC236}">
                  <a16:creationId xmlns:a16="http://schemas.microsoft.com/office/drawing/2014/main" id="{20AB4B72-07DE-D5B8-B701-7C8192B32451}"/>
                </a:ext>
              </a:extLst>
            </p:cNvPr>
            <p:cNvPicPr>
              <a:picLocks noChangeAspect="1"/>
            </p:cNvPicPr>
            <p:nvPr/>
          </p:nvPicPr>
          <p:blipFill>
            <a:blip r:embed="rId2"/>
            <a:stretch>
              <a:fillRect/>
            </a:stretch>
          </p:blipFill>
          <p:spPr>
            <a:xfrm>
              <a:off x="132518" y="949434"/>
              <a:ext cx="11926964" cy="5285069"/>
            </a:xfrm>
            <a:prstGeom prst="rect">
              <a:avLst/>
            </a:prstGeom>
          </p:spPr>
        </p:pic>
      </p:grpSp>
    </p:spTree>
    <p:extLst>
      <p:ext uri="{BB962C8B-B14F-4D97-AF65-F5344CB8AC3E}">
        <p14:creationId xmlns:p14="http://schemas.microsoft.com/office/powerpoint/2010/main" val="2692771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D72E30-CFBC-8B32-7239-31EA27952EB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513CBA0-C57B-6EDD-B3BC-9B3F37B61ADD}"/>
              </a:ext>
            </a:extLst>
          </p:cNvPr>
          <p:cNvSpPr txBox="1"/>
          <p:nvPr/>
        </p:nvSpPr>
        <p:spPr>
          <a:xfrm>
            <a:off x="1288026" y="98323"/>
            <a:ext cx="8947354" cy="646331"/>
          </a:xfrm>
          <a:prstGeom prst="rect">
            <a:avLst/>
          </a:prstGeom>
          <a:noFill/>
        </p:spPr>
        <p:txBody>
          <a:bodyPr wrap="square" rtlCol="0">
            <a:spAutoFit/>
          </a:bodyPr>
          <a:lstStyle/>
          <a:p>
            <a:r>
              <a:rPr lang="en-US" b="1" dirty="0">
                <a:latin typeface="Manrope"/>
              </a:rPr>
              <a:t>2</a:t>
            </a:r>
            <a:r>
              <a:rPr lang="en-US" b="1" i="0" dirty="0">
                <a:effectLst/>
                <a:latin typeface="Manrope"/>
              </a:rPr>
              <a:t>. Identify Outliers in the Dataset: Outliers can significantly impact the analysis and distort the results. You need to identify outliers in the loan application dataset.</a:t>
            </a:r>
            <a:endParaRPr lang="en-IN" b="1" dirty="0"/>
          </a:p>
        </p:txBody>
      </p:sp>
      <p:sp>
        <p:nvSpPr>
          <p:cNvPr id="6" name="TextBox 5">
            <a:extLst>
              <a:ext uri="{FF2B5EF4-FFF2-40B4-BE49-F238E27FC236}">
                <a16:creationId xmlns:a16="http://schemas.microsoft.com/office/drawing/2014/main" id="{E7DAF57F-2C82-2814-6B2B-284B2874E576}"/>
              </a:ext>
            </a:extLst>
          </p:cNvPr>
          <p:cNvSpPr txBox="1"/>
          <p:nvPr/>
        </p:nvSpPr>
        <p:spPr>
          <a:xfrm>
            <a:off x="894735" y="744654"/>
            <a:ext cx="10402529" cy="646331"/>
          </a:xfrm>
          <a:prstGeom prst="rect">
            <a:avLst/>
          </a:prstGeom>
          <a:noFill/>
        </p:spPr>
        <p:txBody>
          <a:bodyPr wrap="square">
            <a:spAutoFit/>
          </a:bodyPr>
          <a:lstStyle/>
          <a:p>
            <a:r>
              <a:rPr lang="en-US" b="0" i="0" dirty="0">
                <a:effectLst/>
                <a:latin typeface="Google Sans"/>
              </a:rPr>
              <a:t>An outlier is a single data point that goes far outside the average value of a group of statistics. It gives unexpected output.</a:t>
            </a:r>
            <a:endParaRPr lang="en-IN" dirty="0"/>
          </a:p>
        </p:txBody>
      </p:sp>
      <p:pic>
        <p:nvPicPr>
          <p:cNvPr id="8" name="Picture 7">
            <a:extLst>
              <a:ext uri="{FF2B5EF4-FFF2-40B4-BE49-F238E27FC236}">
                <a16:creationId xmlns:a16="http://schemas.microsoft.com/office/drawing/2014/main" id="{262A8D06-106A-C7FC-C252-DD78006834A7}"/>
              </a:ext>
            </a:extLst>
          </p:cNvPr>
          <p:cNvPicPr>
            <a:picLocks noChangeAspect="1"/>
          </p:cNvPicPr>
          <p:nvPr/>
        </p:nvPicPr>
        <p:blipFill>
          <a:blip r:embed="rId2"/>
          <a:stretch>
            <a:fillRect/>
          </a:stretch>
        </p:blipFill>
        <p:spPr>
          <a:xfrm>
            <a:off x="471949" y="1509112"/>
            <a:ext cx="11061290" cy="3839776"/>
          </a:xfrm>
          <a:prstGeom prst="rect">
            <a:avLst/>
          </a:prstGeom>
        </p:spPr>
      </p:pic>
      <p:sp>
        <p:nvSpPr>
          <p:cNvPr id="9" name="TextBox 8">
            <a:extLst>
              <a:ext uri="{FF2B5EF4-FFF2-40B4-BE49-F238E27FC236}">
                <a16:creationId xmlns:a16="http://schemas.microsoft.com/office/drawing/2014/main" id="{969193C0-B83A-1750-44A7-A05433B4D246}"/>
              </a:ext>
            </a:extLst>
          </p:cNvPr>
          <p:cNvSpPr txBox="1"/>
          <p:nvPr/>
        </p:nvSpPr>
        <p:spPr>
          <a:xfrm>
            <a:off x="894735" y="5383441"/>
            <a:ext cx="10255045" cy="923330"/>
          </a:xfrm>
          <a:prstGeom prst="rect">
            <a:avLst/>
          </a:prstGeom>
          <a:noFill/>
        </p:spPr>
        <p:txBody>
          <a:bodyPr wrap="square" rtlCol="0">
            <a:spAutoFit/>
          </a:bodyPr>
          <a:lstStyle/>
          <a:p>
            <a:r>
              <a:rPr lang="en-IN" dirty="0"/>
              <a:t>Here, we can see count of children clients have points are ranges between 0 to 6  and more but some client having 11 children that absolutely an outlier it is possible but not in  every other case it can change the expected average output.</a:t>
            </a:r>
          </a:p>
        </p:txBody>
      </p:sp>
    </p:spTree>
    <p:extLst>
      <p:ext uri="{BB962C8B-B14F-4D97-AF65-F5344CB8AC3E}">
        <p14:creationId xmlns:p14="http://schemas.microsoft.com/office/powerpoint/2010/main" val="1430920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FAA925-4F9E-6996-6F0A-6ADD9471DC8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C2B26C7-52AE-FF29-8F74-97B54E93AB18}"/>
              </a:ext>
            </a:extLst>
          </p:cNvPr>
          <p:cNvPicPr>
            <a:picLocks noChangeAspect="1"/>
          </p:cNvPicPr>
          <p:nvPr/>
        </p:nvPicPr>
        <p:blipFill>
          <a:blip r:embed="rId2"/>
          <a:stretch>
            <a:fillRect/>
          </a:stretch>
        </p:blipFill>
        <p:spPr>
          <a:xfrm>
            <a:off x="629264" y="422788"/>
            <a:ext cx="10736826" cy="4251841"/>
          </a:xfrm>
          <a:prstGeom prst="rect">
            <a:avLst/>
          </a:prstGeom>
        </p:spPr>
      </p:pic>
      <p:sp>
        <p:nvSpPr>
          <p:cNvPr id="4" name="TextBox 3">
            <a:extLst>
              <a:ext uri="{FF2B5EF4-FFF2-40B4-BE49-F238E27FC236}">
                <a16:creationId xmlns:a16="http://schemas.microsoft.com/office/drawing/2014/main" id="{3C380C7C-0312-B940-B3F6-EA7981BD8F19}"/>
              </a:ext>
            </a:extLst>
          </p:cNvPr>
          <p:cNvSpPr txBox="1"/>
          <p:nvPr/>
        </p:nvSpPr>
        <p:spPr>
          <a:xfrm>
            <a:off x="1838632" y="4876800"/>
            <a:ext cx="8514736" cy="1200329"/>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In this case we have total income of clients on x-axis and target on y-axis that shows us all client have total income in between 0 to 20 millions in both scenario who having payment difficulties and who are not having payment difficulties but the one client having total income of 120 millions that might effect on average of total income.</a:t>
            </a:r>
          </a:p>
        </p:txBody>
      </p:sp>
    </p:spTree>
    <p:extLst>
      <p:ext uri="{BB962C8B-B14F-4D97-AF65-F5344CB8AC3E}">
        <p14:creationId xmlns:p14="http://schemas.microsoft.com/office/powerpoint/2010/main" val="1896162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9D2B4A-5E36-FE02-0DBA-2308A039F40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0234A7E-1535-2491-4870-ACCE34CFD29B}"/>
              </a:ext>
            </a:extLst>
          </p:cNvPr>
          <p:cNvPicPr>
            <a:picLocks noChangeAspect="1"/>
          </p:cNvPicPr>
          <p:nvPr/>
        </p:nvPicPr>
        <p:blipFill>
          <a:blip r:embed="rId2"/>
          <a:stretch>
            <a:fillRect/>
          </a:stretch>
        </p:blipFill>
        <p:spPr>
          <a:xfrm>
            <a:off x="914399" y="336679"/>
            <a:ext cx="10363201" cy="4670474"/>
          </a:xfrm>
          <a:prstGeom prst="rect">
            <a:avLst/>
          </a:prstGeom>
        </p:spPr>
      </p:pic>
      <p:sp>
        <p:nvSpPr>
          <p:cNvPr id="4" name="TextBox 3">
            <a:extLst>
              <a:ext uri="{FF2B5EF4-FFF2-40B4-BE49-F238E27FC236}">
                <a16:creationId xmlns:a16="http://schemas.microsoft.com/office/drawing/2014/main" id="{89EE1C29-0A8A-5A6C-3A41-3E8F9BD6DD59}"/>
              </a:ext>
            </a:extLst>
          </p:cNvPr>
          <p:cNvSpPr txBox="1"/>
          <p:nvPr/>
        </p:nvSpPr>
        <p:spPr>
          <a:xfrm>
            <a:off x="1012724" y="5007153"/>
            <a:ext cx="10363201" cy="1200329"/>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In this scenario we take amount of credit on y-axis and target on x-axis we can see an average points lies in between 0 to 3 Millions on both clients who having payment difficulties and who don’t having payment difficulties but I can see there are some client who having more than  4 millions credit that absolutely an outlier in this case that can change average of credit.</a:t>
            </a:r>
          </a:p>
        </p:txBody>
      </p:sp>
    </p:spTree>
    <p:extLst>
      <p:ext uri="{BB962C8B-B14F-4D97-AF65-F5344CB8AC3E}">
        <p14:creationId xmlns:p14="http://schemas.microsoft.com/office/powerpoint/2010/main" val="2118871749"/>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{A17DD4F4-86B0-4D4A-8B72-A794A4EFB228}tf22712842_win32</Template>
  <TotalTime>597</TotalTime>
  <Words>1146</Words>
  <Application>Microsoft Office PowerPoint</Application>
  <PresentationFormat>Widescreen</PresentationFormat>
  <Paragraphs>36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Bookman Old Style</vt:lpstr>
      <vt:lpstr>Calibri</vt:lpstr>
      <vt:lpstr>Franklin Gothic Book</vt:lpstr>
      <vt:lpstr>Google Sans</vt:lpstr>
      <vt:lpstr>Manrope</vt:lpstr>
      <vt:lpstr>Times New Roman</vt:lpstr>
      <vt:lpstr>Custom</vt:lpstr>
      <vt:lpstr>Bank Loan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prajwal pachare</dc:creator>
  <cp:lastModifiedBy>prajwal pachare</cp:lastModifiedBy>
  <cp:revision>5</cp:revision>
  <dcterms:created xsi:type="dcterms:W3CDTF">2025-01-11T06:37:49Z</dcterms:created>
  <dcterms:modified xsi:type="dcterms:W3CDTF">2025-02-03T19:07:14Z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