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2" r:id="rId6"/>
    <p:sldId id="260" r:id="rId7"/>
    <p:sldId id="261"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78" d="100"/>
          <a:sy n="78" d="100"/>
        </p:scale>
        <p:origin x="878" y="62"/>
      </p:cViewPr>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1/10/2025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1/10/2025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1/10/2025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1/10/2025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1/10/2025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1/10/2025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1/10/2025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1/10/2025</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1/10/2025</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1/10/2025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1/10/2025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1/10/2025</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C580F-9E0F-20E4-BE1D-A10650DF05AA}"/>
              </a:ext>
            </a:extLst>
          </p:cNvPr>
          <p:cNvSpPr>
            <a:spLocks noGrp="1"/>
          </p:cNvSpPr>
          <p:nvPr>
            <p:ph type="ctrTitle"/>
          </p:nvPr>
        </p:nvSpPr>
        <p:spPr/>
        <p:txBody>
          <a:bodyPr/>
          <a:lstStyle/>
          <a:p>
            <a:r>
              <a:rPr lang="en-IN" sz="6000" b="1" i="1" dirty="0">
                <a:solidFill>
                  <a:schemeClr val="tx1"/>
                </a:solidFill>
                <a:effectLst/>
                <a:latin typeface="Manrope"/>
              </a:rPr>
              <a:t>Bank Loan Case Study</a:t>
            </a:r>
            <a:endParaRPr lang="en-IN" dirty="0"/>
          </a:p>
        </p:txBody>
      </p:sp>
      <p:sp>
        <p:nvSpPr>
          <p:cNvPr id="4" name="TextBox 3">
            <a:extLst>
              <a:ext uri="{FF2B5EF4-FFF2-40B4-BE49-F238E27FC236}">
                <a16:creationId xmlns:a16="http://schemas.microsoft.com/office/drawing/2014/main" id="{09E1D696-9938-4849-3606-B1747A6510A2}"/>
              </a:ext>
            </a:extLst>
          </p:cNvPr>
          <p:cNvSpPr txBox="1"/>
          <p:nvPr/>
        </p:nvSpPr>
        <p:spPr>
          <a:xfrm>
            <a:off x="6168000" y="5697557"/>
            <a:ext cx="3384000" cy="369332"/>
          </a:xfrm>
          <a:prstGeom prst="rect">
            <a:avLst/>
          </a:prstGeom>
          <a:noFill/>
        </p:spPr>
        <p:txBody>
          <a:bodyPr wrap="square" rtlCol="0">
            <a:spAutoFit/>
          </a:bodyPr>
          <a:lstStyle/>
          <a:p>
            <a:r>
              <a:rPr lang="en-IN" dirty="0"/>
              <a:t>BY. Prajwal Pachare</a:t>
            </a:r>
          </a:p>
        </p:txBody>
      </p:sp>
    </p:spTree>
    <p:extLst>
      <p:ext uri="{BB962C8B-B14F-4D97-AF65-F5344CB8AC3E}">
        <p14:creationId xmlns:p14="http://schemas.microsoft.com/office/powerpoint/2010/main" val="3550963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13B4D6-90CD-40B3-20B7-54CF71A1181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87241EA-C083-BA08-0A70-583F224ECA6B}"/>
              </a:ext>
            </a:extLst>
          </p:cNvPr>
          <p:cNvSpPr txBox="1"/>
          <p:nvPr/>
        </p:nvSpPr>
        <p:spPr>
          <a:xfrm>
            <a:off x="6816000" y="549000"/>
            <a:ext cx="3441863" cy="1200329"/>
          </a:xfrm>
          <a:prstGeom prst="rect">
            <a:avLst/>
          </a:prstGeom>
          <a:noFill/>
        </p:spPr>
        <p:txBody>
          <a:bodyPr wrap="square" rtlCol="0">
            <a:spAutoFit/>
          </a:bodyPr>
          <a:lstStyle/>
          <a:p>
            <a:r>
              <a:rPr lang="en-IN" dirty="0"/>
              <a:t>Univariate  has only one column that’s we take applicant column o show how much applicant have credit value.  </a:t>
            </a:r>
          </a:p>
        </p:txBody>
      </p:sp>
      <p:pic>
        <p:nvPicPr>
          <p:cNvPr id="4" name="Picture 3">
            <a:extLst>
              <a:ext uri="{FF2B5EF4-FFF2-40B4-BE49-F238E27FC236}">
                <a16:creationId xmlns:a16="http://schemas.microsoft.com/office/drawing/2014/main" id="{6AA154EA-7297-89E1-1C37-8B8BC9BF9AFB}"/>
              </a:ext>
            </a:extLst>
          </p:cNvPr>
          <p:cNvPicPr>
            <a:picLocks noChangeAspect="1"/>
          </p:cNvPicPr>
          <p:nvPr/>
        </p:nvPicPr>
        <p:blipFill>
          <a:blip r:embed="rId2"/>
          <a:stretch>
            <a:fillRect/>
          </a:stretch>
        </p:blipFill>
        <p:spPr>
          <a:xfrm>
            <a:off x="1200000" y="211012"/>
            <a:ext cx="5198137" cy="2857988"/>
          </a:xfrm>
          <a:prstGeom prst="rect">
            <a:avLst/>
          </a:prstGeom>
        </p:spPr>
      </p:pic>
      <p:sp>
        <p:nvSpPr>
          <p:cNvPr id="5" name="TextBox 4">
            <a:extLst>
              <a:ext uri="{FF2B5EF4-FFF2-40B4-BE49-F238E27FC236}">
                <a16:creationId xmlns:a16="http://schemas.microsoft.com/office/drawing/2014/main" id="{56CBC519-E823-EBA1-1686-780B13ED15B6}"/>
              </a:ext>
            </a:extLst>
          </p:cNvPr>
          <p:cNvSpPr txBox="1"/>
          <p:nvPr/>
        </p:nvSpPr>
        <p:spPr>
          <a:xfrm>
            <a:off x="1632000" y="4293000"/>
            <a:ext cx="2736000" cy="923330"/>
          </a:xfrm>
          <a:prstGeom prst="rect">
            <a:avLst/>
          </a:prstGeom>
          <a:noFill/>
        </p:spPr>
        <p:txBody>
          <a:bodyPr wrap="square" rtlCol="0">
            <a:spAutoFit/>
          </a:bodyPr>
          <a:lstStyle/>
          <a:p>
            <a:pPr algn="just"/>
            <a:r>
              <a:rPr lang="en-IN" dirty="0"/>
              <a:t>In Bivariate Analysis we show that average credit  amount  per income bin </a:t>
            </a:r>
          </a:p>
        </p:txBody>
      </p:sp>
      <p:pic>
        <p:nvPicPr>
          <p:cNvPr id="7" name="Picture 6">
            <a:extLst>
              <a:ext uri="{FF2B5EF4-FFF2-40B4-BE49-F238E27FC236}">
                <a16:creationId xmlns:a16="http://schemas.microsoft.com/office/drawing/2014/main" id="{21CDF4D7-CFDE-2901-F379-06332CC439BD}"/>
              </a:ext>
            </a:extLst>
          </p:cNvPr>
          <p:cNvPicPr>
            <a:picLocks noChangeAspect="1"/>
          </p:cNvPicPr>
          <p:nvPr/>
        </p:nvPicPr>
        <p:blipFill>
          <a:blip r:embed="rId3"/>
          <a:stretch>
            <a:fillRect/>
          </a:stretch>
        </p:blipFill>
        <p:spPr>
          <a:xfrm>
            <a:off x="5520000" y="3285000"/>
            <a:ext cx="5782558" cy="3285000"/>
          </a:xfrm>
          <a:prstGeom prst="rect">
            <a:avLst/>
          </a:prstGeom>
        </p:spPr>
      </p:pic>
    </p:spTree>
    <p:extLst>
      <p:ext uri="{BB962C8B-B14F-4D97-AF65-F5344CB8AC3E}">
        <p14:creationId xmlns:p14="http://schemas.microsoft.com/office/powerpoint/2010/main" val="556722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A4829E-0B33-B9C8-9F43-3899BBE9D4E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E1059FF-1204-8326-708B-B3A11697854A}"/>
              </a:ext>
            </a:extLst>
          </p:cNvPr>
          <p:cNvSpPr txBox="1"/>
          <p:nvPr/>
        </p:nvSpPr>
        <p:spPr>
          <a:xfrm>
            <a:off x="1740000" y="117000"/>
            <a:ext cx="8712000" cy="646331"/>
          </a:xfrm>
          <a:prstGeom prst="rect">
            <a:avLst/>
          </a:prstGeom>
          <a:noFill/>
        </p:spPr>
        <p:txBody>
          <a:bodyPr wrap="square">
            <a:spAutoFit/>
          </a:bodyPr>
          <a:lstStyle/>
          <a:p>
            <a:r>
              <a:rPr lang="en-US" b="1" dirty="0">
                <a:latin typeface="Manrope"/>
              </a:rPr>
              <a:t>5. </a:t>
            </a:r>
            <a:r>
              <a:rPr lang="en-US" b="1" i="0" dirty="0">
                <a:effectLst/>
                <a:latin typeface="Manrope"/>
              </a:rPr>
              <a:t>Identify Top Correlations for Different Scenarios: </a:t>
            </a:r>
            <a:r>
              <a:rPr lang="en-US" b="0" i="0" dirty="0">
                <a:effectLst/>
                <a:latin typeface="Manrope"/>
              </a:rPr>
              <a:t>Understanding the correlation between variables and the target variable can provide insights into strong indicators of loan default.</a:t>
            </a:r>
            <a:endParaRPr lang="en-IN" dirty="0"/>
          </a:p>
        </p:txBody>
      </p:sp>
      <p:sp>
        <p:nvSpPr>
          <p:cNvPr id="4" name="TextBox 3">
            <a:extLst>
              <a:ext uri="{FF2B5EF4-FFF2-40B4-BE49-F238E27FC236}">
                <a16:creationId xmlns:a16="http://schemas.microsoft.com/office/drawing/2014/main" id="{46CD5819-2795-DBCB-B4B5-346014837DB4}"/>
              </a:ext>
            </a:extLst>
          </p:cNvPr>
          <p:cNvSpPr txBox="1"/>
          <p:nvPr/>
        </p:nvSpPr>
        <p:spPr>
          <a:xfrm>
            <a:off x="1920000" y="1125000"/>
            <a:ext cx="8532000" cy="923330"/>
          </a:xfrm>
          <a:prstGeom prst="rect">
            <a:avLst/>
          </a:prstGeom>
          <a:noFill/>
        </p:spPr>
        <p:txBody>
          <a:bodyPr wrap="square" rtlCol="0">
            <a:spAutoFit/>
          </a:bodyPr>
          <a:lstStyle/>
          <a:p>
            <a:r>
              <a:rPr lang="en-IN" dirty="0"/>
              <a:t>To find correlation between each variable I created heat map  that easily shows value ,but here we make tow part of dataset one that client have no difficulties and other one has difficulties with payment.</a:t>
            </a:r>
          </a:p>
        </p:txBody>
      </p:sp>
      <p:grpSp>
        <p:nvGrpSpPr>
          <p:cNvPr id="9" name="Group 8">
            <a:extLst>
              <a:ext uri="{FF2B5EF4-FFF2-40B4-BE49-F238E27FC236}">
                <a16:creationId xmlns:a16="http://schemas.microsoft.com/office/drawing/2014/main" id="{D026E0C8-EFFC-A6CE-0453-1A4A385075D6}"/>
              </a:ext>
            </a:extLst>
          </p:cNvPr>
          <p:cNvGrpSpPr/>
          <p:nvPr/>
        </p:nvGrpSpPr>
        <p:grpSpPr>
          <a:xfrm>
            <a:off x="1903277" y="2055704"/>
            <a:ext cx="8712000" cy="2309296"/>
            <a:chOff x="1992000" y="2195376"/>
            <a:chExt cx="8712000" cy="2467248"/>
          </a:xfrm>
        </p:grpSpPr>
        <p:pic>
          <p:nvPicPr>
            <p:cNvPr id="6" name="Picture 5">
              <a:extLst>
                <a:ext uri="{FF2B5EF4-FFF2-40B4-BE49-F238E27FC236}">
                  <a16:creationId xmlns:a16="http://schemas.microsoft.com/office/drawing/2014/main" id="{E5BE8C64-920D-2B35-4B8A-59BBA5E91179}"/>
                </a:ext>
              </a:extLst>
            </p:cNvPr>
            <p:cNvPicPr>
              <a:picLocks noChangeAspect="1"/>
            </p:cNvPicPr>
            <p:nvPr/>
          </p:nvPicPr>
          <p:blipFill>
            <a:blip r:embed="rId2"/>
            <a:stretch>
              <a:fillRect/>
            </a:stretch>
          </p:blipFill>
          <p:spPr>
            <a:xfrm>
              <a:off x="1992000" y="2195376"/>
              <a:ext cx="8712000" cy="2467248"/>
            </a:xfrm>
            <a:prstGeom prst="rect">
              <a:avLst/>
            </a:prstGeom>
          </p:spPr>
        </p:pic>
        <p:sp>
          <p:nvSpPr>
            <p:cNvPr id="7" name="TextBox 6">
              <a:extLst>
                <a:ext uri="{FF2B5EF4-FFF2-40B4-BE49-F238E27FC236}">
                  <a16:creationId xmlns:a16="http://schemas.microsoft.com/office/drawing/2014/main" id="{A1BAE4F9-788F-C08B-6586-D809B4811EF9}"/>
                </a:ext>
              </a:extLst>
            </p:cNvPr>
            <p:cNvSpPr txBox="1"/>
            <p:nvPr/>
          </p:nvSpPr>
          <p:spPr>
            <a:xfrm>
              <a:off x="3828000" y="2195376"/>
              <a:ext cx="5040000" cy="307777"/>
            </a:xfrm>
            <a:prstGeom prst="rect">
              <a:avLst/>
            </a:prstGeom>
            <a:noFill/>
          </p:spPr>
          <p:txBody>
            <a:bodyPr wrap="square" rtlCol="0">
              <a:spAutoFit/>
            </a:bodyPr>
            <a:lstStyle/>
            <a:p>
              <a:pPr algn="ctr"/>
              <a:r>
                <a:rPr lang="en-IN" sz="1400" b="1" dirty="0">
                  <a:solidFill>
                    <a:schemeClr val="bg1"/>
                  </a:solidFill>
                </a:rPr>
                <a:t>Client who have difficulties with  payment (1)</a:t>
              </a:r>
            </a:p>
          </p:txBody>
        </p:sp>
      </p:grpSp>
      <p:grpSp>
        <p:nvGrpSpPr>
          <p:cNvPr id="13" name="Group 12">
            <a:extLst>
              <a:ext uri="{FF2B5EF4-FFF2-40B4-BE49-F238E27FC236}">
                <a16:creationId xmlns:a16="http://schemas.microsoft.com/office/drawing/2014/main" id="{C94F9985-EB9D-85FE-B2C6-89DC74E5CE60}"/>
              </a:ext>
            </a:extLst>
          </p:cNvPr>
          <p:cNvGrpSpPr/>
          <p:nvPr/>
        </p:nvGrpSpPr>
        <p:grpSpPr>
          <a:xfrm>
            <a:off x="1725832" y="4372374"/>
            <a:ext cx="9216000" cy="2406957"/>
            <a:chOff x="1717471" y="4365000"/>
            <a:chExt cx="9216000" cy="2406957"/>
          </a:xfrm>
        </p:grpSpPr>
        <p:pic>
          <p:nvPicPr>
            <p:cNvPr id="11" name="Picture 10">
              <a:extLst>
                <a:ext uri="{FF2B5EF4-FFF2-40B4-BE49-F238E27FC236}">
                  <a16:creationId xmlns:a16="http://schemas.microsoft.com/office/drawing/2014/main" id="{4090A734-9FFF-4327-6F91-6F000C5606AA}"/>
                </a:ext>
              </a:extLst>
            </p:cNvPr>
            <p:cNvPicPr>
              <a:picLocks noChangeAspect="1"/>
            </p:cNvPicPr>
            <p:nvPr/>
          </p:nvPicPr>
          <p:blipFill>
            <a:blip r:embed="rId3"/>
            <a:stretch>
              <a:fillRect/>
            </a:stretch>
          </p:blipFill>
          <p:spPr>
            <a:xfrm>
              <a:off x="1717471" y="4694043"/>
              <a:ext cx="9216000" cy="2077914"/>
            </a:xfrm>
            <a:prstGeom prst="rect">
              <a:avLst/>
            </a:prstGeom>
          </p:spPr>
        </p:pic>
        <p:sp>
          <p:nvSpPr>
            <p:cNvPr id="12" name="TextBox 11">
              <a:extLst>
                <a:ext uri="{FF2B5EF4-FFF2-40B4-BE49-F238E27FC236}">
                  <a16:creationId xmlns:a16="http://schemas.microsoft.com/office/drawing/2014/main" id="{905CED16-5D28-047E-632F-CEC09FCAB0CA}"/>
                </a:ext>
              </a:extLst>
            </p:cNvPr>
            <p:cNvSpPr txBox="1"/>
            <p:nvPr/>
          </p:nvSpPr>
          <p:spPr>
            <a:xfrm>
              <a:off x="3432000" y="4365000"/>
              <a:ext cx="6336000" cy="369332"/>
            </a:xfrm>
            <a:prstGeom prst="rect">
              <a:avLst/>
            </a:prstGeom>
            <a:noFill/>
          </p:spPr>
          <p:txBody>
            <a:bodyPr wrap="square" rtlCol="0">
              <a:spAutoFit/>
            </a:bodyPr>
            <a:lstStyle/>
            <a:p>
              <a:r>
                <a:rPr lang="en-IN" dirty="0"/>
                <a:t>Client who don’t have difficulties with payment ()</a:t>
              </a:r>
            </a:p>
          </p:txBody>
        </p:sp>
      </p:grpSp>
    </p:spTree>
    <p:extLst>
      <p:ext uri="{BB962C8B-B14F-4D97-AF65-F5344CB8AC3E}">
        <p14:creationId xmlns:p14="http://schemas.microsoft.com/office/powerpoint/2010/main" val="2991014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EB54AD-9F18-086E-2494-219AB9702C0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3FB4DF7-9E4D-22C9-338C-763C5919BB2A}"/>
              </a:ext>
            </a:extLst>
          </p:cNvPr>
          <p:cNvSpPr txBox="1"/>
          <p:nvPr/>
        </p:nvSpPr>
        <p:spPr>
          <a:xfrm>
            <a:off x="3504000" y="260600"/>
            <a:ext cx="3960000" cy="461665"/>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RESULT</a:t>
            </a:r>
          </a:p>
        </p:txBody>
      </p:sp>
      <p:sp>
        <p:nvSpPr>
          <p:cNvPr id="3" name="TextBox 2">
            <a:extLst>
              <a:ext uri="{FF2B5EF4-FFF2-40B4-BE49-F238E27FC236}">
                <a16:creationId xmlns:a16="http://schemas.microsoft.com/office/drawing/2014/main" id="{0E70B416-0B4B-E960-DDFF-54785820364B}"/>
              </a:ext>
            </a:extLst>
          </p:cNvPr>
          <p:cNvSpPr txBox="1"/>
          <p:nvPr/>
        </p:nvSpPr>
        <p:spPr>
          <a:xfrm>
            <a:off x="3144000" y="1485000"/>
            <a:ext cx="5688000" cy="1200329"/>
          </a:xfrm>
          <a:prstGeom prst="rect">
            <a:avLst/>
          </a:prstGeom>
          <a:noFill/>
        </p:spPr>
        <p:txBody>
          <a:bodyPr wrap="square" rtlCol="0">
            <a:spAutoFit/>
          </a:bodyPr>
          <a:lstStyle/>
          <a:p>
            <a:r>
              <a:rPr lang="en-US" dirty="0"/>
              <a:t>Analyzing this huge dataset full of challenges, we solve each problem with practice and work hard to present this project as well as we create amazing charts to analyze the data.</a:t>
            </a:r>
            <a:endParaRPr lang="en-IN" dirty="0"/>
          </a:p>
        </p:txBody>
      </p:sp>
    </p:spTree>
    <p:extLst>
      <p:ext uri="{BB962C8B-B14F-4D97-AF65-F5344CB8AC3E}">
        <p14:creationId xmlns:p14="http://schemas.microsoft.com/office/powerpoint/2010/main" val="1397931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23C095-9E03-D5BE-80D5-5F421DF0F42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EC7E743-209D-9FF6-B84C-0EFEB462E4C0}"/>
              </a:ext>
            </a:extLst>
          </p:cNvPr>
          <p:cNvSpPr txBox="1"/>
          <p:nvPr/>
        </p:nvSpPr>
        <p:spPr>
          <a:xfrm>
            <a:off x="2640000" y="1341000"/>
            <a:ext cx="6624000" cy="1938992"/>
          </a:xfrm>
          <a:prstGeom prst="rect">
            <a:avLst/>
          </a:prstGeom>
          <a:noFill/>
        </p:spPr>
        <p:txBody>
          <a:bodyPr wrap="square" rtlCol="0">
            <a:spAutoFit/>
          </a:bodyPr>
          <a:lstStyle/>
          <a:p>
            <a:pPr algn="just"/>
            <a:r>
              <a:rPr lang="en-IN" sz="2000" dirty="0"/>
              <a:t>As a data analyst in a finance sector and in a bank I learn that how bank works and store data, I face lot of challenges while working on data set using EDA.</a:t>
            </a:r>
          </a:p>
          <a:p>
            <a:pPr algn="just"/>
            <a:r>
              <a:rPr lang="en-IN" sz="2000" dirty="0"/>
              <a:t>In this project I like to work on </a:t>
            </a:r>
            <a:r>
              <a:rPr lang="en-IN" sz="2000" i="0" dirty="0">
                <a:effectLst/>
                <a:latin typeface="Manrope"/>
              </a:rPr>
              <a:t>Univariate, Segmented Univariate, and Bivariate Analysis most and I first time work on it.</a:t>
            </a:r>
            <a:endParaRPr lang="en-IN" sz="2000" dirty="0"/>
          </a:p>
        </p:txBody>
      </p:sp>
      <p:sp>
        <p:nvSpPr>
          <p:cNvPr id="3" name="TextBox 2">
            <a:extLst>
              <a:ext uri="{FF2B5EF4-FFF2-40B4-BE49-F238E27FC236}">
                <a16:creationId xmlns:a16="http://schemas.microsoft.com/office/drawing/2014/main" id="{F03B0D3A-436D-E04C-E7F5-AF8F2176A96F}"/>
              </a:ext>
            </a:extLst>
          </p:cNvPr>
          <p:cNvSpPr txBox="1"/>
          <p:nvPr/>
        </p:nvSpPr>
        <p:spPr>
          <a:xfrm>
            <a:off x="4440000" y="261000"/>
            <a:ext cx="2376000" cy="523220"/>
          </a:xfrm>
          <a:prstGeom prst="rect">
            <a:avLst/>
          </a:prstGeom>
          <a:noFill/>
        </p:spPr>
        <p:txBody>
          <a:bodyPr wrap="square" rtlCol="0">
            <a:spAutoFit/>
          </a:bodyPr>
          <a:lstStyle/>
          <a:p>
            <a:pPr algn="ctr"/>
            <a:r>
              <a:rPr lang="en-IN" sz="2800" b="1" i="0" dirty="0">
                <a:effectLst/>
                <a:latin typeface="Manrope"/>
              </a:rPr>
              <a:t>Description</a:t>
            </a:r>
            <a:endParaRPr lang="en-IN" sz="2800" b="1" dirty="0"/>
          </a:p>
        </p:txBody>
      </p:sp>
      <p:sp>
        <p:nvSpPr>
          <p:cNvPr id="4" name="TextBox 3">
            <a:extLst>
              <a:ext uri="{FF2B5EF4-FFF2-40B4-BE49-F238E27FC236}">
                <a16:creationId xmlns:a16="http://schemas.microsoft.com/office/drawing/2014/main" id="{7641A0AE-6497-5AC3-6E49-99982916D319}"/>
              </a:ext>
            </a:extLst>
          </p:cNvPr>
          <p:cNvSpPr txBox="1"/>
          <p:nvPr/>
        </p:nvSpPr>
        <p:spPr>
          <a:xfrm>
            <a:off x="4152000" y="3578009"/>
            <a:ext cx="3456000" cy="461665"/>
          </a:xfrm>
          <a:prstGeom prst="rect">
            <a:avLst/>
          </a:prstGeom>
          <a:noFill/>
        </p:spPr>
        <p:txBody>
          <a:bodyPr wrap="square" rtlCol="0">
            <a:spAutoFit/>
          </a:bodyPr>
          <a:lstStyle/>
          <a:p>
            <a:pPr algn="ctr"/>
            <a:r>
              <a:rPr lang="en-IN" sz="2400" b="1" i="0" dirty="0">
                <a:effectLst/>
                <a:latin typeface="Manrope"/>
              </a:rPr>
              <a:t>Tech-Stack Used</a:t>
            </a:r>
            <a:endParaRPr lang="en-IN" sz="2400" dirty="0"/>
          </a:p>
        </p:txBody>
      </p:sp>
      <p:sp>
        <p:nvSpPr>
          <p:cNvPr id="5" name="TextBox 4">
            <a:extLst>
              <a:ext uri="{FF2B5EF4-FFF2-40B4-BE49-F238E27FC236}">
                <a16:creationId xmlns:a16="http://schemas.microsoft.com/office/drawing/2014/main" id="{675CC95B-FEF4-451F-ABCE-4E44E1A2814E}"/>
              </a:ext>
            </a:extLst>
          </p:cNvPr>
          <p:cNvSpPr txBox="1"/>
          <p:nvPr/>
        </p:nvSpPr>
        <p:spPr>
          <a:xfrm>
            <a:off x="3000000" y="4415617"/>
            <a:ext cx="6408000" cy="923330"/>
          </a:xfrm>
          <a:prstGeom prst="rect">
            <a:avLst/>
          </a:prstGeom>
          <a:noFill/>
        </p:spPr>
        <p:txBody>
          <a:bodyPr wrap="square" rtlCol="0">
            <a:spAutoFit/>
          </a:bodyPr>
          <a:lstStyle/>
          <a:p>
            <a:r>
              <a:rPr lang="en-IN" dirty="0"/>
              <a:t>I used MS EXCEL 360 to perform this project and I use because it reliable to analyse data and perform </a:t>
            </a:r>
            <a:r>
              <a:rPr lang="en-IN" dirty="0" err="1"/>
              <a:t>eda</a:t>
            </a:r>
            <a:r>
              <a:rPr lang="en-IN" dirty="0"/>
              <a:t> also calculation.</a:t>
            </a:r>
          </a:p>
        </p:txBody>
      </p:sp>
    </p:spTree>
    <p:extLst>
      <p:ext uri="{BB962C8B-B14F-4D97-AF65-F5344CB8AC3E}">
        <p14:creationId xmlns:p14="http://schemas.microsoft.com/office/powerpoint/2010/main" val="2777984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A0DA52E-5A20-DCB1-FD1E-4505B6794165}"/>
              </a:ext>
            </a:extLst>
          </p:cNvPr>
          <p:cNvSpPr txBox="1"/>
          <p:nvPr/>
        </p:nvSpPr>
        <p:spPr>
          <a:xfrm>
            <a:off x="1416000" y="693000"/>
            <a:ext cx="9936000" cy="923330"/>
          </a:xfrm>
          <a:prstGeom prst="rect">
            <a:avLst/>
          </a:prstGeom>
          <a:noFill/>
        </p:spPr>
        <p:txBody>
          <a:bodyPr wrap="square">
            <a:spAutoFit/>
          </a:bodyPr>
          <a:lstStyle/>
          <a:p>
            <a:r>
              <a:rPr lang="en-US" b="0" i="0" dirty="0">
                <a:solidFill>
                  <a:srgbClr val="8492A6"/>
                </a:solidFill>
                <a:effectLst/>
                <a:latin typeface="Manrope"/>
              </a:rPr>
              <a:t> </a:t>
            </a:r>
            <a:r>
              <a:rPr lang="en-US" b="0" i="0" dirty="0">
                <a:effectLst/>
                <a:latin typeface="Manrope"/>
              </a:rPr>
              <a:t>1. </a:t>
            </a:r>
            <a:r>
              <a:rPr lang="en-US" b="1" i="0" dirty="0">
                <a:effectLst/>
                <a:latin typeface="Manrope"/>
              </a:rPr>
              <a:t>Identify Missing Data and Deal with it Appropriately:</a:t>
            </a:r>
            <a:r>
              <a:rPr lang="en-US" b="0" i="0" dirty="0">
                <a:effectLst/>
                <a:latin typeface="Manrope"/>
              </a:rPr>
              <a:t> As a data analyst, you come across missing data in the loan application dataset. It is essential to handle missing data effectively to ensure the accuracy of the analysis.</a:t>
            </a:r>
            <a:endParaRPr lang="en-IN" dirty="0"/>
          </a:p>
        </p:txBody>
      </p:sp>
      <p:sp>
        <p:nvSpPr>
          <p:cNvPr id="6" name="TextBox 5">
            <a:extLst>
              <a:ext uri="{FF2B5EF4-FFF2-40B4-BE49-F238E27FC236}">
                <a16:creationId xmlns:a16="http://schemas.microsoft.com/office/drawing/2014/main" id="{36D3B2B9-0CEF-80B3-31AD-CBDAF8AD9E8A}"/>
              </a:ext>
            </a:extLst>
          </p:cNvPr>
          <p:cNvSpPr txBox="1"/>
          <p:nvPr/>
        </p:nvSpPr>
        <p:spPr>
          <a:xfrm>
            <a:off x="1200000" y="117000"/>
            <a:ext cx="2880000" cy="400110"/>
          </a:xfrm>
          <a:prstGeom prst="rect">
            <a:avLst/>
          </a:prstGeom>
          <a:noFill/>
        </p:spPr>
        <p:txBody>
          <a:bodyPr wrap="square" rtlCol="0">
            <a:spAutoFit/>
          </a:bodyPr>
          <a:lstStyle/>
          <a:p>
            <a:r>
              <a:rPr lang="en-IN" sz="2000" dirty="0">
                <a:solidFill>
                  <a:schemeClr val="accent6">
                    <a:lumMod val="50000"/>
                  </a:schemeClr>
                </a:solidFill>
                <a:highlight>
                  <a:srgbClr val="FFFF00"/>
                </a:highlight>
              </a:rPr>
              <a:t>INSIGHT</a:t>
            </a:r>
          </a:p>
        </p:txBody>
      </p:sp>
      <p:sp>
        <p:nvSpPr>
          <p:cNvPr id="7" name="TextBox 6">
            <a:extLst>
              <a:ext uri="{FF2B5EF4-FFF2-40B4-BE49-F238E27FC236}">
                <a16:creationId xmlns:a16="http://schemas.microsoft.com/office/drawing/2014/main" id="{2E2B92D2-7828-81B5-ECC7-94F439F114E7}"/>
              </a:ext>
            </a:extLst>
          </p:cNvPr>
          <p:cNvSpPr txBox="1"/>
          <p:nvPr/>
        </p:nvSpPr>
        <p:spPr>
          <a:xfrm>
            <a:off x="2136000" y="2565000"/>
            <a:ext cx="7992000" cy="2585323"/>
          </a:xfrm>
          <a:prstGeom prst="rect">
            <a:avLst/>
          </a:prstGeom>
          <a:noFill/>
        </p:spPr>
        <p:txBody>
          <a:bodyPr wrap="square" rtlCol="0">
            <a:spAutoFit/>
          </a:bodyPr>
          <a:lstStyle/>
          <a:p>
            <a:pPr algn="just"/>
            <a:r>
              <a:rPr lang="en-IN" dirty="0">
                <a:solidFill>
                  <a:schemeClr val="accent3">
                    <a:lumMod val="20000"/>
                    <a:lumOff val="80000"/>
                  </a:schemeClr>
                </a:solidFill>
              </a:rPr>
              <a:t>In dataset we have 122 columns with 49999 rows to solve this huge dataset first how many value we have in column after that I found blank value in every column to calculate percentage how much we have blank value in each column and I decide a column have more than 30% blank value remove from dataset and rest of blank cell fill with average of each column, </a:t>
            </a:r>
          </a:p>
          <a:p>
            <a:pPr algn="just"/>
            <a:r>
              <a:rPr lang="en-IN" dirty="0">
                <a:solidFill>
                  <a:schemeClr val="accent3">
                    <a:lumMod val="20000"/>
                    <a:lumOff val="80000"/>
                  </a:schemeClr>
                </a:solidFill>
              </a:rPr>
              <a:t>So I found that out of 122 columns 55 columns have more than 30% values are blank so we remove it from dataset</a:t>
            </a:r>
            <a:r>
              <a:rPr lang="en-IN" dirty="0"/>
              <a:t>.</a:t>
            </a:r>
          </a:p>
          <a:p>
            <a:pPr algn="just"/>
            <a:r>
              <a:rPr lang="en-IN" sz="1800" b="0" i="0" u="none" strike="noStrike" dirty="0">
                <a:solidFill>
                  <a:schemeClr val="accent3">
                    <a:lumMod val="20000"/>
                    <a:lumOff val="80000"/>
                  </a:schemeClr>
                </a:solidFill>
                <a:effectLst/>
                <a:latin typeface="Calibri" panose="020F0502020204030204" pitchFamily="34" charset="0"/>
              </a:rPr>
              <a:t>I found that column COMMONAREA_MODE</a:t>
            </a:r>
            <a:r>
              <a:rPr lang="en-IN" dirty="0">
                <a:solidFill>
                  <a:schemeClr val="accent3">
                    <a:lumMod val="20000"/>
                    <a:lumOff val="80000"/>
                  </a:schemeClr>
                </a:solidFill>
              </a:rPr>
              <a:t> &amp;</a:t>
            </a:r>
            <a:r>
              <a:rPr lang="en-IN" sz="1800" b="0" i="0" u="none" strike="noStrike" dirty="0">
                <a:solidFill>
                  <a:schemeClr val="accent3">
                    <a:lumMod val="20000"/>
                    <a:lumOff val="80000"/>
                  </a:schemeClr>
                </a:solidFill>
                <a:effectLst/>
                <a:latin typeface="Calibri" panose="020F0502020204030204" pitchFamily="34" charset="0"/>
              </a:rPr>
              <a:t>COMMONAREA_MEDI</a:t>
            </a:r>
            <a:r>
              <a:rPr lang="en-IN" dirty="0">
                <a:solidFill>
                  <a:schemeClr val="accent3">
                    <a:lumMod val="20000"/>
                    <a:lumOff val="80000"/>
                  </a:schemeClr>
                </a:solidFill>
              </a:rPr>
              <a:t> has most blank cell with 34960 blank cell.</a:t>
            </a:r>
          </a:p>
        </p:txBody>
      </p:sp>
    </p:spTree>
    <p:extLst>
      <p:ext uri="{BB962C8B-B14F-4D97-AF65-F5344CB8AC3E}">
        <p14:creationId xmlns:p14="http://schemas.microsoft.com/office/powerpoint/2010/main" val="400563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A7B8E2-159C-95A4-1DFF-3CE228DB0E6A}"/>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09055397-808A-93B3-0D9C-FA9C729BEF51}"/>
              </a:ext>
            </a:extLst>
          </p:cNvPr>
          <p:cNvPicPr>
            <a:picLocks noChangeAspect="1"/>
          </p:cNvPicPr>
          <p:nvPr/>
        </p:nvPicPr>
        <p:blipFill>
          <a:blip r:embed="rId2"/>
          <a:stretch>
            <a:fillRect/>
          </a:stretch>
        </p:blipFill>
        <p:spPr>
          <a:xfrm>
            <a:off x="1347125" y="765001"/>
            <a:ext cx="9284875" cy="5112000"/>
          </a:xfrm>
          <a:prstGeom prst="rect">
            <a:avLst/>
          </a:prstGeom>
        </p:spPr>
      </p:pic>
    </p:spTree>
    <p:extLst>
      <p:ext uri="{BB962C8B-B14F-4D97-AF65-F5344CB8AC3E}">
        <p14:creationId xmlns:p14="http://schemas.microsoft.com/office/powerpoint/2010/main" val="1254527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EF8F0E-D614-8E6D-A718-4A75F42076DD}"/>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823FB6BC-EA89-9BA7-C406-59E56B837B64}"/>
              </a:ext>
            </a:extLst>
          </p:cNvPr>
          <p:cNvPicPr>
            <a:picLocks noChangeAspect="1"/>
          </p:cNvPicPr>
          <p:nvPr/>
        </p:nvPicPr>
        <p:blipFill>
          <a:blip r:embed="rId2"/>
          <a:stretch>
            <a:fillRect/>
          </a:stretch>
        </p:blipFill>
        <p:spPr>
          <a:xfrm>
            <a:off x="1128000" y="1269000"/>
            <a:ext cx="4743084" cy="2119021"/>
          </a:xfrm>
          <a:prstGeom prst="rect">
            <a:avLst/>
          </a:prstGeom>
        </p:spPr>
      </p:pic>
      <p:pic>
        <p:nvPicPr>
          <p:cNvPr id="5" name="Picture 4">
            <a:extLst>
              <a:ext uri="{FF2B5EF4-FFF2-40B4-BE49-F238E27FC236}">
                <a16:creationId xmlns:a16="http://schemas.microsoft.com/office/drawing/2014/main" id="{2E8B0DB9-3634-E5EA-6A22-BB7512CB5C7E}"/>
              </a:ext>
            </a:extLst>
          </p:cNvPr>
          <p:cNvPicPr>
            <a:picLocks noChangeAspect="1"/>
          </p:cNvPicPr>
          <p:nvPr/>
        </p:nvPicPr>
        <p:blipFill>
          <a:blip r:embed="rId3"/>
          <a:stretch>
            <a:fillRect/>
          </a:stretch>
        </p:blipFill>
        <p:spPr>
          <a:xfrm>
            <a:off x="6672000" y="2629617"/>
            <a:ext cx="4528598" cy="2750766"/>
          </a:xfrm>
          <a:prstGeom prst="rect">
            <a:avLst/>
          </a:prstGeom>
        </p:spPr>
      </p:pic>
      <p:pic>
        <p:nvPicPr>
          <p:cNvPr id="7" name="Picture 6">
            <a:extLst>
              <a:ext uri="{FF2B5EF4-FFF2-40B4-BE49-F238E27FC236}">
                <a16:creationId xmlns:a16="http://schemas.microsoft.com/office/drawing/2014/main" id="{B8F6FF76-4F6E-E8E9-804A-C863980552C0}"/>
              </a:ext>
            </a:extLst>
          </p:cNvPr>
          <p:cNvPicPr>
            <a:picLocks noChangeAspect="1"/>
          </p:cNvPicPr>
          <p:nvPr/>
        </p:nvPicPr>
        <p:blipFill>
          <a:blip r:embed="rId4"/>
          <a:stretch>
            <a:fillRect/>
          </a:stretch>
        </p:blipFill>
        <p:spPr>
          <a:xfrm>
            <a:off x="1352915" y="4005000"/>
            <a:ext cx="4743085" cy="2395529"/>
          </a:xfrm>
          <a:prstGeom prst="rect">
            <a:avLst/>
          </a:prstGeom>
        </p:spPr>
      </p:pic>
      <p:sp>
        <p:nvSpPr>
          <p:cNvPr id="8" name="TextBox 7">
            <a:extLst>
              <a:ext uri="{FF2B5EF4-FFF2-40B4-BE49-F238E27FC236}">
                <a16:creationId xmlns:a16="http://schemas.microsoft.com/office/drawing/2014/main" id="{576459AE-3CF6-E978-57F0-C14AEFAA455A}"/>
              </a:ext>
            </a:extLst>
          </p:cNvPr>
          <p:cNvSpPr txBox="1"/>
          <p:nvPr/>
        </p:nvSpPr>
        <p:spPr>
          <a:xfrm>
            <a:off x="1848000" y="261000"/>
            <a:ext cx="8784000" cy="646331"/>
          </a:xfrm>
          <a:prstGeom prst="rect">
            <a:avLst/>
          </a:prstGeom>
          <a:noFill/>
        </p:spPr>
        <p:txBody>
          <a:bodyPr wrap="square">
            <a:spAutoFit/>
          </a:bodyPr>
          <a:lstStyle/>
          <a:p>
            <a:r>
              <a:rPr lang="en-US" b="1" i="0" dirty="0">
                <a:effectLst/>
                <a:latin typeface="Manrope"/>
              </a:rPr>
              <a:t>2. Identify Outliers in the Dataset:</a:t>
            </a:r>
            <a:r>
              <a:rPr lang="en-US" b="0" i="0" dirty="0">
                <a:effectLst/>
                <a:latin typeface="Manrope"/>
              </a:rPr>
              <a:t> Outliers can significantly impact the analysis and distort the results. You need to identify outliers in the loan application dataset.</a:t>
            </a:r>
            <a:endParaRPr lang="en-IN" dirty="0"/>
          </a:p>
        </p:txBody>
      </p:sp>
      <p:sp>
        <p:nvSpPr>
          <p:cNvPr id="10" name="Arrow: Left 9">
            <a:extLst>
              <a:ext uri="{FF2B5EF4-FFF2-40B4-BE49-F238E27FC236}">
                <a16:creationId xmlns:a16="http://schemas.microsoft.com/office/drawing/2014/main" id="{F29F7D99-DE56-2361-8093-33D5083B1BCB}"/>
              </a:ext>
            </a:extLst>
          </p:cNvPr>
          <p:cNvSpPr/>
          <p:nvPr/>
        </p:nvSpPr>
        <p:spPr>
          <a:xfrm>
            <a:off x="6007682" y="1207175"/>
            <a:ext cx="5192916" cy="1360617"/>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t>       Here we can see a client have more than 4000000 amount credit that is not possible.</a:t>
            </a:r>
          </a:p>
        </p:txBody>
      </p:sp>
    </p:spTree>
    <p:extLst>
      <p:ext uri="{BB962C8B-B14F-4D97-AF65-F5344CB8AC3E}">
        <p14:creationId xmlns:p14="http://schemas.microsoft.com/office/powerpoint/2010/main" val="1763217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B1A5F5-AEA4-C2A3-7B09-FE55673D8D0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2849142E-D544-D906-1944-7D0D0A855327}"/>
              </a:ext>
            </a:extLst>
          </p:cNvPr>
          <p:cNvPicPr>
            <a:picLocks noChangeAspect="1"/>
          </p:cNvPicPr>
          <p:nvPr/>
        </p:nvPicPr>
        <p:blipFill>
          <a:blip r:embed="rId2"/>
          <a:stretch>
            <a:fillRect/>
          </a:stretch>
        </p:blipFill>
        <p:spPr>
          <a:xfrm>
            <a:off x="1344000" y="693000"/>
            <a:ext cx="4639323" cy="2506462"/>
          </a:xfrm>
          <a:prstGeom prst="rect">
            <a:avLst/>
          </a:prstGeom>
        </p:spPr>
      </p:pic>
      <p:pic>
        <p:nvPicPr>
          <p:cNvPr id="7" name="Picture 6">
            <a:extLst>
              <a:ext uri="{FF2B5EF4-FFF2-40B4-BE49-F238E27FC236}">
                <a16:creationId xmlns:a16="http://schemas.microsoft.com/office/drawing/2014/main" id="{B1F8E63B-7589-0AF8-797B-181C3C3CE287}"/>
              </a:ext>
            </a:extLst>
          </p:cNvPr>
          <p:cNvPicPr>
            <a:picLocks noChangeAspect="1"/>
          </p:cNvPicPr>
          <p:nvPr/>
        </p:nvPicPr>
        <p:blipFill>
          <a:blip r:embed="rId3"/>
          <a:stretch>
            <a:fillRect/>
          </a:stretch>
        </p:blipFill>
        <p:spPr>
          <a:xfrm>
            <a:off x="6744000" y="2177476"/>
            <a:ext cx="4495706" cy="2359489"/>
          </a:xfrm>
          <a:prstGeom prst="rect">
            <a:avLst/>
          </a:prstGeom>
        </p:spPr>
      </p:pic>
      <p:pic>
        <p:nvPicPr>
          <p:cNvPr id="9" name="Picture 8">
            <a:extLst>
              <a:ext uri="{FF2B5EF4-FFF2-40B4-BE49-F238E27FC236}">
                <a16:creationId xmlns:a16="http://schemas.microsoft.com/office/drawing/2014/main" id="{11FE7A7B-284F-52D5-BF77-6939DB4F4808}"/>
              </a:ext>
            </a:extLst>
          </p:cNvPr>
          <p:cNvPicPr>
            <a:picLocks noChangeAspect="1"/>
          </p:cNvPicPr>
          <p:nvPr/>
        </p:nvPicPr>
        <p:blipFill>
          <a:blip r:embed="rId4"/>
          <a:stretch>
            <a:fillRect/>
          </a:stretch>
        </p:blipFill>
        <p:spPr>
          <a:xfrm>
            <a:off x="1242506" y="4240053"/>
            <a:ext cx="4997494" cy="2359489"/>
          </a:xfrm>
          <a:prstGeom prst="rect">
            <a:avLst/>
          </a:prstGeom>
        </p:spPr>
      </p:pic>
    </p:spTree>
    <p:extLst>
      <p:ext uri="{BB962C8B-B14F-4D97-AF65-F5344CB8AC3E}">
        <p14:creationId xmlns:p14="http://schemas.microsoft.com/office/powerpoint/2010/main" val="3364673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C40ABE-2939-2E95-2A40-82C4462FEC3C}"/>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03940EF9-FA00-0A0F-1ACB-9739BCB2076F}"/>
              </a:ext>
            </a:extLst>
          </p:cNvPr>
          <p:cNvPicPr>
            <a:picLocks noChangeAspect="1"/>
          </p:cNvPicPr>
          <p:nvPr/>
        </p:nvPicPr>
        <p:blipFill>
          <a:blip r:embed="rId2"/>
          <a:stretch>
            <a:fillRect/>
          </a:stretch>
        </p:blipFill>
        <p:spPr>
          <a:xfrm>
            <a:off x="1382400" y="457234"/>
            <a:ext cx="4713600" cy="2467766"/>
          </a:xfrm>
          <a:prstGeom prst="rect">
            <a:avLst/>
          </a:prstGeom>
        </p:spPr>
      </p:pic>
      <p:pic>
        <p:nvPicPr>
          <p:cNvPr id="5" name="Picture 4">
            <a:extLst>
              <a:ext uri="{FF2B5EF4-FFF2-40B4-BE49-F238E27FC236}">
                <a16:creationId xmlns:a16="http://schemas.microsoft.com/office/drawing/2014/main" id="{B3422A16-0CAC-550D-1FE9-39DF8E8B6863}"/>
              </a:ext>
            </a:extLst>
          </p:cNvPr>
          <p:cNvPicPr>
            <a:picLocks noChangeAspect="1"/>
          </p:cNvPicPr>
          <p:nvPr/>
        </p:nvPicPr>
        <p:blipFill>
          <a:blip r:embed="rId3"/>
          <a:stretch>
            <a:fillRect/>
          </a:stretch>
        </p:blipFill>
        <p:spPr>
          <a:xfrm>
            <a:off x="6683372" y="2747259"/>
            <a:ext cx="4320000" cy="2467766"/>
          </a:xfrm>
          <a:prstGeom prst="rect">
            <a:avLst/>
          </a:prstGeom>
        </p:spPr>
      </p:pic>
      <p:pic>
        <p:nvPicPr>
          <p:cNvPr id="7" name="Picture 6">
            <a:extLst>
              <a:ext uri="{FF2B5EF4-FFF2-40B4-BE49-F238E27FC236}">
                <a16:creationId xmlns:a16="http://schemas.microsoft.com/office/drawing/2014/main" id="{7D294C61-3E30-C440-5702-EB100CF923A7}"/>
              </a:ext>
            </a:extLst>
          </p:cNvPr>
          <p:cNvPicPr>
            <a:picLocks noChangeAspect="1"/>
          </p:cNvPicPr>
          <p:nvPr/>
        </p:nvPicPr>
        <p:blipFill>
          <a:blip r:embed="rId4"/>
          <a:stretch>
            <a:fillRect/>
          </a:stretch>
        </p:blipFill>
        <p:spPr>
          <a:xfrm>
            <a:off x="1436588" y="3981142"/>
            <a:ext cx="4104000" cy="2303999"/>
          </a:xfrm>
          <a:prstGeom prst="rect">
            <a:avLst/>
          </a:prstGeom>
        </p:spPr>
      </p:pic>
    </p:spTree>
    <p:extLst>
      <p:ext uri="{BB962C8B-B14F-4D97-AF65-F5344CB8AC3E}">
        <p14:creationId xmlns:p14="http://schemas.microsoft.com/office/powerpoint/2010/main" val="3751329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7B9E23-4048-D94A-D83A-BA7DB914737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82E7C1A-3023-C9EC-94BF-B7FB0D0D73A7}"/>
              </a:ext>
            </a:extLst>
          </p:cNvPr>
          <p:cNvSpPr txBox="1"/>
          <p:nvPr/>
        </p:nvSpPr>
        <p:spPr>
          <a:xfrm>
            <a:off x="1632000" y="261000"/>
            <a:ext cx="9576000" cy="923330"/>
          </a:xfrm>
          <a:prstGeom prst="rect">
            <a:avLst/>
          </a:prstGeom>
          <a:noFill/>
        </p:spPr>
        <p:txBody>
          <a:bodyPr wrap="square">
            <a:spAutoFit/>
          </a:bodyPr>
          <a:lstStyle/>
          <a:p>
            <a:r>
              <a:rPr lang="en-US" i="0" dirty="0">
                <a:effectLst/>
                <a:latin typeface="Manrope"/>
              </a:rPr>
              <a:t>3. Analyze Data Imbalance: Data imbalance can affect the accuracy of the analysis, especially for binary classification problems. Understanding the data distribution is crucial for building reliable models.</a:t>
            </a:r>
            <a:endParaRPr lang="en-IN" dirty="0"/>
          </a:p>
        </p:txBody>
      </p:sp>
      <p:pic>
        <p:nvPicPr>
          <p:cNvPr id="7" name="Picture 6">
            <a:extLst>
              <a:ext uri="{FF2B5EF4-FFF2-40B4-BE49-F238E27FC236}">
                <a16:creationId xmlns:a16="http://schemas.microsoft.com/office/drawing/2014/main" id="{61ED8FCF-DD0F-54F3-B71C-6804EEFF05E1}"/>
              </a:ext>
            </a:extLst>
          </p:cNvPr>
          <p:cNvPicPr>
            <a:picLocks noChangeAspect="1"/>
          </p:cNvPicPr>
          <p:nvPr/>
        </p:nvPicPr>
        <p:blipFill>
          <a:blip r:embed="rId2"/>
          <a:stretch>
            <a:fillRect/>
          </a:stretch>
        </p:blipFill>
        <p:spPr>
          <a:xfrm>
            <a:off x="2496000" y="1269000"/>
            <a:ext cx="6768000" cy="3600000"/>
          </a:xfrm>
          <a:prstGeom prst="rect">
            <a:avLst/>
          </a:prstGeom>
        </p:spPr>
      </p:pic>
      <p:sp>
        <p:nvSpPr>
          <p:cNvPr id="8" name="TextBox 7">
            <a:extLst>
              <a:ext uri="{FF2B5EF4-FFF2-40B4-BE49-F238E27FC236}">
                <a16:creationId xmlns:a16="http://schemas.microsoft.com/office/drawing/2014/main" id="{A761FE80-AE13-60A6-A18F-C74197F5BB3E}"/>
              </a:ext>
            </a:extLst>
          </p:cNvPr>
          <p:cNvSpPr txBox="1"/>
          <p:nvPr/>
        </p:nvSpPr>
        <p:spPr>
          <a:xfrm>
            <a:off x="2028000" y="5373000"/>
            <a:ext cx="8136000" cy="923330"/>
          </a:xfrm>
          <a:prstGeom prst="rect">
            <a:avLst/>
          </a:prstGeom>
          <a:noFill/>
        </p:spPr>
        <p:txBody>
          <a:bodyPr wrap="square" rtlCol="0">
            <a:spAutoFit/>
          </a:bodyPr>
          <a:lstStyle/>
          <a:p>
            <a:r>
              <a:rPr lang="en-IN" dirty="0"/>
              <a:t>First of all I found how many client have payment issue, so 4026 client have payment issue also I got proportion value 11.4190 that’s show we have most of non defaulter client.</a:t>
            </a:r>
          </a:p>
        </p:txBody>
      </p:sp>
    </p:spTree>
    <p:extLst>
      <p:ext uri="{BB962C8B-B14F-4D97-AF65-F5344CB8AC3E}">
        <p14:creationId xmlns:p14="http://schemas.microsoft.com/office/powerpoint/2010/main" val="3254560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E90A61-414B-2080-6E4C-AB1CA3BC023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EA0471A-CEFE-2D4A-A687-FB8C6C9B07FE}"/>
              </a:ext>
            </a:extLst>
          </p:cNvPr>
          <p:cNvSpPr txBox="1"/>
          <p:nvPr/>
        </p:nvSpPr>
        <p:spPr>
          <a:xfrm>
            <a:off x="1452000" y="117000"/>
            <a:ext cx="9288000" cy="1477328"/>
          </a:xfrm>
          <a:prstGeom prst="rect">
            <a:avLst/>
          </a:prstGeom>
          <a:noFill/>
        </p:spPr>
        <p:txBody>
          <a:bodyPr wrap="square">
            <a:spAutoFit/>
          </a:bodyPr>
          <a:lstStyle/>
          <a:p>
            <a:pPr algn="just"/>
            <a:r>
              <a:rPr lang="en-US" b="1" i="0" dirty="0">
                <a:solidFill>
                  <a:srgbClr val="8492A6"/>
                </a:solidFill>
                <a:effectLst/>
                <a:latin typeface="Manrope"/>
              </a:rPr>
              <a:t>3. Perform Univariate, Segmented Univariate, and Bivariate Analysis: </a:t>
            </a:r>
            <a:r>
              <a:rPr lang="en-US" b="0" i="0" dirty="0">
                <a:solidFill>
                  <a:srgbClr val="8492A6"/>
                </a:solidFill>
                <a:effectLst/>
                <a:latin typeface="Manrope"/>
              </a:rPr>
              <a:t>To gain insights into the driving factors of loan default, it is important to conduct various analyses on consumer and loan attributes.</a:t>
            </a:r>
          </a:p>
          <a:p>
            <a:br>
              <a:rPr lang="en-US" b="0" i="0" dirty="0">
                <a:solidFill>
                  <a:srgbClr val="8492A6"/>
                </a:solidFill>
                <a:effectLst/>
                <a:latin typeface="Manrope"/>
              </a:rPr>
            </a:br>
            <a:endParaRPr lang="en-IN" dirty="0"/>
          </a:p>
        </p:txBody>
      </p:sp>
      <p:pic>
        <p:nvPicPr>
          <p:cNvPr id="5" name="Picture 4">
            <a:extLst>
              <a:ext uri="{FF2B5EF4-FFF2-40B4-BE49-F238E27FC236}">
                <a16:creationId xmlns:a16="http://schemas.microsoft.com/office/drawing/2014/main" id="{D749882D-CC0B-0A0E-84CD-6760A9B615FB}"/>
              </a:ext>
            </a:extLst>
          </p:cNvPr>
          <p:cNvPicPr>
            <a:picLocks noChangeAspect="1"/>
          </p:cNvPicPr>
          <p:nvPr/>
        </p:nvPicPr>
        <p:blipFill>
          <a:blip r:embed="rId2"/>
          <a:stretch>
            <a:fillRect/>
          </a:stretch>
        </p:blipFill>
        <p:spPr>
          <a:xfrm>
            <a:off x="2928000" y="1413000"/>
            <a:ext cx="5661478" cy="3779819"/>
          </a:xfrm>
          <a:prstGeom prst="rect">
            <a:avLst/>
          </a:prstGeom>
        </p:spPr>
      </p:pic>
      <p:sp>
        <p:nvSpPr>
          <p:cNvPr id="6" name="TextBox 5">
            <a:extLst>
              <a:ext uri="{FF2B5EF4-FFF2-40B4-BE49-F238E27FC236}">
                <a16:creationId xmlns:a16="http://schemas.microsoft.com/office/drawing/2014/main" id="{45F33303-651D-211C-2136-F581470E597D}"/>
              </a:ext>
            </a:extLst>
          </p:cNvPr>
          <p:cNvSpPr txBox="1"/>
          <p:nvPr/>
        </p:nvSpPr>
        <p:spPr>
          <a:xfrm>
            <a:off x="2424000" y="5301000"/>
            <a:ext cx="6840000" cy="923330"/>
          </a:xfrm>
          <a:prstGeom prst="rect">
            <a:avLst/>
          </a:prstGeom>
          <a:noFill/>
        </p:spPr>
        <p:txBody>
          <a:bodyPr wrap="square" rtlCol="0">
            <a:spAutoFit/>
          </a:bodyPr>
          <a:lstStyle/>
          <a:p>
            <a:r>
              <a:rPr lang="en-IN" dirty="0"/>
              <a:t>In segmented univariate we take two sub category that show the client was approved or not blue one chow that not approve and another one show that not approve.</a:t>
            </a:r>
          </a:p>
        </p:txBody>
      </p:sp>
    </p:spTree>
    <p:extLst>
      <p:ext uri="{BB962C8B-B14F-4D97-AF65-F5344CB8AC3E}">
        <p14:creationId xmlns:p14="http://schemas.microsoft.com/office/powerpoint/2010/main" val="19720640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Madison</Template>
  <TotalTime>553</TotalTime>
  <Words>584</Words>
  <Application>Microsoft Office PowerPoint</Application>
  <PresentationFormat>Widescreen</PresentationFormat>
  <Paragraphs>27</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Manrope</vt:lpstr>
      <vt:lpstr>MS Shell Dlg 2</vt:lpstr>
      <vt:lpstr>Times New Roman</vt:lpstr>
      <vt:lpstr>Wingdings</vt:lpstr>
      <vt:lpstr>Wingdings 3</vt:lpstr>
      <vt:lpstr>Madison</vt:lpstr>
      <vt:lpstr>Bank Loan Case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prajwal pachare</dc:creator>
  <cp:lastModifiedBy>prajwal pachare</cp:lastModifiedBy>
  <cp:revision>3</cp:revision>
  <dcterms:created xsi:type="dcterms:W3CDTF">2025-01-07T14:39:08Z</dcterms:created>
  <dcterms:modified xsi:type="dcterms:W3CDTF">2025-01-10T20:03:22Z</dcterms:modified>
</cp:coreProperties>
</file>