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61" r:id="rId7"/>
    <p:sldId id="263" r:id="rId8"/>
    <p:sldId id="266" r:id="rId9"/>
    <p:sldId id="267" r:id="rId10"/>
    <p:sldId id="264" r:id="rId11"/>
    <p:sldId id="268" r:id="rId12"/>
    <p:sldId id="262" r:id="rId13"/>
    <p:sldId id="265"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44"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90D19F-9EE3-43D8-9670-6A58E05C31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D55E1F-C225-46B0-8D02-A7F01D1EEC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26D841-7B3C-47AF-987F-072B4B4DB2FC}" type="datetimeFigureOut">
              <a:rPr lang="en-US" smtClean="0"/>
              <a:t>4/2/2023</a:t>
            </a:fld>
            <a:endParaRPr lang="en-US" dirty="0"/>
          </a:p>
        </p:txBody>
      </p:sp>
      <p:sp>
        <p:nvSpPr>
          <p:cNvPr id="4" name="Footer Placeholder 3">
            <a:extLst>
              <a:ext uri="{FF2B5EF4-FFF2-40B4-BE49-F238E27FC236}">
                <a16:creationId xmlns:a16="http://schemas.microsoft.com/office/drawing/2014/main" id="{52CF677B-DDC3-4004-9B1B-95E07E15D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AD43975-40E2-4F98-BE43-D14876F362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BC8066-2EF6-4176-9ACB-F71BDAE9FFED}" type="slidenum">
              <a:rPr lang="en-US" smtClean="0"/>
              <a:t>‹#›</a:t>
            </a:fld>
            <a:endParaRPr lang="en-US" dirty="0"/>
          </a:p>
        </p:txBody>
      </p:sp>
    </p:spTree>
    <p:extLst>
      <p:ext uri="{BB962C8B-B14F-4D97-AF65-F5344CB8AC3E}">
        <p14:creationId xmlns:p14="http://schemas.microsoft.com/office/powerpoint/2010/main" val="2514032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E7DBF-46FE-4FD5-AC56-18193FB86556}" type="datetimeFigureOut">
              <a:rPr lang="en-US" noProof="0" smtClean="0"/>
              <a:t>4/2/2023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54082-0EDA-40C0-B23E-AB88047B2438}" type="slidenum">
              <a:rPr lang="en-US" noProof="0" smtClean="0"/>
              <a:t>‹#›</a:t>
            </a:fld>
            <a:endParaRPr lang="en-US" noProof="0" dirty="0"/>
          </a:p>
        </p:txBody>
      </p:sp>
    </p:spTree>
    <p:extLst>
      <p:ext uri="{BB962C8B-B14F-4D97-AF65-F5344CB8AC3E}">
        <p14:creationId xmlns:p14="http://schemas.microsoft.com/office/powerpoint/2010/main" val="2625093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1</a:t>
            </a:fld>
            <a:endParaRPr lang="en-US" dirty="0"/>
          </a:p>
        </p:txBody>
      </p:sp>
    </p:spTree>
    <p:extLst>
      <p:ext uri="{BB962C8B-B14F-4D97-AF65-F5344CB8AC3E}">
        <p14:creationId xmlns:p14="http://schemas.microsoft.com/office/powerpoint/2010/main" val="3861114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54082-0EDA-40C0-B23E-AB88047B2438}" type="slidenum">
              <a:rPr lang="en-US" smtClean="0"/>
              <a:t>2</a:t>
            </a:fld>
            <a:endParaRPr lang="en-US" dirty="0"/>
          </a:p>
        </p:txBody>
      </p:sp>
    </p:spTree>
    <p:extLst>
      <p:ext uri="{BB962C8B-B14F-4D97-AF65-F5344CB8AC3E}">
        <p14:creationId xmlns:p14="http://schemas.microsoft.com/office/powerpoint/2010/main" val="2422518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5420" y="2493085"/>
            <a:ext cx="4971618" cy="2033753"/>
          </a:xfrm>
        </p:spPr>
        <p:txBody>
          <a:bodyPr anchor="ctr">
            <a:normAutofit/>
          </a:bodyPr>
          <a:lstStyle>
            <a:lvl1pPr algn="r">
              <a:defRPr sz="3600"/>
            </a:lvl1pPr>
          </a:lstStyle>
          <a:p>
            <a:r>
              <a:rPr lang="en-US" dirty="0"/>
              <a:t>Title</a:t>
            </a:r>
          </a:p>
        </p:txBody>
      </p:sp>
      <p:sp>
        <p:nvSpPr>
          <p:cNvPr id="3" name="Subtitle 2"/>
          <p:cNvSpPr>
            <a:spLocks noGrp="1"/>
          </p:cNvSpPr>
          <p:nvPr>
            <p:ph type="subTitle" idx="1" hasCustomPrompt="1"/>
          </p:nvPr>
        </p:nvSpPr>
        <p:spPr>
          <a:xfrm>
            <a:off x="6569348" y="2493085"/>
            <a:ext cx="4984220" cy="2033752"/>
          </a:xfrm>
        </p:spPr>
        <p:txBody>
          <a:bodyPr anchor="ctr">
            <a:normAutofit/>
          </a:bodyPr>
          <a:lstStyle>
            <a:lvl1pPr marL="0" indent="0" algn="l">
              <a:buNone/>
              <a:defRPr sz="18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cxnSp>
        <p:nvCxnSpPr>
          <p:cNvPr id="8" name="Straight Connector 7"/>
          <p:cNvCxnSpPr/>
          <p:nvPr userDrawn="1"/>
        </p:nvCxnSpPr>
        <p:spPr>
          <a:xfrm>
            <a:off x="6108192" y="2842697"/>
            <a:ext cx="0" cy="1334530"/>
          </a:xfrm>
          <a:prstGeom prst="line">
            <a:avLst/>
          </a:prstGeom>
          <a:ln w="889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ctangle 8" descr="Color filled rectangle borde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descr="Color filled rectangle borde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descr="Color filled rectangle borde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97708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99551F-0685-470A-A63A-F808D54B9B6A}" type="datetimeFigureOut">
              <a:rPr lang="en-US" smtClean="0"/>
              <a:t>4/2/2023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55218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99551F-0685-470A-A63A-F808D54B9B6A}" type="datetimeFigureOut">
              <a:rPr lang="en-US" smtClean="0"/>
              <a:t>4/2/2023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313247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99551F-0685-470A-A63A-F808D54B9B6A}" type="datetimeFigureOut">
              <a:rPr lang="en-US" smtClean="0"/>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60751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99551F-0685-470A-A63A-F808D54B9B6A}" type="datetimeFigureOut">
              <a:rPr lang="en-US" smtClean="0"/>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92682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610211"/>
            <a:ext cx="6934201" cy="965477"/>
          </a:xfrm>
        </p:spPr>
        <p:txBody>
          <a:bodyPr/>
          <a:lstStyle>
            <a:lvl1pPr>
              <a:defRPr/>
            </a:lvl1pPr>
          </a:lstStyle>
          <a:p>
            <a:r>
              <a:rPr lang="en-US" dirty="0"/>
              <a:t>Title</a:t>
            </a:r>
          </a:p>
        </p:txBody>
      </p:sp>
      <p:sp>
        <p:nvSpPr>
          <p:cNvPr id="3" name="Content Placeholder 2"/>
          <p:cNvSpPr>
            <a:spLocks noGrp="1"/>
          </p:cNvSpPr>
          <p:nvPr>
            <p:ph idx="1" hasCustomPrompt="1"/>
          </p:nvPr>
        </p:nvSpPr>
        <p:spPr>
          <a:xfrm>
            <a:off x="838201" y="2727433"/>
            <a:ext cx="6934200" cy="2585545"/>
          </a:xfrm>
        </p:spPr>
        <p:txBody>
          <a:bodyPr>
            <a:normAutofit/>
          </a:bodyPr>
          <a:lstStyle>
            <a:lvl1pPr marL="0" indent="0">
              <a:lnSpc>
                <a:spcPct val="110000"/>
              </a:lnSpc>
              <a:spcBef>
                <a:spcPts val="0"/>
              </a:spcBef>
              <a:spcAft>
                <a:spcPts val="1400"/>
              </a:spcAft>
              <a:buNone/>
              <a:defRPr sz="1800" baseline="0">
                <a:solidFill>
                  <a:schemeClr val="tx1">
                    <a:lumMod val="85000"/>
                    <a:lumOff val="15000"/>
                  </a:schemeClr>
                </a:solidFill>
              </a:defRPr>
            </a:lvl1pPr>
          </a:lstStyle>
          <a:p>
            <a:pPr lvl="0"/>
            <a:r>
              <a:rPr lang="en-US" dirty="0"/>
              <a:t>Body Text</a:t>
            </a:r>
          </a:p>
        </p:txBody>
      </p:sp>
      <p:sp>
        <p:nvSpPr>
          <p:cNvPr id="7" name="Rectangle 6" descr="Color filled rectangle borde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descr="Color filled rectangle borde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Color filled rectangle borde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05919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926758" y="2380595"/>
            <a:ext cx="4748828" cy="450383"/>
          </a:xfrm>
        </p:spPr>
        <p:txBody>
          <a:bodyPr>
            <a:normAutofit/>
          </a:bodyPr>
          <a:lstStyle>
            <a:lvl1pPr marL="0" indent="0">
              <a:buNone/>
              <a:tabLst>
                <a:tab pos="850392" algn="ctr"/>
                <a:tab pos="1545336" algn="ctr"/>
                <a:tab pos="2240280" algn="ctr"/>
                <a:tab pos="2926080" algn="ctr"/>
                <a:tab pos="3621024" algn="ctr"/>
                <a:tab pos="4315968" algn="ctr"/>
              </a:tabLst>
              <a:defRPr sz="2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6558454" y="2317530"/>
            <a:ext cx="4795345" cy="4083269"/>
          </a:xfrm>
        </p:spPr>
        <p:txBody>
          <a:bodyPr>
            <a:normAutofit/>
          </a:bodyPr>
          <a:lstStyle>
            <a:lvl1pPr marL="0" indent="0">
              <a:lnSpc>
                <a:spcPct val="137000"/>
              </a:lnSpc>
              <a:spcBef>
                <a:spcPts val="0"/>
              </a:spcBef>
              <a:buNone/>
              <a:defRPr sz="1700" baseline="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grpSp>
        <p:nvGrpSpPr>
          <p:cNvPr id="23" name="Group 22" descr="Dashed lines"/>
          <p:cNvGrpSpPr/>
          <p:nvPr userDrawn="1"/>
        </p:nvGrpSpPr>
        <p:grpSpPr>
          <a:xfrm>
            <a:off x="6557963" y="2680139"/>
            <a:ext cx="4795836" cy="3565213"/>
            <a:chOff x="6557963" y="2680139"/>
            <a:chExt cx="4795836" cy="3565213"/>
          </a:xfrm>
        </p:grpSpPr>
        <p:cxnSp>
          <p:nvCxnSpPr>
            <p:cNvPr id="11" name="Straight Connector 10"/>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Rectangle 23"/>
          <p:cNvSpPr/>
          <p:nvPr userDrawn="1"/>
        </p:nvSpPr>
        <p:spPr>
          <a:xfrm>
            <a:off x="838200" y="1618737"/>
            <a:ext cx="4837386" cy="548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Text</a:t>
            </a:r>
          </a:p>
        </p:txBody>
      </p:sp>
      <p:grpSp>
        <p:nvGrpSpPr>
          <p:cNvPr id="25" name="Group 24" descr="Circle shapes"/>
          <p:cNvGrpSpPr/>
          <p:nvPr userDrawn="1"/>
        </p:nvGrpSpPr>
        <p:grpSpPr>
          <a:xfrm>
            <a:off x="987552" y="3151398"/>
            <a:ext cx="4471416" cy="2875416"/>
            <a:chOff x="987552" y="3151398"/>
            <a:chExt cx="4471416" cy="2875416"/>
          </a:xfrm>
        </p:grpSpPr>
        <p:grpSp>
          <p:nvGrpSpPr>
            <p:cNvPr id="26" name="Group 25"/>
            <p:cNvGrpSpPr/>
            <p:nvPr/>
          </p:nvGrpSpPr>
          <p:grpSpPr>
            <a:xfrm>
              <a:off x="987552" y="3151398"/>
              <a:ext cx="4471416" cy="310901"/>
              <a:chOff x="987552" y="3151398"/>
              <a:chExt cx="4471416" cy="310901"/>
            </a:xfrm>
          </p:grpSpPr>
          <p:sp>
            <p:nvSpPr>
              <p:cNvPr id="59" name="Oval 58"/>
              <p:cNvSpPr/>
              <p:nvPr/>
            </p:nvSpPr>
            <p:spPr>
              <a:xfrm>
                <a:off x="987552" y="315140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682496" y="315140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774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30632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758184"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453128" y="315139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148072" y="315139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p:cNvGrpSpPr/>
            <p:nvPr/>
          </p:nvGrpSpPr>
          <p:grpSpPr>
            <a:xfrm>
              <a:off x="987552" y="3792532"/>
              <a:ext cx="4471416" cy="310901"/>
              <a:chOff x="987552" y="3792532"/>
              <a:chExt cx="4471416" cy="310901"/>
            </a:xfrm>
          </p:grpSpPr>
          <p:sp>
            <p:nvSpPr>
              <p:cNvPr id="52" name="Oval 51"/>
              <p:cNvSpPr/>
              <p:nvPr/>
            </p:nvSpPr>
            <p:spPr>
              <a:xfrm>
                <a:off x="987552" y="379253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1682496" y="379253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23774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30632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3758184"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4453128" y="379253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5148072" y="379253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987552" y="4433661"/>
              <a:ext cx="4471416" cy="310901"/>
              <a:chOff x="987552" y="4433661"/>
              <a:chExt cx="4471416" cy="310901"/>
            </a:xfrm>
          </p:grpSpPr>
          <p:sp>
            <p:nvSpPr>
              <p:cNvPr id="45" name="Oval 44"/>
              <p:cNvSpPr/>
              <p:nvPr/>
            </p:nvSpPr>
            <p:spPr>
              <a:xfrm>
                <a:off x="987552" y="443366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682496" y="443366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3774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30632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3758184"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4453128" y="443366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5148072" y="4433661"/>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p:cNvGrpSpPr/>
            <p:nvPr/>
          </p:nvGrpSpPr>
          <p:grpSpPr>
            <a:xfrm>
              <a:off x="987552" y="5074788"/>
              <a:ext cx="4471416" cy="310901"/>
              <a:chOff x="987552" y="5074788"/>
              <a:chExt cx="4471416" cy="310901"/>
            </a:xfrm>
          </p:grpSpPr>
          <p:sp>
            <p:nvSpPr>
              <p:cNvPr id="38" name="Oval 37"/>
              <p:cNvSpPr/>
              <p:nvPr/>
            </p:nvSpPr>
            <p:spPr>
              <a:xfrm>
                <a:off x="987552" y="507479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682496" y="507479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23774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30632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3758184"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4453128" y="507478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5148072" y="507478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p:cNvGrpSpPr/>
            <p:nvPr/>
          </p:nvGrpSpPr>
          <p:grpSpPr>
            <a:xfrm>
              <a:off x="987552" y="5715913"/>
              <a:ext cx="4471416" cy="310901"/>
              <a:chOff x="987552" y="5715913"/>
              <a:chExt cx="4471416" cy="310901"/>
            </a:xfrm>
          </p:grpSpPr>
          <p:sp>
            <p:nvSpPr>
              <p:cNvPr id="31" name="Oval 30"/>
              <p:cNvSpPr/>
              <p:nvPr/>
            </p:nvSpPr>
            <p:spPr>
              <a:xfrm>
                <a:off x="987552" y="571591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682496" y="571591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23774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30632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3758184"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4453128" y="571591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5148072" y="571591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24214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96112"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4442460" y="2930778"/>
            <a:ext cx="3310128" cy="362604"/>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7988808"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7" name="Rectangle 6"/>
          <p:cNvSpPr/>
          <p:nvPr userDrawn="1"/>
        </p:nvSpPr>
        <p:spPr>
          <a:xfrm>
            <a:off x="813486" y="1915303"/>
            <a:ext cx="3364993" cy="7537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8" name="Rectangle 7"/>
          <p:cNvSpPr/>
          <p:nvPr userDrawn="1"/>
        </p:nvSpPr>
        <p:spPr>
          <a:xfrm>
            <a:off x="4364076" y="1915303"/>
            <a:ext cx="3364992" cy="7537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0" name="Rectangle 9"/>
          <p:cNvSpPr/>
          <p:nvPr userDrawn="1"/>
        </p:nvSpPr>
        <p:spPr>
          <a:xfrm>
            <a:off x="7914665" y="1920240"/>
            <a:ext cx="3364992" cy="7537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11" name="Group 10" descr="Circle shapes"/>
          <p:cNvGrpSpPr/>
          <p:nvPr userDrawn="1"/>
        </p:nvGrpSpPr>
        <p:grpSpPr>
          <a:xfrm>
            <a:off x="964478" y="3558746"/>
            <a:ext cx="3082157" cy="2218040"/>
            <a:chOff x="976835" y="3558746"/>
            <a:chExt cx="3082157" cy="2218040"/>
          </a:xfrm>
        </p:grpSpPr>
        <p:grpSp>
          <p:nvGrpSpPr>
            <p:cNvPr id="12" name="Group 11"/>
            <p:cNvGrpSpPr/>
            <p:nvPr/>
          </p:nvGrpSpPr>
          <p:grpSpPr>
            <a:xfrm>
              <a:off x="977464" y="3558746"/>
              <a:ext cx="3081528" cy="228600"/>
              <a:chOff x="914400" y="3558746"/>
              <a:chExt cx="3081528" cy="228600"/>
            </a:xfrm>
          </p:grpSpPr>
          <p:sp>
            <p:nvSpPr>
              <p:cNvPr id="45" name="Oval 44"/>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p:cNvGrpSpPr/>
            <p:nvPr/>
          </p:nvGrpSpPr>
          <p:grpSpPr>
            <a:xfrm>
              <a:off x="977464" y="4056106"/>
              <a:ext cx="3081528" cy="228600"/>
              <a:chOff x="914400" y="3558746"/>
              <a:chExt cx="3081528" cy="228600"/>
            </a:xfrm>
          </p:grpSpPr>
          <p:sp>
            <p:nvSpPr>
              <p:cNvPr id="38" name="Oval 37"/>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a:off x="976835" y="4553466"/>
              <a:ext cx="3081528" cy="228600"/>
              <a:chOff x="914400" y="3558746"/>
              <a:chExt cx="3081528" cy="228600"/>
            </a:xfrm>
          </p:grpSpPr>
          <p:sp>
            <p:nvSpPr>
              <p:cNvPr id="31" name="Oval 30"/>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976835" y="5046565"/>
              <a:ext cx="3081528" cy="228600"/>
              <a:chOff x="914400" y="3558746"/>
              <a:chExt cx="3081528" cy="228600"/>
            </a:xfrm>
          </p:grpSpPr>
          <p:sp>
            <p:nvSpPr>
              <p:cNvPr id="24" name="Oval 23"/>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nvGrpSpPr>
          <p:grpSpPr>
            <a:xfrm>
              <a:off x="976835" y="5548186"/>
              <a:ext cx="3081528" cy="228600"/>
              <a:chOff x="914400" y="3558746"/>
              <a:chExt cx="3081528" cy="228600"/>
            </a:xfrm>
          </p:grpSpPr>
          <p:sp>
            <p:nvSpPr>
              <p:cNvPr id="17" name="Oval 16"/>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2" name="Group 51" descr="Circle shapes"/>
          <p:cNvGrpSpPr/>
          <p:nvPr userDrawn="1"/>
        </p:nvGrpSpPr>
        <p:grpSpPr>
          <a:xfrm>
            <a:off x="4517850" y="3558746"/>
            <a:ext cx="3082157" cy="2218040"/>
            <a:chOff x="976835" y="3558746"/>
            <a:chExt cx="3082157" cy="2218040"/>
          </a:xfrm>
        </p:grpSpPr>
        <p:grpSp>
          <p:nvGrpSpPr>
            <p:cNvPr id="53" name="Group 52"/>
            <p:cNvGrpSpPr/>
            <p:nvPr/>
          </p:nvGrpSpPr>
          <p:grpSpPr>
            <a:xfrm>
              <a:off x="977464" y="3558746"/>
              <a:ext cx="3081528" cy="228600"/>
              <a:chOff x="914400" y="3558746"/>
              <a:chExt cx="3081528" cy="228600"/>
            </a:xfrm>
          </p:grpSpPr>
          <p:sp>
            <p:nvSpPr>
              <p:cNvPr id="86" name="Oval 85"/>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p:cNvGrpSpPr/>
            <p:nvPr/>
          </p:nvGrpSpPr>
          <p:grpSpPr>
            <a:xfrm>
              <a:off x="977464" y="4056106"/>
              <a:ext cx="3081528" cy="228600"/>
              <a:chOff x="914400" y="3558746"/>
              <a:chExt cx="3081528" cy="228600"/>
            </a:xfrm>
          </p:grpSpPr>
          <p:sp>
            <p:nvSpPr>
              <p:cNvPr id="79" name="Oval 78"/>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p:cNvGrpSpPr/>
            <p:nvPr/>
          </p:nvGrpSpPr>
          <p:grpSpPr>
            <a:xfrm>
              <a:off x="976835" y="4553466"/>
              <a:ext cx="3081528" cy="228600"/>
              <a:chOff x="914400" y="3558746"/>
              <a:chExt cx="3081528" cy="228600"/>
            </a:xfrm>
          </p:grpSpPr>
          <p:sp>
            <p:nvSpPr>
              <p:cNvPr id="72" name="Oval 71"/>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 name="Group 55"/>
            <p:cNvGrpSpPr/>
            <p:nvPr/>
          </p:nvGrpSpPr>
          <p:grpSpPr>
            <a:xfrm>
              <a:off x="976835" y="5046565"/>
              <a:ext cx="3081528" cy="228600"/>
              <a:chOff x="914400" y="3558746"/>
              <a:chExt cx="3081528" cy="228600"/>
            </a:xfrm>
          </p:grpSpPr>
          <p:sp>
            <p:nvSpPr>
              <p:cNvPr id="65" name="Oval 64"/>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p:cNvGrpSpPr/>
            <p:nvPr/>
          </p:nvGrpSpPr>
          <p:grpSpPr>
            <a:xfrm>
              <a:off x="976835" y="5548186"/>
              <a:ext cx="3081528" cy="228600"/>
              <a:chOff x="914400" y="3558746"/>
              <a:chExt cx="3081528" cy="228600"/>
            </a:xfrm>
          </p:grpSpPr>
          <p:sp>
            <p:nvSpPr>
              <p:cNvPr id="58" name="Oval 57"/>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3" name="Group 92" descr="Circle shapes"/>
          <p:cNvGrpSpPr/>
          <p:nvPr userDrawn="1"/>
        </p:nvGrpSpPr>
        <p:grpSpPr>
          <a:xfrm>
            <a:off x="8068440" y="3558746"/>
            <a:ext cx="3082157" cy="2218040"/>
            <a:chOff x="976835" y="3558746"/>
            <a:chExt cx="3082157" cy="2218040"/>
          </a:xfrm>
        </p:grpSpPr>
        <p:grpSp>
          <p:nvGrpSpPr>
            <p:cNvPr id="94" name="Group 93"/>
            <p:cNvGrpSpPr/>
            <p:nvPr/>
          </p:nvGrpSpPr>
          <p:grpSpPr>
            <a:xfrm>
              <a:off x="977464" y="3558746"/>
              <a:ext cx="3081528" cy="228600"/>
              <a:chOff x="914400" y="3558746"/>
              <a:chExt cx="3081528" cy="228600"/>
            </a:xfrm>
          </p:grpSpPr>
          <p:sp>
            <p:nvSpPr>
              <p:cNvPr id="127" name="Oval 126"/>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5" name="Group 94"/>
            <p:cNvGrpSpPr/>
            <p:nvPr/>
          </p:nvGrpSpPr>
          <p:grpSpPr>
            <a:xfrm>
              <a:off x="977464" y="4056106"/>
              <a:ext cx="3081528" cy="228600"/>
              <a:chOff x="914400" y="3558746"/>
              <a:chExt cx="3081528" cy="228600"/>
            </a:xfrm>
          </p:grpSpPr>
          <p:sp>
            <p:nvSpPr>
              <p:cNvPr id="120" name="Oval 119"/>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 name="Group 95"/>
            <p:cNvGrpSpPr/>
            <p:nvPr/>
          </p:nvGrpSpPr>
          <p:grpSpPr>
            <a:xfrm>
              <a:off x="976835" y="4553466"/>
              <a:ext cx="3081528" cy="228600"/>
              <a:chOff x="914400" y="3558746"/>
              <a:chExt cx="3081528" cy="228600"/>
            </a:xfrm>
          </p:grpSpPr>
          <p:sp>
            <p:nvSpPr>
              <p:cNvPr id="113" name="Oval 112"/>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 name="Group 96"/>
            <p:cNvGrpSpPr/>
            <p:nvPr/>
          </p:nvGrpSpPr>
          <p:grpSpPr>
            <a:xfrm>
              <a:off x="976835" y="5046565"/>
              <a:ext cx="3081528" cy="228600"/>
              <a:chOff x="914400" y="3558746"/>
              <a:chExt cx="3081528" cy="228600"/>
            </a:xfrm>
          </p:grpSpPr>
          <p:sp>
            <p:nvSpPr>
              <p:cNvPr id="106" name="Oval 105"/>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 name="Group 97"/>
            <p:cNvGrpSpPr/>
            <p:nvPr/>
          </p:nvGrpSpPr>
          <p:grpSpPr>
            <a:xfrm>
              <a:off x="976835" y="5548186"/>
              <a:ext cx="3081528" cy="228600"/>
              <a:chOff x="914400" y="3558746"/>
              <a:chExt cx="3081528" cy="228600"/>
            </a:xfrm>
          </p:grpSpPr>
          <p:sp>
            <p:nvSpPr>
              <p:cNvPr id="99" name="Oval 98"/>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319836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ight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38198" y="1877694"/>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3541662" y="1877694"/>
            <a:ext cx="2487168" cy="362604"/>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6213291" y="1881347"/>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7" name="Content Placeholder 3"/>
          <p:cNvSpPr>
            <a:spLocks noGrp="1"/>
          </p:cNvSpPr>
          <p:nvPr>
            <p:ph sz="half" idx="12" hasCustomPrompt="1"/>
          </p:nvPr>
        </p:nvSpPr>
        <p:spPr>
          <a:xfrm>
            <a:off x="8884920" y="1881348"/>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13" name="Rectangle 12"/>
          <p:cNvSpPr/>
          <p:nvPr userDrawn="1"/>
        </p:nvSpPr>
        <p:spPr>
          <a:xfrm>
            <a:off x="838198" y="1355834"/>
            <a:ext cx="2468880" cy="5133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4" name="Rectangle 13"/>
          <p:cNvSpPr/>
          <p:nvPr userDrawn="1"/>
        </p:nvSpPr>
        <p:spPr>
          <a:xfrm>
            <a:off x="3541662"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5" name="Rectangle 14"/>
          <p:cNvSpPr/>
          <p:nvPr userDrawn="1"/>
        </p:nvSpPr>
        <p:spPr>
          <a:xfrm>
            <a:off x="6213291" y="1355834"/>
            <a:ext cx="2468880" cy="513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6" name="Rectangle 15"/>
          <p:cNvSpPr/>
          <p:nvPr userDrawn="1"/>
        </p:nvSpPr>
        <p:spPr>
          <a:xfrm>
            <a:off x="8884920"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21" name="Group 20" descr="Circle shapes"/>
          <p:cNvGrpSpPr/>
          <p:nvPr userDrawn="1"/>
        </p:nvGrpSpPr>
        <p:grpSpPr>
          <a:xfrm>
            <a:off x="905433" y="2393577"/>
            <a:ext cx="2358975" cy="1394592"/>
            <a:chOff x="905433" y="2595282"/>
            <a:chExt cx="2358975" cy="1394592"/>
          </a:xfrm>
        </p:grpSpPr>
        <p:grpSp>
          <p:nvGrpSpPr>
            <p:cNvPr id="22" name="Group 21"/>
            <p:cNvGrpSpPr/>
            <p:nvPr/>
          </p:nvGrpSpPr>
          <p:grpSpPr>
            <a:xfrm>
              <a:off x="905433" y="2595282"/>
              <a:ext cx="2358975" cy="179758"/>
              <a:chOff x="891986" y="2595282"/>
              <a:chExt cx="2358975" cy="179758"/>
            </a:xfrm>
          </p:grpSpPr>
          <p:sp>
            <p:nvSpPr>
              <p:cNvPr id="55" name="Oval 54"/>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p:cNvGrpSpPr/>
            <p:nvPr/>
          </p:nvGrpSpPr>
          <p:grpSpPr>
            <a:xfrm>
              <a:off x="905433" y="2903611"/>
              <a:ext cx="2358975" cy="179758"/>
              <a:chOff x="891986" y="2595282"/>
              <a:chExt cx="2358975" cy="179758"/>
            </a:xfrm>
          </p:grpSpPr>
          <p:sp>
            <p:nvSpPr>
              <p:cNvPr id="48" name="Oval 47"/>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p:cNvGrpSpPr/>
            <p:nvPr/>
          </p:nvGrpSpPr>
          <p:grpSpPr>
            <a:xfrm>
              <a:off x="905433" y="3205216"/>
              <a:ext cx="2358975" cy="179758"/>
              <a:chOff x="891986" y="2595282"/>
              <a:chExt cx="2358975" cy="179758"/>
            </a:xfrm>
          </p:grpSpPr>
          <p:sp>
            <p:nvSpPr>
              <p:cNvPr id="41" name="Oval 40"/>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p:nvGrpSpPr>
          <p:grpSpPr>
            <a:xfrm>
              <a:off x="905433" y="3500097"/>
              <a:ext cx="2358975" cy="179758"/>
              <a:chOff x="891986" y="2595282"/>
              <a:chExt cx="2358975" cy="179758"/>
            </a:xfrm>
          </p:grpSpPr>
          <p:sp>
            <p:nvSpPr>
              <p:cNvPr id="34" name="Oval 33"/>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p:cNvGrpSpPr/>
            <p:nvPr/>
          </p:nvGrpSpPr>
          <p:grpSpPr>
            <a:xfrm>
              <a:off x="905433" y="3810116"/>
              <a:ext cx="2358975" cy="179758"/>
              <a:chOff x="891986" y="2595282"/>
              <a:chExt cx="2358975" cy="179758"/>
            </a:xfrm>
          </p:grpSpPr>
          <p:sp>
            <p:nvSpPr>
              <p:cNvPr id="27" name="Oval 26"/>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2" name="Group 61" descr="Circle shapes"/>
          <p:cNvGrpSpPr/>
          <p:nvPr userDrawn="1"/>
        </p:nvGrpSpPr>
        <p:grpSpPr>
          <a:xfrm>
            <a:off x="6287795" y="2393577"/>
            <a:ext cx="2358975" cy="1394592"/>
            <a:chOff x="905433" y="2595282"/>
            <a:chExt cx="2358975" cy="1394592"/>
          </a:xfrm>
        </p:grpSpPr>
        <p:grpSp>
          <p:nvGrpSpPr>
            <p:cNvPr id="63" name="Group 62"/>
            <p:cNvGrpSpPr/>
            <p:nvPr/>
          </p:nvGrpSpPr>
          <p:grpSpPr>
            <a:xfrm>
              <a:off x="905433" y="2595282"/>
              <a:ext cx="2358975" cy="179758"/>
              <a:chOff x="891986" y="2595282"/>
              <a:chExt cx="2358975" cy="179758"/>
            </a:xfrm>
          </p:grpSpPr>
          <p:sp>
            <p:nvSpPr>
              <p:cNvPr id="96" name="Oval 95"/>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p:cNvGrpSpPr/>
            <p:nvPr/>
          </p:nvGrpSpPr>
          <p:grpSpPr>
            <a:xfrm>
              <a:off x="905433" y="2903611"/>
              <a:ext cx="2358975" cy="179758"/>
              <a:chOff x="891986" y="2595282"/>
              <a:chExt cx="2358975" cy="179758"/>
            </a:xfrm>
          </p:grpSpPr>
          <p:sp>
            <p:nvSpPr>
              <p:cNvPr id="89" name="Oval 88"/>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p:cNvGrpSpPr/>
            <p:nvPr/>
          </p:nvGrpSpPr>
          <p:grpSpPr>
            <a:xfrm>
              <a:off x="905433" y="3205216"/>
              <a:ext cx="2358975" cy="179758"/>
              <a:chOff x="891986" y="2595282"/>
              <a:chExt cx="2358975" cy="179758"/>
            </a:xfrm>
          </p:grpSpPr>
          <p:sp>
            <p:nvSpPr>
              <p:cNvPr id="82" name="Oval 81"/>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 name="Group 65"/>
            <p:cNvGrpSpPr/>
            <p:nvPr/>
          </p:nvGrpSpPr>
          <p:grpSpPr>
            <a:xfrm>
              <a:off x="905433" y="3500097"/>
              <a:ext cx="2358975" cy="179758"/>
              <a:chOff x="891986" y="2595282"/>
              <a:chExt cx="2358975" cy="179758"/>
            </a:xfrm>
          </p:grpSpPr>
          <p:sp>
            <p:nvSpPr>
              <p:cNvPr id="75" name="Oval 74"/>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 name="Group 66"/>
            <p:cNvGrpSpPr/>
            <p:nvPr/>
          </p:nvGrpSpPr>
          <p:grpSpPr>
            <a:xfrm>
              <a:off x="905433" y="3810116"/>
              <a:ext cx="2358975" cy="179758"/>
              <a:chOff x="891986" y="2595282"/>
              <a:chExt cx="2358975" cy="179758"/>
            </a:xfrm>
          </p:grpSpPr>
          <p:sp>
            <p:nvSpPr>
              <p:cNvPr id="68" name="Oval 67"/>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3" name="Group 102" descr="Circle shapes"/>
          <p:cNvGrpSpPr/>
          <p:nvPr userDrawn="1"/>
        </p:nvGrpSpPr>
        <p:grpSpPr>
          <a:xfrm>
            <a:off x="3596614" y="2393621"/>
            <a:ext cx="2358975" cy="1394592"/>
            <a:chOff x="905433" y="2595282"/>
            <a:chExt cx="2358975" cy="1394592"/>
          </a:xfrm>
        </p:grpSpPr>
        <p:grpSp>
          <p:nvGrpSpPr>
            <p:cNvPr id="104" name="Group 103"/>
            <p:cNvGrpSpPr/>
            <p:nvPr/>
          </p:nvGrpSpPr>
          <p:grpSpPr>
            <a:xfrm>
              <a:off x="905433" y="2595282"/>
              <a:ext cx="2358975" cy="179758"/>
              <a:chOff x="891986" y="2595282"/>
              <a:chExt cx="2358975" cy="179758"/>
            </a:xfrm>
          </p:grpSpPr>
          <p:sp>
            <p:nvSpPr>
              <p:cNvPr id="137" name="Oval 13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13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13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p:cNvGrpSpPr/>
            <p:nvPr/>
          </p:nvGrpSpPr>
          <p:grpSpPr>
            <a:xfrm>
              <a:off x="905433" y="2903611"/>
              <a:ext cx="2358975" cy="179758"/>
              <a:chOff x="891986" y="2595282"/>
              <a:chExt cx="2358975" cy="179758"/>
            </a:xfrm>
          </p:grpSpPr>
          <p:sp>
            <p:nvSpPr>
              <p:cNvPr id="130" name="Oval 12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05"/>
            <p:cNvGrpSpPr/>
            <p:nvPr/>
          </p:nvGrpSpPr>
          <p:grpSpPr>
            <a:xfrm>
              <a:off x="905433" y="3205216"/>
              <a:ext cx="2358975" cy="179758"/>
              <a:chOff x="891986" y="2595282"/>
              <a:chExt cx="2358975" cy="179758"/>
            </a:xfrm>
          </p:grpSpPr>
          <p:sp>
            <p:nvSpPr>
              <p:cNvPr id="123" name="Oval 122"/>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p:cNvGrpSpPr/>
            <p:nvPr/>
          </p:nvGrpSpPr>
          <p:grpSpPr>
            <a:xfrm>
              <a:off x="905433" y="3500097"/>
              <a:ext cx="2358975" cy="179758"/>
              <a:chOff x="891986" y="2595282"/>
              <a:chExt cx="2358975" cy="179758"/>
            </a:xfrm>
          </p:grpSpPr>
          <p:sp>
            <p:nvSpPr>
              <p:cNvPr id="116" name="Oval 115"/>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 name="Group 107"/>
            <p:cNvGrpSpPr/>
            <p:nvPr/>
          </p:nvGrpSpPr>
          <p:grpSpPr>
            <a:xfrm>
              <a:off x="905433" y="3810116"/>
              <a:ext cx="2358975" cy="179758"/>
              <a:chOff x="891986" y="2595282"/>
              <a:chExt cx="2358975" cy="179758"/>
            </a:xfrm>
          </p:grpSpPr>
          <p:sp>
            <p:nvSpPr>
              <p:cNvPr id="109" name="Oval 108"/>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44" name="Group 143" descr="Circle shapes"/>
          <p:cNvGrpSpPr/>
          <p:nvPr userDrawn="1"/>
        </p:nvGrpSpPr>
        <p:grpSpPr>
          <a:xfrm>
            <a:off x="8969655" y="2395728"/>
            <a:ext cx="2358975" cy="1394592"/>
            <a:chOff x="905433" y="2595282"/>
            <a:chExt cx="2358975" cy="1394592"/>
          </a:xfrm>
        </p:grpSpPr>
        <p:grpSp>
          <p:nvGrpSpPr>
            <p:cNvPr id="145" name="Group 144"/>
            <p:cNvGrpSpPr/>
            <p:nvPr/>
          </p:nvGrpSpPr>
          <p:grpSpPr>
            <a:xfrm>
              <a:off x="905433" y="2595282"/>
              <a:ext cx="2358975" cy="179758"/>
              <a:chOff x="891986" y="2595282"/>
              <a:chExt cx="2358975" cy="179758"/>
            </a:xfrm>
          </p:grpSpPr>
          <p:sp>
            <p:nvSpPr>
              <p:cNvPr id="178" name="Oval 177"/>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Oval 178"/>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Oval 179"/>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Oval 180"/>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Oval 182"/>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Oval 183"/>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6" name="Group 145"/>
            <p:cNvGrpSpPr/>
            <p:nvPr/>
          </p:nvGrpSpPr>
          <p:grpSpPr>
            <a:xfrm>
              <a:off x="905433" y="2903611"/>
              <a:ext cx="2358975" cy="179758"/>
              <a:chOff x="891986" y="2595282"/>
              <a:chExt cx="2358975" cy="179758"/>
            </a:xfrm>
          </p:grpSpPr>
          <p:sp>
            <p:nvSpPr>
              <p:cNvPr id="171" name="Oval 170"/>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Oval 173"/>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val 176"/>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7" name="Group 146"/>
            <p:cNvGrpSpPr/>
            <p:nvPr/>
          </p:nvGrpSpPr>
          <p:grpSpPr>
            <a:xfrm>
              <a:off x="905433" y="3205216"/>
              <a:ext cx="2358975" cy="179758"/>
              <a:chOff x="891986" y="2595282"/>
              <a:chExt cx="2358975" cy="179758"/>
            </a:xfrm>
          </p:grpSpPr>
          <p:sp>
            <p:nvSpPr>
              <p:cNvPr id="164" name="Oval 163"/>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8" name="Group 147"/>
            <p:cNvGrpSpPr/>
            <p:nvPr/>
          </p:nvGrpSpPr>
          <p:grpSpPr>
            <a:xfrm>
              <a:off x="905433" y="3500097"/>
              <a:ext cx="2358975" cy="179758"/>
              <a:chOff x="891986" y="2595282"/>
              <a:chExt cx="2358975" cy="179758"/>
            </a:xfrm>
          </p:grpSpPr>
          <p:sp>
            <p:nvSpPr>
              <p:cNvPr id="157" name="Oval 15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Oval 15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9" name="Group 148"/>
            <p:cNvGrpSpPr/>
            <p:nvPr/>
          </p:nvGrpSpPr>
          <p:grpSpPr>
            <a:xfrm>
              <a:off x="905433" y="3810116"/>
              <a:ext cx="2358975" cy="179758"/>
              <a:chOff x="891986" y="2595282"/>
              <a:chExt cx="2358975" cy="179758"/>
            </a:xfrm>
          </p:grpSpPr>
          <p:sp>
            <p:nvSpPr>
              <p:cNvPr id="150" name="Oval 14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9" name="Group 348" descr="Dashed lines"/>
          <p:cNvGrpSpPr/>
          <p:nvPr userDrawn="1"/>
        </p:nvGrpSpPr>
        <p:grpSpPr>
          <a:xfrm>
            <a:off x="896377" y="4239037"/>
            <a:ext cx="2384144" cy="2121587"/>
            <a:chOff x="6557963" y="2680139"/>
            <a:chExt cx="4795836" cy="3565213"/>
          </a:xfrm>
        </p:grpSpPr>
        <p:cxnSp>
          <p:nvCxnSpPr>
            <p:cNvPr id="350" name="Straight Connector 349"/>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62" name="Group 361" descr="Dashed lines"/>
          <p:cNvGrpSpPr/>
          <p:nvPr userDrawn="1"/>
        </p:nvGrpSpPr>
        <p:grpSpPr>
          <a:xfrm>
            <a:off x="3599840" y="4239037"/>
            <a:ext cx="2384144" cy="2121587"/>
            <a:chOff x="6557963" y="2680139"/>
            <a:chExt cx="4795836" cy="3565213"/>
          </a:xfrm>
        </p:grpSpPr>
        <p:cxnSp>
          <p:nvCxnSpPr>
            <p:cNvPr id="363" name="Straight Connector 362"/>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75" name="Group 374" descr="Dashed lines"/>
          <p:cNvGrpSpPr/>
          <p:nvPr userDrawn="1"/>
        </p:nvGrpSpPr>
        <p:grpSpPr>
          <a:xfrm>
            <a:off x="6298027" y="4239037"/>
            <a:ext cx="2384144" cy="2121587"/>
            <a:chOff x="6557963" y="2680139"/>
            <a:chExt cx="4795836" cy="3565213"/>
          </a:xfrm>
        </p:grpSpPr>
        <p:cxnSp>
          <p:nvCxnSpPr>
            <p:cNvPr id="376" name="Straight Connector 375"/>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01" name="Group 400" descr="Dashed lines"/>
          <p:cNvGrpSpPr/>
          <p:nvPr userDrawn="1"/>
        </p:nvGrpSpPr>
        <p:grpSpPr>
          <a:xfrm>
            <a:off x="8996214" y="4232850"/>
            <a:ext cx="2384144" cy="2121587"/>
            <a:chOff x="6557963" y="2680139"/>
            <a:chExt cx="4795836" cy="3565213"/>
          </a:xfrm>
        </p:grpSpPr>
        <p:cxnSp>
          <p:nvCxnSpPr>
            <p:cNvPr id="402" name="Straight Connector 401"/>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61" name="Text Placeholder 360"/>
          <p:cNvSpPr>
            <a:spLocks noGrp="1"/>
          </p:cNvSpPr>
          <p:nvPr>
            <p:ph type="body" sz="quarter" idx="13" hasCustomPrompt="1"/>
          </p:nvPr>
        </p:nvSpPr>
        <p:spPr>
          <a:xfrm>
            <a:off x="844865"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74" name="Text Placeholder 360"/>
          <p:cNvSpPr>
            <a:spLocks noGrp="1"/>
          </p:cNvSpPr>
          <p:nvPr>
            <p:ph type="body" sz="quarter" idx="14" hasCustomPrompt="1"/>
          </p:nvPr>
        </p:nvSpPr>
        <p:spPr>
          <a:xfrm>
            <a:off x="3541662"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87" name="Text Placeholder 360"/>
          <p:cNvSpPr>
            <a:spLocks noGrp="1"/>
          </p:cNvSpPr>
          <p:nvPr>
            <p:ph type="body" sz="quarter" idx="15" hasCustomPrompt="1"/>
          </p:nvPr>
        </p:nvSpPr>
        <p:spPr>
          <a:xfrm>
            <a:off x="6239849"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413" name="Text Placeholder 360"/>
          <p:cNvSpPr>
            <a:spLocks noGrp="1"/>
          </p:cNvSpPr>
          <p:nvPr>
            <p:ph type="body" sz="quarter" idx="16" hasCustomPrompt="1"/>
          </p:nvPr>
        </p:nvSpPr>
        <p:spPr>
          <a:xfrm>
            <a:off x="8938036"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Tree>
    <p:extLst>
      <p:ext uri="{BB962C8B-B14F-4D97-AF65-F5344CB8AC3E}">
        <p14:creationId xmlns:p14="http://schemas.microsoft.com/office/powerpoint/2010/main" val="173984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99551F-0685-470A-A63A-F808D54B9B6A}" type="datetimeFigureOut">
              <a:rPr lang="en-US" smtClean="0"/>
              <a:t>4/2/2023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29267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99551F-0685-470A-A63A-F808D54B9B6A}" type="datetimeFigureOut">
              <a:rPr lang="en-US" smtClean="0"/>
              <a:t>4/2/2023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71450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99551F-0685-470A-A63A-F808D54B9B6A}" type="datetimeFigureOut">
              <a:rPr lang="en-US" smtClean="0"/>
              <a:t>4/2/2023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1391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99551F-0685-470A-A63A-F808D54B9B6A}" type="datetimeFigureOut">
              <a:rPr lang="en-US" smtClean="0"/>
              <a:t>4/2/2023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428871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9551F-0685-470A-A63A-F808D54B9B6A}" type="datetimeFigureOut">
              <a:rPr lang="en-US" smtClean="0"/>
              <a:t>4/2/2023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BDE3A-8A5F-47C4-AA75-58FC1EB2D383}" type="slidenum">
              <a:rPr lang="en-US" smtClean="0"/>
              <a:t>‹#›</a:t>
            </a:fld>
            <a:endParaRPr lang="en-US" dirty="0"/>
          </a:p>
        </p:txBody>
      </p:sp>
    </p:spTree>
    <p:extLst>
      <p:ext uri="{BB962C8B-B14F-4D97-AF65-F5344CB8AC3E}">
        <p14:creationId xmlns:p14="http://schemas.microsoft.com/office/powerpoint/2010/main" val="9718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51"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000" kern="120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webp"/><Relationship Id="rId2" Type="http://schemas.openxmlformats.org/officeDocument/2006/relationships/image" Target="../media/image8.web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1035" y="2493085"/>
            <a:ext cx="4971618" cy="2033753"/>
          </a:xfrm>
        </p:spPr>
        <p:txBody>
          <a:bodyPr/>
          <a:lstStyle/>
          <a:p>
            <a:r>
              <a:rPr lang="en-US" dirty="0">
                <a:solidFill>
                  <a:schemeClr val="tx1"/>
                </a:solidFill>
              </a:rPr>
              <a:t>Health Analyzer </a:t>
            </a:r>
          </a:p>
        </p:txBody>
      </p:sp>
      <p:sp>
        <p:nvSpPr>
          <p:cNvPr id="7" name="Subtitle 6"/>
          <p:cNvSpPr>
            <a:spLocks noGrp="1"/>
          </p:cNvSpPr>
          <p:nvPr>
            <p:ph type="subTitle" idx="1"/>
          </p:nvPr>
        </p:nvSpPr>
        <p:spPr/>
        <p:txBody>
          <a:bodyPr/>
          <a:lstStyle/>
          <a:p>
            <a:r>
              <a:rPr lang="en-US" dirty="0">
                <a:solidFill>
                  <a:schemeClr val="tx1"/>
                </a:solidFill>
              </a:rPr>
              <a:t>Keep track of your health using Health Analyzer with the help of certified Diet Consultants.</a:t>
            </a:r>
          </a:p>
        </p:txBody>
      </p:sp>
      <p:pic>
        <p:nvPicPr>
          <p:cNvPr id="6" name="Picture 5">
            <a:extLst>
              <a:ext uri="{FF2B5EF4-FFF2-40B4-BE49-F238E27FC236}">
                <a16:creationId xmlns:a16="http://schemas.microsoft.com/office/drawing/2014/main" id="{9739A4A7-EF59-E93B-7E20-A1447DFD8AAF}"/>
              </a:ext>
            </a:extLst>
          </p:cNvPr>
          <p:cNvPicPr>
            <a:picLocks noChangeAspect="1"/>
          </p:cNvPicPr>
          <p:nvPr/>
        </p:nvPicPr>
        <p:blipFill>
          <a:blip r:embed="rId3"/>
          <a:stretch>
            <a:fillRect/>
          </a:stretch>
        </p:blipFill>
        <p:spPr>
          <a:xfrm>
            <a:off x="4068911" y="219075"/>
            <a:ext cx="3901778" cy="2644369"/>
          </a:xfrm>
          <a:prstGeom prst="rect">
            <a:avLst/>
          </a:prstGeom>
        </p:spPr>
      </p:pic>
    </p:spTree>
    <p:extLst>
      <p:ext uri="{BB962C8B-B14F-4D97-AF65-F5344CB8AC3E}">
        <p14:creationId xmlns:p14="http://schemas.microsoft.com/office/powerpoint/2010/main" val="3419770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B1556-7A11-D6DB-11D1-33666471CF57}"/>
              </a:ext>
            </a:extLst>
          </p:cNvPr>
          <p:cNvSpPr>
            <a:spLocks noGrp="1"/>
          </p:cNvSpPr>
          <p:nvPr>
            <p:ph type="title"/>
          </p:nvPr>
        </p:nvSpPr>
        <p:spPr>
          <a:xfrm>
            <a:off x="838200" y="524367"/>
            <a:ext cx="6934201" cy="965477"/>
          </a:xfrm>
        </p:spPr>
        <p:txBody>
          <a:bodyPr/>
          <a:lstStyle/>
          <a:p>
            <a:r>
              <a:rPr lang="en-IN" dirty="0"/>
              <a:t>Sources</a:t>
            </a:r>
          </a:p>
        </p:txBody>
      </p:sp>
      <p:sp>
        <p:nvSpPr>
          <p:cNvPr id="3" name="Content Placeholder 2">
            <a:extLst>
              <a:ext uri="{FF2B5EF4-FFF2-40B4-BE49-F238E27FC236}">
                <a16:creationId xmlns:a16="http://schemas.microsoft.com/office/drawing/2014/main" id="{60D94AA0-B5D8-A33B-F4C8-400675EE92E0}"/>
              </a:ext>
            </a:extLst>
          </p:cNvPr>
          <p:cNvSpPr>
            <a:spLocks noGrp="1"/>
          </p:cNvSpPr>
          <p:nvPr>
            <p:ph idx="1"/>
          </p:nvPr>
        </p:nvSpPr>
        <p:spPr>
          <a:xfrm>
            <a:off x="838200" y="1489844"/>
            <a:ext cx="6934200" cy="2585545"/>
          </a:xfrm>
        </p:spPr>
        <p:txBody>
          <a:bodyPr/>
          <a:lstStyle/>
          <a:p>
            <a:pPr marL="285750" indent="-285750">
              <a:buFont typeface="Arial" panose="020B0604020202020204" pitchFamily="34" charset="0"/>
              <a:buChar char="•"/>
            </a:pPr>
            <a:r>
              <a:rPr lang="en-IN" dirty="0"/>
              <a:t>github.com/MyFoodRepo-273</a:t>
            </a:r>
          </a:p>
          <a:p>
            <a:pPr marL="285750" indent="-285750">
              <a:buFont typeface="Arial" panose="020B0604020202020204" pitchFamily="34" charset="0"/>
              <a:buChar char="•"/>
            </a:pPr>
            <a:r>
              <a:rPr lang="en-IN" dirty="0"/>
              <a:t>google.com</a:t>
            </a:r>
          </a:p>
          <a:p>
            <a:pPr marL="285750" indent="-285750">
              <a:buFont typeface="Arial" panose="020B0604020202020204" pitchFamily="34" charset="0"/>
              <a:buChar char="•"/>
            </a:pPr>
            <a:r>
              <a:rPr lang="en-IN" dirty="0"/>
              <a:t>ayush.gov.in</a:t>
            </a:r>
          </a:p>
          <a:p>
            <a:pPr marL="285750" indent="-285750">
              <a:buFont typeface="Arial" panose="020B0604020202020204" pitchFamily="34" charset="0"/>
              <a:buChar char="•"/>
            </a:pPr>
            <a:r>
              <a:rPr lang="en-IN" dirty="0"/>
              <a:t>kaggle.com</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9D7221E6-C787-F61E-E056-3C237611112B}"/>
              </a:ext>
            </a:extLst>
          </p:cNvPr>
          <p:cNvPicPr>
            <a:picLocks noChangeAspect="1"/>
          </p:cNvPicPr>
          <p:nvPr/>
        </p:nvPicPr>
        <p:blipFill>
          <a:blip r:embed="rId2"/>
          <a:stretch>
            <a:fillRect/>
          </a:stretch>
        </p:blipFill>
        <p:spPr>
          <a:xfrm>
            <a:off x="3495675" y="3662362"/>
            <a:ext cx="2143125" cy="2143125"/>
          </a:xfrm>
          <a:prstGeom prst="rect">
            <a:avLst/>
          </a:prstGeom>
        </p:spPr>
      </p:pic>
      <p:pic>
        <p:nvPicPr>
          <p:cNvPr id="7" name="Picture 6">
            <a:extLst>
              <a:ext uri="{FF2B5EF4-FFF2-40B4-BE49-F238E27FC236}">
                <a16:creationId xmlns:a16="http://schemas.microsoft.com/office/drawing/2014/main" id="{3D95EE13-DDAE-CAB8-CA68-35DC06A176FF}"/>
              </a:ext>
            </a:extLst>
          </p:cNvPr>
          <p:cNvPicPr>
            <a:picLocks noChangeAspect="1"/>
          </p:cNvPicPr>
          <p:nvPr/>
        </p:nvPicPr>
        <p:blipFill>
          <a:blip r:embed="rId3"/>
          <a:stretch>
            <a:fillRect/>
          </a:stretch>
        </p:blipFill>
        <p:spPr>
          <a:xfrm>
            <a:off x="6015037" y="3671887"/>
            <a:ext cx="2133600" cy="2133600"/>
          </a:xfrm>
          <a:prstGeom prst="rect">
            <a:avLst/>
          </a:prstGeom>
        </p:spPr>
      </p:pic>
      <p:pic>
        <p:nvPicPr>
          <p:cNvPr id="9" name="Picture 8">
            <a:extLst>
              <a:ext uri="{FF2B5EF4-FFF2-40B4-BE49-F238E27FC236}">
                <a16:creationId xmlns:a16="http://schemas.microsoft.com/office/drawing/2014/main" id="{A0029F3A-F8BB-A5B2-AB6B-C137F5DD629D}"/>
              </a:ext>
            </a:extLst>
          </p:cNvPr>
          <p:cNvPicPr>
            <a:picLocks noChangeAspect="1"/>
          </p:cNvPicPr>
          <p:nvPr/>
        </p:nvPicPr>
        <p:blipFill>
          <a:blip r:embed="rId4"/>
          <a:stretch>
            <a:fillRect/>
          </a:stretch>
        </p:blipFill>
        <p:spPr>
          <a:xfrm>
            <a:off x="352424" y="3929062"/>
            <a:ext cx="3155157" cy="1766888"/>
          </a:xfrm>
          <a:prstGeom prst="rect">
            <a:avLst/>
          </a:prstGeom>
        </p:spPr>
      </p:pic>
      <p:pic>
        <p:nvPicPr>
          <p:cNvPr id="11" name="Picture 10">
            <a:extLst>
              <a:ext uri="{FF2B5EF4-FFF2-40B4-BE49-F238E27FC236}">
                <a16:creationId xmlns:a16="http://schemas.microsoft.com/office/drawing/2014/main" id="{CCAF1511-CF31-3F64-6F9D-9393558A44F3}"/>
              </a:ext>
            </a:extLst>
          </p:cNvPr>
          <p:cNvPicPr>
            <a:picLocks noChangeAspect="1"/>
          </p:cNvPicPr>
          <p:nvPr/>
        </p:nvPicPr>
        <p:blipFill>
          <a:blip r:embed="rId5"/>
          <a:stretch>
            <a:fillRect/>
          </a:stretch>
        </p:blipFill>
        <p:spPr>
          <a:xfrm>
            <a:off x="8982076" y="4193920"/>
            <a:ext cx="2857500" cy="1097217"/>
          </a:xfrm>
          <a:prstGeom prst="rect">
            <a:avLst/>
          </a:prstGeom>
        </p:spPr>
      </p:pic>
    </p:spTree>
    <p:extLst>
      <p:ext uri="{BB962C8B-B14F-4D97-AF65-F5344CB8AC3E}">
        <p14:creationId xmlns:p14="http://schemas.microsoft.com/office/powerpoint/2010/main" val="2619849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40672-8724-EA2E-DBC5-545EBE1CE28C}"/>
              </a:ext>
            </a:extLst>
          </p:cNvPr>
          <p:cNvSpPr>
            <a:spLocks noGrp="1"/>
          </p:cNvSpPr>
          <p:nvPr>
            <p:ph type="title"/>
          </p:nvPr>
        </p:nvSpPr>
        <p:spPr>
          <a:xfrm>
            <a:off x="4305300" y="1381611"/>
            <a:ext cx="6934201" cy="965477"/>
          </a:xfrm>
        </p:spPr>
        <p:txBody>
          <a:bodyPr/>
          <a:lstStyle/>
          <a:p>
            <a:r>
              <a:rPr lang="en-IN" dirty="0"/>
              <a:t>Thank You!</a:t>
            </a:r>
          </a:p>
        </p:txBody>
      </p:sp>
      <p:sp>
        <p:nvSpPr>
          <p:cNvPr id="3" name="Content Placeholder 2">
            <a:extLst>
              <a:ext uri="{FF2B5EF4-FFF2-40B4-BE49-F238E27FC236}">
                <a16:creationId xmlns:a16="http://schemas.microsoft.com/office/drawing/2014/main" id="{B3A034FF-83D5-551D-221F-03B744017C26}"/>
              </a:ext>
            </a:extLst>
          </p:cNvPr>
          <p:cNvSpPr>
            <a:spLocks noGrp="1"/>
          </p:cNvSpPr>
          <p:nvPr>
            <p:ph idx="1"/>
          </p:nvPr>
        </p:nvSpPr>
        <p:spPr>
          <a:xfrm>
            <a:off x="2266951" y="2794108"/>
            <a:ext cx="8124824" cy="2585545"/>
          </a:xfrm>
        </p:spPr>
        <p:txBody>
          <a:bodyPr>
            <a:normAutofit/>
          </a:bodyPr>
          <a:lstStyle/>
          <a:p>
            <a:r>
              <a:rPr lang="en-IN" dirty="0"/>
              <a:t>Team </a:t>
            </a:r>
            <a:r>
              <a:rPr lang="en-IN" b="1" i="1" dirty="0">
                <a:solidFill>
                  <a:schemeClr val="tx1"/>
                </a:solidFill>
              </a:rPr>
              <a:t>TERMINATORS</a:t>
            </a:r>
          </a:p>
          <a:p>
            <a:pPr marL="285750" indent="-285750">
              <a:buFont typeface="Arial" panose="020B0604020202020204" pitchFamily="34" charset="0"/>
              <a:buChar char="•"/>
            </a:pPr>
            <a:r>
              <a:rPr lang="en-IN" dirty="0"/>
              <a:t>Prajwal Soni       		www.linkedin.com/in/Prajwal-soni</a:t>
            </a:r>
          </a:p>
          <a:p>
            <a:pPr marL="285750" indent="-285750">
              <a:buFont typeface="Arial" panose="020B0604020202020204" pitchFamily="34" charset="0"/>
              <a:buChar char="•"/>
            </a:pPr>
            <a:r>
              <a:rPr lang="en-IN" dirty="0"/>
              <a:t>Ritesh Lavti			www.linkedin.com/in/riteshlavti</a:t>
            </a:r>
          </a:p>
          <a:p>
            <a:pPr marL="285750" indent="-285750">
              <a:buFont typeface="Arial" panose="020B0604020202020204" pitchFamily="34" charset="0"/>
              <a:buChar char="•"/>
            </a:pPr>
            <a:r>
              <a:rPr lang="en-IN" dirty="0" err="1"/>
              <a:t>Prerit</a:t>
            </a:r>
            <a:r>
              <a:rPr lang="en-IN" dirty="0"/>
              <a:t> Goyal			www.linkedin.com/in/preritgoyal</a:t>
            </a:r>
          </a:p>
          <a:p>
            <a:pPr marL="285750" indent="-285750">
              <a:buFont typeface="Arial" panose="020B0604020202020204" pitchFamily="34" charset="0"/>
              <a:buChar char="•"/>
            </a:pPr>
            <a:r>
              <a:rPr lang="en-IN" dirty="0"/>
              <a:t>Priyal Khandelwal		www.linkedin.com/in/priyalkwal</a:t>
            </a:r>
          </a:p>
        </p:txBody>
      </p:sp>
    </p:spTree>
    <p:extLst>
      <p:ext uri="{BB962C8B-B14F-4D97-AF65-F5344CB8AC3E}">
        <p14:creationId xmlns:p14="http://schemas.microsoft.com/office/powerpoint/2010/main" val="3589609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531919"/>
            <a:ext cx="6934201" cy="965477"/>
          </a:xfrm>
        </p:spPr>
        <p:txBody>
          <a:bodyPr/>
          <a:lstStyle/>
          <a:p>
            <a:r>
              <a:rPr lang="en-US" dirty="0"/>
              <a:t>Content:</a:t>
            </a:r>
          </a:p>
        </p:txBody>
      </p:sp>
      <p:sp>
        <p:nvSpPr>
          <p:cNvPr id="3" name="Content Placeholder 2"/>
          <p:cNvSpPr>
            <a:spLocks noGrp="1"/>
          </p:cNvSpPr>
          <p:nvPr>
            <p:ph idx="1"/>
          </p:nvPr>
        </p:nvSpPr>
        <p:spPr>
          <a:xfrm>
            <a:off x="838201" y="1771650"/>
            <a:ext cx="6934200" cy="3588954"/>
          </a:xfrm>
        </p:spPr>
        <p:txBody>
          <a:bodyPr/>
          <a:lstStyle/>
          <a:p>
            <a:pPr marL="285750" indent="-285750">
              <a:buFont typeface="Arial" panose="020B0604020202020204" pitchFamily="34" charset="0"/>
              <a:buChar char="•"/>
            </a:pPr>
            <a:r>
              <a:rPr lang="en-US" dirty="0"/>
              <a:t>Description about application</a:t>
            </a:r>
          </a:p>
          <a:p>
            <a:pPr marL="285750" indent="-285750">
              <a:buFont typeface="Arial" panose="020B0604020202020204" pitchFamily="34" charset="0"/>
              <a:buChar char="•"/>
            </a:pPr>
            <a:r>
              <a:rPr lang="en-US" dirty="0"/>
              <a:t>Diet Consultant Modules</a:t>
            </a:r>
          </a:p>
          <a:p>
            <a:pPr marL="285750" indent="-285750">
              <a:buFont typeface="Arial" panose="020B0604020202020204" pitchFamily="34" charset="0"/>
              <a:buChar char="•"/>
            </a:pPr>
            <a:r>
              <a:rPr lang="en-US" dirty="0"/>
              <a:t>Track food intake</a:t>
            </a:r>
          </a:p>
          <a:p>
            <a:pPr marL="285750" indent="-285750">
              <a:buFont typeface="Arial" panose="020B0604020202020204" pitchFamily="34" charset="0"/>
              <a:buChar char="•"/>
            </a:pPr>
            <a:r>
              <a:rPr lang="en-US" dirty="0"/>
              <a:t>Ayurveda </a:t>
            </a:r>
          </a:p>
          <a:p>
            <a:pPr marL="285750" indent="-285750">
              <a:buFont typeface="Arial" panose="020B0604020202020204" pitchFamily="34" charset="0"/>
              <a:buChar char="•"/>
            </a:pPr>
            <a:r>
              <a:rPr lang="en-US" dirty="0"/>
              <a:t>Pictorial images of application</a:t>
            </a:r>
          </a:p>
          <a:p>
            <a:pPr marL="285750" indent="-285750">
              <a:buFont typeface="Arial" panose="020B0604020202020204" pitchFamily="34" charset="0"/>
              <a:buChar char="•"/>
            </a:pPr>
            <a:r>
              <a:rPr lang="en-US" dirty="0"/>
              <a:t>Technology used</a:t>
            </a:r>
          </a:p>
          <a:p>
            <a:pPr marL="285750" indent="-285750">
              <a:buFont typeface="Arial" panose="020B0604020202020204" pitchFamily="34" charset="0"/>
              <a:buChar char="•"/>
            </a:pPr>
            <a:r>
              <a:rPr lang="en-US" dirty="0"/>
              <a:t>Sources</a:t>
            </a:r>
          </a:p>
          <a:p>
            <a:endParaRPr lang="en-US" dirty="0"/>
          </a:p>
        </p:txBody>
      </p:sp>
      <p:pic>
        <p:nvPicPr>
          <p:cNvPr id="7" name="Picture 6">
            <a:extLst>
              <a:ext uri="{FF2B5EF4-FFF2-40B4-BE49-F238E27FC236}">
                <a16:creationId xmlns:a16="http://schemas.microsoft.com/office/drawing/2014/main" id="{1A6D5DAC-B6C2-7DC9-4072-8AEE9D18A12C}"/>
              </a:ext>
            </a:extLst>
          </p:cNvPr>
          <p:cNvPicPr>
            <a:picLocks noChangeAspect="1"/>
          </p:cNvPicPr>
          <p:nvPr/>
        </p:nvPicPr>
        <p:blipFill>
          <a:blip r:embed="rId3"/>
          <a:stretch>
            <a:fillRect/>
          </a:stretch>
        </p:blipFill>
        <p:spPr>
          <a:xfrm>
            <a:off x="6653213" y="2109787"/>
            <a:ext cx="3671888" cy="2280436"/>
          </a:xfrm>
          <a:prstGeom prst="rect">
            <a:avLst/>
          </a:prstGeom>
        </p:spPr>
      </p:pic>
    </p:spTree>
    <p:extLst>
      <p:ext uri="{BB962C8B-B14F-4D97-AF65-F5344CB8AC3E}">
        <p14:creationId xmlns:p14="http://schemas.microsoft.com/office/powerpoint/2010/main" val="231666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28D51-C371-186D-7F4B-CCF24CC4D713}"/>
              </a:ext>
            </a:extLst>
          </p:cNvPr>
          <p:cNvSpPr>
            <a:spLocks noGrp="1"/>
          </p:cNvSpPr>
          <p:nvPr>
            <p:ph type="title"/>
          </p:nvPr>
        </p:nvSpPr>
        <p:spPr>
          <a:xfrm>
            <a:off x="838200" y="124311"/>
            <a:ext cx="6934201" cy="965477"/>
          </a:xfrm>
        </p:spPr>
        <p:txBody>
          <a:bodyPr/>
          <a:lstStyle/>
          <a:p>
            <a:r>
              <a:rPr lang="en-IN" dirty="0"/>
              <a:t>Description about App:</a:t>
            </a:r>
          </a:p>
        </p:txBody>
      </p:sp>
      <p:sp>
        <p:nvSpPr>
          <p:cNvPr id="3" name="Content Placeholder 2">
            <a:extLst>
              <a:ext uri="{FF2B5EF4-FFF2-40B4-BE49-F238E27FC236}">
                <a16:creationId xmlns:a16="http://schemas.microsoft.com/office/drawing/2014/main" id="{F99D73B5-B4E8-43E4-6B96-6AE43D7B9FD5}"/>
              </a:ext>
            </a:extLst>
          </p:cNvPr>
          <p:cNvSpPr>
            <a:spLocks noGrp="1"/>
          </p:cNvSpPr>
          <p:nvPr>
            <p:ph idx="1"/>
          </p:nvPr>
        </p:nvSpPr>
        <p:spPr>
          <a:xfrm>
            <a:off x="838201" y="1304925"/>
            <a:ext cx="10963274" cy="4752975"/>
          </a:xfrm>
        </p:spPr>
        <p:txBody>
          <a:bodyPr/>
          <a:lstStyle/>
          <a:p>
            <a:r>
              <a:rPr lang="en-IN" dirty="0"/>
              <a:t>This application is designed to keep the users healthy </a:t>
            </a:r>
            <a:r>
              <a:rPr lang="en-IN"/>
              <a:t>by tracking </a:t>
            </a:r>
            <a:r>
              <a:rPr lang="en-IN" dirty="0"/>
              <a:t>and recommending them the diet charts according to their health issues, deficiencies, and what they are consuming everyday.</a:t>
            </a:r>
          </a:p>
          <a:p>
            <a:r>
              <a:rPr lang="en-IN" dirty="0"/>
              <a:t>This app will contain the certified practitioners assistant. These practitioners were verified by their respective departments of expertise.</a:t>
            </a:r>
          </a:p>
          <a:p>
            <a:r>
              <a:rPr lang="en-IN" dirty="0"/>
              <a:t>User is required to feed the images of their food to keep the track of quality and quantity of food.</a:t>
            </a:r>
          </a:p>
          <a:p>
            <a:r>
              <a:rPr lang="en-IN" dirty="0"/>
              <a:t>If user requires any pre-designed diet chart then he/she can select the chart according to their needs.</a:t>
            </a:r>
          </a:p>
          <a:p>
            <a:r>
              <a:rPr lang="en-IN" dirty="0"/>
              <a:t>We have also added a separate section for ayurveda followers. Dietary charts, remedies, and solutions according to their doshas (</a:t>
            </a:r>
            <a:r>
              <a:rPr lang="en-IN" dirty="0" err="1"/>
              <a:t>vata</a:t>
            </a:r>
            <a:r>
              <a:rPr lang="en-IN" dirty="0"/>
              <a:t>, pita, and </a:t>
            </a:r>
            <a:r>
              <a:rPr lang="en-IN" dirty="0" err="1"/>
              <a:t>kapha</a:t>
            </a:r>
            <a:r>
              <a:rPr lang="en-IN" dirty="0"/>
              <a:t>) is provided.</a:t>
            </a:r>
          </a:p>
          <a:p>
            <a:r>
              <a:rPr lang="en-IN" dirty="0"/>
              <a:t>User can also generate their weekly and monthly report of their diet.</a:t>
            </a:r>
          </a:p>
          <a:p>
            <a:r>
              <a:rPr lang="en-IN" dirty="0"/>
              <a:t>And at the last to motivate users to stay consistent we have also added rewards option based on their performance.</a:t>
            </a:r>
          </a:p>
        </p:txBody>
      </p:sp>
    </p:spTree>
    <p:extLst>
      <p:ext uri="{BB962C8B-B14F-4D97-AF65-F5344CB8AC3E}">
        <p14:creationId xmlns:p14="http://schemas.microsoft.com/office/powerpoint/2010/main" val="41987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F692-9873-100D-6B41-F823D65C6F4F}"/>
              </a:ext>
            </a:extLst>
          </p:cNvPr>
          <p:cNvSpPr>
            <a:spLocks noGrp="1"/>
          </p:cNvSpPr>
          <p:nvPr>
            <p:ph type="title"/>
          </p:nvPr>
        </p:nvSpPr>
        <p:spPr>
          <a:xfrm>
            <a:off x="838200" y="524365"/>
            <a:ext cx="6934201" cy="965477"/>
          </a:xfrm>
        </p:spPr>
        <p:txBody>
          <a:bodyPr/>
          <a:lstStyle/>
          <a:p>
            <a:r>
              <a:rPr lang="en-IN" dirty="0"/>
              <a:t>Diet Consultant Modules</a:t>
            </a:r>
          </a:p>
        </p:txBody>
      </p:sp>
      <p:sp>
        <p:nvSpPr>
          <p:cNvPr id="3" name="Content Placeholder 2">
            <a:extLst>
              <a:ext uri="{FF2B5EF4-FFF2-40B4-BE49-F238E27FC236}">
                <a16:creationId xmlns:a16="http://schemas.microsoft.com/office/drawing/2014/main" id="{E6EB2F48-DBDE-1A4F-DD6C-ADB6842A255C}"/>
              </a:ext>
            </a:extLst>
          </p:cNvPr>
          <p:cNvSpPr>
            <a:spLocks noGrp="1"/>
          </p:cNvSpPr>
          <p:nvPr>
            <p:ph idx="1"/>
          </p:nvPr>
        </p:nvSpPr>
        <p:spPr>
          <a:xfrm>
            <a:off x="838200" y="1489842"/>
            <a:ext cx="10801350" cy="4606158"/>
          </a:xfrm>
        </p:spPr>
        <p:txBody>
          <a:bodyPr>
            <a:noAutofit/>
          </a:bodyPr>
          <a:lstStyle/>
          <a:p>
            <a:r>
              <a:rPr lang="en-US" dirty="0"/>
              <a:t>Given are the modules for the android artificial intelligence diet consultant system is:</a:t>
            </a:r>
          </a:p>
          <a:p>
            <a:pPr marL="285750" indent="-285750">
              <a:buFont typeface="Arial" panose="020B0604020202020204" pitchFamily="34" charset="0"/>
              <a:buChar char="•"/>
            </a:pPr>
            <a:r>
              <a:rPr lang="en-US" b="1" dirty="0"/>
              <a:t>User Module: </a:t>
            </a:r>
            <a:r>
              <a:rPr lang="en-US" dirty="0"/>
              <a:t>In this module, the user have to login and make account and afterwards can enter his/her personal details in order to get advice from the android dietitian. User can also add certain symptoms about their health, if they have any, in order to get perfect solution.</a:t>
            </a:r>
          </a:p>
          <a:p>
            <a:pPr marL="285750" indent="-285750">
              <a:buFont typeface="Arial" panose="020B0604020202020204" pitchFamily="34" charset="0"/>
              <a:buChar char="•"/>
            </a:pPr>
            <a:r>
              <a:rPr lang="en-US" b="1" dirty="0"/>
              <a:t>Admin Module: </a:t>
            </a:r>
            <a:r>
              <a:rPr lang="en-US" dirty="0"/>
              <a:t>Here, the admin will work, which takes care of submitting all the information related to diet for the users.</a:t>
            </a:r>
          </a:p>
          <a:p>
            <a:pPr marL="285750" indent="-285750">
              <a:buFont typeface="Arial" panose="020B0604020202020204" pitchFamily="34" charset="0"/>
              <a:buChar char="•"/>
            </a:pPr>
            <a:r>
              <a:rPr lang="en-US" b="1" dirty="0"/>
              <a:t>Doctor Module: </a:t>
            </a:r>
            <a:r>
              <a:rPr lang="en-US" dirty="0"/>
              <a:t>Here, doctors can personally give advice to the users for the sake of some extra care. This information will displayed on the content area of the application, either if personal then in user’s account or else in an open area.</a:t>
            </a:r>
          </a:p>
          <a:p>
            <a:pPr marL="285750" indent="-285750">
              <a:buFont typeface="Arial" panose="020B0604020202020204" pitchFamily="34" charset="0"/>
              <a:buChar char="•"/>
            </a:pPr>
            <a:r>
              <a:rPr lang="en-US" b="1" dirty="0"/>
              <a:t>Database Module: </a:t>
            </a:r>
            <a:r>
              <a:rPr lang="en-US" dirty="0"/>
              <a:t>In this module, all the details and information will be saved and a record is being here</a:t>
            </a:r>
            <a:endParaRPr lang="en-IN" dirty="0"/>
          </a:p>
        </p:txBody>
      </p:sp>
    </p:spTree>
    <p:extLst>
      <p:ext uri="{BB962C8B-B14F-4D97-AF65-F5344CB8AC3E}">
        <p14:creationId xmlns:p14="http://schemas.microsoft.com/office/powerpoint/2010/main" val="3216011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D1D70-E526-BA86-A2C3-B12CA3EA6966}"/>
              </a:ext>
            </a:extLst>
          </p:cNvPr>
          <p:cNvSpPr>
            <a:spLocks noGrp="1"/>
          </p:cNvSpPr>
          <p:nvPr>
            <p:ph type="title"/>
          </p:nvPr>
        </p:nvSpPr>
        <p:spPr>
          <a:xfrm>
            <a:off x="838200" y="147906"/>
            <a:ext cx="6934201" cy="965477"/>
          </a:xfrm>
        </p:spPr>
        <p:txBody>
          <a:bodyPr/>
          <a:lstStyle/>
          <a:p>
            <a:r>
              <a:rPr lang="en-IN" dirty="0"/>
              <a:t>Track Food Intake</a:t>
            </a:r>
          </a:p>
        </p:txBody>
      </p:sp>
      <p:sp>
        <p:nvSpPr>
          <p:cNvPr id="3" name="Content Placeholder 2">
            <a:extLst>
              <a:ext uri="{FF2B5EF4-FFF2-40B4-BE49-F238E27FC236}">
                <a16:creationId xmlns:a16="http://schemas.microsoft.com/office/drawing/2014/main" id="{B469C156-3A97-637D-C223-7D1FDE42E1A5}"/>
              </a:ext>
            </a:extLst>
          </p:cNvPr>
          <p:cNvSpPr>
            <a:spLocks noGrp="1"/>
          </p:cNvSpPr>
          <p:nvPr>
            <p:ph idx="1"/>
          </p:nvPr>
        </p:nvSpPr>
        <p:spPr>
          <a:xfrm>
            <a:off x="838200" y="908819"/>
            <a:ext cx="11144249" cy="2739255"/>
          </a:xfrm>
        </p:spPr>
        <p:txBody>
          <a:bodyPr>
            <a:noAutofit/>
          </a:bodyPr>
          <a:lstStyle/>
          <a:p>
            <a:r>
              <a:rPr lang="en-IN" sz="1600" dirty="0"/>
              <a:t>In this field, user is required to enter his daily food intake, according to the data entered by user application will plot a graph and the data points according to graph, application will provide the comments.</a:t>
            </a:r>
          </a:p>
          <a:p>
            <a:r>
              <a:rPr lang="en-IN" sz="1600" dirty="0"/>
              <a:t>According to the data entered, using database application will generate the weekly or </a:t>
            </a:r>
            <a:r>
              <a:rPr lang="en-IN" sz="1600" dirty="0" err="1"/>
              <a:t>montly</a:t>
            </a:r>
            <a:r>
              <a:rPr lang="en-IN" sz="1600" dirty="0"/>
              <a:t> report on user’s demand.</a:t>
            </a:r>
          </a:p>
          <a:p>
            <a:r>
              <a:rPr lang="en-IN" sz="1600" dirty="0"/>
              <a:t>For ex- We should get:-</a:t>
            </a:r>
          </a:p>
          <a:p>
            <a:pPr marL="285750" indent="-285750">
              <a:buFont typeface="Arial" panose="020B0604020202020204" pitchFamily="34" charset="0"/>
              <a:buChar char="•"/>
            </a:pPr>
            <a:r>
              <a:rPr lang="en-US" sz="1600" dirty="0"/>
              <a:t>One gram of protein per day per kg of the person (e.g. 70g of proteins per day if you’re a 70 kg person)</a:t>
            </a:r>
          </a:p>
          <a:p>
            <a:pPr marL="285750" indent="-285750">
              <a:buFont typeface="Arial" panose="020B0604020202020204" pitchFamily="34" charset="0"/>
              <a:buChar char="•"/>
            </a:pPr>
            <a:r>
              <a:rPr lang="en-US" sz="1600" dirty="0"/>
              <a:t>The carbohydrates should be half of the calories you assume per day.</a:t>
            </a:r>
          </a:p>
          <a:p>
            <a:pPr marL="285750" indent="-285750">
              <a:buFont typeface="Arial" panose="020B0604020202020204" pitchFamily="34" charset="0"/>
              <a:buChar char="•"/>
            </a:pPr>
            <a:r>
              <a:rPr lang="en-US" sz="1600" dirty="0"/>
              <a:t>The remaining part should be fat</a:t>
            </a:r>
            <a:endParaRPr lang="en-IN" sz="1600" dirty="0"/>
          </a:p>
          <a:p>
            <a:endParaRPr lang="en-IN" sz="1600" dirty="0"/>
          </a:p>
        </p:txBody>
      </p:sp>
      <p:pic>
        <p:nvPicPr>
          <p:cNvPr id="5" name="Picture 4">
            <a:extLst>
              <a:ext uri="{FF2B5EF4-FFF2-40B4-BE49-F238E27FC236}">
                <a16:creationId xmlns:a16="http://schemas.microsoft.com/office/drawing/2014/main" id="{4580187A-21B8-E194-D3CB-934F45713D93}"/>
              </a:ext>
            </a:extLst>
          </p:cNvPr>
          <p:cNvPicPr>
            <a:picLocks noChangeAspect="1"/>
          </p:cNvPicPr>
          <p:nvPr/>
        </p:nvPicPr>
        <p:blipFill>
          <a:blip r:embed="rId2"/>
          <a:stretch>
            <a:fillRect/>
          </a:stretch>
        </p:blipFill>
        <p:spPr>
          <a:xfrm>
            <a:off x="838200" y="4281733"/>
            <a:ext cx="4122422" cy="2091084"/>
          </a:xfrm>
          <a:prstGeom prst="rect">
            <a:avLst/>
          </a:prstGeom>
        </p:spPr>
      </p:pic>
      <p:sp>
        <p:nvSpPr>
          <p:cNvPr id="6" name="TextBox 5">
            <a:extLst>
              <a:ext uri="{FF2B5EF4-FFF2-40B4-BE49-F238E27FC236}">
                <a16:creationId xmlns:a16="http://schemas.microsoft.com/office/drawing/2014/main" id="{EF47CC9B-CE3E-2FDA-B926-365ECB087AC2}"/>
              </a:ext>
            </a:extLst>
          </p:cNvPr>
          <p:cNvSpPr txBox="1"/>
          <p:nvPr/>
        </p:nvSpPr>
        <p:spPr>
          <a:xfrm>
            <a:off x="838200" y="3850846"/>
            <a:ext cx="6219826" cy="430887"/>
          </a:xfrm>
          <a:prstGeom prst="rect">
            <a:avLst/>
          </a:prstGeom>
          <a:noFill/>
        </p:spPr>
        <p:txBody>
          <a:bodyPr wrap="square" rtlCol="0">
            <a:spAutoFit/>
          </a:bodyPr>
          <a:lstStyle/>
          <a:p>
            <a:r>
              <a:rPr lang="en-IN" sz="1100" kern="1200" baseline="0" dirty="0">
                <a:solidFill>
                  <a:srgbClr val="262626"/>
                </a:solidFill>
                <a:effectLst/>
                <a:latin typeface="Segoe UI" panose="020B0502040204020203" pitchFamily="34" charset="0"/>
                <a:ea typeface="+mn-ea"/>
                <a:cs typeface="+mn-cs"/>
              </a:rPr>
              <a:t>Fat, Carbohydrate and Proteins for a 70 kg person with 1500 calories should be something like this :</a:t>
            </a:r>
            <a:endParaRPr lang="en-IN" sz="1100" dirty="0"/>
          </a:p>
        </p:txBody>
      </p:sp>
      <p:sp>
        <p:nvSpPr>
          <p:cNvPr id="7" name="TextBox 6">
            <a:extLst>
              <a:ext uri="{FF2B5EF4-FFF2-40B4-BE49-F238E27FC236}">
                <a16:creationId xmlns:a16="http://schemas.microsoft.com/office/drawing/2014/main" id="{41DDEEC8-E566-4F0E-C923-F4622E9E7F97}"/>
              </a:ext>
            </a:extLst>
          </p:cNvPr>
          <p:cNvSpPr txBox="1"/>
          <p:nvPr/>
        </p:nvSpPr>
        <p:spPr>
          <a:xfrm>
            <a:off x="6372225" y="4657725"/>
            <a:ext cx="4333875" cy="1477328"/>
          </a:xfrm>
          <a:prstGeom prst="rect">
            <a:avLst/>
          </a:prstGeom>
          <a:noFill/>
        </p:spPr>
        <p:txBody>
          <a:bodyPr wrap="square" rtlCol="0">
            <a:spAutoFit/>
          </a:bodyPr>
          <a:lstStyle/>
          <a:p>
            <a:r>
              <a:rPr lang="en-IN" dirty="0"/>
              <a:t>Tracking and plotting is done using MATPLOTLIB library.</a:t>
            </a:r>
          </a:p>
          <a:p>
            <a:r>
              <a:rPr lang="en-IN" dirty="0"/>
              <a:t>And optimization is done using simplex algorithm using minimum and maximum function.</a:t>
            </a:r>
          </a:p>
        </p:txBody>
      </p:sp>
    </p:spTree>
    <p:extLst>
      <p:ext uri="{BB962C8B-B14F-4D97-AF65-F5344CB8AC3E}">
        <p14:creationId xmlns:p14="http://schemas.microsoft.com/office/powerpoint/2010/main" val="2744934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FE695-7118-7B24-D9B3-C61DED8E9C28}"/>
              </a:ext>
            </a:extLst>
          </p:cNvPr>
          <p:cNvSpPr>
            <a:spLocks noGrp="1"/>
          </p:cNvSpPr>
          <p:nvPr>
            <p:ph type="title"/>
          </p:nvPr>
        </p:nvSpPr>
        <p:spPr>
          <a:xfrm>
            <a:off x="838200" y="0"/>
            <a:ext cx="6934201" cy="1019176"/>
          </a:xfrm>
        </p:spPr>
        <p:txBody>
          <a:bodyPr>
            <a:normAutofit fontScale="90000"/>
          </a:bodyPr>
          <a:lstStyle/>
          <a:p>
            <a:br>
              <a:rPr lang="en-IN" dirty="0"/>
            </a:br>
            <a:r>
              <a:rPr lang="en-IN" dirty="0"/>
              <a:t>Image recognition</a:t>
            </a:r>
          </a:p>
        </p:txBody>
      </p:sp>
      <p:sp>
        <p:nvSpPr>
          <p:cNvPr id="3" name="Content Placeholder 2">
            <a:extLst>
              <a:ext uri="{FF2B5EF4-FFF2-40B4-BE49-F238E27FC236}">
                <a16:creationId xmlns:a16="http://schemas.microsoft.com/office/drawing/2014/main" id="{6DE7FDAD-79EC-1D7F-40DC-4C291E2609BC}"/>
              </a:ext>
            </a:extLst>
          </p:cNvPr>
          <p:cNvSpPr>
            <a:spLocks noGrp="1"/>
          </p:cNvSpPr>
          <p:nvPr>
            <p:ph idx="1"/>
          </p:nvPr>
        </p:nvSpPr>
        <p:spPr>
          <a:xfrm>
            <a:off x="838200" y="1187871"/>
            <a:ext cx="10677524" cy="2016017"/>
          </a:xfrm>
        </p:spPr>
        <p:txBody>
          <a:bodyPr>
            <a:normAutofit fontScale="85000" lnSpcReduction="20000"/>
          </a:bodyPr>
          <a:lstStyle/>
          <a:p>
            <a:r>
              <a:rPr lang="en-IN" dirty="0"/>
              <a:t>We have used </a:t>
            </a:r>
            <a:r>
              <a:rPr lang="en-IN" dirty="0" err="1"/>
              <a:t>github</a:t>
            </a:r>
            <a:r>
              <a:rPr lang="en-IN" dirty="0"/>
              <a:t> project MyFoodRepo-273 for this purpose.</a:t>
            </a:r>
          </a:p>
          <a:p>
            <a:r>
              <a:rPr lang="en-US" dirty="0" err="1"/>
              <a:t>MyFoodRepo</a:t>
            </a:r>
            <a:r>
              <a:rPr lang="en-US" dirty="0"/>
              <a:t> app used in research cohorts. Through four rounds, the benchmark released the MyFoodRepo-273 dataset constituting 24,119 images and a total of 39,325 segmented polygons categorized in 273 different classes. Models were evaluated on private tests sets from the same platform with 5,000 images and 7,865 annotations in the final round. Top-performing models on the 273 food categories reached a mean average precision of 0.568 (round 4) and a mean average recall of 0.885 (round 3), and were deployed in production use of the </a:t>
            </a:r>
            <a:r>
              <a:rPr lang="en-US" dirty="0" err="1"/>
              <a:t>MyFoodRepo</a:t>
            </a:r>
            <a:r>
              <a:rPr lang="en-US" dirty="0"/>
              <a:t> app.</a:t>
            </a:r>
          </a:p>
          <a:p>
            <a:r>
              <a:rPr lang="en-US" dirty="0"/>
              <a:t>Sample images and corresponding annotations for some of common food classes in </a:t>
            </a:r>
            <a:r>
              <a:rPr lang="en-US" dirty="0" err="1"/>
              <a:t>myFoodRepo</a:t>
            </a:r>
            <a:r>
              <a:rPr lang="en-US" dirty="0"/>
              <a:t> dataset.</a:t>
            </a:r>
            <a:endParaRPr lang="en-IN" dirty="0"/>
          </a:p>
        </p:txBody>
      </p:sp>
      <p:pic>
        <p:nvPicPr>
          <p:cNvPr id="5" name="Picture 4">
            <a:extLst>
              <a:ext uri="{FF2B5EF4-FFF2-40B4-BE49-F238E27FC236}">
                <a16:creationId xmlns:a16="http://schemas.microsoft.com/office/drawing/2014/main" id="{B5D2C776-248C-EAE7-5B3D-F70456543E55}"/>
              </a:ext>
            </a:extLst>
          </p:cNvPr>
          <p:cNvPicPr>
            <a:picLocks noChangeAspect="1"/>
          </p:cNvPicPr>
          <p:nvPr/>
        </p:nvPicPr>
        <p:blipFill>
          <a:blip r:embed="rId2"/>
          <a:stretch>
            <a:fillRect/>
          </a:stretch>
        </p:blipFill>
        <p:spPr>
          <a:xfrm>
            <a:off x="676275" y="3429000"/>
            <a:ext cx="3310890" cy="2736677"/>
          </a:xfrm>
          <a:prstGeom prst="rect">
            <a:avLst/>
          </a:prstGeom>
        </p:spPr>
      </p:pic>
      <p:pic>
        <p:nvPicPr>
          <p:cNvPr id="7" name="Picture 6">
            <a:extLst>
              <a:ext uri="{FF2B5EF4-FFF2-40B4-BE49-F238E27FC236}">
                <a16:creationId xmlns:a16="http://schemas.microsoft.com/office/drawing/2014/main" id="{26140EA0-808F-4740-6C6F-8CF650F4ADC5}"/>
              </a:ext>
            </a:extLst>
          </p:cNvPr>
          <p:cNvPicPr>
            <a:picLocks noChangeAspect="1"/>
          </p:cNvPicPr>
          <p:nvPr/>
        </p:nvPicPr>
        <p:blipFill>
          <a:blip r:embed="rId3"/>
          <a:stretch>
            <a:fillRect/>
          </a:stretch>
        </p:blipFill>
        <p:spPr>
          <a:xfrm>
            <a:off x="4733924" y="3429000"/>
            <a:ext cx="3851275" cy="2924382"/>
          </a:xfrm>
          <a:prstGeom prst="rect">
            <a:avLst/>
          </a:prstGeom>
        </p:spPr>
      </p:pic>
      <p:sp>
        <p:nvSpPr>
          <p:cNvPr id="8" name="TextBox 7">
            <a:extLst>
              <a:ext uri="{FF2B5EF4-FFF2-40B4-BE49-F238E27FC236}">
                <a16:creationId xmlns:a16="http://schemas.microsoft.com/office/drawing/2014/main" id="{0C9E2D11-CD40-41AC-4621-C79984D16EA9}"/>
              </a:ext>
            </a:extLst>
          </p:cNvPr>
          <p:cNvSpPr txBox="1"/>
          <p:nvPr/>
        </p:nvSpPr>
        <p:spPr>
          <a:xfrm>
            <a:off x="9134475" y="3743325"/>
            <a:ext cx="2381249" cy="2092881"/>
          </a:xfrm>
          <a:prstGeom prst="rect">
            <a:avLst/>
          </a:prstGeom>
          <a:noFill/>
        </p:spPr>
        <p:txBody>
          <a:bodyPr wrap="square" rtlCol="0">
            <a:spAutoFit/>
          </a:bodyPr>
          <a:lstStyle/>
          <a:p>
            <a:r>
              <a:rPr lang="en-US" sz="1000" dirty="0"/>
              <a:t>Distribution of number of annotations available across the food classes in the dataset. The individual food class names are not mentioned for readability. The public release of the dataset was done in three phases—the first phase of the public release consisted of the images from the top-40 classes, the second phase of the public release consisted of the images from the top-61 classes, and the third phase of the public release consisted of the images from the top-273 classes</a:t>
            </a:r>
            <a:endParaRPr lang="en-IN" sz="1000" dirty="0"/>
          </a:p>
        </p:txBody>
      </p:sp>
    </p:spTree>
    <p:extLst>
      <p:ext uri="{BB962C8B-B14F-4D97-AF65-F5344CB8AC3E}">
        <p14:creationId xmlns:p14="http://schemas.microsoft.com/office/powerpoint/2010/main" val="2765306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CD20D-8C77-2619-6999-5D5EAE289769}"/>
              </a:ext>
            </a:extLst>
          </p:cNvPr>
          <p:cNvSpPr>
            <a:spLocks noGrp="1"/>
          </p:cNvSpPr>
          <p:nvPr>
            <p:ph type="title"/>
          </p:nvPr>
        </p:nvSpPr>
        <p:spPr>
          <a:xfrm>
            <a:off x="838200" y="312845"/>
            <a:ext cx="6934201" cy="965477"/>
          </a:xfrm>
        </p:spPr>
        <p:txBody>
          <a:bodyPr/>
          <a:lstStyle/>
          <a:p>
            <a:r>
              <a:rPr lang="en-IN" dirty="0"/>
              <a:t>Ayurveda	</a:t>
            </a:r>
          </a:p>
        </p:txBody>
      </p:sp>
      <p:sp>
        <p:nvSpPr>
          <p:cNvPr id="3" name="Content Placeholder 2">
            <a:extLst>
              <a:ext uri="{FF2B5EF4-FFF2-40B4-BE49-F238E27FC236}">
                <a16:creationId xmlns:a16="http://schemas.microsoft.com/office/drawing/2014/main" id="{65271A9B-61FD-DBCC-049D-41B55C055431}"/>
              </a:ext>
            </a:extLst>
          </p:cNvPr>
          <p:cNvSpPr>
            <a:spLocks noGrp="1"/>
          </p:cNvSpPr>
          <p:nvPr>
            <p:ph idx="1"/>
          </p:nvPr>
        </p:nvSpPr>
        <p:spPr>
          <a:xfrm>
            <a:off x="838200" y="1545023"/>
            <a:ext cx="9905999" cy="3767956"/>
          </a:xfrm>
        </p:spPr>
        <p:txBody>
          <a:bodyPr/>
          <a:lstStyle/>
          <a:p>
            <a:r>
              <a:rPr lang="en-IN" dirty="0"/>
              <a:t>This section is specially designed for the people who prefer only ayurveda to maintain a healthy life. This section will contain how to do yoga, pranayama and ayurvedic diet rules and regulations.</a:t>
            </a:r>
          </a:p>
          <a:p>
            <a:r>
              <a:rPr lang="en-IN" dirty="0"/>
              <a:t>According to their doshas(vat, pita and </a:t>
            </a:r>
            <a:r>
              <a:rPr lang="en-IN" dirty="0" err="1"/>
              <a:t>kapha</a:t>
            </a:r>
            <a:r>
              <a:rPr lang="en-IN" dirty="0"/>
              <a:t>) people can get the required solution.</a:t>
            </a:r>
          </a:p>
          <a:p>
            <a:r>
              <a:rPr lang="en-IN" dirty="0"/>
              <a:t>We will also connect ayurvedic practitioners according to their needs.</a:t>
            </a:r>
          </a:p>
          <a:p>
            <a:endParaRPr lang="en-IN" dirty="0"/>
          </a:p>
        </p:txBody>
      </p:sp>
      <p:pic>
        <p:nvPicPr>
          <p:cNvPr id="5" name="Picture 4">
            <a:extLst>
              <a:ext uri="{FF2B5EF4-FFF2-40B4-BE49-F238E27FC236}">
                <a16:creationId xmlns:a16="http://schemas.microsoft.com/office/drawing/2014/main" id="{CFE16326-FFE5-8493-AF28-BFCD8AB782E3}"/>
              </a:ext>
            </a:extLst>
          </p:cNvPr>
          <p:cNvPicPr>
            <a:picLocks noChangeAspect="1"/>
          </p:cNvPicPr>
          <p:nvPr/>
        </p:nvPicPr>
        <p:blipFill>
          <a:blip r:embed="rId2"/>
          <a:stretch>
            <a:fillRect/>
          </a:stretch>
        </p:blipFill>
        <p:spPr>
          <a:xfrm>
            <a:off x="4209960" y="3727896"/>
            <a:ext cx="3562441" cy="2370642"/>
          </a:xfrm>
          <a:prstGeom prst="rect">
            <a:avLst/>
          </a:prstGeom>
        </p:spPr>
      </p:pic>
      <p:pic>
        <p:nvPicPr>
          <p:cNvPr id="7" name="Picture 6">
            <a:extLst>
              <a:ext uri="{FF2B5EF4-FFF2-40B4-BE49-F238E27FC236}">
                <a16:creationId xmlns:a16="http://schemas.microsoft.com/office/drawing/2014/main" id="{615620E6-F71F-209A-16DC-B69CDFF9B04D}"/>
              </a:ext>
            </a:extLst>
          </p:cNvPr>
          <p:cNvPicPr>
            <a:picLocks noChangeAspect="1"/>
          </p:cNvPicPr>
          <p:nvPr/>
        </p:nvPicPr>
        <p:blipFill>
          <a:blip r:embed="rId3"/>
          <a:stretch>
            <a:fillRect/>
          </a:stretch>
        </p:blipFill>
        <p:spPr>
          <a:xfrm>
            <a:off x="838200" y="3885399"/>
            <a:ext cx="2628247" cy="1748979"/>
          </a:xfrm>
          <a:prstGeom prst="rect">
            <a:avLst/>
          </a:prstGeom>
        </p:spPr>
      </p:pic>
    </p:spTree>
    <p:extLst>
      <p:ext uri="{BB962C8B-B14F-4D97-AF65-F5344CB8AC3E}">
        <p14:creationId xmlns:p14="http://schemas.microsoft.com/office/powerpoint/2010/main" val="171302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9D9C-40F0-6923-FA71-952B26934F98}"/>
              </a:ext>
            </a:extLst>
          </p:cNvPr>
          <p:cNvSpPr>
            <a:spLocks noGrp="1"/>
          </p:cNvSpPr>
          <p:nvPr>
            <p:ph type="title"/>
          </p:nvPr>
        </p:nvSpPr>
        <p:spPr>
          <a:xfrm>
            <a:off x="838200" y="410061"/>
            <a:ext cx="6934201" cy="965477"/>
          </a:xfrm>
        </p:spPr>
        <p:txBody>
          <a:bodyPr>
            <a:normAutofit/>
          </a:bodyPr>
          <a:lstStyle/>
          <a:p>
            <a:r>
              <a:rPr lang="en-IN" dirty="0"/>
              <a:t>Snapshots of Application</a:t>
            </a:r>
          </a:p>
        </p:txBody>
      </p:sp>
      <p:pic>
        <p:nvPicPr>
          <p:cNvPr id="5" name="Content Placeholder 4">
            <a:extLst>
              <a:ext uri="{FF2B5EF4-FFF2-40B4-BE49-F238E27FC236}">
                <a16:creationId xmlns:a16="http://schemas.microsoft.com/office/drawing/2014/main" id="{B75EB240-4265-B043-EE3B-D97E7668DB66}"/>
              </a:ext>
            </a:extLst>
          </p:cNvPr>
          <p:cNvPicPr>
            <a:picLocks noGrp="1" noChangeAspect="1"/>
          </p:cNvPicPr>
          <p:nvPr>
            <p:ph idx="1"/>
          </p:nvPr>
        </p:nvPicPr>
        <p:blipFill>
          <a:blip r:embed="rId2"/>
          <a:stretch>
            <a:fillRect/>
          </a:stretch>
        </p:blipFill>
        <p:spPr>
          <a:xfrm>
            <a:off x="800108" y="1860551"/>
            <a:ext cx="5295892" cy="3971924"/>
          </a:xfrm>
        </p:spPr>
      </p:pic>
      <p:pic>
        <p:nvPicPr>
          <p:cNvPr id="7" name="Picture 6">
            <a:extLst>
              <a:ext uri="{FF2B5EF4-FFF2-40B4-BE49-F238E27FC236}">
                <a16:creationId xmlns:a16="http://schemas.microsoft.com/office/drawing/2014/main" id="{4EE077BA-134E-1490-04CF-699B0B19C937}"/>
              </a:ext>
            </a:extLst>
          </p:cNvPr>
          <p:cNvPicPr>
            <a:picLocks noChangeAspect="1"/>
          </p:cNvPicPr>
          <p:nvPr/>
        </p:nvPicPr>
        <p:blipFill>
          <a:blip r:embed="rId3"/>
          <a:stretch>
            <a:fillRect/>
          </a:stretch>
        </p:blipFill>
        <p:spPr>
          <a:xfrm>
            <a:off x="6324600" y="1860550"/>
            <a:ext cx="5295900" cy="3971925"/>
          </a:xfrm>
          <a:prstGeom prst="rect">
            <a:avLst/>
          </a:prstGeom>
        </p:spPr>
      </p:pic>
    </p:spTree>
    <p:extLst>
      <p:ext uri="{BB962C8B-B14F-4D97-AF65-F5344CB8AC3E}">
        <p14:creationId xmlns:p14="http://schemas.microsoft.com/office/powerpoint/2010/main" val="2136635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D13F4-E45E-2514-7D2F-ACBF184557FF}"/>
              </a:ext>
            </a:extLst>
          </p:cNvPr>
          <p:cNvSpPr>
            <a:spLocks noGrp="1"/>
          </p:cNvSpPr>
          <p:nvPr>
            <p:ph type="title"/>
          </p:nvPr>
        </p:nvSpPr>
        <p:spPr>
          <a:xfrm>
            <a:off x="838200" y="571992"/>
            <a:ext cx="6934201" cy="965477"/>
          </a:xfrm>
        </p:spPr>
        <p:txBody>
          <a:bodyPr/>
          <a:lstStyle/>
          <a:p>
            <a:r>
              <a:rPr lang="en-IN" dirty="0"/>
              <a:t>Technologies Used</a:t>
            </a:r>
          </a:p>
        </p:txBody>
      </p:sp>
      <p:sp>
        <p:nvSpPr>
          <p:cNvPr id="3" name="Content Placeholder 2">
            <a:extLst>
              <a:ext uri="{FF2B5EF4-FFF2-40B4-BE49-F238E27FC236}">
                <a16:creationId xmlns:a16="http://schemas.microsoft.com/office/drawing/2014/main" id="{0E904FF3-B03C-AC11-1A43-BF3DB3292BCF}"/>
              </a:ext>
            </a:extLst>
          </p:cNvPr>
          <p:cNvSpPr>
            <a:spLocks noGrp="1"/>
          </p:cNvSpPr>
          <p:nvPr>
            <p:ph idx="1"/>
          </p:nvPr>
        </p:nvSpPr>
        <p:spPr>
          <a:xfrm>
            <a:off x="838201" y="1708258"/>
            <a:ext cx="6934200" cy="2585545"/>
          </a:xfrm>
        </p:spPr>
        <p:txBody>
          <a:bodyPr/>
          <a:lstStyle/>
          <a:p>
            <a:pPr marL="285750" indent="-285750">
              <a:buFont typeface="Arial" panose="020B0604020202020204" pitchFamily="34" charset="0"/>
              <a:buChar char="•"/>
            </a:pPr>
            <a:r>
              <a:rPr lang="en-IN" dirty="0"/>
              <a:t>Android</a:t>
            </a:r>
          </a:p>
          <a:p>
            <a:pPr marL="285750" indent="-285750">
              <a:buFont typeface="Arial" panose="020B0604020202020204" pitchFamily="34" charset="0"/>
              <a:buChar char="•"/>
            </a:pPr>
            <a:r>
              <a:rPr lang="en-IN" dirty="0"/>
              <a:t>Java</a:t>
            </a:r>
          </a:p>
          <a:p>
            <a:pPr marL="285750" indent="-285750">
              <a:buFont typeface="Arial" panose="020B0604020202020204" pitchFamily="34" charset="0"/>
              <a:buChar char="•"/>
            </a:pPr>
            <a:r>
              <a:rPr lang="en-IN" dirty="0" err="1"/>
              <a:t>Kivy</a:t>
            </a:r>
            <a:endParaRPr lang="en-IN" dirty="0"/>
          </a:p>
          <a:p>
            <a:pPr marL="285750" indent="-285750">
              <a:buFont typeface="Arial" panose="020B0604020202020204" pitchFamily="34" charset="0"/>
              <a:buChar char="•"/>
            </a:pPr>
            <a:r>
              <a:rPr lang="en-IN" dirty="0"/>
              <a:t>SQL</a:t>
            </a:r>
          </a:p>
          <a:p>
            <a:pPr marL="285750" indent="-285750">
              <a:buFont typeface="Arial" panose="020B0604020202020204" pitchFamily="34" charset="0"/>
              <a:buChar char="•"/>
            </a:pPr>
            <a:r>
              <a:rPr lang="en-IN" dirty="0"/>
              <a:t>My SQL Server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A04C059D-6BE2-BAAB-6B19-8A0D2C9CBEC6}"/>
              </a:ext>
            </a:extLst>
          </p:cNvPr>
          <p:cNvPicPr>
            <a:picLocks noChangeAspect="1"/>
          </p:cNvPicPr>
          <p:nvPr/>
        </p:nvPicPr>
        <p:blipFill>
          <a:blip r:embed="rId2"/>
          <a:stretch>
            <a:fillRect/>
          </a:stretch>
        </p:blipFill>
        <p:spPr>
          <a:xfrm>
            <a:off x="6338886" y="1079115"/>
            <a:ext cx="2143125" cy="2143125"/>
          </a:xfrm>
          <a:prstGeom prst="rect">
            <a:avLst/>
          </a:prstGeom>
        </p:spPr>
      </p:pic>
      <p:pic>
        <p:nvPicPr>
          <p:cNvPr id="7" name="Picture 6">
            <a:extLst>
              <a:ext uri="{FF2B5EF4-FFF2-40B4-BE49-F238E27FC236}">
                <a16:creationId xmlns:a16="http://schemas.microsoft.com/office/drawing/2014/main" id="{632D5087-FF6C-B184-0731-AFAEEC48C6D4}"/>
              </a:ext>
            </a:extLst>
          </p:cNvPr>
          <p:cNvPicPr>
            <a:picLocks noChangeAspect="1"/>
          </p:cNvPicPr>
          <p:nvPr/>
        </p:nvPicPr>
        <p:blipFill>
          <a:blip r:embed="rId3"/>
          <a:stretch>
            <a:fillRect/>
          </a:stretch>
        </p:blipFill>
        <p:spPr>
          <a:xfrm>
            <a:off x="6338887" y="3610467"/>
            <a:ext cx="2143125" cy="2143125"/>
          </a:xfrm>
          <a:prstGeom prst="rect">
            <a:avLst/>
          </a:prstGeom>
        </p:spPr>
      </p:pic>
      <p:pic>
        <p:nvPicPr>
          <p:cNvPr id="11" name="Picture 10">
            <a:extLst>
              <a:ext uri="{FF2B5EF4-FFF2-40B4-BE49-F238E27FC236}">
                <a16:creationId xmlns:a16="http://schemas.microsoft.com/office/drawing/2014/main" id="{982C54DD-7F92-8364-1760-9FF57AC24269}"/>
              </a:ext>
            </a:extLst>
          </p:cNvPr>
          <p:cNvPicPr>
            <a:picLocks noChangeAspect="1"/>
          </p:cNvPicPr>
          <p:nvPr/>
        </p:nvPicPr>
        <p:blipFill>
          <a:blip r:embed="rId4"/>
          <a:stretch>
            <a:fillRect/>
          </a:stretch>
        </p:blipFill>
        <p:spPr>
          <a:xfrm>
            <a:off x="9505950" y="1553230"/>
            <a:ext cx="1581150" cy="2895600"/>
          </a:xfrm>
          <a:prstGeom prst="rect">
            <a:avLst/>
          </a:prstGeom>
        </p:spPr>
      </p:pic>
    </p:spTree>
    <p:extLst>
      <p:ext uri="{BB962C8B-B14F-4D97-AF65-F5344CB8AC3E}">
        <p14:creationId xmlns:p14="http://schemas.microsoft.com/office/powerpoint/2010/main" val="339864132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2D3C50"/>
      </a:dk2>
      <a:lt2>
        <a:srgbClr val="CBD1D1"/>
      </a:lt2>
      <a:accent1>
        <a:srgbClr val="46A0D8"/>
      </a:accent1>
      <a:accent2>
        <a:srgbClr val="CC5B27"/>
      </a:accent2>
      <a:accent3>
        <a:srgbClr val="33AC55"/>
      </a:accent3>
      <a:accent4>
        <a:srgbClr val="EE9F20"/>
      </a:accent4>
      <a:accent5>
        <a:srgbClr val="824D9D"/>
      </a:accent5>
      <a:accent6>
        <a:srgbClr val="3ABA99"/>
      </a:accent6>
      <a:hlink>
        <a:srgbClr val="0563C1"/>
      </a:hlink>
      <a:folHlink>
        <a:srgbClr val="954F72"/>
      </a:folHlink>
    </a:clrScheme>
    <a:fontScheme name="Custom 2">
      <a:majorFont>
        <a:latin typeface="Century Gothic"/>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01942_win32_v2" id="{BFDBA5BB-00C2-4FD6-BF44-6F34C81AFAE6}" vid="{710E1C20-E799-41A9-B32B-772BA18F69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344A853-FA74-45B4-AE5F-B3796F4BB94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0488788-02F3-4614-A0E2-F208657CDF06}">
  <ds:schemaRefs>
    <ds:schemaRef ds:uri="http://schemas.microsoft.com/sharepoint/v3/contenttype/forms"/>
  </ds:schemaRefs>
</ds:datastoreItem>
</file>

<file path=customXml/itemProps3.xml><?xml version="1.0" encoding="utf-8"?>
<ds:datastoreItem xmlns:ds="http://schemas.openxmlformats.org/officeDocument/2006/customXml" ds:itemID="{1304D194-9020-4D77-BCEE-37803F7241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Healthy Habit Tracker</Template>
  <TotalTime>182</TotalTime>
  <Words>888</Words>
  <Application>Microsoft Office PowerPoint</Application>
  <PresentationFormat>Widescreen</PresentationFormat>
  <Paragraphs>64</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Segoe UI</vt:lpstr>
      <vt:lpstr>Office Theme</vt:lpstr>
      <vt:lpstr>Health Analyzer </vt:lpstr>
      <vt:lpstr>Content:</vt:lpstr>
      <vt:lpstr>Description about App:</vt:lpstr>
      <vt:lpstr>Diet Consultant Modules</vt:lpstr>
      <vt:lpstr>Track Food Intake</vt:lpstr>
      <vt:lpstr> Image recognition</vt:lpstr>
      <vt:lpstr>Ayurveda </vt:lpstr>
      <vt:lpstr>Snapshots of Application</vt:lpstr>
      <vt:lpstr>Technologies Used</vt:lpstr>
      <vt:lpstr>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Analyzer </dc:title>
  <dc:creator>RItesh Lavti</dc:creator>
  <cp:lastModifiedBy>RItesh Lavti</cp:lastModifiedBy>
  <cp:revision>6</cp:revision>
  <dcterms:created xsi:type="dcterms:W3CDTF">2023-04-02T04:03:33Z</dcterms:created>
  <dcterms:modified xsi:type="dcterms:W3CDTF">2023-04-02T07:06:27Z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