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7211-5502-1139-D1F5-B9147D02C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503D9-5362-1F56-B8A4-C2079FD9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5F0A-FC0A-2B9E-65C7-65DE90A1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781F-F3D6-C6A8-54B6-60D1B492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4A8C-E1FF-0CE6-8EE0-B24EDEC4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A3FF-8E4E-4FE7-CD50-13CA4034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473-1C40-1B4C-FF90-89B13381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A91B-2DD6-6D88-3C67-21067EA2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04B9-9C21-B390-BD87-8B7FCDC7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3DC5-39C6-7071-AFA4-FAFDC8C5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2EB58-393B-E4AE-97DA-0E6F174DD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DBDCF-21C2-7EE2-38E4-C778289B9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2A02-F8B5-59AA-5459-4A652F16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47B9-51F4-EED8-5149-7B0A077B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9AB3-6134-8909-9EB7-E67B1006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5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3DFD-61CA-B677-D554-C4D728EC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E598-A518-D9C0-253C-9DFE8AE97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C916-C9C7-8587-F68D-F486692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9B08-42D8-526F-A81F-577AC0BE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0EA6-5574-B36D-9810-04B5B591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758E-0C2A-9444-E55A-F2AE1166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8EE8-66D0-9825-051F-8FA5FB75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1B4D8-DD36-2DB8-8185-DFD73FE6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ED92-47B9-5B75-7A73-3119C4F1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536E-58B0-B9DB-845E-0CCC5FD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D063-D712-4301-461F-AF9FD8A8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3A9EC-9E80-949A-C251-4B43F397C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2C877-AF22-A685-C1BD-63DDCBEA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F8BC-D78F-A83C-2331-F7B76DBB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C29FE-1506-E5D1-0BBD-98D7BF52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3B32-DA11-26A6-1090-42EFBF7F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889C-4C7A-C3F5-3850-DE741017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53D3-DA3C-9D50-8D4C-2DA4F6834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DC2E2-B812-298D-5817-5454D4575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59FC0-8BB2-FA22-7ED8-207D7596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6897-4665-4B49-3F74-27B7E79AC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8E9B0-1918-D2BD-4EA9-880B3493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19916-20C9-B93C-6013-BE9043C2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9FEBB-0002-BEBA-170B-E1386929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DC4F-92F6-AC9E-B45B-3F509E89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CD6A6-3C43-6B82-8340-099F4369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B964-439A-89AA-BF57-788D027D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E9A80-5224-D992-0D07-635553C0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471A3-1ED5-8DE6-D234-6D05BD25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3C72D-7311-04CF-6879-E133003A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247FC-FD5E-5FF5-1897-C2190C5C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50C7-1992-EAE5-4BA5-AE11422F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6402-9800-7253-A29E-53344A5A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1CF81-D740-FBC6-23BE-247E2F6FD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304DB-E228-B370-FB91-12A2B3E9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0BC42-F888-DD5B-5669-D3282B5E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D8049-16B3-B8AF-28C9-7F7A241A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85CE-FCD7-FD24-1CC9-75A1B26F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1C067-072C-C0D5-253C-47E7E7D39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FFEDA-498B-DF73-172C-7C26C8D4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4F57-B3E3-1B78-704C-D53BB6E3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DBC2-C42F-42A1-7988-BF990D05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91C03-8F2C-D291-C67F-A6F3A90F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7EAC-04BC-2BCE-A008-04995359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82A96-6E4C-AA96-E493-EF6C3B9F1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47BF-0EAB-6BF6-4C58-D85265910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F9B3-FB63-4C55-814F-E1EC8B0B66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7629-7355-04D4-1005-D8A21D0A2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1138-70E1-75FE-5465-754B2E930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2C69-5C93-4475-848F-9B97D5B6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C8EB-D15B-66BC-BBE8-4BF0523CA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3046"/>
            <a:ext cx="9144000" cy="971908"/>
          </a:xfrm>
        </p:spPr>
        <p:txBody>
          <a:bodyPr/>
          <a:lstStyle/>
          <a:p>
            <a:r>
              <a:rPr lang="en-US" dirty="0"/>
              <a:t>STA using Prime Time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FFF4-CE0A-FEB2-2331-235D2DE6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032" y="4442696"/>
            <a:ext cx="3637935" cy="42427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Date : 01 July 2024</a:t>
            </a:r>
          </a:p>
        </p:txBody>
      </p:sp>
    </p:spTree>
    <p:extLst>
      <p:ext uri="{BB962C8B-B14F-4D97-AF65-F5344CB8AC3E}">
        <p14:creationId xmlns:p14="http://schemas.microsoft.com/office/powerpoint/2010/main" val="257324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9D9-0F5C-8DF0-B8FC-EF3CC2AA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PrimeTime - Working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AE3-0305-903E-0749-CF4EACE3F231}"/>
              </a:ext>
            </a:extLst>
          </p:cNvPr>
          <p:cNvSpPr txBox="1"/>
          <p:nvPr/>
        </p:nvSpPr>
        <p:spPr>
          <a:xfrm>
            <a:off x="954957" y="1690688"/>
            <a:ext cx="942790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– Use the worst case delay when testing for setup violations </a:t>
            </a:r>
          </a:p>
          <a:p>
            <a:r>
              <a:rPr lang="en-US" sz="3200" dirty="0"/>
              <a:t>– Use the best case delay when testing for hold violations 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70C0"/>
                </a:solidFill>
              </a:rPr>
              <a:t>set_operating_conditions</a:t>
            </a:r>
          </a:p>
          <a:p>
            <a:r>
              <a:rPr lang="en-US" sz="3200" dirty="0">
                <a:solidFill>
                  <a:srgbClr val="00B050"/>
                </a:solidFill>
              </a:rPr>
              <a:t>Operating condition is defined in library</a:t>
            </a:r>
          </a:p>
        </p:txBody>
      </p:sp>
    </p:spTree>
    <p:extLst>
      <p:ext uri="{BB962C8B-B14F-4D97-AF65-F5344CB8AC3E}">
        <p14:creationId xmlns:p14="http://schemas.microsoft.com/office/powerpoint/2010/main" val="400217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0D59-B81F-99A0-92B8-9F37C4B6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PrimeTime - Timing Exception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7BC52-9FCB-3A68-DBCE-93193734CFE1}"/>
              </a:ext>
            </a:extLst>
          </p:cNvPr>
          <p:cNvSpPr txBox="1"/>
          <p:nvPr/>
        </p:nvSpPr>
        <p:spPr>
          <a:xfrm>
            <a:off x="0" y="1098792"/>
            <a:ext cx="109322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 False Path – paths in a design were a designer would not want the timing arcs to be calculated </a:t>
            </a:r>
          </a:p>
          <a:p>
            <a:r>
              <a:rPr lang="en-US" sz="2800" dirty="0"/>
              <a:t>• Paths not relevant to functional operation of the circuit </a:t>
            </a:r>
          </a:p>
          <a:p>
            <a:r>
              <a:rPr lang="en-US" sz="2800" dirty="0"/>
              <a:t>• paths which are impossible to exercise </a:t>
            </a:r>
          </a:p>
          <a:p>
            <a:r>
              <a:rPr lang="en-US" sz="2800" dirty="0"/>
              <a:t>• Paths cross different clock domains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1368F-89BF-9774-3F76-92606363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62" y="3821992"/>
            <a:ext cx="10339296" cy="3036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35B697-B7C8-E72B-F272-BC467E158DC4}"/>
              </a:ext>
            </a:extLst>
          </p:cNvPr>
          <p:cNvSpPr txBox="1"/>
          <p:nvPr/>
        </p:nvSpPr>
        <p:spPr>
          <a:xfrm>
            <a:off x="6372990" y="2925805"/>
            <a:ext cx="5248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set_false_path –from clk_a –to clk_b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set_false_path –from clk_b –to clk_a</a:t>
            </a:r>
          </a:p>
        </p:txBody>
      </p:sp>
    </p:spTree>
    <p:extLst>
      <p:ext uri="{BB962C8B-B14F-4D97-AF65-F5344CB8AC3E}">
        <p14:creationId xmlns:p14="http://schemas.microsoft.com/office/powerpoint/2010/main" val="294393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D7EB-2FC6-EF07-2B94-64D566F7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PrimeTime - Generating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C58A2-2705-3836-C603-F8DE3197F093}"/>
              </a:ext>
            </a:extLst>
          </p:cNvPr>
          <p:cNvSpPr txBox="1"/>
          <p:nvPr/>
        </p:nvSpPr>
        <p:spPr>
          <a:xfrm>
            <a:off x="530941" y="1477028"/>
            <a:ext cx="1138575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To reduce the size and complexity of the PrimeTime reports, it is recommended to break the design into groups.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Report Timing   :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      </a:t>
            </a:r>
            <a:r>
              <a:rPr lang="en-US" sz="2800" dirty="0">
                <a:solidFill>
                  <a:srgbClr val="0070C0"/>
                </a:solidFill>
              </a:rPr>
              <a:t>report_timing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Report Violation :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      </a:t>
            </a:r>
            <a:r>
              <a:rPr lang="en-US" sz="2800" dirty="0">
                <a:solidFill>
                  <a:srgbClr val="0070C0"/>
                </a:solidFill>
              </a:rPr>
              <a:t>report_constraints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Report Clock Timing :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      </a:t>
            </a:r>
            <a:r>
              <a:rPr lang="en-US" sz="2800" dirty="0">
                <a:solidFill>
                  <a:srgbClr val="0070C0"/>
                </a:solidFill>
              </a:rPr>
              <a:t>report_clock_timing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Report QOR :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        </a:t>
            </a:r>
            <a:r>
              <a:rPr lang="en-US" sz="2800" dirty="0">
                <a:solidFill>
                  <a:srgbClr val="0070C0"/>
                </a:solidFill>
              </a:rPr>
              <a:t>report_qor</a:t>
            </a:r>
          </a:p>
        </p:txBody>
      </p:sp>
    </p:spTree>
    <p:extLst>
      <p:ext uri="{BB962C8B-B14F-4D97-AF65-F5344CB8AC3E}">
        <p14:creationId xmlns:p14="http://schemas.microsoft.com/office/powerpoint/2010/main" val="69984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D4E8-289C-0800-C985-AF144330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 PrimeTime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BC85-8CDD-F3EB-24BB-F4089AE06CB4}"/>
              </a:ext>
            </a:extLst>
          </p:cNvPr>
          <p:cNvSpPr txBox="1"/>
          <p:nvPr/>
        </p:nvSpPr>
        <p:spPr>
          <a:xfrm>
            <a:off x="532628" y="1513706"/>
            <a:ext cx="108211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Working with Prime Time</a:t>
            </a:r>
          </a:p>
          <a:p>
            <a:r>
              <a:rPr lang="en-US" sz="2400" dirty="0"/>
              <a:t>  1. In GUI 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070C0"/>
                </a:solidFill>
              </a:rPr>
              <a:t>pt_shell -</a:t>
            </a:r>
            <a:r>
              <a:rPr lang="en-US" sz="2400" dirty="0" err="1">
                <a:solidFill>
                  <a:srgbClr val="0070C0"/>
                </a:solidFill>
              </a:rPr>
              <a:t>gui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  2. In Terminal (pt_shell)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070C0"/>
                </a:solidFill>
              </a:rPr>
              <a:t>working in pt_shell&gt;</a:t>
            </a:r>
          </a:p>
          <a:p>
            <a:r>
              <a:rPr lang="en-US" sz="2400" dirty="0"/>
              <a:t>  3. In terminal using script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070C0"/>
                </a:solidFill>
              </a:rPr>
              <a:t>working in pt_shell&gt;</a:t>
            </a:r>
          </a:p>
          <a:p>
            <a:r>
              <a:rPr lang="en-US" sz="2400" dirty="0"/>
              <a:t>       instead of using command we use script to run design and report </a:t>
            </a:r>
          </a:p>
        </p:txBody>
      </p:sp>
    </p:spTree>
    <p:extLst>
      <p:ext uri="{BB962C8B-B14F-4D97-AF65-F5344CB8AC3E}">
        <p14:creationId xmlns:p14="http://schemas.microsoft.com/office/powerpoint/2010/main" val="224639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E1302-989F-2748-1EEF-F52C654D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1" y="2088894"/>
            <a:ext cx="10346373" cy="33385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CBF6B7-3C00-5E7E-98FE-B5F618B0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Prime Time Lab</a:t>
            </a:r>
          </a:p>
        </p:txBody>
      </p:sp>
    </p:spTree>
    <p:extLst>
      <p:ext uri="{BB962C8B-B14F-4D97-AF65-F5344CB8AC3E}">
        <p14:creationId xmlns:p14="http://schemas.microsoft.com/office/powerpoint/2010/main" val="127757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077A-DC3D-CC70-9289-B49D6A0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Time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9E419-84C2-17C8-7B45-9484835A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795234"/>
            <a:ext cx="1166975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4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3794F8-8683-A340-FB88-DDC69082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29"/>
            <a:ext cx="10515600" cy="1325563"/>
          </a:xfrm>
        </p:spPr>
        <p:txBody>
          <a:bodyPr/>
          <a:lstStyle/>
          <a:p>
            <a:r>
              <a:rPr lang="en-US" dirty="0"/>
              <a:t>Prime Time 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FFFF3-21E4-A5AC-C848-93CC70B7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107"/>
            <a:ext cx="5838789" cy="246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35BA0C-83CC-AB0E-495B-0C44B1C8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9" y="3363940"/>
            <a:ext cx="11622122" cy="34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0A380-4B03-2E4E-F214-B396BDBB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632" y="946087"/>
            <a:ext cx="6298368" cy="29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75EBAC-411E-F855-29E2-2C0CF4AC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Prime Time 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DBDB7-077F-6620-A337-3A64F906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" y="3147609"/>
            <a:ext cx="12054719" cy="3642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2E7D16-1196-3EBE-3963-BC2B9B8B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09" y="1690688"/>
            <a:ext cx="7288162" cy="23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5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907D-D2EE-5CA2-D8C1-9623B299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  What’s STA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7AB47-C921-0519-2D8E-03FAF66EF846}"/>
              </a:ext>
            </a:extLst>
          </p:cNvPr>
          <p:cNvSpPr txBox="1"/>
          <p:nvPr/>
        </p:nvSpPr>
        <p:spPr>
          <a:xfrm>
            <a:off x="74810" y="2274837"/>
            <a:ext cx="1989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 is a method of validating the timing performance of a design by checking all possible paths for timing violations.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7460B-D81F-4490-F04A-56E57A85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87" y="914399"/>
            <a:ext cx="9880103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6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2A26-F435-79AF-2CA0-7A4AFC70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PrimeTime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854F7-B976-B948-5AB4-6FB570CA20B6}"/>
              </a:ext>
            </a:extLst>
          </p:cNvPr>
          <p:cNvSpPr txBox="1"/>
          <p:nvPr/>
        </p:nvSpPr>
        <p:spPr>
          <a:xfrm>
            <a:off x="838200" y="1659285"/>
            <a:ext cx="106507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• PrimeTime is the Synopsys stand-alone full chip, gate-level static timing analyzer</a:t>
            </a:r>
          </a:p>
          <a:p>
            <a:endParaRPr lang="en-US" sz="3200" dirty="0"/>
          </a:p>
          <a:p>
            <a:r>
              <a:rPr lang="en-US" sz="3200" dirty="0"/>
              <a:t> • Widely-adopted in industry and academia, sign-off tools </a:t>
            </a:r>
          </a:p>
          <a:p>
            <a:endParaRPr lang="en-US" sz="3200" dirty="0"/>
          </a:p>
          <a:p>
            <a:r>
              <a:rPr lang="en-US" sz="3200" dirty="0"/>
              <a:t>• Controlled by Tool command language (TCL) compatible with DC</a:t>
            </a:r>
          </a:p>
        </p:txBody>
      </p:sp>
    </p:spTree>
    <p:extLst>
      <p:ext uri="{BB962C8B-B14F-4D97-AF65-F5344CB8AC3E}">
        <p14:creationId xmlns:p14="http://schemas.microsoft.com/office/powerpoint/2010/main" val="9190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BA9F-5824-40C6-72A3-7B56C2A8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PrimeTime - Input/Output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90EA4-FA7F-58DD-F5BE-E675B984F2A9}"/>
              </a:ext>
            </a:extLst>
          </p:cNvPr>
          <p:cNvSpPr txBox="1"/>
          <p:nvPr/>
        </p:nvSpPr>
        <p:spPr>
          <a:xfrm>
            <a:off x="129049" y="1309752"/>
            <a:ext cx="361704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Inputs:</a:t>
            </a:r>
          </a:p>
          <a:p>
            <a:r>
              <a:rPr lang="en-US" dirty="0"/>
              <a:t> – Netlist file </a:t>
            </a:r>
          </a:p>
          <a:p>
            <a:r>
              <a:rPr lang="en-US" dirty="0"/>
              <a:t>    • Verilog/VHDL/EDIF</a:t>
            </a:r>
          </a:p>
          <a:p>
            <a:r>
              <a:rPr lang="en-US" dirty="0"/>
              <a:t> – Delay format: </a:t>
            </a:r>
          </a:p>
          <a:p>
            <a:r>
              <a:rPr lang="en-US" dirty="0"/>
              <a:t>    • SPEF/SPF/SDF</a:t>
            </a:r>
          </a:p>
          <a:p>
            <a:r>
              <a:rPr lang="en-US" dirty="0"/>
              <a:t> – Database file (DB): </a:t>
            </a:r>
          </a:p>
          <a:p>
            <a:r>
              <a:rPr lang="en-US" dirty="0"/>
              <a:t>    • Determine the cell delay </a:t>
            </a:r>
          </a:p>
          <a:p>
            <a:r>
              <a:rPr lang="en-US" dirty="0"/>
              <a:t>– SDC file: </a:t>
            </a:r>
          </a:p>
          <a:p>
            <a:r>
              <a:rPr lang="en-US" dirty="0"/>
              <a:t>    • Define the design to 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Outputs: – Timing Analysis Reports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C2DC2-F458-89D2-E86C-B664B7929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4" y="1282601"/>
            <a:ext cx="7776637" cy="55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6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1246-ABF4-6FF4-5CAF-8EA68249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PrimeTime - STA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2A8CD-C149-EA18-BBBD-14C66817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55" y="197296"/>
            <a:ext cx="3401559" cy="64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8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13A4-63CF-5A94-5E2B-4121E260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PrimeTime - Setup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25CA3-1255-59DE-D24C-29524ED75112}"/>
              </a:ext>
            </a:extLst>
          </p:cNvPr>
          <p:cNvSpPr txBox="1"/>
          <p:nvPr/>
        </p:nvSpPr>
        <p:spPr>
          <a:xfrm>
            <a:off x="838199" y="1498964"/>
            <a:ext cx="109310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• Set the search path and the link path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   set </a:t>
            </a:r>
            <a:r>
              <a:rPr lang="en-US" sz="3200" dirty="0" err="1">
                <a:solidFill>
                  <a:srgbClr val="0070C0"/>
                </a:solidFill>
              </a:rPr>
              <a:t>search_path</a:t>
            </a:r>
            <a:r>
              <a:rPr lang="en-US" sz="3200" dirty="0">
                <a:solidFill>
                  <a:srgbClr val="0070C0"/>
                </a:solidFill>
              </a:rPr>
              <a:t> “lib path”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   set link_library “* </a:t>
            </a:r>
            <a:r>
              <a:rPr lang="en-US" sz="3200" dirty="0" err="1">
                <a:solidFill>
                  <a:srgbClr val="0070C0"/>
                </a:solidFill>
              </a:rPr>
              <a:t>design.db</a:t>
            </a:r>
            <a:r>
              <a:rPr lang="en-US" sz="3200" dirty="0">
                <a:solidFill>
                  <a:srgbClr val="0070C0"/>
                </a:solidFill>
              </a:rPr>
              <a:t>”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   set </a:t>
            </a:r>
            <a:r>
              <a:rPr lang="en-US" sz="3200" dirty="0" err="1">
                <a:solidFill>
                  <a:srgbClr val="0070C0"/>
                </a:solidFill>
              </a:rPr>
              <a:t>target_library</a:t>
            </a:r>
            <a:r>
              <a:rPr lang="en-US" sz="3200" dirty="0">
                <a:solidFill>
                  <a:srgbClr val="0070C0"/>
                </a:solidFill>
              </a:rPr>
              <a:t> “</a:t>
            </a:r>
            <a:r>
              <a:rPr lang="en-US" sz="3200" dirty="0" err="1">
                <a:solidFill>
                  <a:srgbClr val="0070C0"/>
                </a:solidFill>
              </a:rPr>
              <a:t>design.db</a:t>
            </a:r>
            <a:r>
              <a:rPr lang="en-US" sz="3200" dirty="0"/>
              <a:t>” </a:t>
            </a:r>
          </a:p>
          <a:p>
            <a:endParaRPr lang="en-US" sz="3200" dirty="0"/>
          </a:p>
          <a:p>
            <a:r>
              <a:rPr lang="en-US" sz="3200" dirty="0"/>
              <a:t>• Read the design and the libraries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    </a:t>
            </a:r>
            <a:r>
              <a:rPr lang="en-US" sz="3200" dirty="0" err="1">
                <a:solidFill>
                  <a:srgbClr val="0070C0"/>
                </a:solidFill>
              </a:rPr>
              <a:t>read_verilog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top_level.v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current_design</a:t>
            </a:r>
            <a:r>
              <a:rPr lang="en-US" sz="3200" dirty="0">
                <a:solidFill>
                  <a:srgbClr val="0070C0"/>
                </a:solidFill>
              </a:rPr>
              <a:t> “</a:t>
            </a:r>
            <a:r>
              <a:rPr lang="en-US" sz="3200" dirty="0" err="1">
                <a:solidFill>
                  <a:srgbClr val="0070C0"/>
                </a:solidFill>
              </a:rPr>
              <a:t>top_level</a:t>
            </a:r>
            <a:r>
              <a:rPr lang="en-US" sz="3200" dirty="0">
                <a:solidFill>
                  <a:srgbClr val="0070C0"/>
                </a:solidFill>
              </a:rPr>
              <a:t>“ </a:t>
            </a:r>
          </a:p>
          <a:p>
            <a:endParaRPr lang="en-US" sz="3200" dirty="0"/>
          </a:p>
          <a:p>
            <a:r>
              <a:rPr lang="en-US" sz="3200" dirty="0"/>
              <a:t>• Link the top design </a:t>
            </a:r>
          </a:p>
          <a:p>
            <a:r>
              <a:rPr lang="en-US" sz="3200" dirty="0"/>
              <a:t>         </a:t>
            </a:r>
            <a:r>
              <a:rPr lang="en-US" sz="3200" dirty="0" err="1">
                <a:solidFill>
                  <a:srgbClr val="0070C0"/>
                </a:solidFill>
              </a:rPr>
              <a:t>link_design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A905-0F49-9DF3-452A-ED26E96D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197108"/>
            <a:ext cx="10515600" cy="1325563"/>
          </a:xfrm>
        </p:spPr>
        <p:txBody>
          <a:bodyPr/>
          <a:lstStyle/>
          <a:p>
            <a:r>
              <a:rPr lang="en-US" dirty="0"/>
              <a:t>PrimeTime - Timing Constraint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97979-2040-5CC7-D7E8-DCB1B88B3DB8}"/>
              </a:ext>
            </a:extLst>
          </p:cNvPr>
          <p:cNvSpPr txBox="1"/>
          <p:nvPr/>
        </p:nvSpPr>
        <p:spPr>
          <a:xfrm>
            <a:off x="412955" y="1360443"/>
            <a:ext cx="115922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 Clock Period Constraint (script) 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create_clock</a:t>
            </a:r>
            <a:r>
              <a:rPr lang="en-US" sz="2800" dirty="0">
                <a:solidFill>
                  <a:srgbClr val="0070C0"/>
                </a:solidFill>
              </a:rPr>
              <a:t> -period 2 [</a:t>
            </a:r>
            <a:r>
              <a:rPr lang="en-US" sz="2800" dirty="0" err="1">
                <a:solidFill>
                  <a:srgbClr val="0070C0"/>
                </a:solidFill>
              </a:rPr>
              <a:t>get_ports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clk_in</a:t>
            </a:r>
            <a:r>
              <a:rPr lang="en-US" sz="2800" dirty="0">
                <a:solidFill>
                  <a:srgbClr val="0070C0"/>
                </a:solidFill>
              </a:rPr>
              <a:t>] </a:t>
            </a:r>
          </a:p>
          <a:p>
            <a:r>
              <a:rPr lang="en-US" sz="2800" dirty="0"/>
              <a:t># define a clock with a frequency of 500 MHz or 2ns period in PrimeTime      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set_clock_uncertainty</a:t>
            </a:r>
            <a:r>
              <a:rPr lang="en-US" sz="2800" dirty="0">
                <a:solidFill>
                  <a:srgbClr val="0070C0"/>
                </a:solidFill>
              </a:rPr>
              <a:t> # [</a:t>
            </a:r>
            <a:r>
              <a:rPr lang="en-US" sz="2800" dirty="0" err="1">
                <a:solidFill>
                  <a:srgbClr val="0070C0"/>
                </a:solidFill>
              </a:rPr>
              <a:t>get_clocks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clk_in</a:t>
            </a:r>
            <a:r>
              <a:rPr lang="en-US" sz="2800" dirty="0">
                <a:solidFill>
                  <a:srgbClr val="0070C0"/>
                </a:solidFill>
              </a:rPr>
              <a:t>] </a:t>
            </a:r>
          </a:p>
          <a:p>
            <a:r>
              <a:rPr lang="en-US" sz="2800" dirty="0"/>
              <a:t># define delay between the clock branches (skew). </a:t>
            </a:r>
          </a:p>
          <a:p>
            <a:endParaRPr lang="en-US" sz="2800" dirty="0"/>
          </a:p>
          <a:p>
            <a:r>
              <a:rPr lang="en-US" sz="2800" dirty="0"/>
              <a:t>For pre-layout 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set_propagated_clock</a:t>
            </a:r>
            <a:r>
              <a:rPr lang="en-US" sz="2800" dirty="0">
                <a:solidFill>
                  <a:srgbClr val="0070C0"/>
                </a:solidFill>
              </a:rPr>
              <a:t> [</a:t>
            </a:r>
            <a:r>
              <a:rPr lang="en-US" sz="2800" dirty="0" err="1">
                <a:solidFill>
                  <a:srgbClr val="0070C0"/>
                </a:solidFill>
              </a:rPr>
              <a:t>all_clocks</a:t>
            </a:r>
            <a:r>
              <a:rPr lang="en-US" sz="2800" dirty="0">
                <a:solidFill>
                  <a:srgbClr val="0070C0"/>
                </a:solidFill>
              </a:rPr>
              <a:t>] </a:t>
            </a:r>
          </a:p>
          <a:p>
            <a:r>
              <a:rPr lang="en-US" sz="2800" dirty="0"/>
              <a:t># specifies that PrimeTime realized the latency for each clock path. This command should be used during post route analysis. </a:t>
            </a:r>
          </a:p>
          <a:p>
            <a:endParaRPr lang="en-US" sz="2800" dirty="0"/>
          </a:p>
          <a:p>
            <a:r>
              <a:rPr lang="en-US" sz="2800" dirty="0" err="1"/>
              <a:t>read_sdc</a:t>
            </a:r>
            <a:r>
              <a:rPr lang="en-US" sz="2800" dirty="0"/>
              <a:t> </a:t>
            </a:r>
            <a:r>
              <a:rPr lang="en-US" sz="2800" dirty="0" err="1"/>
              <a:t>top_level.sdc</a:t>
            </a:r>
            <a:r>
              <a:rPr lang="en-U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2434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1473FC-E200-2309-5CD2-9EB0A087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197108"/>
            <a:ext cx="10515600" cy="1325563"/>
          </a:xfrm>
        </p:spPr>
        <p:txBody>
          <a:bodyPr/>
          <a:lstStyle/>
          <a:p>
            <a:r>
              <a:rPr lang="en-US" dirty="0"/>
              <a:t>PrimeTime - Timing Constraint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41EF8-15EC-B664-8862-27D09FD5997E}"/>
              </a:ext>
            </a:extLst>
          </p:cNvPr>
          <p:cNvSpPr txBox="1"/>
          <p:nvPr/>
        </p:nvSpPr>
        <p:spPr>
          <a:xfrm>
            <a:off x="186813" y="1522671"/>
            <a:ext cx="114484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 Input Delay – Specify the delay of external logic driving current design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set_input_delay</a:t>
            </a:r>
            <a:r>
              <a:rPr lang="en-US" sz="2800" dirty="0">
                <a:solidFill>
                  <a:srgbClr val="0070C0"/>
                </a:solidFill>
              </a:rPr>
              <a:t> -clock </a:t>
            </a:r>
            <a:r>
              <a:rPr lang="en-US" sz="2800" dirty="0" err="1">
                <a:solidFill>
                  <a:srgbClr val="0070C0"/>
                </a:solidFill>
              </a:rPr>
              <a:t>clk_in</a:t>
            </a:r>
            <a:r>
              <a:rPr lang="en-US" sz="2800" dirty="0">
                <a:solidFill>
                  <a:srgbClr val="0070C0"/>
                </a:solidFill>
              </a:rPr>
              <a:t> -max #[get_ports </a:t>
            </a:r>
            <a:r>
              <a:rPr lang="en-US" sz="2800" dirty="0" err="1">
                <a:solidFill>
                  <a:srgbClr val="0070C0"/>
                </a:solidFill>
              </a:rPr>
              <a:t>i</a:t>
            </a:r>
            <a:r>
              <a:rPr lang="en-US" sz="2800" dirty="0">
                <a:solidFill>
                  <a:srgbClr val="0070C0"/>
                </a:solidFill>
              </a:rPr>
              <a:t>_*]</a:t>
            </a:r>
            <a:r>
              <a:rPr lang="en-US" sz="2800" dirty="0"/>
              <a:t>  </a:t>
            </a:r>
          </a:p>
          <a:p>
            <a:endParaRPr lang="en-US" sz="2800" dirty="0"/>
          </a:p>
          <a:p>
            <a:r>
              <a:rPr lang="en-US" sz="2800" dirty="0"/>
              <a:t>• Output Delay – Specify the delay of external logic driven by current design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set_output_delay</a:t>
            </a:r>
            <a:r>
              <a:rPr lang="en-US" sz="2800" dirty="0">
                <a:solidFill>
                  <a:srgbClr val="0070C0"/>
                </a:solidFill>
              </a:rPr>
              <a:t> -clock </a:t>
            </a:r>
            <a:r>
              <a:rPr lang="en-US" sz="2800" dirty="0" err="1">
                <a:solidFill>
                  <a:srgbClr val="0070C0"/>
                </a:solidFill>
              </a:rPr>
              <a:t>clk_in</a:t>
            </a:r>
            <a:r>
              <a:rPr lang="en-US" sz="2800" dirty="0">
                <a:solidFill>
                  <a:srgbClr val="0070C0"/>
                </a:solidFill>
              </a:rPr>
              <a:t> -max #[get_ports O_*] 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• path delay = cell delay + net delay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DCD4F-D28E-0555-F491-7439A75D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051" y="4704736"/>
            <a:ext cx="7738321" cy="20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FAD8D-CA60-869E-1665-5AFBE400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197108"/>
            <a:ext cx="10515600" cy="1325563"/>
          </a:xfrm>
        </p:spPr>
        <p:txBody>
          <a:bodyPr/>
          <a:lstStyle/>
          <a:p>
            <a:r>
              <a:rPr lang="en-US" dirty="0"/>
              <a:t>PrimeTime - Path Delay 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E5C8A-5211-E24C-D471-96A111DEE261}"/>
              </a:ext>
            </a:extLst>
          </p:cNvPr>
          <p:cNvSpPr txBox="1"/>
          <p:nvPr/>
        </p:nvSpPr>
        <p:spPr>
          <a:xfrm>
            <a:off x="394519" y="1522671"/>
            <a:ext cx="116106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– Cell delay is stored in files called Synopsys database files or db files. Database files are read into PrimeTime by the link_path variable </a:t>
            </a:r>
          </a:p>
          <a:p>
            <a:r>
              <a:rPr lang="en-US" sz="2800" dirty="0"/>
              <a:t>– Net delay is stored in sdf file </a:t>
            </a:r>
            <a:r>
              <a:rPr lang="en-US" sz="2800" dirty="0">
                <a:solidFill>
                  <a:srgbClr val="FF0000"/>
                </a:solidFill>
              </a:rPr>
              <a:t>(post-layout)</a:t>
            </a:r>
            <a:r>
              <a:rPr lang="en-US" sz="2800" dirty="0"/>
              <a:t> or calculated by PrimeTime by an internal delay calculator </a:t>
            </a:r>
            <a:r>
              <a:rPr lang="en-US" sz="2800" dirty="0">
                <a:solidFill>
                  <a:srgbClr val="FF0000"/>
                </a:solidFill>
              </a:rPr>
              <a:t>(pre-layout)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set link_library “*.db”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read_parasitics -format SPEF top_level.spef.gz   </a:t>
            </a:r>
            <a:r>
              <a:rPr lang="en-US" sz="2800" dirty="0">
                <a:solidFill>
                  <a:srgbClr val="00B050"/>
                </a:solidFill>
              </a:rPr>
              <a:t>(Required after post lay out)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read_sdf top_level.sdf </a:t>
            </a:r>
          </a:p>
        </p:txBody>
      </p:sp>
    </p:spTree>
    <p:extLst>
      <p:ext uri="{BB962C8B-B14F-4D97-AF65-F5344CB8AC3E}">
        <p14:creationId xmlns:p14="http://schemas.microsoft.com/office/powerpoint/2010/main" val="205040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726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STA using Prime Time </vt:lpstr>
      <vt:lpstr>  What’s STA</vt:lpstr>
      <vt:lpstr>PrimeTime - Overview</vt:lpstr>
      <vt:lpstr>PrimeTime - Input/Output</vt:lpstr>
      <vt:lpstr>PrimeTime - STA Flow</vt:lpstr>
      <vt:lpstr>PrimeTime - Setup Design</vt:lpstr>
      <vt:lpstr>PrimeTime - Timing Constraint</vt:lpstr>
      <vt:lpstr>PrimeTime - Timing Constraint</vt:lpstr>
      <vt:lpstr>PrimeTime - Path Delay Calculation</vt:lpstr>
      <vt:lpstr>PrimeTime - Working Condition</vt:lpstr>
      <vt:lpstr>PrimeTime - Timing Exception</vt:lpstr>
      <vt:lpstr>PrimeTime - Generating Reports</vt:lpstr>
      <vt:lpstr>To start PrimeTime</vt:lpstr>
      <vt:lpstr>Prime Time Lab</vt:lpstr>
      <vt:lpstr>Prime Time Lab</vt:lpstr>
      <vt:lpstr>Prime Time Lab</vt:lpstr>
      <vt:lpstr>Prime Time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Kumar Jairam Yadav</dc:creator>
  <cp:lastModifiedBy>Pradeep Kumar Jairam Yadav</cp:lastModifiedBy>
  <cp:revision>32</cp:revision>
  <dcterms:created xsi:type="dcterms:W3CDTF">2024-07-01T02:46:39Z</dcterms:created>
  <dcterms:modified xsi:type="dcterms:W3CDTF">2024-07-01T07:51:46Z</dcterms:modified>
</cp:coreProperties>
</file>