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67" r:id="rId4"/>
    <p:sldId id="258" r:id="rId5"/>
    <p:sldId id="271" r:id="rId6"/>
    <p:sldId id="272" r:id="rId7"/>
    <p:sldId id="274" r:id="rId8"/>
    <p:sldId id="278" r:id="rId9"/>
    <p:sldId id="263" r:id="rId10"/>
    <p:sldId id="275" r:id="rId11"/>
    <p:sldId id="276" r:id="rId12"/>
    <p:sldId id="277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334"/>
    <a:srgbClr val="D3802D"/>
    <a:srgbClr val="A28A5D"/>
    <a:srgbClr val="F38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2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4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2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8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5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1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6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1C3EE6-8AE5-4B3D-B3BE-95A4D25B5E8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A357FC-2DBB-4F1B-AC45-ED9A25EDD13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933056"/>
            <a:ext cx="5605022" cy="216024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algn="l">
              <a:lnSpc>
                <a:spcPct val="100000"/>
              </a:lnSpc>
            </a:pPr>
            <a:r>
              <a:rPr lang="en-IN" sz="2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Akanksha</a:t>
            </a:r>
            <a:r>
              <a:rPr lang="en-IN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Mahajan</a:t>
            </a:r>
          </a:p>
          <a:p>
            <a:pPr algn="l">
              <a:lnSpc>
                <a:spcPct val="100000"/>
              </a:lnSpc>
            </a:pPr>
            <a:r>
              <a:rPr lang="en-IN" sz="2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Prajwal</a:t>
            </a:r>
            <a:r>
              <a:rPr lang="en-IN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Adsul</a:t>
            </a:r>
            <a:endParaRPr lang="en-IN" sz="2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IN" sz="2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Priyanka</a:t>
            </a:r>
            <a:r>
              <a:rPr lang="en-IN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Kankal</a:t>
            </a:r>
            <a:endParaRPr lang="en-IN" sz="2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IN" sz="2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Vaishnavi</a:t>
            </a:r>
            <a:r>
              <a:rPr lang="en-IN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Patil</a:t>
            </a:r>
            <a:endParaRPr lang="en-IN" sz="2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endParaRPr lang="en-IN" sz="2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853" y="961564"/>
            <a:ext cx="38411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30883" y="1477233"/>
            <a:ext cx="83032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IMPACT OF BREACH</a:t>
            </a:r>
            <a:endParaRPr lang="en-GB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026" y="3563724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No. 9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531440"/>
            <a:ext cx="9793088" cy="74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12058"/>
            <a:ext cx="10265140" cy="72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243408"/>
            <a:ext cx="9577063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" y="3818525"/>
            <a:ext cx="4104700" cy="178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676" y="78438"/>
            <a:ext cx="6480720" cy="1047342"/>
          </a:xfrm>
        </p:spPr>
        <p:txBody>
          <a:bodyPr>
            <a:noAutofit/>
          </a:bodyPr>
          <a:lstStyle/>
          <a:p>
            <a:r>
              <a:rPr lang="en-IN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TECHNOLOGY STACK</a:t>
            </a:r>
            <a:endParaRPr lang="en-IN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2520280" cy="140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18722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38" y="1340769"/>
            <a:ext cx="1872207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1132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06" y="3611325"/>
            <a:ext cx="2016225" cy="20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5" r="22735"/>
          <a:stretch/>
        </p:blipFill>
        <p:spPr>
          <a:xfrm>
            <a:off x="4788024" y="1475184"/>
            <a:ext cx="1692189" cy="17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060848"/>
            <a:ext cx="734944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Decreasing time-complexity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Automatic sending of </a:t>
            </a:r>
            <a:r>
              <a:rPr lang="en-US" sz="2400" dirty="0" err="1" smtClean="0"/>
              <a:t>IPtables</a:t>
            </a:r>
            <a:r>
              <a:rPr lang="en-US" sz="2400" dirty="0" smtClean="0"/>
              <a:t> whenever changed.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11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330008" cy="17861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Given a specific VM as vulnerable, to find a list of “at risk” VM(s) in descending order of risk.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Graphical interface that shows </a:t>
            </a:r>
            <a:r>
              <a:rPr lang="en-IN" sz="2800" dirty="0" smtClean="0"/>
              <a:t>the </a:t>
            </a:r>
            <a:r>
              <a:rPr lang="en-IN" sz="2800" dirty="0" smtClean="0"/>
              <a:t>vulnerability 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438976" y="476672"/>
            <a:ext cx="1797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</a:t>
            </a:r>
            <a:endParaRPr 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8933"/>
              </p:ext>
            </p:extLst>
          </p:nvPr>
        </p:nvGraphicFramePr>
        <p:xfrm>
          <a:off x="1907704" y="3667007"/>
          <a:ext cx="4392488" cy="26462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/>
                <a:gridCol w="2196244"/>
              </a:tblGrid>
              <a:tr h="529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of Risk</a:t>
                      </a:r>
                      <a:endParaRPr lang="en-GB" dirty="0"/>
                    </a:p>
                  </a:txBody>
                  <a:tcPr/>
                </a:tc>
              </a:tr>
              <a:tr h="529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  <a:tr h="529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GB" dirty="0"/>
                    </a:p>
                  </a:txBody>
                  <a:tcPr/>
                </a:tc>
              </a:tr>
              <a:tr h="529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GB" dirty="0"/>
                    </a:p>
                  </a:txBody>
                  <a:tcPr/>
                </a:tc>
              </a:tr>
              <a:tr h="529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17432" y="4035496"/>
            <a:ext cx="1584176" cy="120032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Higher cost of risk implies higher high risk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7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2339362"/>
            <a:ext cx="63226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192.0.2.4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,192.0.2.59,TCP,22,ALLOW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192.0.2.4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,192.0.2.41,UDP,22,ALLOW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192.0.2.4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,192.0.2.41,ICMP,22,ALLOW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192.0.2.13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,192.0.2.4,TCP,22,ALLOW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192.0.2.13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,192.0.2.4,ICMP,22,ALLOW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192.0.2.13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,192.0.2.41,UDP,22,ALLOW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192.0.2.15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,192.0.2.13,TCP,22,ALLOW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192.0.2.15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,192.0.2.24,ICMP,22,ALLOW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192.0.2.24,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192.0.2.41,TCP,22,ALLOW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192.0.2.59,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192.0.2.24,TCP,22,ALLOW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1840" y="548680"/>
            <a:ext cx="2313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98884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Table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294017"/>
            <a:ext cx="173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Vulnerable node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04844" y="567962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192.0.2.13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Send </a:t>
            </a:r>
            <a:r>
              <a:rPr lang="en-IN" dirty="0" err="1" smtClean="0"/>
              <a:t>IPtables</a:t>
            </a:r>
            <a:r>
              <a:rPr lang="en-IN" dirty="0" smtClean="0"/>
              <a:t> from client to the Admin node via socket programming.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 </a:t>
            </a:r>
            <a:r>
              <a:rPr lang="en-IN" dirty="0" smtClean="0"/>
              <a:t>of graph data </a:t>
            </a:r>
            <a:r>
              <a:rPr lang="en-IN" dirty="0" smtClean="0"/>
              <a:t>structure using adjacency list </a:t>
            </a:r>
            <a:r>
              <a:rPr lang="en-IN" dirty="0" smtClean="0"/>
              <a:t>with node representing each 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Create three directed graphs indicating traffic </a:t>
            </a:r>
            <a:r>
              <a:rPr lang="en-IN" dirty="0" smtClean="0"/>
              <a:t>between </a:t>
            </a:r>
            <a:r>
              <a:rPr lang="en-IN" dirty="0" smtClean="0"/>
              <a:t>all VMs for each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Find all reachable VM(s) from each VM using depth first search for each </a:t>
            </a:r>
            <a:r>
              <a:rPr lang="en-IN" dirty="0" smtClean="0"/>
              <a:t>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Loops are avoided by marking the nodes as visited.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Output in the hierarchy of cost of vulnerability.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Time Complexity of DFS = O(No. of IPs + No. of connections)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762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41469" y="1573163"/>
            <a:ext cx="1206100" cy="1118905"/>
            <a:chOff x="354861" y="1242796"/>
            <a:chExt cx="2764001" cy="2389602"/>
          </a:xfrm>
        </p:grpSpPr>
        <p:sp>
          <p:nvSpPr>
            <p:cNvPr id="5" name="Bevel 4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VM1</a:t>
              </a:r>
              <a:endParaRPr lang="en-GB" dirty="0"/>
            </a:p>
          </p:txBody>
        </p:sp>
        <p:sp>
          <p:nvSpPr>
            <p:cNvPr id="6" name="Bevel 5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65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94043" y="476672"/>
            <a:ext cx="1206100" cy="1118905"/>
            <a:chOff x="377326" y="1242796"/>
            <a:chExt cx="2764001" cy="2389602"/>
          </a:xfrm>
        </p:grpSpPr>
        <p:sp>
          <p:nvSpPr>
            <p:cNvPr id="9" name="Bevel 8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VM2</a:t>
              </a:r>
              <a:endParaRPr lang="en-GB" dirty="0"/>
            </a:p>
          </p:txBody>
        </p:sp>
        <p:sp>
          <p:nvSpPr>
            <p:cNvPr id="10" name="Bevel 9"/>
            <p:cNvSpPr/>
            <p:nvPr/>
          </p:nvSpPr>
          <p:spPr>
            <a:xfrm>
              <a:off x="377326" y="2753241"/>
              <a:ext cx="2764001" cy="879157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9397" y="1573163"/>
            <a:ext cx="1206100" cy="1118905"/>
            <a:chOff x="354861" y="1242796"/>
            <a:chExt cx="2764001" cy="2389602"/>
          </a:xfrm>
        </p:grpSpPr>
        <p:sp>
          <p:nvSpPr>
            <p:cNvPr id="12" name="Bevel 11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VM3</a:t>
              </a:r>
              <a:endParaRPr lang="en-GB" dirty="0"/>
            </a:p>
          </p:txBody>
        </p:sp>
        <p:sp>
          <p:nvSpPr>
            <p:cNvPr id="13" name="Bevel 12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49568" y="3805387"/>
            <a:ext cx="1206100" cy="1118905"/>
            <a:chOff x="354861" y="1242796"/>
            <a:chExt cx="2764001" cy="2389602"/>
          </a:xfrm>
        </p:grpSpPr>
        <p:sp>
          <p:nvSpPr>
            <p:cNvPr id="15" name="Bevel 14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VM4</a:t>
              </a:r>
              <a:endParaRPr lang="en-GB" dirty="0"/>
            </a:p>
          </p:txBody>
        </p:sp>
        <p:sp>
          <p:nvSpPr>
            <p:cNvPr id="16" name="Bevel 15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67598" y="4765806"/>
            <a:ext cx="1206100" cy="1118905"/>
            <a:chOff x="354861" y="1242796"/>
            <a:chExt cx="2764001" cy="2389602"/>
          </a:xfrm>
        </p:grpSpPr>
        <p:sp>
          <p:nvSpPr>
            <p:cNvPr id="18" name="Bevel 17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VM5</a:t>
              </a:r>
              <a:endParaRPr lang="en-GB" dirty="0"/>
            </a:p>
          </p:txBody>
        </p:sp>
        <p:sp>
          <p:nvSpPr>
            <p:cNvPr id="19" name="Bevel 18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65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31640" y="3805387"/>
            <a:ext cx="1206100" cy="1118905"/>
            <a:chOff x="354861" y="1242796"/>
            <a:chExt cx="2764001" cy="2389602"/>
          </a:xfrm>
        </p:grpSpPr>
        <p:sp>
          <p:nvSpPr>
            <p:cNvPr id="21" name="Bevel 20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VM6</a:t>
              </a:r>
              <a:endParaRPr lang="en-GB" dirty="0"/>
            </a:p>
          </p:txBody>
        </p:sp>
        <p:sp>
          <p:nvSpPr>
            <p:cNvPr id="22" name="Bevel 21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GB" dirty="0"/>
            </a:p>
          </p:txBody>
        </p:sp>
      </p:grpSp>
      <p:grpSp>
        <p:nvGrpSpPr>
          <p:cNvPr id="40" name="Group 39"/>
          <p:cNvGrpSpPr/>
          <p:nvPr/>
        </p:nvGrpSpPr>
        <p:grpSpPr>
          <a:xfrm rot="646041">
            <a:off x="2522989" y="1330823"/>
            <a:ext cx="1320030" cy="1075858"/>
            <a:chOff x="2412254" y="1277510"/>
            <a:chExt cx="1563995" cy="1246279"/>
          </a:xfrm>
        </p:grpSpPr>
        <p:cxnSp>
          <p:nvCxnSpPr>
            <p:cNvPr id="37" name="Straight Arrow Connector 36"/>
            <p:cNvCxnSpPr>
              <a:endCxn id="6" idx="0"/>
            </p:cNvCxnSpPr>
            <p:nvPr/>
          </p:nvCxnSpPr>
          <p:spPr>
            <a:xfrm flipH="1">
              <a:off x="2412254" y="1277510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295059">
              <a:off x="2681520" y="1795759"/>
              <a:ext cx="1183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ICMP, TCP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 flipH="1" flipV="1">
            <a:off x="5059480" y="4811185"/>
            <a:ext cx="1285826" cy="940124"/>
            <a:chOff x="2555776" y="1512242"/>
            <a:chExt cx="1563995" cy="1246279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8719352">
              <a:off x="3178103" y="2030321"/>
              <a:ext cx="667473" cy="42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TCP</a:t>
              </a:r>
              <a:endParaRPr lang="en-GB" dirty="0"/>
            </a:p>
          </p:txBody>
        </p:sp>
      </p:grpSp>
      <p:grpSp>
        <p:nvGrpSpPr>
          <p:cNvPr id="44" name="Group 43"/>
          <p:cNvGrpSpPr/>
          <p:nvPr/>
        </p:nvGrpSpPr>
        <p:grpSpPr>
          <a:xfrm rot="15294040">
            <a:off x="2846008" y="2048449"/>
            <a:ext cx="3157075" cy="3146074"/>
            <a:chOff x="2555776" y="1512242"/>
            <a:chExt cx="1563995" cy="1246279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7965457">
              <a:off x="3181764" y="2111948"/>
              <a:ext cx="403082" cy="15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UDP, ICMP</a:t>
              </a:r>
              <a:endParaRPr lang="en-GB" dirty="0"/>
            </a:p>
          </p:txBody>
        </p:sp>
      </p:grpSp>
      <p:grpSp>
        <p:nvGrpSpPr>
          <p:cNvPr id="47" name="Group 46"/>
          <p:cNvGrpSpPr/>
          <p:nvPr/>
        </p:nvGrpSpPr>
        <p:grpSpPr>
          <a:xfrm rot="4428072">
            <a:off x="4941154" y="1509929"/>
            <a:ext cx="1529484" cy="1109205"/>
            <a:chOff x="2555776" y="1512242"/>
            <a:chExt cx="1563995" cy="1246279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9378515">
              <a:off x="3016408" y="1852311"/>
              <a:ext cx="516768" cy="350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18576595">
            <a:off x="1671119" y="2968883"/>
            <a:ext cx="1520857" cy="1250972"/>
            <a:chOff x="2555776" y="1512242"/>
            <a:chExt cx="1563995" cy="1246279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19378515">
              <a:off x="2989198" y="1826747"/>
              <a:ext cx="519699" cy="31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GB" dirty="0"/>
            </a:p>
          </p:txBody>
        </p:sp>
      </p:grpSp>
      <p:grpSp>
        <p:nvGrpSpPr>
          <p:cNvPr id="53" name="Group 52"/>
          <p:cNvGrpSpPr/>
          <p:nvPr/>
        </p:nvGrpSpPr>
        <p:grpSpPr>
          <a:xfrm rot="15095681">
            <a:off x="2562716" y="4742417"/>
            <a:ext cx="1349185" cy="937714"/>
            <a:chOff x="2555776" y="1512242"/>
            <a:chExt cx="1563995" cy="1246279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8674985">
              <a:off x="3242500" y="2091351"/>
              <a:ext cx="516768" cy="350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GB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17640741">
            <a:off x="4515014" y="1841281"/>
            <a:ext cx="2271415" cy="2510111"/>
            <a:chOff x="2555776" y="1512242"/>
            <a:chExt cx="1563995" cy="1246279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8321730">
              <a:off x="3165970" y="2162944"/>
              <a:ext cx="358453" cy="154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UDP</a:t>
              </a:r>
              <a:endParaRPr lang="en-GB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20988925">
            <a:off x="4728227" y="2888745"/>
            <a:ext cx="1962551" cy="2564744"/>
            <a:chOff x="2555776" y="1512242"/>
            <a:chExt cx="1563995" cy="1246279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18838132">
              <a:off x="3215725" y="1889039"/>
              <a:ext cx="284571" cy="248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ICMP</a:t>
              </a:r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12134" y="263823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192.0.2.4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1453984" y="492429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192.0.2.59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3900064" y="588135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192.0.2.24</a:t>
            </a:r>
            <a:endParaRPr lang="en-GB" dirty="0"/>
          </a:p>
        </p:txBody>
      </p:sp>
      <p:sp>
        <p:nvSpPr>
          <p:cNvPr id="109" name="TextBox 108"/>
          <p:cNvSpPr txBox="1"/>
          <p:nvPr/>
        </p:nvSpPr>
        <p:spPr>
          <a:xfrm>
            <a:off x="6439006" y="494055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192.0.2.41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6392414" y="267171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192.0.2.15</a:t>
            </a:r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3966440" y="156101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4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  <p:bldP spid="108" grpId="0"/>
      <p:bldP spid="109" grpId="0"/>
      <p:bldP spid="110" grpId="0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41469" y="1573163"/>
            <a:ext cx="1206100" cy="1118905"/>
            <a:chOff x="354861" y="1242796"/>
            <a:chExt cx="2764001" cy="2389602"/>
          </a:xfrm>
        </p:grpSpPr>
        <p:sp>
          <p:nvSpPr>
            <p:cNvPr id="5" name="Bevel 4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VM1</a:t>
              </a:r>
              <a:endParaRPr lang="en-GB" dirty="0"/>
            </a:p>
          </p:txBody>
        </p:sp>
        <p:sp>
          <p:nvSpPr>
            <p:cNvPr id="6" name="Bevel 5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65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94043" y="476672"/>
            <a:ext cx="1206100" cy="1118905"/>
            <a:chOff x="377326" y="1242796"/>
            <a:chExt cx="2764001" cy="2389602"/>
          </a:xfrm>
        </p:grpSpPr>
        <p:sp>
          <p:nvSpPr>
            <p:cNvPr id="9" name="Bevel 8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VM2</a:t>
              </a:r>
              <a:endParaRPr lang="en-GB" dirty="0"/>
            </a:p>
          </p:txBody>
        </p:sp>
        <p:sp>
          <p:nvSpPr>
            <p:cNvPr id="10" name="Bevel 9"/>
            <p:cNvSpPr/>
            <p:nvPr/>
          </p:nvSpPr>
          <p:spPr>
            <a:xfrm>
              <a:off x="377326" y="2753241"/>
              <a:ext cx="2764001" cy="879157"/>
            </a:xfrm>
            <a:prstGeom prst="beve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9397" y="1573163"/>
            <a:ext cx="1206100" cy="1118905"/>
            <a:chOff x="354861" y="1242796"/>
            <a:chExt cx="2764001" cy="2389602"/>
          </a:xfrm>
        </p:grpSpPr>
        <p:sp>
          <p:nvSpPr>
            <p:cNvPr id="12" name="Bevel 11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VM3</a:t>
              </a:r>
              <a:endParaRPr lang="en-GB" dirty="0"/>
            </a:p>
          </p:txBody>
        </p:sp>
        <p:sp>
          <p:nvSpPr>
            <p:cNvPr id="13" name="Bevel 12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49568" y="3805387"/>
            <a:ext cx="1206100" cy="1118905"/>
            <a:chOff x="354861" y="1242796"/>
            <a:chExt cx="2764001" cy="2389602"/>
          </a:xfrm>
        </p:grpSpPr>
        <p:sp>
          <p:nvSpPr>
            <p:cNvPr id="15" name="Bevel 14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VM4</a:t>
              </a:r>
              <a:endParaRPr lang="en-GB" dirty="0"/>
            </a:p>
          </p:txBody>
        </p:sp>
        <p:sp>
          <p:nvSpPr>
            <p:cNvPr id="16" name="Bevel 15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67598" y="4765806"/>
            <a:ext cx="1206100" cy="1118905"/>
            <a:chOff x="354861" y="1242796"/>
            <a:chExt cx="2764001" cy="2389602"/>
          </a:xfrm>
        </p:grpSpPr>
        <p:sp>
          <p:nvSpPr>
            <p:cNvPr id="18" name="Bevel 17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VM5</a:t>
              </a:r>
              <a:endParaRPr lang="en-GB" dirty="0"/>
            </a:p>
          </p:txBody>
        </p:sp>
        <p:sp>
          <p:nvSpPr>
            <p:cNvPr id="19" name="Bevel 18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65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31640" y="3805387"/>
            <a:ext cx="1206100" cy="1118905"/>
            <a:chOff x="354861" y="1242796"/>
            <a:chExt cx="2764001" cy="2389602"/>
          </a:xfrm>
        </p:grpSpPr>
        <p:sp>
          <p:nvSpPr>
            <p:cNvPr id="21" name="Bevel 20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VM6</a:t>
              </a:r>
              <a:endParaRPr lang="en-GB" dirty="0"/>
            </a:p>
          </p:txBody>
        </p:sp>
        <p:sp>
          <p:nvSpPr>
            <p:cNvPr id="22" name="Bevel 21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GB" dirty="0"/>
            </a:p>
          </p:txBody>
        </p:sp>
      </p:grpSp>
      <p:grpSp>
        <p:nvGrpSpPr>
          <p:cNvPr id="40" name="Group 39"/>
          <p:cNvGrpSpPr/>
          <p:nvPr/>
        </p:nvGrpSpPr>
        <p:grpSpPr>
          <a:xfrm rot="646041">
            <a:off x="2522989" y="1330823"/>
            <a:ext cx="1320030" cy="1075858"/>
            <a:chOff x="2412254" y="1277510"/>
            <a:chExt cx="1563995" cy="1246279"/>
          </a:xfrm>
        </p:grpSpPr>
        <p:cxnSp>
          <p:nvCxnSpPr>
            <p:cNvPr id="37" name="Straight Arrow Connector 36"/>
            <p:cNvCxnSpPr>
              <a:endCxn id="6" idx="0"/>
            </p:cNvCxnSpPr>
            <p:nvPr/>
          </p:nvCxnSpPr>
          <p:spPr>
            <a:xfrm flipH="1">
              <a:off x="2412254" y="1277510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295059">
              <a:off x="2681520" y="1795759"/>
              <a:ext cx="1183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ICMP, TCP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 flipH="1" flipV="1">
            <a:off x="5059480" y="4811185"/>
            <a:ext cx="1285826" cy="940124"/>
            <a:chOff x="2555776" y="1512242"/>
            <a:chExt cx="1563995" cy="1246279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8719352">
              <a:off x="3178103" y="2030321"/>
              <a:ext cx="667473" cy="42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TCP</a:t>
              </a:r>
              <a:endParaRPr lang="en-GB" dirty="0"/>
            </a:p>
          </p:txBody>
        </p:sp>
      </p:grpSp>
      <p:grpSp>
        <p:nvGrpSpPr>
          <p:cNvPr id="44" name="Group 43"/>
          <p:cNvGrpSpPr/>
          <p:nvPr/>
        </p:nvGrpSpPr>
        <p:grpSpPr>
          <a:xfrm rot="15294040">
            <a:off x="2846008" y="2048449"/>
            <a:ext cx="3157075" cy="3146074"/>
            <a:chOff x="2555776" y="1512242"/>
            <a:chExt cx="1563995" cy="1246279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7965457">
              <a:off x="3181764" y="2111948"/>
              <a:ext cx="403082" cy="15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UDP, ICMP</a:t>
              </a:r>
              <a:endParaRPr lang="en-GB" dirty="0"/>
            </a:p>
          </p:txBody>
        </p:sp>
      </p:grpSp>
      <p:grpSp>
        <p:nvGrpSpPr>
          <p:cNvPr id="47" name="Group 46"/>
          <p:cNvGrpSpPr/>
          <p:nvPr/>
        </p:nvGrpSpPr>
        <p:grpSpPr>
          <a:xfrm rot="4428072">
            <a:off x="4941154" y="1509929"/>
            <a:ext cx="1529484" cy="1109205"/>
            <a:chOff x="2555776" y="1512242"/>
            <a:chExt cx="1563995" cy="1246279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9378515">
              <a:off x="3016408" y="1852311"/>
              <a:ext cx="516768" cy="350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18576595">
            <a:off x="1671119" y="2968883"/>
            <a:ext cx="1520857" cy="1250972"/>
            <a:chOff x="2555776" y="1512242"/>
            <a:chExt cx="1563995" cy="1246279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19378515">
              <a:off x="2989198" y="1826747"/>
              <a:ext cx="519699" cy="31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GB" dirty="0"/>
            </a:p>
          </p:txBody>
        </p:sp>
      </p:grpSp>
      <p:grpSp>
        <p:nvGrpSpPr>
          <p:cNvPr id="53" name="Group 52"/>
          <p:cNvGrpSpPr/>
          <p:nvPr/>
        </p:nvGrpSpPr>
        <p:grpSpPr>
          <a:xfrm rot="15095681">
            <a:off x="2562716" y="4742417"/>
            <a:ext cx="1349185" cy="937714"/>
            <a:chOff x="2555776" y="1512242"/>
            <a:chExt cx="1563995" cy="1246279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8674985">
              <a:off x="3242500" y="2091351"/>
              <a:ext cx="516768" cy="350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GB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17640741">
            <a:off x="4515014" y="1841281"/>
            <a:ext cx="2271415" cy="2510111"/>
            <a:chOff x="2555776" y="1512242"/>
            <a:chExt cx="1563995" cy="1246279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8321730">
              <a:off x="3165970" y="2162944"/>
              <a:ext cx="358453" cy="154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UDP</a:t>
              </a:r>
              <a:endParaRPr lang="en-GB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20988925">
            <a:off x="4728227" y="2888745"/>
            <a:ext cx="1962551" cy="2564744"/>
            <a:chOff x="2555776" y="1512242"/>
            <a:chExt cx="1563995" cy="1246279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18838132">
              <a:off x="3215725" y="1889039"/>
              <a:ext cx="284571" cy="248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ICMP</a:t>
              </a:r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12134" y="263823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192.0.2.4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1453984" y="492429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192.0.2.59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3900064" y="588135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192.0.2.24</a:t>
            </a:r>
            <a:endParaRPr lang="en-GB" dirty="0"/>
          </a:p>
        </p:txBody>
      </p:sp>
      <p:sp>
        <p:nvSpPr>
          <p:cNvPr id="109" name="TextBox 108"/>
          <p:cNvSpPr txBox="1"/>
          <p:nvPr/>
        </p:nvSpPr>
        <p:spPr>
          <a:xfrm>
            <a:off x="6439006" y="494055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192.0.2.41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6392414" y="267171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192.0.2.15</a:t>
            </a:r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3966440" y="156101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768847" y="4821831"/>
            <a:ext cx="1206100" cy="1118905"/>
            <a:chOff x="354861" y="1242796"/>
            <a:chExt cx="2764001" cy="2389602"/>
          </a:xfrm>
          <a:solidFill>
            <a:srgbClr val="EC8334"/>
          </a:solidFill>
        </p:grpSpPr>
        <p:sp>
          <p:nvSpPr>
            <p:cNvPr id="64" name="Bevel 63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  <a:grpFill/>
            <a:ln>
              <a:solidFill>
                <a:srgbClr val="F38A4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VM1</a:t>
              </a:r>
              <a:endParaRPr lang="en-GB" dirty="0"/>
            </a:p>
          </p:txBody>
        </p:sp>
        <p:sp>
          <p:nvSpPr>
            <p:cNvPr id="65" name="Bevel 64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  <a:grpFill/>
            <a:ln>
              <a:solidFill>
                <a:srgbClr val="F38A4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65</a:t>
              </a:r>
              <a:endParaRPr lang="en-GB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41469" y="1573163"/>
            <a:ext cx="1206100" cy="1118905"/>
            <a:chOff x="354861" y="1242796"/>
            <a:chExt cx="2764001" cy="2389602"/>
          </a:xfrm>
          <a:solidFill>
            <a:srgbClr val="EC8334"/>
          </a:solidFill>
        </p:grpSpPr>
        <p:sp>
          <p:nvSpPr>
            <p:cNvPr id="5" name="Bevel 4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  <a:grpFill/>
            <a:ln>
              <a:solidFill>
                <a:srgbClr val="F38A4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VM1</a:t>
              </a:r>
              <a:endParaRPr lang="en-GB" dirty="0"/>
            </a:p>
          </p:txBody>
        </p:sp>
        <p:sp>
          <p:nvSpPr>
            <p:cNvPr id="6" name="Bevel 5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  <a:grpFill/>
            <a:ln>
              <a:solidFill>
                <a:srgbClr val="F38A4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65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94043" y="476672"/>
            <a:ext cx="1206100" cy="1118905"/>
            <a:chOff x="377326" y="1242796"/>
            <a:chExt cx="2764001" cy="2389602"/>
          </a:xfrm>
        </p:grpSpPr>
        <p:sp>
          <p:nvSpPr>
            <p:cNvPr id="9" name="Bevel 8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VM2</a:t>
              </a:r>
              <a:endParaRPr lang="en-GB" dirty="0"/>
            </a:p>
          </p:txBody>
        </p:sp>
        <p:sp>
          <p:nvSpPr>
            <p:cNvPr id="10" name="Bevel 9"/>
            <p:cNvSpPr/>
            <p:nvPr/>
          </p:nvSpPr>
          <p:spPr>
            <a:xfrm>
              <a:off x="377326" y="2753241"/>
              <a:ext cx="2764001" cy="879157"/>
            </a:xfrm>
            <a:prstGeom prst="beve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9397" y="1573163"/>
            <a:ext cx="1206100" cy="1118905"/>
            <a:chOff x="354861" y="1242796"/>
            <a:chExt cx="2764001" cy="2389602"/>
          </a:xfrm>
        </p:grpSpPr>
        <p:sp>
          <p:nvSpPr>
            <p:cNvPr id="12" name="Bevel 11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VM3</a:t>
              </a:r>
              <a:endParaRPr lang="en-GB" dirty="0"/>
            </a:p>
          </p:txBody>
        </p:sp>
        <p:sp>
          <p:nvSpPr>
            <p:cNvPr id="13" name="Bevel 12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49568" y="3805387"/>
            <a:ext cx="1206100" cy="1118905"/>
            <a:chOff x="354861" y="1242796"/>
            <a:chExt cx="2764001" cy="2389602"/>
          </a:xfrm>
        </p:grpSpPr>
        <p:sp>
          <p:nvSpPr>
            <p:cNvPr id="15" name="Bevel 14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VM4</a:t>
              </a:r>
              <a:endParaRPr lang="en-GB" dirty="0"/>
            </a:p>
          </p:txBody>
        </p:sp>
        <p:sp>
          <p:nvSpPr>
            <p:cNvPr id="16" name="Bevel 15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31640" y="3805387"/>
            <a:ext cx="1206100" cy="1118905"/>
            <a:chOff x="354861" y="1242796"/>
            <a:chExt cx="2764001" cy="2389602"/>
          </a:xfrm>
        </p:grpSpPr>
        <p:sp>
          <p:nvSpPr>
            <p:cNvPr id="21" name="Bevel 20"/>
            <p:cNvSpPr/>
            <p:nvPr/>
          </p:nvSpPr>
          <p:spPr>
            <a:xfrm>
              <a:off x="819277" y="1242796"/>
              <a:ext cx="1800200" cy="1368152"/>
            </a:xfrm>
            <a:prstGeom prst="beve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VM6</a:t>
              </a:r>
              <a:endParaRPr lang="en-GB" dirty="0"/>
            </a:p>
          </p:txBody>
        </p:sp>
        <p:sp>
          <p:nvSpPr>
            <p:cNvPr id="22" name="Bevel 21"/>
            <p:cNvSpPr/>
            <p:nvPr/>
          </p:nvSpPr>
          <p:spPr>
            <a:xfrm>
              <a:off x="354861" y="2753242"/>
              <a:ext cx="2764001" cy="879156"/>
            </a:xfrm>
            <a:prstGeom prst="beve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GB" dirty="0"/>
            </a:p>
          </p:txBody>
        </p:sp>
      </p:grpSp>
      <p:grpSp>
        <p:nvGrpSpPr>
          <p:cNvPr id="40" name="Group 39"/>
          <p:cNvGrpSpPr/>
          <p:nvPr/>
        </p:nvGrpSpPr>
        <p:grpSpPr>
          <a:xfrm rot="646041">
            <a:off x="2522989" y="1330823"/>
            <a:ext cx="1320030" cy="1075858"/>
            <a:chOff x="2412254" y="1277510"/>
            <a:chExt cx="1563995" cy="1246279"/>
          </a:xfrm>
        </p:grpSpPr>
        <p:cxnSp>
          <p:nvCxnSpPr>
            <p:cNvPr id="37" name="Straight Arrow Connector 36"/>
            <p:cNvCxnSpPr>
              <a:endCxn id="6" idx="0"/>
            </p:cNvCxnSpPr>
            <p:nvPr/>
          </p:nvCxnSpPr>
          <p:spPr>
            <a:xfrm flipH="1">
              <a:off x="2412254" y="1277510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295059">
              <a:off x="2681520" y="1795759"/>
              <a:ext cx="1183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ICMP, TCP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 flipH="1" flipV="1">
            <a:off x="5059480" y="4811185"/>
            <a:ext cx="1285826" cy="940124"/>
            <a:chOff x="2555776" y="1512242"/>
            <a:chExt cx="1563995" cy="1246279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8719352">
              <a:off x="3178103" y="2030321"/>
              <a:ext cx="667473" cy="42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TCP</a:t>
              </a:r>
              <a:endParaRPr lang="en-GB" dirty="0"/>
            </a:p>
          </p:txBody>
        </p:sp>
      </p:grpSp>
      <p:grpSp>
        <p:nvGrpSpPr>
          <p:cNvPr id="44" name="Group 43"/>
          <p:cNvGrpSpPr/>
          <p:nvPr/>
        </p:nvGrpSpPr>
        <p:grpSpPr>
          <a:xfrm rot="15294040">
            <a:off x="2846008" y="2048449"/>
            <a:ext cx="3157075" cy="3146074"/>
            <a:chOff x="2555776" y="1512242"/>
            <a:chExt cx="1563995" cy="1246279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7965457">
              <a:off x="3181764" y="2111948"/>
              <a:ext cx="403082" cy="15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UDP, ICMP</a:t>
              </a:r>
              <a:endParaRPr lang="en-GB" dirty="0"/>
            </a:p>
          </p:txBody>
        </p:sp>
      </p:grpSp>
      <p:grpSp>
        <p:nvGrpSpPr>
          <p:cNvPr id="47" name="Group 46"/>
          <p:cNvGrpSpPr/>
          <p:nvPr/>
        </p:nvGrpSpPr>
        <p:grpSpPr>
          <a:xfrm rot="4428072">
            <a:off x="4941154" y="1509929"/>
            <a:ext cx="1529484" cy="1109205"/>
            <a:chOff x="2555776" y="1512242"/>
            <a:chExt cx="1563995" cy="1246279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9378515">
              <a:off x="3016408" y="1852311"/>
              <a:ext cx="516768" cy="350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18576595">
            <a:off x="1671119" y="2968883"/>
            <a:ext cx="1520857" cy="1250972"/>
            <a:chOff x="2555776" y="1512242"/>
            <a:chExt cx="1563995" cy="1246279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19378515">
              <a:off x="2989198" y="1826747"/>
              <a:ext cx="519699" cy="31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GB" dirty="0"/>
            </a:p>
          </p:txBody>
        </p:sp>
      </p:grpSp>
      <p:grpSp>
        <p:nvGrpSpPr>
          <p:cNvPr id="53" name="Group 52"/>
          <p:cNvGrpSpPr/>
          <p:nvPr/>
        </p:nvGrpSpPr>
        <p:grpSpPr>
          <a:xfrm rot="15095681">
            <a:off x="2467043" y="4764310"/>
            <a:ext cx="1349185" cy="937714"/>
            <a:chOff x="2555776" y="1512242"/>
            <a:chExt cx="1563995" cy="1246279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8674985">
              <a:off x="3242500" y="2091351"/>
              <a:ext cx="516768" cy="350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GB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17640741">
            <a:off x="4515014" y="1841281"/>
            <a:ext cx="2271415" cy="2510111"/>
            <a:chOff x="2555776" y="1512242"/>
            <a:chExt cx="1563995" cy="1246279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8321730">
              <a:off x="3165970" y="2162944"/>
              <a:ext cx="358453" cy="154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UDP</a:t>
              </a:r>
              <a:endParaRPr lang="en-GB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20988925">
            <a:off x="4728227" y="2888745"/>
            <a:ext cx="1962551" cy="2564744"/>
            <a:chOff x="2555776" y="1512242"/>
            <a:chExt cx="1563995" cy="1246279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2555776" y="1512242"/>
              <a:ext cx="1563995" cy="1246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18838132">
              <a:off x="3215725" y="1889039"/>
              <a:ext cx="284571" cy="248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ICMP</a:t>
              </a:r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12134" y="263823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192.0.2.4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1453984" y="492429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192.0.2.59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3900064" y="588135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192.0.2.24</a:t>
            </a:r>
            <a:endParaRPr lang="en-GB" dirty="0"/>
          </a:p>
        </p:txBody>
      </p:sp>
      <p:sp>
        <p:nvSpPr>
          <p:cNvPr id="109" name="TextBox 108"/>
          <p:cNvSpPr txBox="1"/>
          <p:nvPr/>
        </p:nvSpPr>
        <p:spPr>
          <a:xfrm>
            <a:off x="6439006" y="494055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192.0.2.41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6392414" y="267171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192.0.2.15</a:t>
            </a:r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3966440" y="156101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192.0.2.13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6381328"/>
            <a:ext cx="5282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Vulnerable Machines with respective cost of risk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38"/>
            <a:ext cx="9144000" cy="6216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4403" y="6381328"/>
            <a:ext cx="237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Socket Programming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Graphical Interface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-171400"/>
            <a:ext cx="9793088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385</TotalTime>
  <Words>304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Retrospect</vt:lpstr>
      <vt:lpstr>PowerPoint Presentation</vt:lpstr>
      <vt:lpstr>PowerPoint Presentation</vt:lpstr>
      <vt:lpstr>PowerPoint Presentation</vt:lpstr>
      <vt:lpstr>OUR APPROACH</vt:lpstr>
      <vt:lpstr>PowerPoint Presentation</vt:lpstr>
      <vt:lpstr>PowerPoint Presentation</vt:lpstr>
      <vt:lpstr>PowerPoint Presentation</vt:lpstr>
      <vt:lpstr>PowerPoint Presentation</vt:lpstr>
      <vt:lpstr>Graphical Interface</vt:lpstr>
      <vt:lpstr>PowerPoint Presentation</vt:lpstr>
      <vt:lpstr>PowerPoint Presentation</vt:lpstr>
      <vt:lpstr>PowerPoint Presentation</vt:lpstr>
      <vt:lpstr>TECHNOLOGY STACK</vt:lpstr>
      <vt:lpstr>FUTURE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3 IMPACT OF BREACH</dc:title>
  <dc:creator>Personnal</dc:creator>
  <cp:lastModifiedBy>Sameeksha</cp:lastModifiedBy>
  <cp:revision>50</cp:revision>
  <dcterms:created xsi:type="dcterms:W3CDTF">2019-09-21T19:17:14Z</dcterms:created>
  <dcterms:modified xsi:type="dcterms:W3CDTF">2019-09-22T12:17:32Z</dcterms:modified>
</cp:coreProperties>
</file>